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4"/>
    <p:sldMasterId id="2147483710" r:id="rId5"/>
    <p:sldMasterId id="2147483728" r:id="rId6"/>
    <p:sldMasterId id="2147483720" r:id="rId7"/>
  </p:sldMasterIdLst>
  <p:notesMasterIdLst>
    <p:notesMasterId r:id="rId23"/>
  </p:notesMasterIdLst>
  <p:sldIdLst>
    <p:sldId id="454" r:id="rId8"/>
    <p:sldId id="510" r:id="rId9"/>
    <p:sldId id="540" r:id="rId10"/>
    <p:sldId id="530" r:id="rId11"/>
    <p:sldId id="552" r:id="rId12"/>
    <p:sldId id="553" r:id="rId13"/>
    <p:sldId id="554" r:id="rId14"/>
    <p:sldId id="555" r:id="rId15"/>
    <p:sldId id="556" r:id="rId16"/>
    <p:sldId id="557" r:id="rId17"/>
    <p:sldId id="558" r:id="rId18"/>
    <p:sldId id="549" r:id="rId19"/>
    <p:sldId id="560" r:id="rId20"/>
    <p:sldId id="559" r:id="rId21"/>
    <p:sldId id="561" r:id="rId22"/>
  </p:sldIdLst>
  <p:sldSz cx="9906000" cy="6858000" type="A4"/>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90" userDrawn="1">
          <p15:clr>
            <a:srgbClr val="A4A3A4"/>
          </p15:clr>
        </p15:guide>
        <p15:guide id="2" pos="3120">
          <p15:clr>
            <a:srgbClr val="A4A3A4"/>
          </p15:clr>
        </p15:guide>
        <p15:guide id="4" pos="3347" userDrawn="1">
          <p15:clr>
            <a:srgbClr val="A4A3A4"/>
          </p15:clr>
        </p15:guide>
        <p15:guide id="5" pos="289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811"/>
    <a:srgbClr val="2CB431"/>
    <a:srgbClr val="36434D"/>
    <a:srgbClr val="2CB4D2"/>
    <a:srgbClr val="D0BB7E"/>
    <a:srgbClr val="00427F"/>
    <a:srgbClr val="610E6C"/>
    <a:srgbClr val="5EBE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2E1A70-A878-425A-A25E-985E423BAA9F}" v="142" dt="2020-01-17T11:48:42.9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48" autoAdjust="0"/>
    <p:restoredTop sz="95504" autoAdjust="0"/>
  </p:normalViewPr>
  <p:slideViewPr>
    <p:cSldViewPr>
      <p:cViewPr varScale="1">
        <p:scale>
          <a:sx n="63" d="100"/>
          <a:sy n="63" d="100"/>
        </p:scale>
        <p:origin x="908" y="48"/>
      </p:cViewPr>
      <p:guideLst>
        <p:guide orient="horz" pos="890"/>
        <p:guide pos="3120"/>
        <p:guide pos="3347"/>
        <p:guide pos="2893"/>
      </p:guideLst>
    </p:cSldViewPr>
  </p:slideViewPr>
  <p:outlineViewPr>
    <p:cViewPr>
      <p:scale>
        <a:sx n="33" d="100"/>
        <a:sy n="33" d="100"/>
      </p:scale>
      <p:origin x="0" y="0"/>
    </p:cViewPr>
  </p:outlineViewPr>
  <p:notesTextViewPr>
    <p:cViewPr>
      <p:scale>
        <a:sx n="185" d="100"/>
        <a:sy n="185" d="100"/>
      </p:scale>
      <p:origin x="0" y="0"/>
    </p:cViewPr>
  </p:notesTextViewPr>
  <p:sorterViewPr>
    <p:cViewPr>
      <p:scale>
        <a:sx n="100" d="100"/>
        <a:sy n="100" d="100"/>
      </p:scale>
      <p:origin x="0" y="1200"/>
    </p:cViewPr>
  </p:sorterViewPr>
  <p:notesViewPr>
    <p:cSldViewPr>
      <p:cViewPr varScale="1">
        <p:scale>
          <a:sx n="77" d="100"/>
          <a:sy n="77" d="100"/>
        </p:scale>
        <p:origin x="348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bhav Mittal" userId="0cec1447-ad5f-47c4-bef3-8ff0c5c26bca" providerId="ADAL" clId="{632E1A70-A878-425A-A25E-985E423BAA9F}"/>
    <pc:docChg chg="custSel addSld modSld">
      <pc:chgData name="Anubhav Mittal" userId="0cec1447-ad5f-47c4-bef3-8ff0c5c26bca" providerId="ADAL" clId="{632E1A70-A878-425A-A25E-985E423BAA9F}" dt="2020-01-17T11:49:37.390" v="336" actId="5793"/>
      <pc:docMkLst>
        <pc:docMk/>
      </pc:docMkLst>
      <pc:sldChg chg="modSp">
        <pc:chgData name="Anubhav Mittal" userId="0cec1447-ad5f-47c4-bef3-8ff0c5c26bca" providerId="ADAL" clId="{632E1A70-A878-425A-A25E-985E423BAA9F}" dt="2020-01-17T11:49:37.390" v="336" actId="5793"/>
        <pc:sldMkLst>
          <pc:docMk/>
          <pc:sldMk cId="2820795509" sldId="510"/>
        </pc:sldMkLst>
        <pc:spChg chg="mod">
          <ac:chgData name="Anubhav Mittal" userId="0cec1447-ad5f-47c4-bef3-8ff0c5c26bca" providerId="ADAL" clId="{632E1A70-A878-425A-A25E-985E423BAA9F}" dt="2020-01-17T11:49:37.390" v="336" actId="5793"/>
          <ac:spMkLst>
            <pc:docMk/>
            <pc:sldMk cId="2820795509" sldId="510"/>
            <ac:spMk id="3" creationId="{5FBEDDCC-E332-42C6-850C-19EA35A8C1E1}"/>
          </ac:spMkLst>
        </pc:spChg>
      </pc:sldChg>
      <pc:sldChg chg="modSp">
        <pc:chgData name="Anubhav Mittal" userId="0cec1447-ad5f-47c4-bef3-8ff0c5c26bca" providerId="ADAL" clId="{632E1A70-A878-425A-A25E-985E423BAA9F}" dt="2020-01-17T11:40:36.512" v="94" actId="20577"/>
        <pc:sldMkLst>
          <pc:docMk/>
          <pc:sldMk cId="598834772" sldId="530"/>
        </pc:sldMkLst>
        <pc:spChg chg="mod">
          <ac:chgData name="Anubhav Mittal" userId="0cec1447-ad5f-47c4-bef3-8ff0c5c26bca" providerId="ADAL" clId="{632E1A70-A878-425A-A25E-985E423BAA9F}" dt="2020-01-17T11:40:36.512" v="94" actId="20577"/>
          <ac:spMkLst>
            <pc:docMk/>
            <pc:sldMk cId="598834772" sldId="530"/>
            <ac:spMk id="2" creationId="{8E03E6A4-DAE7-4962-8E6B-B7D70EB215C7}"/>
          </ac:spMkLst>
        </pc:spChg>
        <pc:spChg chg="mod">
          <ac:chgData name="Anubhav Mittal" userId="0cec1447-ad5f-47c4-bef3-8ff0c5c26bca" providerId="ADAL" clId="{632E1A70-A878-425A-A25E-985E423BAA9F}" dt="2020-01-17T11:39:54.467" v="84" actId="20577"/>
          <ac:spMkLst>
            <pc:docMk/>
            <pc:sldMk cId="598834772" sldId="530"/>
            <ac:spMk id="3" creationId="{5FBEDDCC-E332-42C6-850C-19EA35A8C1E1}"/>
          </ac:spMkLst>
        </pc:spChg>
      </pc:sldChg>
      <pc:sldChg chg="modSp">
        <pc:chgData name="Anubhav Mittal" userId="0cec1447-ad5f-47c4-bef3-8ff0c5c26bca" providerId="ADAL" clId="{632E1A70-A878-425A-A25E-985E423BAA9F}" dt="2020-01-17T11:38:40.579" v="54" actId="20577"/>
        <pc:sldMkLst>
          <pc:docMk/>
          <pc:sldMk cId="1520860431" sldId="540"/>
        </pc:sldMkLst>
        <pc:spChg chg="mod">
          <ac:chgData name="Anubhav Mittal" userId="0cec1447-ad5f-47c4-bef3-8ff0c5c26bca" providerId="ADAL" clId="{632E1A70-A878-425A-A25E-985E423BAA9F}" dt="2020-01-17T11:38:40.579" v="54" actId="20577"/>
          <ac:spMkLst>
            <pc:docMk/>
            <pc:sldMk cId="1520860431" sldId="540"/>
            <ac:spMk id="6" creationId="{9048AE22-045D-5D48-B6B1-7A6473B1CF37}"/>
          </ac:spMkLst>
        </pc:spChg>
      </pc:sldChg>
      <pc:sldChg chg="modSp">
        <pc:chgData name="Anubhav Mittal" userId="0cec1447-ad5f-47c4-bef3-8ff0c5c26bca" providerId="ADAL" clId="{632E1A70-A878-425A-A25E-985E423BAA9F}" dt="2020-01-17T11:47:54.028" v="263" actId="20577"/>
        <pc:sldMkLst>
          <pc:docMk/>
          <pc:sldMk cId="3882519152" sldId="549"/>
        </pc:sldMkLst>
        <pc:spChg chg="mod">
          <ac:chgData name="Anubhav Mittal" userId="0cec1447-ad5f-47c4-bef3-8ff0c5c26bca" providerId="ADAL" clId="{632E1A70-A878-425A-A25E-985E423BAA9F}" dt="2020-01-17T11:47:54.028" v="263" actId="20577"/>
          <ac:spMkLst>
            <pc:docMk/>
            <pc:sldMk cId="3882519152" sldId="549"/>
            <ac:spMk id="6" creationId="{9048AE22-045D-5D48-B6B1-7A6473B1CF37}"/>
          </ac:spMkLst>
        </pc:spChg>
      </pc:sldChg>
      <pc:sldChg chg="modSp">
        <pc:chgData name="Anubhav Mittal" userId="0cec1447-ad5f-47c4-bef3-8ff0c5c26bca" providerId="ADAL" clId="{632E1A70-A878-425A-A25E-985E423BAA9F}" dt="2020-01-17T11:40:47.220" v="100" actId="20577"/>
        <pc:sldMkLst>
          <pc:docMk/>
          <pc:sldMk cId="2025797868" sldId="552"/>
        </pc:sldMkLst>
        <pc:spChg chg="mod">
          <ac:chgData name="Anubhav Mittal" userId="0cec1447-ad5f-47c4-bef3-8ff0c5c26bca" providerId="ADAL" clId="{632E1A70-A878-425A-A25E-985E423BAA9F}" dt="2020-01-17T11:40:47.220" v="100" actId="20577"/>
          <ac:spMkLst>
            <pc:docMk/>
            <pc:sldMk cId="2025797868" sldId="552"/>
            <ac:spMk id="2" creationId="{8E03E6A4-DAE7-4962-8E6B-B7D70EB215C7}"/>
          </ac:spMkLst>
        </pc:spChg>
        <pc:spChg chg="mod">
          <ac:chgData name="Anubhav Mittal" userId="0cec1447-ad5f-47c4-bef3-8ff0c5c26bca" providerId="ADAL" clId="{632E1A70-A878-425A-A25E-985E423BAA9F}" dt="2020-01-17T11:40:07.644" v="90" actId="20577"/>
          <ac:spMkLst>
            <pc:docMk/>
            <pc:sldMk cId="2025797868" sldId="552"/>
            <ac:spMk id="3" creationId="{5FBEDDCC-E332-42C6-850C-19EA35A8C1E1}"/>
          </ac:spMkLst>
        </pc:spChg>
      </pc:sldChg>
      <pc:sldChg chg="modSp">
        <pc:chgData name="Anubhav Mittal" userId="0cec1447-ad5f-47c4-bef3-8ff0c5c26bca" providerId="ADAL" clId="{632E1A70-A878-425A-A25E-985E423BAA9F}" dt="2020-01-17T11:40:56.831" v="104" actId="20577"/>
        <pc:sldMkLst>
          <pc:docMk/>
          <pc:sldMk cId="25921175" sldId="553"/>
        </pc:sldMkLst>
        <pc:spChg chg="mod">
          <ac:chgData name="Anubhav Mittal" userId="0cec1447-ad5f-47c4-bef3-8ff0c5c26bca" providerId="ADAL" clId="{632E1A70-A878-425A-A25E-985E423BAA9F}" dt="2020-01-17T11:40:56.831" v="104" actId="20577"/>
          <ac:spMkLst>
            <pc:docMk/>
            <pc:sldMk cId="25921175" sldId="553"/>
            <ac:spMk id="2" creationId="{8E03E6A4-DAE7-4962-8E6B-B7D70EB215C7}"/>
          </ac:spMkLst>
        </pc:spChg>
      </pc:sldChg>
      <pc:sldChg chg="modSp">
        <pc:chgData name="Anubhav Mittal" userId="0cec1447-ad5f-47c4-bef3-8ff0c5c26bca" providerId="ADAL" clId="{632E1A70-A878-425A-A25E-985E423BAA9F}" dt="2020-01-17T11:41:55.582" v="128" actId="20577"/>
        <pc:sldMkLst>
          <pc:docMk/>
          <pc:sldMk cId="1192761563" sldId="554"/>
        </pc:sldMkLst>
        <pc:spChg chg="mod">
          <ac:chgData name="Anubhav Mittal" userId="0cec1447-ad5f-47c4-bef3-8ff0c5c26bca" providerId="ADAL" clId="{632E1A70-A878-425A-A25E-985E423BAA9F}" dt="2020-01-17T11:41:06.061" v="106" actId="20577"/>
          <ac:spMkLst>
            <pc:docMk/>
            <pc:sldMk cId="1192761563" sldId="554"/>
            <ac:spMk id="2" creationId="{8E03E6A4-DAE7-4962-8E6B-B7D70EB215C7}"/>
          </ac:spMkLst>
        </pc:spChg>
        <pc:spChg chg="mod">
          <ac:chgData name="Anubhav Mittal" userId="0cec1447-ad5f-47c4-bef3-8ff0c5c26bca" providerId="ADAL" clId="{632E1A70-A878-425A-A25E-985E423BAA9F}" dt="2020-01-17T11:41:55.582" v="128" actId="20577"/>
          <ac:spMkLst>
            <pc:docMk/>
            <pc:sldMk cId="1192761563" sldId="554"/>
            <ac:spMk id="3" creationId="{5FBEDDCC-E332-42C6-850C-19EA35A8C1E1}"/>
          </ac:spMkLst>
        </pc:spChg>
      </pc:sldChg>
      <pc:sldChg chg="modSp">
        <pc:chgData name="Anubhav Mittal" userId="0cec1447-ad5f-47c4-bef3-8ff0c5c26bca" providerId="ADAL" clId="{632E1A70-A878-425A-A25E-985E423BAA9F}" dt="2020-01-17T11:41:09.732" v="108" actId="20577"/>
        <pc:sldMkLst>
          <pc:docMk/>
          <pc:sldMk cId="2570504521" sldId="555"/>
        </pc:sldMkLst>
        <pc:spChg chg="mod">
          <ac:chgData name="Anubhav Mittal" userId="0cec1447-ad5f-47c4-bef3-8ff0c5c26bca" providerId="ADAL" clId="{632E1A70-A878-425A-A25E-985E423BAA9F}" dt="2020-01-17T11:41:09.732" v="108" actId="20577"/>
          <ac:spMkLst>
            <pc:docMk/>
            <pc:sldMk cId="2570504521" sldId="555"/>
            <ac:spMk id="2" creationId="{8E03E6A4-DAE7-4962-8E6B-B7D70EB215C7}"/>
          </ac:spMkLst>
        </pc:spChg>
      </pc:sldChg>
      <pc:sldChg chg="modSp">
        <pc:chgData name="Anubhav Mittal" userId="0cec1447-ad5f-47c4-bef3-8ff0c5c26bca" providerId="ADAL" clId="{632E1A70-A878-425A-A25E-985E423BAA9F}" dt="2020-01-17T11:42:39.017" v="150" actId="20577"/>
        <pc:sldMkLst>
          <pc:docMk/>
          <pc:sldMk cId="2630256670" sldId="556"/>
        </pc:sldMkLst>
        <pc:spChg chg="mod">
          <ac:chgData name="Anubhav Mittal" userId="0cec1447-ad5f-47c4-bef3-8ff0c5c26bca" providerId="ADAL" clId="{632E1A70-A878-425A-A25E-985E423BAA9F}" dt="2020-01-17T11:41:13.392" v="110" actId="20577"/>
          <ac:spMkLst>
            <pc:docMk/>
            <pc:sldMk cId="2630256670" sldId="556"/>
            <ac:spMk id="2" creationId="{8E03E6A4-DAE7-4962-8E6B-B7D70EB215C7}"/>
          </ac:spMkLst>
        </pc:spChg>
        <pc:spChg chg="mod">
          <ac:chgData name="Anubhav Mittal" userId="0cec1447-ad5f-47c4-bef3-8ff0c5c26bca" providerId="ADAL" clId="{632E1A70-A878-425A-A25E-985E423BAA9F}" dt="2020-01-17T11:42:39.017" v="150" actId="20577"/>
          <ac:spMkLst>
            <pc:docMk/>
            <pc:sldMk cId="2630256670" sldId="556"/>
            <ac:spMk id="3" creationId="{5FBEDDCC-E332-42C6-850C-19EA35A8C1E1}"/>
          </ac:spMkLst>
        </pc:spChg>
      </pc:sldChg>
      <pc:sldChg chg="modSp">
        <pc:chgData name="Anubhav Mittal" userId="0cec1447-ad5f-47c4-bef3-8ff0c5c26bca" providerId="ADAL" clId="{632E1A70-A878-425A-A25E-985E423BAA9F}" dt="2020-01-17T11:43:00.590" v="162" actId="20577"/>
        <pc:sldMkLst>
          <pc:docMk/>
          <pc:sldMk cId="186868760" sldId="557"/>
        </pc:sldMkLst>
        <pc:spChg chg="mod">
          <ac:chgData name="Anubhav Mittal" userId="0cec1447-ad5f-47c4-bef3-8ff0c5c26bca" providerId="ADAL" clId="{632E1A70-A878-425A-A25E-985E423BAA9F}" dt="2020-01-17T11:41:16.708" v="112" actId="20577"/>
          <ac:spMkLst>
            <pc:docMk/>
            <pc:sldMk cId="186868760" sldId="557"/>
            <ac:spMk id="2" creationId="{8E03E6A4-DAE7-4962-8E6B-B7D70EB215C7}"/>
          </ac:spMkLst>
        </pc:spChg>
        <pc:spChg chg="mod">
          <ac:chgData name="Anubhav Mittal" userId="0cec1447-ad5f-47c4-bef3-8ff0c5c26bca" providerId="ADAL" clId="{632E1A70-A878-425A-A25E-985E423BAA9F}" dt="2020-01-17T11:43:00.590" v="162" actId="20577"/>
          <ac:spMkLst>
            <pc:docMk/>
            <pc:sldMk cId="186868760" sldId="557"/>
            <ac:spMk id="3" creationId="{5FBEDDCC-E332-42C6-850C-19EA35A8C1E1}"/>
          </ac:spMkLst>
        </pc:spChg>
      </pc:sldChg>
      <pc:sldChg chg="modSp">
        <pc:chgData name="Anubhav Mittal" userId="0cec1447-ad5f-47c4-bef3-8ff0c5c26bca" providerId="ADAL" clId="{632E1A70-A878-425A-A25E-985E423BAA9F}" dt="2020-01-17T11:45:51.693" v="211" actId="20577"/>
        <pc:sldMkLst>
          <pc:docMk/>
          <pc:sldMk cId="2905054109" sldId="558"/>
        </pc:sldMkLst>
        <pc:spChg chg="mod">
          <ac:chgData name="Anubhav Mittal" userId="0cec1447-ad5f-47c4-bef3-8ff0c5c26bca" providerId="ADAL" clId="{632E1A70-A878-425A-A25E-985E423BAA9F}" dt="2020-01-17T11:41:20.749" v="114" actId="20577"/>
          <ac:spMkLst>
            <pc:docMk/>
            <pc:sldMk cId="2905054109" sldId="558"/>
            <ac:spMk id="2" creationId="{8E03E6A4-DAE7-4962-8E6B-B7D70EB215C7}"/>
          </ac:spMkLst>
        </pc:spChg>
        <pc:spChg chg="mod">
          <ac:chgData name="Anubhav Mittal" userId="0cec1447-ad5f-47c4-bef3-8ff0c5c26bca" providerId="ADAL" clId="{632E1A70-A878-425A-A25E-985E423BAA9F}" dt="2020-01-17T11:45:51.693" v="211" actId="20577"/>
          <ac:spMkLst>
            <pc:docMk/>
            <pc:sldMk cId="2905054109" sldId="558"/>
            <ac:spMk id="6" creationId="{9048AE22-045D-5D48-B6B1-7A6473B1CF37}"/>
          </ac:spMkLst>
        </pc:spChg>
      </pc:sldChg>
      <pc:sldChg chg="modSp">
        <pc:chgData name="Anubhav Mittal" userId="0cec1447-ad5f-47c4-bef3-8ff0c5c26bca" providerId="ADAL" clId="{632E1A70-A878-425A-A25E-985E423BAA9F}" dt="2020-01-17T11:43:34.001" v="174" actId="20577"/>
        <pc:sldMkLst>
          <pc:docMk/>
          <pc:sldMk cId="3382552376" sldId="559"/>
        </pc:sldMkLst>
        <pc:spChg chg="mod">
          <ac:chgData name="Anubhav Mittal" userId="0cec1447-ad5f-47c4-bef3-8ff0c5c26bca" providerId="ADAL" clId="{632E1A70-A878-425A-A25E-985E423BAA9F}" dt="2020-01-17T11:43:34.001" v="174" actId="20577"/>
          <ac:spMkLst>
            <pc:docMk/>
            <pc:sldMk cId="3382552376" sldId="559"/>
            <ac:spMk id="6" creationId="{9048AE22-045D-5D48-B6B1-7A6473B1CF37}"/>
          </ac:spMkLst>
        </pc:spChg>
      </pc:sldChg>
      <pc:sldChg chg="modSp">
        <pc:chgData name="Anubhav Mittal" userId="0cec1447-ad5f-47c4-bef3-8ff0c5c26bca" providerId="ADAL" clId="{632E1A70-A878-425A-A25E-985E423BAA9F}" dt="2020-01-17T11:48:21.883" v="282" actId="20577"/>
        <pc:sldMkLst>
          <pc:docMk/>
          <pc:sldMk cId="3480036568" sldId="560"/>
        </pc:sldMkLst>
        <pc:spChg chg="mod">
          <ac:chgData name="Anubhav Mittal" userId="0cec1447-ad5f-47c4-bef3-8ff0c5c26bca" providerId="ADAL" clId="{632E1A70-A878-425A-A25E-985E423BAA9F}" dt="2020-01-17T11:48:21.883" v="282" actId="20577"/>
          <ac:spMkLst>
            <pc:docMk/>
            <pc:sldMk cId="3480036568" sldId="560"/>
            <ac:spMk id="6" creationId="{9048AE22-045D-5D48-B6B1-7A6473B1CF37}"/>
          </ac:spMkLst>
        </pc:spChg>
      </pc:sldChg>
      <pc:sldChg chg="delSp modSp add">
        <pc:chgData name="Anubhav Mittal" userId="0cec1447-ad5f-47c4-bef3-8ff0c5c26bca" providerId="ADAL" clId="{632E1A70-A878-425A-A25E-985E423BAA9F}" dt="2020-01-17T11:49:26.241" v="334" actId="478"/>
        <pc:sldMkLst>
          <pc:docMk/>
          <pc:sldMk cId="2127991733" sldId="561"/>
        </pc:sldMkLst>
        <pc:spChg chg="mod">
          <ac:chgData name="Anubhav Mittal" userId="0cec1447-ad5f-47c4-bef3-8ff0c5c26bca" providerId="ADAL" clId="{632E1A70-A878-425A-A25E-985E423BAA9F}" dt="2020-01-17T11:49:23.441" v="333" actId="20577"/>
          <ac:spMkLst>
            <pc:docMk/>
            <pc:sldMk cId="2127991733" sldId="561"/>
            <ac:spMk id="2" creationId="{8E03E6A4-DAE7-4962-8E6B-B7D70EB215C7}"/>
          </ac:spMkLst>
        </pc:spChg>
        <pc:spChg chg="mod">
          <ac:chgData name="Anubhav Mittal" userId="0cec1447-ad5f-47c4-bef3-8ff0c5c26bca" providerId="ADAL" clId="{632E1A70-A878-425A-A25E-985E423BAA9F}" dt="2020-01-17T11:49:12.861" v="326" actId="6549"/>
          <ac:spMkLst>
            <pc:docMk/>
            <pc:sldMk cId="2127991733" sldId="561"/>
            <ac:spMk id="6" creationId="{9048AE22-045D-5D48-B6B1-7A6473B1CF37}"/>
          </ac:spMkLst>
        </pc:spChg>
        <pc:cxnChg chg="del">
          <ac:chgData name="Anubhav Mittal" userId="0cec1447-ad5f-47c4-bef3-8ff0c5c26bca" providerId="ADAL" clId="{632E1A70-A878-425A-A25E-985E423BAA9F}" dt="2020-01-17T11:49:26.241" v="334" actId="478"/>
          <ac:cxnSpMkLst>
            <pc:docMk/>
            <pc:sldMk cId="2127991733" sldId="561"/>
            <ac:cxnSpMk id="10" creationId="{3BEFFC9E-026D-6540-8361-53FF8CDB64F9}"/>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FD778BC-D3A7-4949-A09A-9357A970C10F}" type="datetimeFigureOut">
              <a:rPr lang="en-GB"/>
              <a:pPr>
                <a:defRPr/>
              </a:pPr>
              <a:t>16/01/2020</a:t>
            </a:fld>
            <a:endParaRPr lang="en-GB"/>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A998410-66B9-46FC-8898-E1B0EAEDC3E6}" type="slidenum">
              <a:rPr lang="en-GB"/>
              <a:pPr>
                <a:defRPr/>
              </a:pPr>
              <a:t>‹#›</a:t>
            </a:fld>
            <a:endParaRPr lang="en-GB"/>
          </a:p>
        </p:txBody>
      </p:sp>
    </p:spTree>
    <p:extLst>
      <p:ext uri="{BB962C8B-B14F-4D97-AF65-F5344CB8AC3E}">
        <p14:creationId xmlns:p14="http://schemas.microsoft.com/office/powerpoint/2010/main" val="39487145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2</a:t>
            </a:fld>
            <a:endParaRPr lang="en-GB"/>
          </a:p>
        </p:txBody>
      </p:sp>
    </p:spTree>
    <p:extLst>
      <p:ext uri="{BB962C8B-B14F-4D97-AF65-F5344CB8AC3E}">
        <p14:creationId xmlns:p14="http://schemas.microsoft.com/office/powerpoint/2010/main" val="224789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11</a:t>
            </a:fld>
            <a:endParaRPr lang="en-GB" dirty="0"/>
          </a:p>
        </p:txBody>
      </p:sp>
    </p:spTree>
    <p:extLst>
      <p:ext uri="{BB962C8B-B14F-4D97-AF65-F5344CB8AC3E}">
        <p14:creationId xmlns:p14="http://schemas.microsoft.com/office/powerpoint/2010/main" val="3488573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12</a:t>
            </a:fld>
            <a:endParaRPr lang="en-GB" dirty="0"/>
          </a:p>
        </p:txBody>
      </p:sp>
    </p:spTree>
    <p:extLst>
      <p:ext uri="{BB962C8B-B14F-4D97-AF65-F5344CB8AC3E}">
        <p14:creationId xmlns:p14="http://schemas.microsoft.com/office/powerpoint/2010/main" val="365822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13</a:t>
            </a:fld>
            <a:endParaRPr lang="en-GB" dirty="0"/>
          </a:p>
        </p:txBody>
      </p:sp>
    </p:spTree>
    <p:extLst>
      <p:ext uri="{BB962C8B-B14F-4D97-AF65-F5344CB8AC3E}">
        <p14:creationId xmlns:p14="http://schemas.microsoft.com/office/powerpoint/2010/main" val="3328550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14</a:t>
            </a:fld>
            <a:endParaRPr lang="en-GB" dirty="0"/>
          </a:p>
        </p:txBody>
      </p:sp>
    </p:spTree>
    <p:extLst>
      <p:ext uri="{BB962C8B-B14F-4D97-AF65-F5344CB8AC3E}">
        <p14:creationId xmlns:p14="http://schemas.microsoft.com/office/powerpoint/2010/main" val="1769206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15</a:t>
            </a:fld>
            <a:endParaRPr lang="en-GB" dirty="0"/>
          </a:p>
        </p:txBody>
      </p:sp>
    </p:spTree>
    <p:extLst>
      <p:ext uri="{BB962C8B-B14F-4D97-AF65-F5344CB8AC3E}">
        <p14:creationId xmlns:p14="http://schemas.microsoft.com/office/powerpoint/2010/main" val="1475104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3</a:t>
            </a:fld>
            <a:endParaRPr lang="en-GB"/>
          </a:p>
        </p:txBody>
      </p:sp>
    </p:spTree>
    <p:extLst>
      <p:ext uri="{BB962C8B-B14F-4D97-AF65-F5344CB8AC3E}">
        <p14:creationId xmlns:p14="http://schemas.microsoft.com/office/powerpoint/2010/main" val="4050438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4</a:t>
            </a:fld>
            <a:endParaRPr lang="en-GB"/>
          </a:p>
        </p:txBody>
      </p:sp>
    </p:spTree>
    <p:extLst>
      <p:ext uri="{BB962C8B-B14F-4D97-AF65-F5344CB8AC3E}">
        <p14:creationId xmlns:p14="http://schemas.microsoft.com/office/powerpoint/2010/main" val="17931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5</a:t>
            </a:fld>
            <a:endParaRPr lang="en-GB"/>
          </a:p>
        </p:txBody>
      </p:sp>
    </p:spTree>
    <p:extLst>
      <p:ext uri="{BB962C8B-B14F-4D97-AF65-F5344CB8AC3E}">
        <p14:creationId xmlns:p14="http://schemas.microsoft.com/office/powerpoint/2010/main" val="2979637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6</a:t>
            </a:fld>
            <a:endParaRPr lang="en-GB"/>
          </a:p>
        </p:txBody>
      </p:sp>
    </p:spTree>
    <p:extLst>
      <p:ext uri="{BB962C8B-B14F-4D97-AF65-F5344CB8AC3E}">
        <p14:creationId xmlns:p14="http://schemas.microsoft.com/office/powerpoint/2010/main" val="381318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7</a:t>
            </a:fld>
            <a:endParaRPr lang="en-GB"/>
          </a:p>
        </p:txBody>
      </p:sp>
    </p:spTree>
    <p:extLst>
      <p:ext uri="{BB962C8B-B14F-4D97-AF65-F5344CB8AC3E}">
        <p14:creationId xmlns:p14="http://schemas.microsoft.com/office/powerpoint/2010/main" val="1149799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8</a:t>
            </a:fld>
            <a:endParaRPr lang="en-GB"/>
          </a:p>
        </p:txBody>
      </p:sp>
    </p:spTree>
    <p:extLst>
      <p:ext uri="{BB962C8B-B14F-4D97-AF65-F5344CB8AC3E}">
        <p14:creationId xmlns:p14="http://schemas.microsoft.com/office/powerpoint/2010/main" val="1704791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9</a:t>
            </a:fld>
            <a:endParaRPr lang="en-GB"/>
          </a:p>
        </p:txBody>
      </p:sp>
    </p:spTree>
    <p:extLst>
      <p:ext uri="{BB962C8B-B14F-4D97-AF65-F5344CB8AC3E}">
        <p14:creationId xmlns:p14="http://schemas.microsoft.com/office/powerpoint/2010/main" val="3006013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10</a:t>
            </a:fld>
            <a:endParaRPr lang="en-GB"/>
          </a:p>
        </p:txBody>
      </p:sp>
    </p:spTree>
    <p:extLst>
      <p:ext uri="{BB962C8B-B14F-4D97-AF65-F5344CB8AC3E}">
        <p14:creationId xmlns:p14="http://schemas.microsoft.com/office/powerpoint/2010/main" val="2147525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dirty="0"/>
              <a:t>Click to edit Master title style</a:t>
            </a:r>
            <a:endParaRPr lang="en-GB" dirty="0"/>
          </a:p>
        </p:txBody>
      </p:sp>
      <p:sp>
        <p:nvSpPr>
          <p:cNvPr id="3" name="Content Placeholder 2"/>
          <p:cNvSpPr>
            <a:spLocks noGrp="1"/>
          </p:cNvSpPr>
          <p:nvPr>
            <p:ph idx="1" hasCustomPrompt="1"/>
          </p:nvPr>
        </p:nvSpPr>
        <p:spPr>
          <a:xfrm>
            <a:off x="495300" y="1600200"/>
            <a:ext cx="8915400" cy="4525963"/>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cSld>
  <p:clrMapOvr>
    <a:masterClrMapping/>
  </p:clrMapOvr>
  <p:extLst>
    <p:ext uri="{DCECCB84-F9BA-43D5-87BE-67443E8EF086}">
      <p15:sldGuideLst xmlns:p15="http://schemas.microsoft.com/office/powerpoint/2012/main">
        <p15:guide id="1" orient="horz" pos="890" userDrawn="1">
          <p15:clr>
            <a:srgbClr val="FBAE40"/>
          </p15:clr>
        </p15:guide>
        <p15:guide id="2" pos="312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46112A-4B7F-7A47-97DF-61781BDD4651}"/>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85642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a:prstGeom prst="rect">
            <a:avLst/>
          </a:prstGeo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8464" y="980728"/>
            <a:ext cx="9649072" cy="5256584"/>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260648"/>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8464" y="980728"/>
            <a:ext cx="9649072" cy="5256584"/>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260648"/>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extLst>
      <p:ext uri="{BB962C8B-B14F-4D97-AF65-F5344CB8AC3E}">
        <p14:creationId xmlns:p14="http://schemas.microsoft.com/office/powerpoint/2010/main" val="168282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er Research 2017 - Task Skid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227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Customer Research 2017 - Task Slide Screenshot Only">
    <p:spTree>
      <p:nvGrpSpPr>
        <p:cNvPr id="1" name=""/>
        <p:cNvGrpSpPr/>
        <p:nvPr/>
      </p:nvGrpSpPr>
      <p:grpSpPr>
        <a:xfrm>
          <a:off x="0" y="0"/>
          <a:ext cx="0" cy="0"/>
          <a:chOff x="0" y="0"/>
          <a:chExt cx="0" cy="0"/>
        </a:xfrm>
      </p:grpSpPr>
      <p:sp>
        <p:nvSpPr>
          <p:cNvPr id="2" name="Title 1"/>
          <p:cNvSpPr>
            <a:spLocks noGrp="1"/>
          </p:cNvSpPr>
          <p:nvPr>
            <p:ph type="title"/>
          </p:nvPr>
        </p:nvSpPr>
        <p:spPr>
          <a:xfrm>
            <a:off x="128464" y="44624"/>
            <a:ext cx="9649072" cy="864096"/>
          </a:xfrm>
          <a:prstGeom prst="rect">
            <a:avLst/>
          </a:prstGeom>
        </p:spPr>
        <p:txBody>
          <a:bodyPr/>
          <a:lstStyle>
            <a:lvl1pPr>
              <a:defRPr baseline="0">
                <a:solidFill>
                  <a:schemeClr val="bg1">
                    <a:lumMod val="95000"/>
                  </a:schemeClr>
                </a:solidFill>
              </a:defRPr>
            </a:lvl1pPr>
          </a:lstStyle>
          <a:p>
            <a:r>
              <a:rPr lang="en-US" dirty="0"/>
              <a:t>Click to edit Master title style</a:t>
            </a:r>
          </a:p>
        </p:txBody>
      </p:sp>
      <p:sp>
        <p:nvSpPr>
          <p:cNvPr id="3" name="Content Placeholder 2"/>
          <p:cNvSpPr>
            <a:spLocks noGrp="1"/>
          </p:cNvSpPr>
          <p:nvPr>
            <p:ph idx="1"/>
          </p:nvPr>
        </p:nvSpPr>
        <p:spPr>
          <a:xfrm>
            <a:off x="128464" y="1052736"/>
            <a:ext cx="9649072" cy="56166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48932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FB38B4-86B5-FD4F-B8C3-A8CDDEEF88C2}"/>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84" r:id="rId1"/>
    <p:sldLayoutId id="2147483686" r:id="rId2"/>
    <p:sldLayoutId id="2147483685" r:id="rId3"/>
    <p:sldLayoutId id="2147483730" r:id="rId4"/>
    <p:sldLayoutId id="2147483690" r:id="rId5"/>
  </p:sldLayoutIdLst>
  <p:txStyles>
    <p:titleStyle>
      <a:lvl1pPr algn="ctr" rtl="0" eaLnBrk="0" fontAlgn="base" hangingPunct="0">
        <a:spcBef>
          <a:spcPct val="0"/>
        </a:spcBef>
        <a:spcAft>
          <a:spcPct val="0"/>
        </a:spcAft>
        <a:defRPr sz="2400">
          <a:solidFill>
            <a:schemeClr val="bg1"/>
          </a:solidFill>
          <a:latin typeface="+mj-lt"/>
          <a:ea typeface="+mj-ea"/>
          <a:cs typeface="+mj-cs"/>
        </a:defRPr>
      </a:lvl1pPr>
      <a:lvl2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5pPr>
      <a:lvl6pPr marL="4572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6pPr>
      <a:lvl7pPr marL="9144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7pPr>
      <a:lvl8pPr marL="13716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8pPr>
      <a:lvl9pPr marL="18288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9pPr>
    </p:titleStyle>
    <p:bodyStyle>
      <a:lvl1pPr marL="342900" indent="-342900" algn="l" rtl="0" eaLnBrk="0" fontAlgn="base" hangingPunct="0">
        <a:spcBef>
          <a:spcPct val="20000"/>
        </a:spcBef>
        <a:spcAft>
          <a:spcPct val="0"/>
        </a:spcAft>
        <a:buFont typeface="Arial" charset="0"/>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4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0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800">
          <a:solidFill>
            <a:schemeClr val="tx1"/>
          </a:solidFill>
          <a:latin typeface="+mn-lt"/>
          <a:ea typeface="+mn-ea"/>
          <a:cs typeface="+mn-cs"/>
        </a:defRPr>
      </a:lvl5pPr>
      <a:lvl6pPr marL="25146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6pPr>
      <a:lvl7pPr marL="29718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7pPr>
      <a:lvl8pPr marL="34290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8pPr>
      <a:lvl9pPr marL="38862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128464" y="116632"/>
            <a:ext cx="9649071"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dirty="0">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188640"/>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128464" y="980804"/>
            <a:ext cx="9649071" cy="5327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17">
            <a:extLst>
              <a:ext uri="{FF2B5EF4-FFF2-40B4-BE49-F238E27FC236}">
                <a16:creationId xmlns:a16="http://schemas.microsoft.com/office/drawing/2014/main" id="{3BB1D2C7-9A25-DE4B-8177-AD357945EC80}"/>
              </a:ext>
            </a:extLst>
          </p:cNvPr>
          <p:cNvSpPr txBox="1">
            <a:spLocks noChangeArrowheads="1"/>
          </p:cNvSpPr>
          <p:nvPr userDrawn="1"/>
        </p:nvSpPr>
        <p:spPr bwMode="auto">
          <a:xfrm>
            <a:off x="416496" y="6475239"/>
            <a:ext cx="4319588" cy="338137"/>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dirty="0" err="1">
                <a:solidFill>
                  <a:srgbClr val="00427F"/>
                </a:solidFill>
                <a:latin typeface="Arial" charset="0"/>
                <a:cs typeface="Arial" charset="0"/>
              </a:rPr>
              <a:t>www.scottish-enterprise.com</a:t>
            </a:r>
            <a:endParaRPr lang="en-GB" sz="1600" dirty="0">
              <a:solidFill>
                <a:srgbClr val="00427F"/>
              </a:solidFill>
              <a:latin typeface="Arial" charset="0"/>
              <a:cs typeface="Arial" charset="0"/>
            </a:endParaRPr>
          </a:p>
        </p:txBody>
      </p:sp>
      <p:pic>
        <p:nvPicPr>
          <p:cNvPr id="10" name="Picture 2" descr="SE landscape logo (cmyk).jpg">
            <a:extLst>
              <a:ext uri="{FF2B5EF4-FFF2-40B4-BE49-F238E27FC236}">
                <a16:creationId xmlns:a16="http://schemas.microsoft.com/office/drawing/2014/main" id="{ABEBAB7E-13D1-A148-8C9F-0865B3F8B149}"/>
              </a:ext>
            </a:extLst>
          </p:cNvPr>
          <p:cNvPicPr>
            <a:picLocks noChangeAspect="1"/>
          </p:cNvPicPr>
          <p:nvPr userDrawn="1"/>
        </p:nvPicPr>
        <p:blipFill>
          <a:blip r:embed="rId3" cstate="print"/>
          <a:srcRect/>
          <a:stretch>
            <a:fillRect/>
          </a:stretch>
        </p:blipFill>
        <p:spPr bwMode="auto">
          <a:xfrm>
            <a:off x="7202488" y="6448251"/>
            <a:ext cx="2214562" cy="365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1" r:id="rId1"/>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128464" y="116632"/>
            <a:ext cx="9649071"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188640"/>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128464" y="980804"/>
            <a:ext cx="9649071" cy="56885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0901551"/>
      </p:ext>
    </p:extLst>
  </p:cSld>
  <p:clrMap bg1="lt1" tx1="dk1" bg2="lt2" tx2="dk2" accent1="accent1" accent2="accent2" accent3="accent3" accent4="accent4" accent5="accent5" accent6="accent6" hlink="hlink" folHlink="folHlink"/>
  <p:sldLayoutIdLst>
    <p:sldLayoutId id="2147483729" r:id="rId1"/>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55237"/>
      </p:ext>
    </p:extLst>
  </p:cSld>
  <p:clrMap bg1="lt1" tx1="dk1" bg2="lt2" tx2="dk2" accent1="accent1" accent2="accent2" accent3="accent3" accent4="accent4" accent5="accent5" accent6="accent6" hlink="hlink" folHlink="folHlink"/>
  <p:sldLayoutIdLst>
    <p:sldLayoutId id="2147483722" r:id="rId1"/>
    <p:sldLayoutId id="2147483726"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480" y="6237312"/>
            <a:ext cx="374441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 Placeholder 3"/>
          <p:cNvSpPr>
            <a:spLocks noGrp="1"/>
          </p:cNvSpPr>
          <p:nvPr>
            <p:ph type="body" idx="4294967295"/>
          </p:nvPr>
        </p:nvSpPr>
        <p:spPr>
          <a:xfrm>
            <a:off x="704528" y="764704"/>
            <a:ext cx="8420100" cy="4752528"/>
          </a:xfrm>
          <a:prstGeom prst="rect">
            <a:avLst/>
          </a:prstGeom>
        </p:spPr>
        <p:txBody>
          <a:bodyPr/>
          <a:lstStyle/>
          <a:p>
            <a:pPr marL="0" indent="0" algn="ctr">
              <a:buNone/>
            </a:pPr>
            <a:r>
              <a:rPr lang="en-GB" sz="4000" b="1" dirty="0"/>
              <a:t>SEP</a:t>
            </a:r>
          </a:p>
          <a:p>
            <a:pPr marL="0" indent="0" algn="ctr">
              <a:buNone/>
            </a:pPr>
            <a:r>
              <a:rPr lang="en-GB" sz="4000" b="1" dirty="0"/>
              <a:t>User Research</a:t>
            </a:r>
          </a:p>
          <a:p>
            <a:pPr marL="0" indent="0" algn="ctr">
              <a:buNone/>
            </a:pPr>
            <a:r>
              <a:rPr lang="en-GB" sz="2800" b="1" dirty="0"/>
              <a:t>(About us section and Type of Support)</a:t>
            </a:r>
          </a:p>
          <a:p>
            <a:pPr marL="0" indent="0" algn="ctr">
              <a:buNone/>
            </a:pPr>
            <a:r>
              <a:rPr lang="en-GB" sz="2800" b="1" dirty="0"/>
              <a:t>Jan 2020</a:t>
            </a:r>
          </a:p>
          <a:p>
            <a:pPr algn="ctr"/>
            <a:endParaRPr lang="en-GB" b="1" dirty="0"/>
          </a:p>
          <a:p>
            <a:pPr marL="0" indent="0" algn="ctr">
              <a:buNone/>
            </a:pPr>
            <a:r>
              <a:rPr lang="en-GB" b="1" dirty="0"/>
              <a:t>Anubhav Mittal </a:t>
            </a:r>
          </a:p>
        </p:txBody>
      </p:sp>
      <p:sp>
        <p:nvSpPr>
          <p:cNvPr id="55298" name="AutoShape 2" descr="Image result for sdi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SEP Type of support</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124744"/>
            <a:ext cx="8915400" cy="5458618"/>
          </a:xfrm>
        </p:spPr>
        <p:txBody>
          <a:bodyPr/>
          <a:lstStyle/>
          <a:p>
            <a:pPr marL="11113"/>
            <a:r>
              <a:rPr lang="en-GB" sz="2000" dirty="0"/>
              <a:t>When we about if there was anything missing from the categories, they said:</a:t>
            </a:r>
          </a:p>
          <a:p>
            <a:pPr marL="11113"/>
            <a:endParaRPr lang="en-GB" sz="2000" dirty="0"/>
          </a:p>
          <a:p>
            <a:pPr marL="285750" indent="-285750">
              <a:buFont typeface="Arial" panose="020B0604020202020204" pitchFamily="34" charset="0"/>
              <a:buChar char="•"/>
            </a:pPr>
            <a:r>
              <a:rPr lang="en-US" i="1" dirty="0"/>
              <a:t>Seemed fairly comprehensive</a:t>
            </a:r>
          </a:p>
          <a:p>
            <a:pPr marL="285750" indent="-285750">
              <a:buFont typeface="Arial" panose="020B0604020202020204" pitchFamily="34" charset="0"/>
              <a:buChar char="•"/>
            </a:pPr>
            <a:r>
              <a:rPr lang="en-US" i="1" dirty="0"/>
              <a:t>It includes all the types I can think of</a:t>
            </a:r>
          </a:p>
          <a:p>
            <a:pPr marL="285750" indent="-285750">
              <a:buFont typeface="Arial" panose="020B0604020202020204" pitchFamily="34" charset="0"/>
              <a:buChar char="•"/>
            </a:pPr>
            <a:r>
              <a:rPr lang="en-US" i="1" dirty="0"/>
              <a:t>I don’t believe anything was missing.</a:t>
            </a:r>
          </a:p>
          <a:p>
            <a:pPr marL="285750" indent="-285750">
              <a:buFont typeface="Arial" panose="020B0604020202020204" pitchFamily="34" charset="0"/>
              <a:buChar char="•"/>
            </a:pPr>
            <a:r>
              <a:rPr lang="en-US" i="1" dirty="0"/>
              <a:t>Different business sectors - e.g. tourism</a:t>
            </a:r>
          </a:p>
          <a:p>
            <a:pPr marL="285750" indent="-285750">
              <a:buFont typeface="Arial" panose="020B0604020202020204" pitchFamily="34" charset="0"/>
              <a:buChar char="•"/>
            </a:pPr>
            <a:r>
              <a:rPr lang="en-US" i="1" dirty="0"/>
              <a:t>I think there could also be filters depending on the topic (such as taxes, technology...) or depending on the kind of business (</a:t>
            </a:r>
            <a:r>
              <a:rPr lang="en-US" i="1" dirty="0" err="1"/>
              <a:t>eg</a:t>
            </a:r>
            <a:r>
              <a:rPr lang="en-US" i="1" dirty="0"/>
              <a:t> sole trader, small business, medium business...)</a:t>
            </a:r>
          </a:p>
          <a:p>
            <a:pPr marL="285750" indent="-285750">
              <a:buFont typeface="Arial" panose="020B0604020202020204" pitchFamily="34" charset="0"/>
              <a:buChar char="•"/>
            </a:pPr>
            <a:r>
              <a:rPr lang="en-US" i="1" dirty="0"/>
              <a:t>There is a lot of stuff there.</a:t>
            </a:r>
          </a:p>
          <a:p>
            <a:pPr marL="285750" indent="-285750">
              <a:buFont typeface="Arial" panose="020B0604020202020204" pitchFamily="34" charset="0"/>
              <a:buChar char="•"/>
            </a:pPr>
            <a:r>
              <a:rPr lang="en-US" i="1" dirty="0"/>
              <a:t>I would really like to see specific categories such as "Tax and Accounting", "Marketing and Online Presence", "Employees and Employment Rights" etc.</a:t>
            </a:r>
          </a:p>
          <a:p>
            <a:pPr marL="285750" indent="-285750">
              <a:buFont typeface="Arial" panose="020B0604020202020204" pitchFamily="34" charset="0"/>
              <a:buChar char="•"/>
            </a:pPr>
            <a:r>
              <a:rPr lang="en-US" i="1" dirty="0"/>
              <a:t>Liked the page, very high level and clear. had everything I was looking for and every section had know more and further breakdowns into sub-sections inside</a:t>
            </a:r>
          </a:p>
          <a:p>
            <a:pPr marL="285750" indent="-285750">
              <a:buFont typeface="Arial" panose="020B0604020202020204" pitchFamily="34" charset="0"/>
              <a:buChar char="•"/>
            </a:pPr>
            <a:r>
              <a:rPr lang="en-US" i="1" dirty="0"/>
              <a:t>Events should be added</a:t>
            </a:r>
          </a:p>
          <a:p>
            <a:pPr marL="285750" indent="-285750">
              <a:buFont typeface="Arial" panose="020B0604020202020204" pitchFamily="34" charset="0"/>
              <a:buChar char="•"/>
            </a:pPr>
            <a:r>
              <a:rPr lang="en-US" i="1" dirty="0"/>
              <a:t>I would like to see an accredited course option, as neither </a:t>
            </a:r>
            <a:r>
              <a:rPr lang="en-US" i="1" dirty="0" err="1"/>
              <a:t>programmes</a:t>
            </a:r>
            <a:r>
              <a:rPr lang="en-US" i="1" dirty="0"/>
              <a:t> nor training means definitely comes with a qualification.</a:t>
            </a:r>
          </a:p>
          <a:p>
            <a:pPr marL="285750" indent="-285750">
              <a:buFont typeface="Arial" panose="020B0604020202020204" pitchFamily="34" charset="0"/>
              <a:buChar char="•"/>
            </a:pPr>
            <a:r>
              <a:rPr lang="en-US" i="1" dirty="0"/>
              <a:t>A selector which only includes paid/free</a:t>
            </a:r>
          </a:p>
          <a:p>
            <a:pPr marL="342900" indent="-342900">
              <a:buFont typeface="+mj-lt"/>
              <a:buAutoNum type="arabicPeriod"/>
            </a:pPr>
            <a:endParaRPr lang="en-GB" dirty="0"/>
          </a:p>
          <a:p>
            <a:pPr marL="342900" indent="-342900">
              <a:buFont typeface="+mj-lt"/>
              <a:buAutoNum type="arabicPeriod"/>
            </a:pPr>
            <a:endParaRPr lang="en-GB" dirty="0"/>
          </a:p>
        </p:txBody>
      </p:sp>
    </p:spTree>
    <p:extLst>
      <p:ext uri="{BB962C8B-B14F-4D97-AF65-F5344CB8AC3E}">
        <p14:creationId xmlns:p14="http://schemas.microsoft.com/office/powerpoint/2010/main" val="186868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706090"/>
          </a:xfrm>
        </p:spPr>
        <p:txBody>
          <a:bodyPr/>
          <a:lstStyle/>
          <a:p>
            <a:r>
              <a:rPr lang="en-GB" sz="3200" dirty="0">
                <a:solidFill>
                  <a:schemeClr val="tx1"/>
                </a:solidFill>
              </a:rPr>
              <a:t>Summary – About us section</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141383" y="1038532"/>
            <a:ext cx="9361040" cy="4339650"/>
          </a:xfrm>
          <a:prstGeom prst="rect">
            <a:avLst/>
          </a:prstGeom>
          <a:noFill/>
        </p:spPr>
        <p:txBody>
          <a:bodyPr wrap="square" rtlCol="0">
            <a:spAutoFit/>
          </a:bodyPr>
          <a:lstStyle/>
          <a:p>
            <a:r>
              <a:rPr lang="en-GB" dirty="0"/>
              <a:t>All 15 users would find an “about us” section helpful</a:t>
            </a:r>
          </a:p>
          <a:p>
            <a:endParaRPr lang="en-GB" dirty="0"/>
          </a:p>
          <a:p>
            <a:r>
              <a:rPr lang="en-GB" dirty="0"/>
              <a:t>14 of them would like to see this section on the website</a:t>
            </a:r>
          </a:p>
          <a:p>
            <a:r>
              <a:rPr lang="en-GB" dirty="0"/>
              <a:t> </a:t>
            </a:r>
          </a:p>
          <a:p>
            <a:r>
              <a:rPr lang="en-GB" dirty="0"/>
              <a:t>They felt that some introductory information about what’s on offer on this website and which organisations are involved in this would benefit them:</a:t>
            </a:r>
          </a:p>
          <a:p>
            <a:r>
              <a:rPr lang="en-GB" dirty="0"/>
              <a:t> </a:t>
            </a:r>
          </a:p>
          <a:p>
            <a:pPr lvl="1"/>
            <a:r>
              <a:rPr lang="en-GB" sz="1400" i="1" dirty="0"/>
              <a:t>“About us section is something </a:t>
            </a:r>
            <a:r>
              <a:rPr lang="en-GB" sz="1400" i="1" dirty="0" err="1"/>
              <a:t>i</a:t>
            </a:r>
            <a:r>
              <a:rPr lang="en-GB" sz="1400" i="1" dirty="0"/>
              <a:t> like on any website. I like to know the background and aims of the site owners”</a:t>
            </a:r>
            <a:endParaRPr lang="en-GB" sz="1400" dirty="0"/>
          </a:p>
          <a:p>
            <a:pPr lvl="1"/>
            <a:r>
              <a:rPr lang="en-GB" sz="1400" dirty="0"/>
              <a:t> </a:t>
            </a:r>
          </a:p>
          <a:p>
            <a:pPr lvl="1"/>
            <a:r>
              <a:rPr lang="en-GB" sz="1400" i="1" dirty="0"/>
              <a:t>“It will help understand what the page is about and which org is behind it”</a:t>
            </a:r>
            <a:endParaRPr lang="en-GB" sz="1400" dirty="0"/>
          </a:p>
          <a:p>
            <a:r>
              <a:rPr lang="en-GB" dirty="0"/>
              <a:t> </a:t>
            </a:r>
          </a:p>
          <a:p>
            <a:r>
              <a:rPr lang="en-GB" dirty="0"/>
              <a:t>Web chat or live chat function was also missing from the website for a couple of users </a:t>
            </a:r>
          </a:p>
          <a:p>
            <a:r>
              <a:rPr lang="en-GB" dirty="0"/>
              <a:t> </a:t>
            </a:r>
          </a:p>
          <a:p>
            <a:r>
              <a:rPr lang="en-GB" dirty="0"/>
              <a:t>Others also mentioned it would be good to have major news stories, testimonials or calls for grants  </a:t>
            </a:r>
          </a:p>
          <a:p>
            <a:endParaRPr lang="en-GB" dirty="0">
              <a:solidFill>
                <a:srgbClr val="FF0000"/>
              </a:solidFill>
            </a:endParaRPr>
          </a:p>
        </p:txBody>
      </p:sp>
    </p:spTree>
    <p:extLst>
      <p:ext uri="{BB962C8B-B14F-4D97-AF65-F5344CB8AC3E}">
        <p14:creationId xmlns:p14="http://schemas.microsoft.com/office/powerpoint/2010/main" val="2905054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706090"/>
          </a:xfrm>
        </p:spPr>
        <p:txBody>
          <a:bodyPr/>
          <a:lstStyle/>
          <a:p>
            <a:r>
              <a:rPr lang="en-GB" sz="3200" dirty="0">
                <a:solidFill>
                  <a:schemeClr val="tx1"/>
                </a:solidFill>
              </a:rPr>
              <a:t>Summary – Type of support </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141383" y="1038532"/>
            <a:ext cx="9361040" cy="5293757"/>
          </a:xfrm>
          <a:prstGeom prst="rect">
            <a:avLst/>
          </a:prstGeom>
          <a:noFill/>
        </p:spPr>
        <p:txBody>
          <a:bodyPr wrap="square" rtlCol="0">
            <a:spAutoFit/>
          </a:bodyPr>
          <a:lstStyle/>
          <a:p>
            <a:r>
              <a:rPr lang="en-GB" dirty="0"/>
              <a:t>When asked about “type of support” options, majority (13 out of 15) said that they understand these options. </a:t>
            </a:r>
          </a:p>
          <a:p>
            <a:endParaRPr lang="en-GB" dirty="0"/>
          </a:p>
          <a:p>
            <a:r>
              <a:rPr lang="en-GB" dirty="0"/>
              <a:t>However, a couple of users mentioned that they were having difficulty in understanding the “programmes” option:</a:t>
            </a:r>
          </a:p>
          <a:p>
            <a:r>
              <a:rPr lang="en-GB" dirty="0"/>
              <a:t> </a:t>
            </a:r>
          </a:p>
          <a:p>
            <a:pPr lvl="1"/>
            <a:r>
              <a:rPr lang="en-US" sz="1600" i="1" dirty="0"/>
              <a:t>Very clear. only reservation was the slight delay in returning qualifying results</a:t>
            </a:r>
            <a:endParaRPr lang="en-GB" sz="1600" dirty="0"/>
          </a:p>
          <a:p>
            <a:pPr lvl="1"/>
            <a:r>
              <a:rPr lang="en-GB" sz="1600" dirty="0"/>
              <a:t> </a:t>
            </a:r>
          </a:p>
          <a:p>
            <a:pPr lvl="1"/>
            <a:r>
              <a:rPr lang="en-US" sz="1600" i="1" dirty="0"/>
              <a:t>The types are very clear</a:t>
            </a:r>
            <a:endParaRPr lang="en-GB" sz="1600" dirty="0"/>
          </a:p>
          <a:p>
            <a:pPr lvl="1"/>
            <a:r>
              <a:rPr lang="en-GB" sz="1600" dirty="0"/>
              <a:t> </a:t>
            </a:r>
          </a:p>
          <a:p>
            <a:pPr lvl="1"/>
            <a:r>
              <a:rPr lang="en-US" sz="1600" i="1" dirty="0"/>
              <a:t>No difficulty in understanding</a:t>
            </a:r>
            <a:endParaRPr lang="en-GB" sz="1600" dirty="0"/>
          </a:p>
          <a:p>
            <a:pPr lvl="1"/>
            <a:r>
              <a:rPr lang="en-GB" sz="1600" dirty="0"/>
              <a:t> </a:t>
            </a:r>
          </a:p>
          <a:p>
            <a:pPr lvl="1"/>
            <a:r>
              <a:rPr lang="en-US" sz="1600" i="1" dirty="0"/>
              <a:t>It’s very simple to understand. Everything is outlined as it should be.</a:t>
            </a:r>
            <a:endParaRPr lang="en-GB" sz="1600" dirty="0"/>
          </a:p>
          <a:p>
            <a:pPr lvl="1"/>
            <a:r>
              <a:rPr lang="en-GB" sz="1600" dirty="0"/>
              <a:t> </a:t>
            </a:r>
          </a:p>
          <a:p>
            <a:pPr lvl="1"/>
            <a:r>
              <a:rPr lang="en-US" sz="1600" i="1" dirty="0"/>
              <a:t>Not sure about </a:t>
            </a:r>
            <a:r>
              <a:rPr lang="en-US" sz="1600" i="1" dirty="0" err="1"/>
              <a:t>programmes</a:t>
            </a:r>
            <a:r>
              <a:rPr lang="en-US" sz="1600" i="1" dirty="0"/>
              <a:t> - what that covers and whether it overlaps the other sections</a:t>
            </a:r>
            <a:endParaRPr lang="en-GB" sz="1600" dirty="0"/>
          </a:p>
          <a:p>
            <a:pPr lvl="1"/>
            <a:r>
              <a:rPr lang="en-GB" sz="1600" dirty="0"/>
              <a:t> </a:t>
            </a:r>
          </a:p>
          <a:p>
            <a:pPr lvl="1"/>
            <a:r>
              <a:rPr lang="en-US" sz="1600" i="1" dirty="0"/>
              <a:t>Most were clear, but training and </a:t>
            </a:r>
            <a:r>
              <a:rPr lang="en-US" sz="1600" i="1" dirty="0" err="1"/>
              <a:t>programmes</a:t>
            </a:r>
            <a:r>
              <a:rPr lang="en-US" sz="1600" i="1" dirty="0"/>
              <a:t> were a little confusing</a:t>
            </a:r>
            <a:endParaRPr lang="en-GB" sz="1600" dirty="0"/>
          </a:p>
          <a:p>
            <a:r>
              <a:rPr lang="en-GB" dirty="0"/>
              <a:t> </a:t>
            </a:r>
          </a:p>
          <a:p>
            <a:r>
              <a:rPr lang="en-GB" sz="1200" dirty="0"/>
              <a:t> </a:t>
            </a:r>
          </a:p>
          <a:p>
            <a:r>
              <a:rPr lang="en-GB" sz="1200" dirty="0"/>
              <a:t> </a:t>
            </a:r>
          </a:p>
          <a:p>
            <a:endParaRPr lang="en-GB" sz="1200" dirty="0">
              <a:solidFill>
                <a:srgbClr val="FF0000"/>
              </a:solidFill>
            </a:endParaRPr>
          </a:p>
        </p:txBody>
      </p:sp>
    </p:spTree>
    <p:extLst>
      <p:ext uri="{BB962C8B-B14F-4D97-AF65-F5344CB8AC3E}">
        <p14:creationId xmlns:p14="http://schemas.microsoft.com/office/powerpoint/2010/main" val="3882519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706090"/>
          </a:xfrm>
        </p:spPr>
        <p:txBody>
          <a:bodyPr/>
          <a:lstStyle/>
          <a:p>
            <a:r>
              <a:rPr lang="en-GB" sz="3200" dirty="0">
                <a:solidFill>
                  <a:schemeClr val="tx1"/>
                </a:solidFill>
              </a:rPr>
              <a:t>Summary – Type of support </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141383" y="1038532"/>
            <a:ext cx="9361040" cy="4862870"/>
          </a:xfrm>
          <a:prstGeom prst="rect">
            <a:avLst/>
          </a:prstGeom>
          <a:noFill/>
        </p:spPr>
        <p:txBody>
          <a:bodyPr wrap="square" rtlCol="0">
            <a:spAutoFit/>
          </a:bodyPr>
          <a:lstStyle/>
          <a:p>
            <a:r>
              <a:rPr lang="en-GB" sz="1200" dirty="0"/>
              <a:t> </a:t>
            </a:r>
            <a:endParaRPr lang="en-GB" dirty="0"/>
          </a:p>
          <a:p>
            <a:r>
              <a:rPr lang="en-GB" dirty="0"/>
              <a:t> </a:t>
            </a:r>
          </a:p>
          <a:p>
            <a:r>
              <a:rPr lang="en-GB" dirty="0"/>
              <a:t>But the majority were able to understand what “programmes” meant to them: </a:t>
            </a:r>
          </a:p>
          <a:p>
            <a:r>
              <a:rPr lang="en-GB" dirty="0"/>
              <a:t> </a:t>
            </a:r>
          </a:p>
          <a:p>
            <a:pPr lvl="1"/>
            <a:r>
              <a:rPr lang="en-GB" sz="1600" i="1" dirty="0"/>
              <a:t>Something which aims to improve the user over a time frame and educate</a:t>
            </a:r>
            <a:endParaRPr lang="en-GB" sz="1600" dirty="0"/>
          </a:p>
          <a:p>
            <a:pPr lvl="1"/>
            <a:r>
              <a:rPr lang="en-GB" sz="1600" dirty="0"/>
              <a:t> </a:t>
            </a:r>
          </a:p>
          <a:p>
            <a:pPr lvl="1"/>
            <a:r>
              <a:rPr lang="en-GB" sz="1600" i="1" dirty="0"/>
              <a:t>Programmes that are offered by the company</a:t>
            </a:r>
            <a:endParaRPr lang="en-GB" sz="1600" dirty="0"/>
          </a:p>
          <a:p>
            <a:pPr lvl="1"/>
            <a:r>
              <a:rPr lang="en-GB" sz="1600" dirty="0"/>
              <a:t> </a:t>
            </a:r>
          </a:p>
          <a:p>
            <a:pPr lvl="1"/>
            <a:r>
              <a:rPr lang="en-GB" sz="1600" i="1" dirty="0"/>
              <a:t>A planned set of activities to achieve an overlying aim</a:t>
            </a:r>
            <a:endParaRPr lang="en-GB" sz="1600" dirty="0"/>
          </a:p>
          <a:p>
            <a:pPr lvl="1"/>
            <a:r>
              <a:rPr lang="en-GB" sz="1600" dirty="0"/>
              <a:t> </a:t>
            </a:r>
          </a:p>
          <a:p>
            <a:pPr lvl="1"/>
            <a:r>
              <a:rPr lang="en-GB" sz="1600" i="1" dirty="0"/>
              <a:t>Online materials with courses that I can use</a:t>
            </a:r>
            <a:endParaRPr lang="en-GB" sz="1600" dirty="0"/>
          </a:p>
          <a:p>
            <a:pPr lvl="1"/>
            <a:r>
              <a:rPr lang="en-GB" sz="1600" dirty="0"/>
              <a:t> </a:t>
            </a:r>
          </a:p>
          <a:p>
            <a:pPr lvl="1"/>
            <a:r>
              <a:rPr lang="en-GB" sz="1600" i="1" dirty="0"/>
              <a:t>Courses, training</a:t>
            </a:r>
            <a:endParaRPr lang="en-GB" sz="1600" dirty="0"/>
          </a:p>
          <a:p>
            <a:pPr lvl="1"/>
            <a:r>
              <a:rPr lang="en-GB" sz="1600" dirty="0"/>
              <a:t> </a:t>
            </a:r>
          </a:p>
          <a:p>
            <a:pPr lvl="1"/>
            <a:r>
              <a:rPr lang="en-GB" sz="1600" i="1" dirty="0"/>
              <a:t>Programmes indicates to me different categories of support available.</a:t>
            </a:r>
            <a:endParaRPr lang="en-GB" sz="1600" dirty="0"/>
          </a:p>
          <a:p>
            <a:pPr lvl="1"/>
            <a:r>
              <a:rPr lang="en-GB" sz="1600" dirty="0"/>
              <a:t> </a:t>
            </a:r>
          </a:p>
          <a:p>
            <a:pPr lvl="1"/>
            <a:r>
              <a:rPr lang="en-GB" sz="1600" i="1" dirty="0"/>
              <a:t>Could be training, gov. schemes</a:t>
            </a:r>
            <a:endParaRPr lang="en-GB" sz="1600" dirty="0"/>
          </a:p>
          <a:p>
            <a:r>
              <a:rPr lang="en-GB" sz="1200" dirty="0"/>
              <a:t> </a:t>
            </a:r>
          </a:p>
          <a:p>
            <a:endParaRPr lang="en-GB" sz="1200" dirty="0">
              <a:solidFill>
                <a:srgbClr val="FF0000"/>
              </a:solidFill>
            </a:endParaRPr>
          </a:p>
        </p:txBody>
      </p:sp>
    </p:spTree>
    <p:extLst>
      <p:ext uri="{BB962C8B-B14F-4D97-AF65-F5344CB8AC3E}">
        <p14:creationId xmlns:p14="http://schemas.microsoft.com/office/powerpoint/2010/main" val="3480036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706090"/>
          </a:xfrm>
        </p:spPr>
        <p:txBody>
          <a:bodyPr/>
          <a:lstStyle/>
          <a:p>
            <a:r>
              <a:rPr lang="en-GB" sz="3200" dirty="0">
                <a:solidFill>
                  <a:schemeClr val="tx1"/>
                </a:solidFill>
              </a:rPr>
              <a:t>Summary – Type of support </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141383" y="1038532"/>
            <a:ext cx="9361040" cy="3908762"/>
          </a:xfrm>
          <a:prstGeom prst="rect">
            <a:avLst/>
          </a:prstGeom>
          <a:noFill/>
        </p:spPr>
        <p:txBody>
          <a:bodyPr wrap="square" rtlCol="0">
            <a:spAutoFit/>
          </a:bodyPr>
          <a:lstStyle/>
          <a:p>
            <a:r>
              <a:rPr lang="en-GB" sz="1200" dirty="0"/>
              <a:t> </a:t>
            </a:r>
          </a:p>
          <a:p>
            <a:r>
              <a:rPr lang="en-GB" dirty="0"/>
              <a:t>When asked if anything was missing from these categories the following were suggested:</a:t>
            </a:r>
          </a:p>
          <a:p>
            <a:r>
              <a:rPr lang="en-GB" dirty="0"/>
              <a:t> </a:t>
            </a:r>
          </a:p>
          <a:p>
            <a:pPr lvl="1"/>
            <a:r>
              <a:rPr lang="en-US" sz="1600" i="1" dirty="0"/>
              <a:t>Different business sectors - e.g. tourism</a:t>
            </a:r>
            <a:endParaRPr lang="en-GB" sz="1600" dirty="0"/>
          </a:p>
          <a:p>
            <a:pPr lvl="1"/>
            <a:r>
              <a:rPr lang="en-GB" sz="1600" dirty="0"/>
              <a:t> </a:t>
            </a:r>
          </a:p>
          <a:p>
            <a:pPr lvl="1"/>
            <a:r>
              <a:rPr lang="en-US" sz="1600" i="1" dirty="0"/>
              <a:t>I think there could also be filters depending on the topic (such as taxes, technology...) or depending on the kind of business (e.g. sole trader, small business, medium business...)</a:t>
            </a:r>
            <a:endParaRPr lang="en-GB" sz="1600" dirty="0"/>
          </a:p>
          <a:p>
            <a:pPr lvl="1"/>
            <a:r>
              <a:rPr lang="en-GB" sz="1600" dirty="0"/>
              <a:t> </a:t>
            </a:r>
          </a:p>
          <a:p>
            <a:pPr lvl="1"/>
            <a:r>
              <a:rPr lang="en-US" sz="1600" i="1" dirty="0"/>
              <a:t>I would really like to see specific categories such as "Tax and Accounting", "Marketing and Online Presence", "Employees and Employment Rights" etc.</a:t>
            </a:r>
            <a:endParaRPr lang="en-GB" sz="1600" dirty="0"/>
          </a:p>
          <a:p>
            <a:pPr lvl="1"/>
            <a:endParaRPr lang="en-US" sz="1600" i="1" dirty="0"/>
          </a:p>
          <a:p>
            <a:pPr lvl="1"/>
            <a:r>
              <a:rPr lang="en-US" sz="1600" i="1" dirty="0"/>
              <a:t>Events should be added</a:t>
            </a:r>
            <a:endParaRPr lang="en-GB" sz="1600" dirty="0"/>
          </a:p>
          <a:p>
            <a:pPr lvl="1"/>
            <a:r>
              <a:rPr lang="en-GB" sz="1600" dirty="0"/>
              <a:t> </a:t>
            </a:r>
          </a:p>
          <a:p>
            <a:pPr lvl="1"/>
            <a:r>
              <a:rPr lang="en-US" sz="1600" i="1" dirty="0"/>
              <a:t>A selector which only includes paid/free</a:t>
            </a:r>
            <a:endParaRPr lang="en-GB" sz="1600" dirty="0"/>
          </a:p>
          <a:p>
            <a:r>
              <a:rPr lang="en-GB" sz="1200" dirty="0"/>
              <a:t> </a:t>
            </a:r>
          </a:p>
          <a:p>
            <a:endParaRPr lang="en-GB" sz="1200" dirty="0">
              <a:solidFill>
                <a:srgbClr val="FF0000"/>
              </a:solidFill>
            </a:endParaRPr>
          </a:p>
        </p:txBody>
      </p:sp>
    </p:spTree>
    <p:extLst>
      <p:ext uri="{BB962C8B-B14F-4D97-AF65-F5344CB8AC3E}">
        <p14:creationId xmlns:p14="http://schemas.microsoft.com/office/powerpoint/2010/main" val="3382552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706090"/>
          </a:xfrm>
        </p:spPr>
        <p:txBody>
          <a:bodyPr/>
          <a:lstStyle/>
          <a:p>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r>
              <a:rPr lang="en-GB" sz="3200" dirty="0">
                <a:solidFill>
                  <a:schemeClr val="tx1"/>
                </a:solidFill>
              </a:rPr>
              <a:t>Thank you!</a:t>
            </a:r>
          </a:p>
        </p:txBody>
      </p:sp>
      <p:sp>
        <p:nvSpPr>
          <p:cNvPr id="6" name="TextBox 5">
            <a:extLst>
              <a:ext uri="{FF2B5EF4-FFF2-40B4-BE49-F238E27FC236}">
                <a16:creationId xmlns:a16="http://schemas.microsoft.com/office/drawing/2014/main" id="{9048AE22-045D-5D48-B6B1-7A6473B1CF37}"/>
              </a:ext>
            </a:extLst>
          </p:cNvPr>
          <p:cNvSpPr txBox="1"/>
          <p:nvPr/>
        </p:nvSpPr>
        <p:spPr>
          <a:xfrm>
            <a:off x="141383" y="1038532"/>
            <a:ext cx="9361040" cy="2308324"/>
          </a:xfrm>
          <a:prstGeom prst="rect">
            <a:avLst/>
          </a:prstGeom>
          <a:noFill/>
        </p:spPr>
        <p:txBody>
          <a:bodyPr wrap="square" rtlCol="0">
            <a:spAutoFit/>
          </a:bodyPr>
          <a:lstStyle/>
          <a:p>
            <a:r>
              <a:rPr lang="en-GB" sz="1200" dirty="0"/>
              <a:t> </a:t>
            </a:r>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solidFill>
                <a:srgbClr val="FF0000"/>
              </a:solidFill>
            </a:endParaRPr>
          </a:p>
        </p:txBody>
      </p:sp>
    </p:spTree>
    <p:extLst>
      <p:ext uri="{BB962C8B-B14F-4D97-AF65-F5344CB8AC3E}">
        <p14:creationId xmlns:p14="http://schemas.microsoft.com/office/powerpoint/2010/main" val="212799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Who we tested with</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417638"/>
            <a:ext cx="8915400" cy="4708525"/>
          </a:xfrm>
        </p:spPr>
        <p:txBody>
          <a:bodyPr/>
          <a:lstStyle/>
          <a:p>
            <a:pPr marL="571500" indent="-571500">
              <a:buFont typeface="Arial" panose="020B0604020202020204" pitchFamily="34" charset="0"/>
              <a:buChar char="•"/>
            </a:pPr>
            <a:r>
              <a:rPr lang="en-GB" sz="3200" dirty="0"/>
              <a:t>15 Online un-moderated test sessions, with </a:t>
            </a:r>
            <a:r>
              <a:rPr lang="en-GB" sz="3200" dirty="0" err="1"/>
              <a:t>Userzoom</a:t>
            </a:r>
            <a:r>
              <a:rPr lang="en-GB" sz="3200" dirty="0"/>
              <a:t> panel, for usability testing</a:t>
            </a:r>
          </a:p>
          <a:p>
            <a:endParaRPr lang="en-GB" sz="3200" dirty="0"/>
          </a:p>
          <a:p>
            <a:pPr marL="571500" indent="-571500">
              <a:buFont typeface="Arial" panose="020B0604020202020204" pitchFamily="34" charset="0"/>
              <a:buChar char="•"/>
            </a:pPr>
            <a:r>
              <a:rPr lang="en-GB" sz="3200" dirty="0"/>
              <a:t>Male – 7 / Female - 8</a:t>
            </a:r>
            <a:br>
              <a:rPr lang="en-GB" sz="3200" dirty="0"/>
            </a:br>
            <a:endParaRPr lang="en-GB" sz="3200" dirty="0"/>
          </a:p>
          <a:p>
            <a:endParaRPr lang="en-GB" sz="2800" dirty="0"/>
          </a:p>
          <a:p>
            <a:endParaRPr lang="en-GB" sz="2800" dirty="0"/>
          </a:p>
          <a:p>
            <a:endParaRPr lang="en-GB" sz="2800" dirty="0"/>
          </a:p>
        </p:txBody>
      </p:sp>
    </p:spTree>
    <p:extLst>
      <p:ext uri="{BB962C8B-B14F-4D97-AF65-F5344CB8AC3E}">
        <p14:creationId xmlns:p14="http://schemas.microsoft.com/office/powerpoint/2010/main" val="282079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1143000"/>
          </a:xfrm>
        </p:spPr>
        <p:txBody>
          <a:bodyPr/>
          <a:lstStyle/>
          <a:p>
            <a:r>
              <a:rPr lang="en-GB" sz="3200">
                <a:solidFill>
                  <a:schemeClr val="tx1"/>
                </a:solidFill>
              </a:rPr>
              <a:t>What we were trying to find out</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272480" y="1514243"/>
            <a:ext cx="9361040" cy="4247317"/>
          </a:xfrm>
          <a:prstGeom prst="rect">
            <a:avLst/>
          </a:prstGeom>
          <a:noFill/>
        </p:spPr>
        <p:txBody>
          <a:bodyPr wrap="square" rtlCol="0">
            <a:spAutoFit/>
          </a:bodyPr>
          <a:lstStyle/>
          <a:p>
            <a:r>
              <a:rPr lang="en-GB" dirty="0"/>
              <a:t>We explored the following things: </a:t>
            </a:r>
          </a:p>
          <a:p>
            <a:endParaRPr lang="en-GB" dirty="0"/>
          </a:p>
          <a:p>
            <a:r>
              <a:rPr lang="en-GB" dirty="0"/>
              <a:t>Users likes and dislikes about the homepage of </a:t>
            </a:r>
            <a:r>
              <a:rPr lang="en-GB" dirty="0" err="1"/>
              <a:t>findbusinesssupport.gov.scot</a:t>
            </a:r>
            <a:r>
              <a:rPr lang="en-GB" dirty="0"/>
              <a:t> website</a:t>
            </a:r>
          </a:p>
          <a:p>
            <a:endParaRPr lang="en-GB" dirty="0"/>
          </a:p>
          <a:p>
            <a:r>
              <a:rPr lang="en-GB" dirty="0"/>
              <a:t>If they felt there was anything missing </a:t>
            </a:r>
          </a:p>
          <a:p>
            <a:endParaRPr lang="en-GB" dirty="0"/>
          </a:p>
          <a:p>
            <a:r>
              <a:rPr lang="en-GB" dirty="0"/>
              <a:t>Their views about the “About us” section and if they would like to have such section on this website </a:t>
            </a:r>
          </a:p>
          <a:p>
            <a:endParaRPr lang="en-GB" dirty="0"/>
          </a:p>
          <a:p>
            <a:r>
              <a:rPr lang="en-GB" dirty="0"/>
              <a:t>How easy was for them to understand the “Type of Support” options and specifically the “Programmes” option </a:t>
            </a:r>
          </a:p>
          <a:p>
            <a:endParaRPr lang="en-GB" dirty="0"/>
          </a:p>
          <a:p>
            <a:r>
              <a:rPr lang="en-GB" dirty="0"/>
              <a:t>And if there was anything missing from these “Type of Support” options </a:t>
            </a:r>
          </a:p>
          <a:p>
            <a:pPr marL="285750" indent="-285750">
              <a:buFont typeface="Arial" panose="020B0604020202020204" pitchFamily="34" charset="0"/>
              <a:buChar char="•"/>
            </a:pPr>
            <a:endParaRPr lang="en-US" sz="2000" dirty="0"/>
          </a:p>
          <a:p>
            <a:pPr marL="285750" indent="-285750">
              <a:buFontTx/>
              <a:buChar char="-"/>
            </a:pPr>
            <a:endParaRPr lang="en-US" sz="1600" dirty="0"/>
          </a:p>
        </p:txBody>
      </p:sp>
    </p:spTree>
    <p:extLst>
      <p:ext uri="{BB962C8B-B14F-4D97-AF65-F5344CB8AC3E}">
        <p14:creationId xmlns:p14="http://schemas.microsoft.com/office/powerpoint/2010/main" val="152086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SEP About us discovery</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417638"/>
            <a:ext cx="8915400" cy="5165724"/>
          </a:xfrm>
        </p:spPr>
        <p:txBody>
          <a:bodyPr/>
          <a:lstStyle/>
          <a:p>
            <a:pPr marL="11113"/>
            <a:r>
              <a:rPr lang="en-GB" sz="2000" dirty="0"/>
              <a:t>When we asked the users if there was anything missing from the homepage they mentioned the following things:</a:t>
            </a:r>
          </a:p>
          <a:p>
            <a:pPr marL="11113"/>
            <a:endParaRPr lang="en-GB" sz="2000" dirty="0"/>
          </a:p>
          <a:p>
            <a:pPr marL="354013" indent="-342900">
              <a:buFont typeface="Arial" panose="020B0604020202020204" pitchFamily="34" charset="0"/>
              <a:buChar char="•"/>
            </a:pPr>
            <a:r>
              <a:rPr lang="en-US" sz="1400" i="1" dirty="0"/>
              <a:t>“Some introductory information about what’s on offer on this website”</a:t>
            </a:r>
          </a:p>
          <a:p>
            <a:pPr marL="354013" indent="-342900">
              <a:buFont typeface="Arial" panose="020B0604020202020204" pitchFamily="34" charset="0"/>
              <a:buChar char="•"/>
            </a:pPr>
            <a:r>
              <a:rPr lang="en-US" sz="1400" i="1" dirty="0"/>
              <a:t>“I don’t believe there was anything of importance missing, perhaps except for a summary of the site content, a blurb, and maybe even customer testimonials, and exactly what the services on offer can do to improve visitors business”</a:t>
            </a:r>
          </a:p>
          <a:p>
            <a:pPr marL="354013" indent="-342900">
              <a:buFont typeface="Arial" panose="020B0604020202020204" pitchFamily="34" charset="0"/>
              <a:buChar char="•"/>
            </a:pPr>
            <a:r>
              <a:rPr lang="en-US" sz="1400" i="1" dirty="0"/>
              <a:t>“What the site is for. Is it for growing your business or starting one? Specify.  Lack of a tagline that every site I see has. Not much to say it’s aimed at Scottish businesses except for the Scot.gov in the address. No success stories to inspire.”</a:t>
            </a:r>
          </a:p>
          <a:p>
            <a:pPr marL="354013" indent="-342900">
              <a:buFont typeface="Arial" panose="020B0604020202020204" pitchFamily="34" charset="0"/>
              <a:buChar char="•"/>
            </a:pPr>
            <a:r>
              <a:rPr lang="en-US" sz="1400" i="1" dirty="0"/>
              <a:t>“There is no diary or calendar, no brief description of what the website does or offers.”</a:t>
            </a:r>
          </a:p>
          <a:p>
            <a:pPr marL="354013" indent="-342900">
              <a:buFont typeface="Arial" panose="020B0604020202020204" pitchFamily="34" charset="0"/>
              <a:buChar char="•"/>
            </a:pPr>
            <a:r>
              <a:rPr lang="en-US" sz="1400" i="1" dirty="0"/>
              <a:t>“ "About Us" information would be handy, so you can understand where the directory has come from and what organization has compiled the list.”</a:t>
            </a:r>
          </a:p>
          <a:p>
            <a:pPr marL="354013" indent="-342900">
              <a:buFont typeface="Arial" panose="020B0604020202020204" pitchFamily="34" charset="0"/>
              <a:buChar char="•"/>
            </a:pPr>
            <a:endParaRPr lang="en-US" sz="1400" i="1" dirty="0"/>
          </a:p>
          <a:p>
            <a:pPr marL="354013" indent="-342900">
              <a:buFont typeface="Arial" panose="020B0604020202020204" pitchFamily="34" charset="0"/>
              <a:buChar char="•"/>
            </a:pPr>
            <a:r>
              <a:rPr lang="en-US" sz="1400" i="1" dirty="0"/>
              <a:t>“Major news, type of support available, calls for grants”</a:t>
            </a:r>
          </a:p>
          <a:p>
            <a:pPr marL="354013" indent="-342900">
              <a:buFont typeface="Arial" panose="020B0604020202020204" pitchFamily="34" charset="0"/>
              <a:buChar char="•"/>
            </a:pPr>
            <a:r>
              <a:rPr lang="en-US" sz="1400" i="1" dirty="0"/>
              <a:t>“Yes . there should be some content as it feels to bare, maybe some about or some news or something” </a:t>
            </a:r>
          </a:p>
          <a:p>
            <a:pPr marL="354013" indent="-342900">
              <a:buFont typeface="Arial" panose="020B0604020202020204" pitchFamily="34" charset="0"/>
              <a:buChar char="•"/>
            </a:pPr>
            <a:endParaRPr lang="en-US" sz="1400" i="1" dirty="0"/>
          </a:p>
          <a:p>
            <a:pPr marL="354013" indent="-342900">
              <a:buFont typeface="Arial" panose="020B0604020202020204" pitchFamily="34" charset="0"/>
              <a:buChar char="•"/>
            </a:pPr>
            <a:r>
              <a:rPr lang="en-US" sz="1400" i="1" dirty="0"/>
              <a:t>“Web chat”</a:t>
            </a:r>
          </a:p>
          <a:p>
            <a:pPr marL="354013" indent="-342900">
              <a:buFont typeface="Arial" panose="020B0604020202020204" pitchFamily="34" charset="0"/>
              <a:buChar char="•"/>
            </a:pPr>
            <a:r>
              <a:rPr lang="en-US" sz="1400" i="1" dirty="0"/>
              <a:t>“A chat option would be nice rather than going into contact us”</a:t>
            </a:r>
          </a:p>
          <a:p>
            <a:pPr marL="354013" indent="-342900">
              <a:buFont typeface="Arial" panose="020B0604020202020204" pitchFamily="34" charset="0"/>
              <a:buChar char="•"/>
            </a:pPr>
            <a:endParaRPr lang="en-US" i="1" dirty="0"/>
          </a:p>
          <a:p>
            <a:pPr marL="354013" indent="-342900">
              <a:buFont typeface="Arial" panose="020B0604020202020204" pitchFamily="34" charset="0"/>
              <a:buChar char="•"/>
            </a:pPr>
            <a:endParaRPr lang="en-GB" sz="2000" dirty="0"/>
          </a:p>
          <a:p>
            <a:pPr marL="354013" indent="-342900">
              <a:buFont typeface="Arial" panose="020B0604020202020204" pitchFamily="34" charset="0"/>
              <a:buChar char="•"/>
            </a:pP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spTree>
    <p:extLst>
      <p:ext uri="{BB962C8B-B14F-4D97-AF65-F5344CB8AC3E}">
        <p14:creationId xmlns:p14="http://schemas.microsoft.com/office/powerpoint/2010/main" val="598834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SEP About us discovery</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124744"/>
            <a:ext cx="8915400" cy="5458618"/>
          </a:xfrm>
        </p:spPr>
        <p:txBody>
          <a:bodyPr/>
          <a:lstStyle/>
          <a:p>
            <a:pPr marL="11113"/>
            <a:r>
              <a:rPr lang="en-GB" sz="2000" dirty="0"/>
              <a:t>When we asked the following question all 15 users said Yes. </a:t>
            </a:r>
          </a:p>
          <a:p>
            <a:pPr marL="11113" algn="ctr"/>
            <a:r>
              <a:rPr lang="en-GB" sz="2000" dirty="0"/>
              <a:t>	</a:t>
            </a:r>
            <a:r>
              <a:rPr lang="en-US" i="1" dirty="0"/>
              <a:t>Is it helpful to have an "About us" section?(an "about us" section will inform you what </a:t>
            </a:r>
            <a:r>
              <a:rPr lang="en-US" i="1" dirty="0" err="1"/>
              <a:t>findbusinesssupport.gov.scot</a:t>
            </a:r>
            <a:r>
              <a:rPr lang="en-US" i="1" dirty="0"/>
              <a:t> website offers them)</a:t>
            </a:r>
          </a:p>
          <a:p>
            <a:pPr marL="11113" algn="ctr"/>
            <a:endParaRPr lang="en-US" sz="1200" i="1" dirty="0"/>
          </a:p>
          <a:p>
            <a:pPr marL="285750" indent="-285750">
              <a:buFont typeface="Arial" panose="020B0604020202020204" pitchFamily="34" charset="0"/>
              <a:buChar char="•"/>
            </a:pPr>
            <a:r>
              <a:rPr lang="en-GB" sz="1400" i="1" dirty="0"/>
              <a:t>“Could be on the homepage.”</a:t>
            </a:r>
          </a:p>
          <a:p>
            <a:pPr marL="285750" indent="-285750">
              <a:buFont typeface="Arial" panose="020B0604020202020204" pitchFamily="34" charset="0"/>
              <a:buChar char="•"/>
            </a:pPr>
            <a:r>
              <a:rPr lang="en-GB" sz="1400" i="1" dirty="0"/>
              <a:t>“About us section is something </a:t>
            </a:r>
            <a:r>
              <a:rPr lang="en-GB" sz="1400" i="1" dirty="0" err="1"/>
              <a:t>i</a:t>
            </a:r>
            <a:r>
              <a:rPr lang="en-GB" sz="1400" i="1" dirty="0"/>
              <a:t> like on any website. </a:t>
            </a:r>
            <a:r>
              <a:rPr lang="en-GB" sz="1400" i="1" dirty="0" err="1"/>
              <a:t>i</a:t>
            </a:r>
            <a:r>
              <a:rPr lang="en-GB" sz="1400" i="1" dirty="0"/>
              <a:t> like to know the background and aims of the site owners”</a:t>
            </a:r>
          </a:p>
          <a:p>
            <a:pPr marL="285750" indent="-285750">
              <a:buFont typeface="Arial" panose="020B0604020202020204" pitchFamily="34" charset="0"/>
              <a:buChar char="•"/>
            </a:pPr>
            <a:r>
              <a:rPr lang="en-GB" sz="1400" i="1" dirty="0"/>
              <a:t>“It will help understand what the page is about and which org is behind it”</a:t>
            </a:r>
          </a:p>
          <a:p>
            <a:pPr marL="285750" indent="-285750">
              <a:buFont typeface="Arial" panose="020B0604020202020204" pitchFamily="34" charset="0"/>
              <a:buChar char="•"/>
            </a:pPr>
            <a:r>
              <a:rPr lang="en-GB" sz="1400" i="1" dirty="0"/>
              <a:t>“Yes good to know who is behind websites”</a:t>
            </a:r>
          </a:p>
          <a:p>
            <a:pPr marL="285750" indent="-285750">
              <a:buFont typeface="Arial" panose="020B0604020202020204" pitchFamily="34" charset="0"/>
              <a:buChar char="•"/>
            </a:pPr>
            <a:r>
              <a:rPr lang="en-GB" sz="1400" i="1" dirty="0"/>
              <a:t>“Yes and also good to have an abstract of that About  Us section on the homepage.”</a:t>
            </a:r>
          </a:p>
          <a:p>
            <a:pPr marL="285750" indent="-285750">
              <a:buFont typeface="Arial" panose="020B0604020202020204" pitchFamily="34" charset="0"/>
              <a:buChar char="•"/>
            </a:pPr>
            <a:r>
              <a:rPr lang="en-GB" sz="1400" i="1" dirty="0"/>
              <a:t>“Good to have an overview to increase trust and raise awareness”</a:t>
            </a:r>
          </a:p>
          <a:p>
            <a:pPr marL="285750" indent="-285750">
              <a:buFont typeface="Arial" panose="020B0604020202020204" pitchFamily="34" charset="0"/>
              <a:buChar char="•"/>
            </a:pPr>
            <a:r>
              <a:rPr lang="en-GB" sz="1400" i="1" dirty="0"/>
              <a:t>“It is always helpful”</a:t>
            </a:r>
          </a:p>
          <a:p>
            <a:pPr marL="285750" indent="-285750">
              <a:buFont typeface="Arial" panose="020B0604020202020204" pitchFamily="34" charset="0"/>
              <a:buChar char="•"/>
            </a:pPr>
            <a:r>
              <a:rPr lang="en-GB" sz="1400" i="1" dirty="0"/>
              <a:t>“A must for everything serious company”</a:t>
            </a:r>
          </a:p>
          <a:p>
            <a:pPr marL="285750" indent="-285750">
              <a:buFont typeface="Arial" panose="020B0604020202020204" pitchFamily="34" charset="0"/>
              <a:buChar char="•"/>
            </a:pPr>
            <a:r>
              <a:rPr lang="en-GB" sz="1400" i="1" dirty="0"/>
              <a:t>“Every site should have one. Without it or a tagline you’re left wondering what a site is about and or for.”</a:t>
            </a:r>
          </a:p>
          <a:p>
            <a:pPr marL="285750" indent="-285750">
              <a:buFont typeface="Arial" panose="020B0604020202020204" pitchFamily="34" charset="0"/>
              <a:buChar char="•"/>
            </a:pPr>
            <a:r>
              <a:rPr lang="en-GB" sz="1400" i="1" dirty="0"/>
              <a:t>“I think it can be useful to know what an organisation was created for, what its aims are, who the people involved are and how it has developed to this point.”</a:t>
            </a:r>
          </a:p>
          <a:p>
            <a:pPr marL="285750" indent="-285750">
              <a:buFont typeface="Arial" panose="020B0604020202020204" pitchFamily="34" charset="0"/>
              <a:buChar char="•"/>
            </a:pPr>
            <a:r>
              <a:rPr lang="en-GB" sz="1400" i="1" dirty="0"/>
              <a:t>“It’d be helpful to include further details about what this website can offer.”</a:t>
            </a:r>
          </a:p>
          <a:p>
            <a:pPr marL="285750" indent="-285750">
              <a:buFont typeface="Arial" panose="020B0604020202020204" pitchFamily="34" charset="0"/>
              <a:buChar char="•"/>
            </a:pPr>
            <a:r>
              <a:rPr lang="en-GB" sz="1400" i="1" dirty="0"/>
              <a:t>“this is a fairly standard element of most sites, but the information should also appear elsewhere in case users don’t access this section”</a:t>
            </a:r>
          </a:p>
          <a:p>
            <a:pPr marL="285750" indent="-285750">
              <a:buFont typeface="Arial" panose="020B0604020202020204" pitchFamily="34" charset="0"/>
              <a:buChar char="•"/>
            </a:pPr>
            <a:r>
              <a:rPr lang="en-GB" sz="1400" i="1" dirty="0"/>
              <a:t>“It is always nice to know where information has come from, even when it is a government enterprise. It is handy to see who exactly is compiling the information, how long it has been established and who it is really aimed at. It can save wasted time trawling through a list looking for something relevant to you when it just isn’t there.”</a:t>
            </a:r>
          </a:p>
          <a:p>
            <a:pPr marL="354013" indent="-342900">
              <a:buFont typeface="Arial" panose="020B0604020202020204" pitchFamily="34" charset="0"/>
              <a:buChar char="•"/>
            </a:pPr>
            <a:endParaRPr lang="en-GB" sz="2000" dirty="0"/>
          </a:p>
          <a:p>
            <a:pPr marL="354013" indent="-342900">
              <a:buFont typeface="Arial" panose="020B0604020202020204" pitchFamily="34" charset="0"/>
              <a:buChar char="•"/>
            </a:pP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spTree>
    <p:extLst>
      <p:ext uri="{BB962C8B-B14F-4D97-AF65-F5344CB8AC3E}">
        <p14:creationId xmlns:p14="http://schemas.microsoft.com/office/powerpoint/2010/main" val="202579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95300" y="105687"/>
            <a:ext cx="8915400" cy="1112838"/>
          </a:xfrm>
        </p:spPr>
        <p:txBody>
          <a:bodyPr/>
          <a:lstStyle/>
          <a:p>
            <a:r>
              <a:rPr lang="en-GB" sz="4000" dirty="0">
                <a:solidFill>
                  <a:schemeClr val="tx1"/>
                </a:solidFill>
              </a:rPr>
              <a:t>SEP About us discovery</a:t>
            </a:r>
          </a:p>
        </p:txBody>
      </p:sp>
      <p:pic>
        <p:nvPicPr>
          <p:cNvPr id="5" name="C1022C3477" descr="C1022C3477.jpeg">
            <a:extLst>
              <a:ext uri="{FF2B5EF4-FFF2-40B4-BE49-F238E27FC236}">
                <a16:creationId xmlns:a16="http://schemas.microsoft.com/office/drawing/2014/main" id="{3AE4B4CE-B794-4F81-94B4-5558E494B001}"/>
              </a:ext>
            </a:extLst>
          </p:cNvPr>
          <p:cNvPicPr>
            <a:picLocks noGrp="1"/>
          </p:cNvPicPr>
          <p:nvPr>
            <p:ph idx="1"/>
          </p:nvPr>
        </p:nvPicPr>
        <p:blipFill>
          <a:blip r:embed="rId3"/>
          <a:stretch>
            <a:fillRect/>
          </a:stretch>
        </p:blipFill>
        <p:spPr>
          <a:xfrm>
            <a:off x="848544" y="1491231"/>
            <a:ext cx="7513474" cy="1277959"/>
          </a:xfrm>
          <a:prstGeom prst="rect">
            <a:avLst/>
          </a:prstGeom>
        </p:spPr>
      </p:pic>
      <p:sp>
        <p:nvSpPr>
          <p:cNvPr id="6" name="Rectangle 5">
            <a:extLst>
              <a:ext uri="{FF2B5EF4-FFF2-40B4-BE49-F238E27FC236}">
                <a16:creationId xmlns:a16="http://schemas.microsoft.com/office/drawing/2014/main" id="{276A3A4A-3011-49DA-A2A1-1EDABE1E54A7}"/>
              </a:ext>
            </a:extLst>
          </p:cNvPr>
          <p:cNvSpPr/>
          <p:nvPr/>
        </p:nvSpPr>
        <p:spPr>
          <a:xfrm>
            <a:off x="848544" y="858436"/>
            <a:ext cx="7808302" cy="646331"/>
          </a:xfrm>
          <a:prstGeom prst="rect">
            <a:avLst/>
          </a:prstGeom>
        </p:spPr>
        <p:txBody>
          <a:bodyPr wrap="square">
            <a:spAutoFit/>
          </a:bodyPr>
          <a:lstStyle/>
          <a:p>
            <a:r>
              <a:rPr lang="en-US" dirty="0">
                <a:latin typeface="+mn-lt"/>
                <a:ea typeface="Times New Roman" panose="02020603050405020304" pitchFamily="18" charset="0"/>
                <a:cs typeface="Times New Roman" panose="02020603050405020304" pitchFamily="18" charset="0"/>
              </a:rPr>
              <a:t>Is it helpful to have an "About us" section?(an "about us" section will inform you what </a:t>
            </a:r>
            <a:r>
              <a:rPr lang="en-US" dirty="0" err="1">
                <a:latin typeface="+mn-lt"/>
                <a:ea typeface="Times New Roman" panose="02020603050405020304" pitchFamily="18" charset="0"/>
                <a:cs typeface="Times New Roman" panose="02020603050405020304" pitchFamily="18" charset="0"/>
              </a:rPr>
              <a:t>findbusinesssupport.gov.scot</a:t>
            </a:r>
            <a:r>
              <a:rPr lang="en-US" dirty="0">
                <a:latin typeface="+mn-lt"/>
                <a:ea typeface="Times New Roman" panose="02020603050405020304" pitchFamily="18" charset="0"/>
                <a:cs typeface="Times New Roman" panose="02020603050405020304" pitchFamily="18" charset="0"/>
              </a:rPr>
              <a:t> website offers them)</a:t>
            </a:r>
            <a:endParaRPr lang="en-GB" dirty="0">
              <a:latin typeface="+mn-lt"/>
            </a:endParaRPr>
          </a:p>
        </p:txBody>
      </p:sp>
      <p:pic>
        <p:nvPicPr>
          <p:cNvPr id="7" name="C1022C3478" descr="C1022C3478.jpeg">
            <a:extLst>
              <a:ext uri="{FF2B5EF4-FFF2-40B4-BE49-F238E27FC236}">
                <a16:creationId xmlns:a16="http://schemas.microsoft.com/office/drawing/2014/main" id="{8E3C9ECE-3A80-434B-B877-C4B93D19F03F}"/>
              </a:ext>
            </a:extLst>
          </p:cNvPr>
          <p:cNvPicPr/>
          <p:nvPr/>
        </p:nvPicPr>
        <p:blipFill>
          <a:blip r:embed="rId4"/>
          <a:stretch>
            <a:fillRect/>
          </a:stretch>
        </p:blipFill>
        <p:spPr>
          <a:xfrm>
            <a:off x="-75406" y="4242854"/>
            <a:ext cx="8437424" cy="1610467"/>
          </a:xfrm>
          <a:prstGeom prst="rect">
            <a:avLst/>
          </a:prstGeom>
        </p:spPr>
      </p:pic>
      <p:sp>
        <p:nvSpPr>
          <p:cNvPr id="9" name="Rectangle 8">
            <a:extLst>
              <a:ext uri="{FF2B5EF4-FFF2-40B4-BE49-F238E27FC236}">
                <a16:creationId xmlns:a16="http://schemas.microsoft.com/office/drawing/2014/main" id="{1D14C1B4-6601-4DED-976B-9D50103D4BD4}"/>
              </a:ext>
            </a:extLst>
          </p:cNvPr>
          <p:cNvSpPr/>
          <p:nvPr/>
        </p:nvSpPr>
        <p:spPr>
          <a:xfrm rot="10800000" flipV="1">
            <a:off x="1088251" y="3904145"/>
            <a:ext cx="7369458" cy="369332"/>
          </a:xfrm>
          <a:prstGeom prst="rect">
            <a:avLst/>
          </a:prstGeom>
        </p:spPr>
        <p:txBody>
          <a:bodyPr wrap="square">
            <a:spAutoFit/>
          </a:bodyPr>
          <a:lstStyle/>
          <a:p>
            <a:r>
              <a:rPr lang="en-US" dirty="0">
                <a:latin typeface="+mn-lt"/>
              </a:rPr>
              <a:t>Would you like to have an "About us" section on this website?</a:t>
            </a:r>
            <a:endParaRPr lang="en-GB" dirty="0">
              <a:latin typeface="+mn-lt"/>
            </a:endParaRPr>
          </a:p>
        </p:txBody>
      </p:sp>
      <p:graphicFrame>
        <p:nvGraphicFramePr>
          <p:cNvPr id="12" name="Table 11">
            <a:extLst>
              <a:ext uri="{FF2B5EF4-FFF2-40B4-BE49-F238E27FC236}">
                <a16:creationId xmlns:a16="http://schemas.microsoft.com/office/drawing/2014/main" id="{3B9171E4-F997-4B85-8F5A-294B2D749E9A}"/>
              </a:ext>
            </a:extLst>
          </p:cNvPr>
          <p:cNvGraphicFramePr>
            <a:graphicFrameLocks noGrp="1"/>
          </p:cNvGraphicFramePr>
          <p:nvPr>
            <p:extLst>
              <p:ext uri="{D42A27DB-BD31-4B8C-83A1-F6EECF244321}">
                <p14:modId xmlns:p14="http://schemas.microsoft.com/office/powerpoint/2010/main" val="3919135936"/>
              </p:ext>
            </p:extLst>
          </p:nvPr>
        </p:nvGraphicFramePr>
        <p:xfrm>
          <a:off x="1584343" y="2864212"/>
          <a:ext cx="6336704" cy="876874"/>
        </p:xfrm>
        <a:graphic>
          <a:graphicData uri="http://schemas.openxmlformats.org/drawingml/2006/table">
            <a:tbl>
              <a:tblPr firstRow="1" bandRow="1">
                <a:tableStyleId>{5C22544A-7EE6-4342-B048-85BDC9FD1C3A}</a:tableStyleId>
              </a:tblPr>
              <a:tblGrid>
                <a:gridCol w="5282286">
                  <a:extLst>
                    <a:ext uri="{9D8B030D-6E8A-4147-A177-3AD203B41FA5}">
                      <a16:colId xmlns:a16="http://schemas.microsoft.com/office/drawing/2014/main" val="2911172838"/>
                    </a:ext>
                  </a:extLst>
                </a:gridCol>
                <a:gridCol w="516286">
                  <a:extLst>
                    <a:ext uri="{9D8B030D-6E8A-4147-A177-3AD203B41FA5}">
                      <a16:colId xmlns:a16="http://schemas.microsoft.com/office/drawing/2014/main" val="3479341574"/>
                    </a:ext>
                  </a:extLst>
                </a:gridCol>
                <a:gridCol w="538132">
                  <a:extLst>
                    <a:ext uri="{9D8B030D-6E8A-4147-A177-3AD203B41FA5}">
                      <a16:colId xmlns:a16="http://schemas.microsoft.com/office/drawing/2014/main" val="156547345"/>
                    </a:ext>
                  </a:extLst>
                </a:gridCol>
              </a:tblGrid>
              <a:tr h="0">
                <a:tc>
                  <a:txBody>
                    <a:bodyPr/>
                    <a:lstStyle/>
                    <a:p>
                      <a:pPr>
                        <a:lnSpc>
                          <a:spcPct val="115000"/>
                        </a:lnSpc>
                        <a:spcAft>
                          <a:spcPts val="0"/>
                        </a:spcAft>
                      </a:pPr>
                      <a:r>
                        <a:rPr lang="en-US" sz="900" dirty="0">
                          <a:effectLst/>
                        </a:rPr>
                        <a:t>Answer</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Count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Percent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06670151"/>
                  </a:ext>
                </a:extLst>
              </a:tr>
              <a:tr h="0">
                <a:tc>
                  <a:txBody>
                    <a:bodyPr/>
                    <a:lstStyle/>
                    <a:p>
                      <a:pPr>
                        <a:lnSpc>
                          <a:spcPct val="115000"/>
                        </a:lnSpc>
                        <a:spcAft>
                          <a:spcPts val="0"/>
                        </a:spcAft>
                      </a:pPr>
                      <a:r>
                        <a:rPr lang="en-US" sz="900">
                          <a:effectLst/>
                        </a:rPr>
                        <a:t>Yes</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15</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100%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0989378"/>
                  </a:ext>
                </a:extLst>
              </a:tr>
              <a:tr h="0">
                <a:tc>
                  <a:txBody>
                    <a:bodyPr/>
                    <a:lstStyle/>
                    <a:p>
                      <a:pPr>
                        <a:lnSpc>
                          <a:spcPct val="115000"/>
                        </a:lnSpc>
                        <a:spcAft>
                          <a:spcPts val="0"/>
                        </a:spcAft>
                      </a:pPr>
                      <a:r>
                        <a:rPr lang="en-US" sz="900">
                          <a:effectLst/>
                        </a:rPr>
                        <a:t>No</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55044533"/>
                  </a:ext>
                </a:extLst>
              </a:tr>
              <a:tr h="0">
                <a:tc>
                  <a:txBody>
                    <a:bodyPr/>
                    <a:lstStyle/>
                    <a:p>
                      <a:pPr algn="r">
                        <a:lnSpc>
                          <a:spcPct val="115000"/>
                        </a:lnSpc>
                        <a:spcAft>
                          <a:spcPts val="0"/>
                        </a:spcAft>
                      </a:pPr>
                      <a:r>
                        <a:rPr lang="en-US" sz="900" dirty="0">
                          <a:effectLst/>
                        </a:rPr>
                        <a:t>answered question</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15</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 </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94892142"/>
                  </a:ext>
                </a:extLst>
              </a:tr>
              <a:tr h="0">
                <a:tc>
                  <a:txBody>
                    <a:bodyPr/>
                    <a:lstStyle/>
                    <a:p>
                      <a:pPr algn="r">
                        <a:lnSpc>
                          <a:spcPct val="115000"/>
                        </a:lnSpc>
                        <a:spcAft>
                          <a:spcPts val="0"/>
                        </a:spcAft>
                      </a:pPr>
                      <a:r>
                        <a:rPr lang="en-US" sz="900">
                          <a:effectLst/>
                        </a:rPr>
                        <a:t>skipped question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dirty="0">
                          <a:effectLst/>
                        </a:rPr>
                        <a:t> </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56186051"/>
                  </a:ext>
                </a:extLst>
              </a:tr>
            </a:tbl>
          </a:graphicData>
        </a:graphic>
      </p:graphicFrame>
      <p:graphicFrame>
        <p:nvGraphicFramePr>
          <p:cNvPr id="13" name="Table 12">
            <a:extLst>
              <a:ext uri="{FF2B5EF4-FFF2-40B4-BE49-F238E27FC236}">
                <a16:creationId xmlns:a16="http://schemas.microsoft.com/office/drawing/2014/main" id="{B8BFBC20-F2E2-49B2-A442-87A5CC8D0A35}"/>
              </a:ext>
            </a:extLst>
          </p:cNvPr>
          <p:cNvGraphicFramePr>
            <a:graphicFrameLocks noGrp="1"/>
          </p:cNvGraphicFramePr>
          <p:nvPr>
            <p:extLst>
              <p:ext uri="{D42A27DB-BD31-4B8C-83A1-F6EECF244321}">
                <p14:modId xmlns:p14="http://schemas.microsoft.com/office/powerpoint/2010/main" val="345512454"/>
              </p:ext>
            </p:extLst>
          </p:nvPr>
        </p:nvGraphicFramePr>
        <p:xfrm>
          <a:off x="1764363" y="5853321"/>
          <a:ext cx="5976664" cy="1020702"/>
        </p:xfrm>
        <a:graphic>
          <a:graphicData uri="http://schemas.openxmlformats.org/drawingml/2006/table">
            <a:tbl>
              <a:tblPr firstRow="1" bandRow="1">
                <a:tableStyleId>{5C22544A-7EE6-4342-B048-85BDC9FD1C3A}</a:tableStyleId>
              </a:tblPr>
              <a:tblGrid>
                <a:gridCol w="4982156">
                  <a:extLst>
                    <a:ext uri="{9D8B030D-6E8A-4147-A177-3AD203B41FA5}">
                      <a16:colId xmlns:a16="http://schemas.microsoft.com/office/drawing/2014/main" val="1305074434"/>
                    </a:ext>
                  </a:extLst>
                </a:gridCol>
                <a:gridCol w="486952">
                  <a:extLst>
                    <a:ext uri="{9D8B030D-6E8A-4147-A177-3AD203B41FA5}">
                      <a16:colId xmlns:a16="http://schemas.microsoft.com/office/drawing/2014/main" val="974086634"/>
                    </a:ext>
                  </a:extLst>
                </a:gridCol>
                <a:gridCol w="507556">
                  <a:extLst>
                    <a:ext uri="{9D8B030D-6E8A-4147-A177-3AD203B41FA5}">
                      <a16:colId xmlns:a16="http://schemas.microsoft.com/office/drawing/2014/main" val="4192895762"/>
                    </a:ext>
                  </a:extLst>
                </a:gridCol>
              </a:tblGrid>
              <a:tr h="0">
                <a:tc>
                  <a:txBody>
                    <a:bodyPr/>
                    <a:lstStyle/>
                    <a:p>
                      <a:pPr>
                        <a:lnSpc>
                          <a:spcPct val="115000"/>
                        </a:lnSpc>
                        <a:spcAft>
                          <a:spcPts val="0"/>
                        </a:spcAft>
                      </a:pPr>
                      <a:r>
                        <a:rPr lang="en-US" sz="900" dirty="0">
                          <a:effectLst/>
                        </a:rPr>
                        <a:t>Answer</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Count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Percent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29541270"/>
                  </a:ext>
                </a:extLst>
              </a:tr>
              <a:tr h="0">
                <a:tc>
                  <a:txBody>
                    <a:bodyPr/>
                    <a:lstStyle/>
                    <a:p>
                      <a:pPr>
                        <a:lnSpc>
                          <a:spcPct val="115000"/>
                        </a:lnSpc>
                        <a:spcAft>
                          <a:spcPts val="0"/>
                        </a:spcAft>
                      </a:pPr>
                      <a:r>
                        <a:rPr lang="en-US" sz="900">
                          <a:effectLst/>
                        </a:rPr>
                        <a:t>Yes</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14</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93%</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79889176"/>
                  </a:ext>
                </a:extLst>
              </a:tr>
              <a:tr h="0">
                <a:tc>
                  <a:txBody>
                    <a:bodyPr/>
                    <a:lstStyle/>
                    <a:p>
                      <a:pPr>
                        <a:lnSpc>
                          <a:spcPct val="115000"/>
                        </a:lnSpc>
                        <a:spcAft>
                          <a:spcPts val="0"/>
                        </a:spcAft>
                      </a:pPr>
                      <a:r>
                        <a:rPr lang="en-US" sz="900">
                          <a:effectLst/>
                        </a:rPr>
                        <a:t>No</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3996332"/>
                  </a:ext>
                </a:extLst>
              </a:tr>
              <a:tr h="0">
                <a:tc>
                  <a:txBody>
                    <a:bodyPr/>
                    <a:lstStyle/>
                    <a:p>
                      <a:pPr>
                        <a:lnSpc>
                          <a:spcPct val="115000"/>
                        </a:lnSpc>
                        <a:spcAft>
                          <a:spcPts val="0"/>
                        </a:spcAft>
                      </a:pPr>
                      <a:r>
                        <a:rPr lang="en-US" sz="900">
                          <a:effectLst/>
                        </a:rPr>
                        <a:t>Can’t say at present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7%</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0784778"/>
                  </a:ext>
                </a:extLst>
              </a:tr>
              <a:tr h="0">
                <a:tc>
                  <a:txBody>
                    <a:bodyPr/>
                    <a:lstStyle/>
                    <a:p>
                      <a:pPr algn="r">
                        <a:lnSpc>
                          <a:spcPct val="115000"/>
                        </a:lnSpc>
                        <a:spcAft>
                          <a:spcPts val="0"/>
                        </a:spcAft>
                      </a:pPr>
                      <a:r>
                        <a:rPr lang="en-US" sz="900">
                          <a:effectLst/>
                        </a:rPr>
                        <a:t>answered question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15</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 </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28540939"/>
                  </a:ext>
                </a:extLst>
              </a:tr>
              <a:tr h="0">
                <a:tc>
                  <a:txBody>
                    <a:bodyPr/>
                    <a:lstStyle/>
                    <a:p>
                      <a:pPr algn="r">
                        <a:lnSpc>
                          <a:spcPct val="115000"/>
                        </a:lnSpc>
                        <a:spcAft>
                          <a:spcPts val="0"/>
                        </a:spcAft>
                      </a:pPr>
                      <a:r>
                        <a:rPr lang="en-US" sz="900">
                          <a:effectLst/>
                        </a:rPr>
                        <a:t>skipped question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dirty="0">
                          <a:effectLst/>
                        </a:rPr>
                        <a:t> </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73774000"/>
                  </a:ext>
                </a:extLst>
              </a:tr>
            </a:tbl>
          </a:graphicData>
        </a:graphic>
      </p:graphicFrame>
    </p:spTree>
    <p:extLst>
      <p:ext uri="{BB962C8B-B14F-4D97-AF65-F5344CB8AC3E}">
        <p14:creationId xmlns:p14="http://schemas.microsoft.com/office/powerpoint/2010/main" val="25921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SEP Type of support</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124744"/>
            <a:ext cx="8915400" cy="5458618"/>
          </a:xfrm>
        </p:spPr>
        <p:txBody>
          <a:bodyPr/>
          <a:lstStyle/>
          <a:p>
            <a:pPr marL="11113"/>
            <a:r>
              <a:rPr lang="en-GB" sz="2000" dirty="0"/>
              <a:t>When we asked the following question 13 users out of 15 said Yes. </a:t>
            </a:r>
          </a:p>
          <a:p>
            <a:pPr marL="11113" algn="ctr"/>
            <a:r>
              <a:rPr lang="en-GB" sz="2000" dirty="0"/>
              <a:t>	</a:t>
            </a:r>
            <a:r>
              <a:rPr lang="en-US" i="1" dirty="0"/>
              <a:t>Were you able to understand all the type of support options:</a:t>
            </a:r>
          </a:p>
          <a:p>
            <a:pPr marL="11113" algn="ctr"/>
            <a:r>
              <a:rPr lang="en-US" i="1" dirty="0"/>
              <a:t>Self-help guides/ </a:t>
            </a:r>
            <a:r>
              <a:rPr lang="en-US" i="1" dirty="0" err="1"/>
              <a:t>Programmes</a:t>
            </a:r>
            <a:r>
              <a:rPr lang="en-US" i="1" dirty="0"/>
              <a:t>/ Research and information/ Consultancy and advice/ Funding/ Training</a:t>
            </a:r>
            <a:endParaRPr lang="en-US" sz="1200" i="1" dirty="0"/>
          </a:p>
          <a:p>
            <a:pPr marL="354013" indent="-342900">
              <a:buFont typeface="Arial" panose="020B0604020202020204" pitchFamily="34" charset="0"/>
              <a:buChar char="•"/>
            </a:pPr>
            <a:endParaRPr lang="en-GB" dirty="0"/>
          </a:p>
          <a:p>
            <a:pPr marL="342900" indent="-342900">
              <a:buFont typeface="Arial" panose="020B0604020202020204" pitchFamily="34" charset="0"/>
              <a:buChar char="•"/>
            </a:pPr>
            <a:r>
              <a:rPr lang="en-US" i="1" dirty="0"/>
              <a:t>Clear different categories, items could be devised categorically into a set.</a:t>
            </a:r>
          </a:p>
          <a:p>
            <a:pPr marL="342900" indent="-342900">
              <a:buFont typeface="Arial" panose="020B0604020202020204" pitchFamily="34" charset="0"/>
              <a:buChar char="•"/>
            </a:pPr>
            <a:r>
              <a:rPr lang="en-US" i="1" dirty="0"/>
              <a:t>I think the support options are okay</a:t>
            </a:r>
          </a:p>
          <a:p>
            <a:pPr marL="342900" indent="-342900">
              <a:buFont typeface="Arial" panose="020B0604020202020204" pitchFamily="34" charset="0"/>
              <a:buChar char="•"/>
            </a:pPr>
            <a:r>
              <a:rPr lang="en-US" i="1" dirty="0"/>
              <a:t>Very clear. only reservation was the slight delay in returning qualifying results</a:t>
            </a:r>
          </a:p>
          <a:p>
            <a:pPr marL="342900" indent="-342900">
              <a:buFont typeface="Arial" panose="020B0604020202020204" pitchFamily="34" charset="0"/>
              <a:buChar char="•"/>
            </a:pPr>
            <a:r>
              <a:rPr lang="en-US" i="1" dirty="0"/>
              <a:t>The types are very clear</a:t>
            </a:r>
          </a:p>
          <a:p>
            <a:pPr marL="342900" indent="-342900">
              <a:buFont typeface="Arial" panose="020B0604020202020204" pitchFamily="34" charset="0"/>
              <a:buChar char="•"/>
            </a:pPr>
            <a:r>
              <a:rPr lang="en-US" i="1" dirty="0"/>
              <a:t>No difficulty in understanding</a:t>
            </a:r>
          </a:p>
          <a:p>
            <a:pPr marL="342900" indent="-342900">
              <a:buFont typeface="Arial" panose="020B0604020202020204" pitchFamily="34" charset="0"/>
              <a:buChar char="•"/>
            </a:pPr>
            <a:r>
              <a:rPr lang="en-US" i="1" dirty="0"/>
              <a:t>It’s very simple to understand. Everything is outlined as it should be.</a:t>
            </a:r>
          </a:p>
          <a:p>
            <a:pPr marL="342900" indent="-342900">
              <a:buFont typeface="Arial" panose="020B0604020202020204" pitchFamily="34" charset="0"/>
              <a:buChar char="•"/>
            </a:pPr>
            <a:r>
              <a:rPr lang="en-US" i="1" dirty="0"/>
              <a:t>Easy language, they are common use business terms  hence had no difficulty to understand</a:t>
            </a:r>
          </a:p>
          <a:p>
            <a:pPr marL="342900" indent="-342900">
              <a:buFont typeface="Arial" panose="020B0604020202020204" pitchFamily="34" charset="0"/>
              <a:buChar char="•"/>
            </a:pPr>
            <a:r>
              <a:rPr lang="en-US" i="1" dirty="0"/>
              <a:t>The categories in themselves are reasonable, but I don’t think they cover enough of the actual business specific questions I would be trying to deal with in using the website.</a:t>
            </a:r>
          </a:p>
          <a:p>
            <a:pPr marL="342900" indent="-342900">
              <a:buFont typeface="Arial" panose="020B0604020202020204" pitchFamily="34" charset="0"/>
              <a:buChar char="•"/>
            </a:pPr>
            <a:r>
              <a:rPr lang="en-US" i="1" dirty="0"/>
              <a:t>I understand the terms, however I think some of them may be a little broad and could do with splitting into some more sub categories.</a:t>
            </a:r>
          </a:p>
          <a:p>
            <a:pPr marL="342900" indent="-342900">
              <a:buFont typeface="Arial" panose="020B0604020202020204" pitchFamily="34" charset="0"/>
              <a:buChar char="•"/>
            </a:pPr>
            <a:r>
              <a:rPr lang="en-US" i="1" dirty="0"/>
              <a:t>Not sure about </a:t>
            </a:r>
            <a:r>
              <a:rPr lang="en-US" i="1" dirty="0" err="1"/>
              <a:t>programmes</a:t>
            </a:r>
            <a:r>
              <a:rPr lang="en-US" i="1" dirty="0"/>
              <a:t> - what that covers and whether it overlaps the other sections</a:t>
            </a:r>
          </a:p>
          <a:p>
            <a:pPr marL="342900" indent="-342900">
              <a:buFont typeface="Arial" panose="020B0604020202020204" pitchFamily="34" charset="0"/>
              <a:buChar char="•"/>
            </a:pPr>
            <a:r>
              <a:rPr lang="en-US" i="1" dirty="0"/>
              <a:t>Most were clear, but training and </a:t>
            </a:r>
            <a:r>
              <a:rPr lang="en-US" i="1" dirty="0" err="1"/>
              <a:t>programmes</a:t>
            </a:r>
            <a:r>
              <a:rPr lang="en-US" i="1" dirty="0"/>
              <a:t> were a little confusing,</a:t>
            </a:r>
          </a:p>
          <a:p>
            <a:pPr marL="342900" indent="-342900">
              <a:buFont typeface="+mj-lt"/>
              <a:buAutoNum type="arabicPeriod"/>
            </a:pPr>
            <a:endParaRPr lang="en-GB" dirty="0"/>
          </a:p>
          <a:p>
            <a:pPr marL="342900" indent="-342900">
              <a:buFont typeface="+mj-lt"/>
              <a:buAutoNum type="arabicPeriod"/>
            </a:pPr>
            <a:endParaRPr lang="en-GB" dirty="0"/>
          </a:p>
        </p:txBody>
      </p:sp>
    </p:spTree>
    <p:extLst>
      <p:ext uri="{BB962C8B-B14F-4D97-AF65-F5344CB8AC3E}">
        <p14:creationId xmlns:p14="http://schemas.microsoft.com/office/powerpoint/2010/main" val="1192761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95300" y="105687"/>
            <a:ext cx="8915400" cy="1112838"/>
          </a:xfrm>
        </p:spPr>
        <p:txBody>
          <a:bodyPr/>
          <a:lstStyle/>
          <a:p>
            <a:r>
              <a:rPr lang="en-GB" sz="4000" dirty="0">
                <a:solidFill>
                  <a:schemeClr val="tx1"/>
                </a:solidFill>
              </a:rPr>
              <a:t>SEP Type of support</a:t>
            </a:r>
            <a:br>
              <a:rPr lang="en-GB" sz="4000" dirty="0">
                <a:solidFill>
                  <a:schemeClr val="tx1"/>
                </a:solidFill>
              </a:rPr>
            </a:br>
            <a:br>
              <a:rPr lang="en-GB" sz="4000" dirty="0">
                <a:solidFill>
                  <a:schemeClr val="tx1"/>
                </a:solidFill>
              </a:rPr>
            </a:br>
            <a:endParaRPr lang="en-GB" sz="4000" dirty="0">
              <a:solidFill>
                <a:schemeClr val="tx1"/>
              </a:solidFill>
            </a:endParaRPr>
          </a:p>
        </p:txBody>
      </p:sp>
      <p:sp>
        <p:nvSpPr>
          <p:cNvPr id="6" name="Rectangle 5">
            <a:extLst>
              <a:ext uri="{FF2B5EF4-FFF2-40B4-BE49-F238E27FC236}">
                <a16:creationId xmlns:a16="http://schemas.microsoft.com/office/drawing/2014/main" id="{276A3A4A-3011-49DA-A2A1-1EDABE1E54A7}"/>
              </a:ext>
            </a:extLst>
          </p:cNvPr>
          <p:cNvSpPr/>
          <p:nvPr/>
        </p:nvSpPr>
        <p:spPr>
          <a:xfrm>
            <a:off x="848544" y="858436"/>
            <a:ext cx="7808302" cy="369332"/>
          </a:xfrm>
          <a:prstGeom prst="rect">
            <a:avLst/>
          </a:prstGeom>
        </p:spPr>
        <p:txBody>
          <a:bodyPr wrap="square">
            <a:spAutoFit/>
          </a:bodyPr>
          <a:lstStyle/>
          <a:p>
            <a:r>
              <a:rPr lang="en-US" dirty="0">
                <a:latin typeface="+mn-lt"/>
                <a:ea typeface="Times New Roman" panose="02020603050405020304" pitchFamily="18" charset="0"/>
                <a:cs typeface="Times New Roman" panose="02020603050405020304" pitchFamily="18" charset="0"/>
              </a:rPr>
              <a:t>Were you able to understand "</a:t>
            </a:r>
            <a:r>
              <a:rPr lang="en-US" dirty="0" err="1">
                <a:latin typeface="+mn-lt"/>
                <a:ea typeface="Times New Roman" panose="02020603050405020304" pitchFamily="18" charset="0"/>
                <a:cs typeface="Times New Roman" panose="02020603050405020304" pitchFamily="18" charset="0"/>
              </a:rPr>
              <a:t>Programmes</a:t>
            </a:r>
            <a:r>
              <a:rPr lang="en-US" dirty="0">
                <a:latin typeface="+mn-lt"/>
                <a:ea typeface="Times New Roman" panose="02020603050405020304" pitchFamily="18" charset="0"/>
                <a:cs typeface="Times New Roman" panose="02020603050405020304" pitchFamily="18" charset="0"/>
              </a:rPr>
              <a:t>" in the "type of support" menu: </a:t>
            </a:r>
            <a:endParaRPr lang="en-GB" dirty="0">
              <a:latin typeface="+mn-lt"/>
            </a:endParaRPr>
          </a:p>
        </p:txBody>
      </p:sp>
      <p:pic>
        <p:nvPicPr>
          <p:cNvPr id="11" name="C1022C3481" descr="C1022C3481.jpeg">
            <a:extLst>
              <a:ext uri="{FF2B5EF4-FFF2-40B4-BE49-F238E27FC236}">
                <a16:creationId xmlns:a16="http://schemas.microsoft.com/office/drawing/2014/main" id="{D6B16857-17F4-4C96-8942-2B8F7C73A59A}"/>
              </a:ext>
            </a:extLst>
          </p:cNvPr>
          <p:cNvPicPr/>
          <p:nvPr/>
        </p:nvPicPr>
        <p:blipFill>
          <a:blip r:embed="rId3"/>
          <a:stretch>
            <a:fillRect/>
          </a:stretch>
        </p:blipFill>
        <p:spPr>
          <a:xfrm>
            <a:off x="1604628" y="1227768"/>
            <a:ext cx="6696744" cy="1228725"/>
          </a:xfrm>
          <a:prstGeom prst="rect">
            <a:avLst/>
          </a:prstGeom>
        </p:spPr>
      </p:pic>
      <p:graphicFrame>
        <p:nvGraphicFramePr>
          <p:cNvPr id="8" name="Table 7">
            <a:extLst>
              <a:ext uri="{FF2B5EF4-FFF2-40B4-BE49-F238E27FC236}">
                <a16:creationId xmlns:a16="http://schemas.microsoft.com/office/drawing/2014/main" id="{4C297E99-245A-47AA-AC59-6ACAE95EA77E}"/>
              </a:ext>
            </a:extLst>
          </p:cNvPr>
          <p:cNvGraphicFramePr>
            <a:graphicFrameLocks noGrp="1"/>
          </p:cNvGraphicFramePr>
          <p:nvPr>
            <p:extLst>
              <p:ext uri="{D42A27DB-BD31-4B8C-83A1-F6EECF244321}">
                <p14:modId xmlns:p14="http://schemas.microsoft.com/office/powerpoint/2010/main" val="3885525988"/>
              </p:ext>
            </p:extLst>
          </p:nvPr>
        </p:nvGraphicFramePr>
        <p:xfrm>
          <a:off x="2190115" y="2552126"/>
          <a:ext cx="5525770" cy="876874"/>
        </p:xfrm>
        <a:graphic>
          <a:graphicData uri="http://schemas.openxmlformats.org/drawingml/2006/table">
            <a:tbl>
              <a:tblPr firstRow="1" bandRow="1">
                <a:tableStyleId>{5C22544A-7EE6-4342-B048-85BDC9FD1C3A}</a:tableStyleId>
              </a:tblPr>
              <a:tblGrid>
                <a:gridCol w="4606290">
                  <a:extLst>
                    <a:ext uri="{9D8B030D-6E8A-4147-A177-3AD203B41FA5}">
                      <a16:colId xmlns:a16="http://schemas.microsoft.com/office/drawing/2014/main" val="2458443332"/>
                    </a:ext>
                  </a:extLst>
                </a:gridCol>
                <a:gridCol w="450215">
                  <a:extLst>
                    <a:ext uri="{9D8B030D-6E8A-4147-A177-3AD203B41FA5}">
                      <a16:colId xmlns:a16="http://schemas.microsoft.com/office/drawing/2014/main" val="3774912656"/>
                    </a:ext>
                  </a:extLst>
                </a:gridCol>
                <a:gridCol w="469265">
                  <a:extLst>
                    <a:ext uri="{9D8B030D-6E8A-4147-A177-3AD203B41FA5}">
                      <a16:colId xmlns:a16="http://schemas.microsoft.com/office/drawing/2014/main" val="2399123778"/>
                    </a:ext>
                  </a:extLst>
                </a:gridCol>
              </a:tblGrid>
              <a:tr h="0">
                <a:tc>
                  <a:txBody>
                    <a:bodyPr/>
                    <a:lstStyle/>
                    <a:p>
                      <a:pPr>
                        <a:lnSpc>
                          <a:spcPct val="115000"/>
                        </a:lnSpc>
                        <a:spcAft>
                          <a:spcPts val="0"/>
                        </a:spcAft>
                      </a:pPr>
                      <a:r>
                        <a:rPr lang="en-US" sz="900" dirty="0">
                          <a:effectLst/>
                        </a:rPr>
                        <a:t>Answer</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Count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Percent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2153190"/>
                  </a:ext>
                </a:extLst>
              </a:tr>
              <a:tr h="0">
                <a:tc>
                  <a:txBody>
                    <a:bodyPr/>
                    <a:lstStyle/>
                    <a:p>
                      <a:pPr>
                        <a:lnSpc>
                          <a:spcPct val="115000"/>
                        </a:lnSpc>
                        <a:spcAft>
                          <a:spcPts val="0"/>
                        </a:spcAft>
                      </a:pPr>
                      <a:r>
                        <a:rPr lang="en-US" sz="900">
                          <a:effectLst/>
                        </a:rPr>
                        <a:t>Yes</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12</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80%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44342973"/>
                  </a:ext>
                </a:extLst>
              </a:tr>
              <a:tr h="0">
                <a:tc>
                  <a:txBody>
                    <a:bodyPr/>
                    <a:lstStyle/>
                    <a:p>
                      <a:pPr>
                        <a:lnSpc>
                          <a:spcPct val="115000"/>
                        </a:lnSpc>
                        <a:spcAft>
                          <a:spcPts val="0"/>
                        </a:spcAft>
                      </a:pPr>
                      <a:r>
                        <a:rPr lang="en-US" sz="900">
                          <a:effectLst/>
                        </a:rPr>
                        <a:t>No</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3</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20%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16340602"/>
                  </a:ext>
                </a:extLst>
              </a:tr>
              <a:tr h="0">
                <a:tc>
                  <a:txBody>
                    <a:bodyPr/>
                    <a:lstStyle/>
                    <a:p>
                      <a:pPr algn="r">
                        <a:lnSpc>
                          <a:spcPct val="115000"/>
                        </a:lnSpc>
                        <a:spcAft>
                          <a:spcPts val="0"/>
                        </a:spcAft>
                      </a:pPr>
                      <a:r>
                        <a:rPr lang="en-US" sz="900">
                          <a:effectLst/>
                        </a:rPr>
                        <a:t>answered question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15</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 </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89262460"/>
                  </a:ext>
                </a:extLst>
              </a:tr>
              <a:tr h="0">
                <a:tc>
                  <a:txBody>
                    <a:bodyPr/>
                    <a:lstStyle/>
                    <a:p>
                      <a:pPr algn="r">
                        <a:lnSpc>
                          <a:spcPct val="115000"/>
                        </a:lnSpc>
                        <a:spcAft>
                          <a:spcPts val="0"/>
                        </a:spcAft>
                      </a:pPr>
                      <a:r>
                        <a:rPr lang="en-US" sz="900">
                          <a:effectLst/>
                        </a:rPr>
                        <a:t>skipped question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dirty="0">
                          <a:effectLst/>
                        </a:rPr>
                        <a:t> </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07223542"/>
                  </a:ext>
                </a:extLst>
              </a:tr>
            </a:tbl>
          </a:graphicData>
        </a:graphic>
      </p:graphicFrame>
    </p:spTree>
    <p:extLst>
      <p:ext uri="{BB962C8B-B14F-4D97-AF65-F5344CB8AC3E}">
        <p14:creationId xmlns:p14="http://schemas.microsoft.com/office/powerpoint/2010/main" val="2570504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SEP Type of support</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124744"/>
            <a:ext cx="8915400" cy="5458618"/>
          </a:xfrm>
        </p:spPr>
        <p:txBody>
          <a:bodyPr/>
          <a:lstStyle/>
          <a:p>
            <a:pPr marL="11113"/>
            <a:r>
              <a:rPr lang="en-GB" sz="2000" dirty="0"/>
              <a:t>When we asked about what “programmes” meant to them the users said the following:</a:t>
            </a:r>
          </a:p>
          <a:p>
            <a:pPr marL="11113"/>
            <a:endParaRPr lang="en-GB" sz="2000" dirty="0"/>
          </a:p>
          <a:p>
            <a:pPr marL="285750" indent="-285750">
              <a:buFont typeface="Arial" panose="020B0604020202020204" pitchFamily="34" charset="0"/>
              <a:buChar char="•"/>
            </a:pPr>
            <a:r>
              <a:rPr lang="en-GB" sz="1400" i="1" dirty="0"/>
              <a:t>Something which aims to improve the user over a time frame and educate</a:t>
            </a:r>
          </a:p>
          <a:p>
            <a:pPr marL="285750" indent="-285750">
              <a:buFont typeface="Arial" panose="020B0604020202020204" pitchFamily="34" charset="0"/>
              <a:buChar char="•"/>
            </a:pPr>
            <a:r>
              <a:rPr lang="en-GB" sz="1400" i="1" dirty="0"/>
              <a:t>Programmes that are offered by the company</a:t>
            </a:r>
          </a:p>
          <a:p>
            <a:pPr marL="285750" indent="-285750">
              <a:buFont typeface="Arial" panose="020B0604020202020204" pitchFamily="34" charset="0"/>
              <a:buChar char="•"/>
            </a:pPr>
            <a:r>
              <a:rPr lang="en-GB" sz="1400" i="1" dirty="0"/>
              <a:t>A planned set of activities to achieve an overlying aim</a:t>
            </a:r>
          </a:p>
          <a:p>
            <a:pPr marL="285750" indent="-285750">
              <a:buFont typeface="Arial" panose="020B0604020202020204" pitchFamily="34" charset="0"/>
              <a:buChar char="•"/>
            </a:pPr>
            <a:r>
              <a:rPr lang="en-GB" sz="1400" i="1" dirty="0"/>
              <a:t>Online materials with courses that I can use</a:t>
            </a:r>
          </a:p>
          <a:p>
            <a:pPr marL="285750" indent="-285750">
              <a:buFont typeface="Arial" panose="020B0604020202020204" pitchFamily="34" charset="0"/>
              <a:buChar char="•"/>
            </a:pPr>
            <a:r>
              <a:rPr lang="en-GB" sz="1400" i="1" dirty="0"/>
              <a:t>Courses, training</a:t>
            </a:r>
          </a:p>
          <a:p>
            <a:pPr marL="285750" indent="-285750">
              <a:buFont typeface="Arial" panose="020B0604020202020204" pitchFamily="34" charset="0"/>
              <a:buChar char="•"/>
            </a:pPr>
            <a:r>
              <a:rPr lang="en-GB" sz="1400" i="1" dirty="0"/>
              <a:t>Programmes indicates to me different categories of support available.</a:t>
            </a:r>
          </a:p>
          <a:p>
            <a:pPr marL="285750" indent="-285750">
              <a:buFont typeface="Arial" panose="020B0604020202020204" pitchFamily="34" charset="0"/>
              <a:buChar char="•"/>
            </a:pPr>
            <a:r>
              <a:rPr lang="en-GB" sz="1400" i="1" dirty="0"/>
              <a:t>Could be training, gov. schemes</a:t>
            </a:r>
          </a:p>
          <a:p>
            <a:pPr marL="285750" indent="-285750">
              <a:buFont typeface="Arial" panose="020B0604020202020204" pitchFamily="34" charset="0"/>
              <a:buChar char="•"/>
            </a:pPr>
            <a:r>
              <a:rPr lang="en-GB" sz="1400" i="1" dirty="0"/>
              <a:t>Programmes are designed to get funds for start and develop a </a:t>
            </a:r>
            <a:r>
              <a:rPr lang="en-GB" sz="1400" i="1" dirty="0" err="1"/>
              <a:t>bussiness</a:t>
            </a:r>
            <a:endParaRPr lang="en-GB" sz="1400" i="1" dirty="0"/>
          </a:p>
          <a:p>
            <a:pPr marL="285750" indent="-285750">
              <a:buFont typeface="Arial" panose="020B0604020202020204" pitchFamily="34" charset="0"/>
              <a:buChar char="•"/>
            </a:pPr>
            <a:r>
              <a:rPr lang="en-GB" sz="1400" i="1" dirty="0"/>
              <a:t>Programmes to me means courses to help your business.</a:t>
            </a:r>
          </a:p>
          <a:p>
            <a:pPr marL="285750" indent="-285750">
              <a:buFont typeface="Arial" panose="020B0604020202020204" pitchFamily="34" charset="0"/>
              <a:buChar char="•"/>
            </a:pPr>
            <a:r>
              <a:rPr lang="en-GB" sz="1400" i="1" dirty="0"/>
              <a:t>Government lead schemes which I could apply to join which would provide training or development opportunities aimed at giving me the tools to grow and enhance my business.</a:t>
            </a:r>
          </a:p>
          <a:p>
            <a:pPr marL="285750" indent="-285750">
              <a:buFont typeface="Arial" panose="020B0604020202020204" pitchFamily="34" charset="0"/>
              <a:buChar char="•"/>
            </a:pPr>
            <a:r>
              <a:rPr lang="en-GB" sz="1400" i="1" dirty="0"/>
              <a:t>Support programs meant to help a business in many different aspects based on the nature of the program</a:t>
            </a:r>
          </a:p>
          <a:p>
            <a:pPr marL="285750" indent="-285750">
              <a:buFont typeface="Arial" panose="020B0604020202020204" pitchFamily="34" charset="0"/>
              <a:buChar char="•"/>
            </a:pPr>
            <a:r>
              <a:rPr lang="en-GB" sz="1400" i="1" dirty="0"/>
              <a:t>Support to conduct various programs</a:t>
            </a:r>
          </a:p>
          <a:p>
            <a:pPr marL="285750" indent="-285750">
              <a:buFont typeface="Arial" panose="020B0604020202020204" pitchFamily="34" charset="0"/>
              <a:buChar char="•"/>
            </a:pPr>
            <a:r>
              <a:rPr lang="en-GB" sz="1400" i="1" dirty="0"/>
              <a:t>It could be a type of training or a specific type of support that was tailored to the businesses needs</a:t>
            </a:r>
          </a:p>
          <a:p>
            <a:pPr marL="285750" indent="-285750">
              <a:buFont typeface="Arial" panose="020B0604020202020204" pitchFamily="34" charset="0"/>
              <a:buChar char="•"/>
            </a:pPr>
            <a:r>
              <a:rPr lang="en-GB" sz="1400" i="1" dirty="0"/>
              <a:t>Programmes means more of a set course than just "training", however this is still broad.</a:t>
            </a:r>
          </a:p>
          <a:p>
            <a:pPr marL="342900" indent="-342900">
              <a:buFont typeface="+mj-lt"/>
              <a:buAutoNum type="arabicPeriod"/>
            </a:pPr>
            <a:endParaRPr lang="en-GB" dirty="0"/>
          </a:p>
          <a:p>
            <a:pPr marL="342900" indent="-342900">
              <a:buFont typeface="+mj-lt"/>
              <a:buAutoNum type="arabicPeriod"/>
            </a:pPr>
            <a:endParaRPr lang="en-GB" dirty="0"/>
          </a:p>
        </p:txBody>
      </p:sp>
    </p:spTree>
    <p:extLst>
      <p:ext uri="{BB962C8B-B14F-4D97-AF65-F5344CB8AC3E}">
        <p14:creationId xmlns:p14="http://schemas.microsoft.com/office/powerpoint/2010/main" val="2630256670"/>
      </p:ext>
    </p:extLst>
  </p:cSld>
  <p:clrMapOvr>
    <a:masterClrMapping/>
  </p:clrMapOvr>
</p:sld>
</file>

<file path=ppt/theme/theme1.xml><?xml version="1.0" encoding="utf-8"?>
<a:theme xmlns:a="http://schemas.openxmlformats.org/drawingml/2006/main" name="1_sdi template">
  <a:themeElements>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sdi templat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er Research 2017 - Screenshot onl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6db2c8f2-fe83-4eb7-aef3-51a35d5deb60" xsi:nil="true"/>
    <Research_x0020_Tags xmlns="6db2c8f2-fe83-4eb7-aef3-51a35d5deb60" xsi:nil="true"/>
    <Presentation xmlns="6db2c8f2-fe83-4eb7-aef3-51a35d5deb60">false</Presentation>
    <Link xmlns="6db2c8f2-fe83-4eb7-aef3-51a35d5deb60">
      <Url xsi:nil="true"/>
      <Description xsi:nil="true"/>
    </Link>
    <CR_DocType xmlns="6db2c8f2-fe83-4eb7-aef3-51a35d5deb6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DD45AEB09696B4EA516F306332D0663" ma:contentTypeVersion="15" ma:contentTypeDescription="Create a new document." ma:contentTypeScope="" ma:versionID="17c674f168b82a9c7784790953073d51">
  <xsd:schema xmlns:xsd="http://www.w3.org/2001/XMLSchema" xmlns:xs="http://www.w3.org/2001/XMLSchema" xmlns:p="http://schemas.microsoft.com/office/2006/metadata/properties" xmlns:ns1="6db2c8f2-fe83-4eb7-aef3-51a35d5deb60" xmlns:ns3="5c0236c5-800f-4186-8dff-7b2f080b9de5" targetNamespace="http://schemas.microsoft.com/office/2006/metadata/properties" ma:root="true" ma:fieldsID="dfc4c0cea19d9ecc23ed3b0ff38e7bce" ns1:_="" ns3:_="">
    <xsd:import namespace="6db2c8f2-fe83-4eb7-aef3-51a35d5deb60"/>
    <xsd:import namespace="5c0236c5-800f-4186-8dff-7b2f080b9de5"/>
    <xsd:element name="properties">
      <xsd:complexType>
        <xsd:sequence>
          <xsd:element name="documentManagement">
            <xsd:complexType>
              <xsd:all>
                <xsd:element ref="ns1:Research_x0020_Tags" minOccurs="0"/>
                <xsd:element ref="ns1:Presentation" minOccurs="0"/>
                <xsd:element ref="ns1:Link" minOccurs="0"/>
                <xsd:element ref="ns1:_Flow_SignoffStatus" minOccurs="0"/>
                <xsd:element ref="ns1:MediaServiceMetadata" minOccurs="0"/>
                <xsd:element ref="ns1:MediaServiceFastMetadata" minOccurs="0"/>
                <xsd:element ref="ns1:MediaServiceAutoTags" minOccurs="0"/>
                <xsd:element ref="ns1:MediaServiceOCR" minOccurs="0"/>
                <xsd:element ref="ns1:MediaServiceDateTaken" minOccurs="0"/>
                <xsd:element ref="ns1:MediaServiceLocation" minOccurs="0"/>
                <xsd:element ref="ns3:SharedWithUsers" minOccurs="0"/>
                <xsd:element ref="ns3:SharedWithDetails" minOccurs="0"/>
                <xsd:element ref="ns1:MediaServiceGenerationTime" minOccurs="0"/>
                <xsd:element ref="ns1:MediaServiceEventHashCode" minOccurs="0"/>
                <xsd:element ref="ns1:CR_DocTyp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b2c8f2-fe83-4eb7-aef3-51a35d5deb60" elementFormDefault="qualified">
    <xsd:import namespace="http://schemas.microsoft.com/office/2006/documentManagement/types"/>
    <xsd:import namespace="http://schemas.microsoft.com/office/infopath/2007/PartnerControls"/>
    <xsd:element name="Research_x0020_Tags" ma:index="0" nillable="true" ma:displayName="Tags" ma:indexed="true" ma:internalName="Research_x0020_Tags">
      <xsd:simpleType>
        <xsd:restriction base="dms:Text">
          <xsd:maxLength value="255"/>
        </xsd:restriction>
      </xsd:simpleType>
    </xsd:element>
    <xsd:element name="Presentation" ma:index="1" nillable="true" ma:displayName="Presentation" ma:default="0" ma:format="Dropdown" ma:indexed="true" ma:internalName="Presentation">
      <xsd:simpleType>
        <xsd:restriction base="dms:Boolean"/>
      </xsd:simpleType>
    </xsd:element>
    <xsd:element name="Link" ma:index="4" nillable="true" ma:displayName="Link" ma:description="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_Flow_SignoffStatus" ma:index="5" nillable="true" ma:displayName="Sign-off status" ma:internalName="_x0024_Resources_x003a_core_x002c_Signoff_Status_x003b_">
      <xsd:simpleType>
        <xsd:restriction base="dms:Text"/>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CR_DocType" ma:index="22" nillable="true" ma:displayName="CR_DocType" ma:description="Type of file" ma:format="Dropdown" ma:internalName="CR_DocType">
      <xsd:simpleType>
        <xsd:restriction base="dms:Choice">
          <xsd:enumeration value="Results Presentation"/>
          <xsd:enumeration value="OneNote"/>
          <xsd:enumeration value="Test Session Docs"/>
          <xsd:enumeration value="Admin"/>
          <xsd:enumeration value="Other"/>
        </xsd:restriction>
      </xsd:simpleType>
    </xsd:element>
  </xsd:schema>
  <xsd:schema xmlns:xsd="http://www.w3.org/2001/XMLSchema" xmlns:xs="http://www.w3.org/2001/XMLSchema" xmlns:dms="http://schemas.microsoft.com/office/2006/documentManagement/types" xmlns:pc="http://schemas.microsoft.com/office/infopath/2007/PartnerControls" targetNamespace="5c0236c5-800f-4186-8dff-7b2f080b9de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7"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6BBD3D-5952-4429-8E4B-D240C2B83775}">
  <ds:schemaRefs>
    <ds:schemaRef ds:uri="http://schemas.microsoft.com/sharepoint/v3/contenttype/forms"/>
  </ds:schemaRefs>
</ds:datastoreItem>
</file>

<file path=customXml/itemProps2.xml><?xml version="1.0" encoding="utf-8"?>
<ds:datastoreItem xmlns:ds="http://schemas.openxmlformats.org/officeDocument/2006/customXml" ds:itemID="{F194AF57-505B-43E7-8B2B-F88E875D2B2E}">
  <ds:schemaRefs>
    <ds:schemaRef ds:uri="http://purl.org/dc/terms/"/>
    <ds:schemaRef ds:uri="http://purl.org/dc/dcmitype/"/>
    <ds:schemaRef ds:uri="6db2c8f2-fe83-4eb7-aef3-51a35d5deb60"/>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5c0236c5-800f-4186-8dff-7b2f080b9de5"/>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A9AB62A5-AAD1-4550-96C4-2C96376866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b2c8f2-fe83-4eb7-aef3-51a35d5deb60"/>
    <ds:schemaRef ds:uri="5c0236c5-800f-4186-8dff-7b2f080b9d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40691</TotalTime>
  <Words>1003</Words>
  <Application>Microsoft Office PowerPoint</Application>
  <PresentationFormat>A4 Paper (210x297 mm)</PresentationFormat>
  <Paragraphs>250</Paragraphs>
  <Slides>15</Slides>
  <Notes>14</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15</vt:i4>
      </vt:variant>
    </vt:vector>
  </HeadingPairs>
  <TitlesOfParts>
    <vt:vector size="22" baseType="lpstr">
      <vt:lpstr>Arial</vt:lpstr>
      <vt:lpstr>Calibri</vt:lpstr>
      <vt:lpstr>Verdana</vt:lpstr>
      <vt:lpstr>1_sdi template</vt:lpstr>
      <vt:lpstr>sdi template</vt:lpstr>
      <vt:lpstr>2_sdi template</vt:lpstr>
      <vt:lpstr>2_Customer Research 2017 - Screenshot only</vt:lpstr>
      <vt:lpstr>PowerPoint Presentation</vt:lpstr>
      <vt:lpstr>Who we tested with</vt:lpstr>
      <vt:lpstr>What we were trying to find out</vt:lpstr>
      <vt:lpstr>SEP About us discovery</vt:lpstr>
      <vt:lpstr>SEP About us discovery</vt:lpstr>
      <vt:lpstr>SEP About us discovery</vt:lpstr>
      <vt:lpstr>SEP Type of support</vt:lpstr>
      <vt:lpstr>SEP Type of support  </vt:lpstr>
      <vt:lpstr>SEP Type of support</vt:lpstr>
      <vt:lpstr>SEP Type of support</vt:lpstr>
      <vt:lpstr>Summary – About us section</vt:lpstr>
      <vt:lpstr>Summary – Type of support </vt:lpstr>
      <vt:lpstr>Summary – Type of support </vt:lpstr>
      <vt:lpstr>Summary – Type of support </vt:lpstr>
      <vt:lpstr>      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 Events Testing August 2019</dc:title>
  <dc:subject>User Research </dc:subject>
  <dc:creator>Martin Kerr</dc:creator>
  <cp:keywords>SEP</cp:keywords>
  <dc:description/>
  <cp:lastModifiedBy>Anubhav Mittal</cp:lastModifiedBy>
  <cp:revision>2260</cp:revision>
  <dcterms:created xsi:type="dcterms:W3CDTF">2013-05-29T15:18:42Z</dcterms:created>
  <dcterms:modified xsi:type="dcterms:W3CDTF">2020-01-17T11:49:45Z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0x010100CDD45AEB09696B4EA516F306332D0663</vt:lpwstr>
  </property>
  <property fmtid="{D5CDD505-2E9C-101B-9397-08002B2CF9AE}" pid="3" name="_dlc_DocIdItemGuid">
    <vt:lpwstr>10fc3092-07d6-4e2c-a95c-8e76faa055d0</vt:lpwstr>
  </property>
</Properties>
</file>