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18"/>
  </p:notesMasterIdLst>
  <p:sldIdLst>
    <p:sldId id="454" r:id="rId8"/>
    <p:sldId id="510" r:id="rId9"/>
    <p:sldId id="540" r:id="rId10"/>
    <p:sldId id="530" r:id="rId11"/>
    <p:sldId id="552" r:id="rId12"/>
    <p:sldId id="563" r:id="rId13"/>
    <p:sldId id="562" r:id="rId14"/>
    <p:sldId id="564" r:id="rId15"/>
    <p:sldId id="558" r:id="rId16"/>
    <p:sldId id="561" r:id="rId17"/>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98B35-6D70-4211-A901-6F13D3C9FB92}" v="65" dt="2020-02-20T10:3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95504" autoAdjust="0"/>
  </p:normalViewPr>
  <p:slideViewPr>
    <p:cSldViewPr>
      <p:cViewPr varScale="1">
        <p:scale>
          <a:sx n="63" d="100"/>
          <a:sy n="63" d="100"/>
        </p:scale>
        <p:origin x="908" y="48"/>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2326F06C-97B6-4017-9FFE-01E8F6EB828C}"/>
    <pc:docChg chg="modSld">
      <pc:chgData name="Anubhav Mittal" userId="0cec1447-ad5f-47c4-bef3-8ff0c5c26bca" providerId="ADAL" clId="{2326F06C-97B6-4017-9FFE-01E8F6EB828C}" dt="2020-02-13T12:15:33.598" v="0" actId="20577"/>
      <pc:docMkLst>
        <pc:docMk/>
      </pc:docMkLst>
      <pc:sldChg chg="modSp">
        <pc:chgData name="Anubhav Mittal" userId="0cec1447-ad5f-47c4-bef3-8ff0c5c26bca" providerId="ADAL" clId="{2326F06C-97B6-4017-9FFE-01E8F6EB828C}" dt="2020-02-13T12:15:33.598" v="0" actId="20577"/>
        <pc:sldMkLst>
          <pc:docMk/>
          <pc:sldMk cId="2905054109" sldId="558"/>
        </pc:sldMkLst>
        <pc:spChg chg="mod">
          <ac:chgData name="Anubhav Mittal" userId="0cec1447-ad5f-47c4-bef3-8ff0c5c26bca" providerId="ADAL" clId="{2326F06C-97B6-4017-9FFE-01E8F6EB828C}" dt="2020-02-13T12:15:33.598" v="0" actId="20577"/>
          <ac:spMkLst>
            <pc:docMk/>
            <pc:sldMk cId="2905054109" sldId="558"/>
            <ac:spMk id="6" creationId="{9048AE22-045D-5D48-B6B1-7A6473B1CF37}"/>
          </ac:spMkLst>
        </pc:spChg>
      </pc:sldChg>
    </pc:docChg>
  </pc:docChgLst>
  <pc:docChgLst>
    <pc:chgData name="Anubhav Mittal" userId="0cec1447-ad5f-47c4-bef3-8ff0c5c26bca" providerId="ADAL" clId="{C9E98B35-6D70-4211-A901-6F13D3C9FB92}"/>
    <pc:docChg chg="custSel addSld delSld modSld sldOrd">
      <pc:chgData name="Anubhav Mittal" userId="0cec1447-ad5f-47c4-bef3-8ff0c5c26bca" providerId="ADAL" clId="{C9E98B35-6D70-4211-A901-6F13D3C9FB92}" dt="2020-02-25T11:03:04.970" v="1935" actId="6549"/>
      <pc:docMkLst>
        <pc:docMk/>
      </pc:docMkLst>
      <pc:sldChg chg="modSp">
        <pc:chgData name="Anubhav Mittal" userId="0cec1447-ad5f-47c4-bef3-8ff0c5c26bca" providerId="ADAL" clId="{C9E98B35-6D70-4211-A901-6F13D3C9FB92}" dt="2020-02-20T09:05:30.959" v="19" actId="20577"/>
        <pc:sldMkLst>
          <pc:docMk/>
          <pc:sldMk cId="0" sldId="454"/>
        </pc:sldMkLst>
        <pc:spChg chg="mod">
          <ac:chgData name="Anubhav Mittal" userId="0cec1447-ad5f-47c4-bef3-8ff0c5c26bca" providerId="ADAL" clId="{C9E98B35-6D70-4211-A901-6F13D3C9FB92}" dt="2020-02-20T09:05:30.959" v="19" actId="20577"/>
          <ac:spMkLst>
            <pc:docMk/>
            <pc:sldMk cId="0" sldId="454"/>
            <ac:spMk id="4" creationId="{00000000-0000-0000-0000-000000000000}"/>
          </ac:spMkLst>
        </pc:spChg>
      </pc:sldChg>
      <pc:sldChg chg="modSp">
        <pc:chgData name="Anubhav Mittal" userId="0cec1447-ad5f-47c4-bef3-8ff0c5c26bca" providerId="ADAL" clId="{C9E98B35-6D70-4211-A901-6F13D3C9FB92}" dt="2020-02-20T09:06:18.585" v="50" actId="5793"/>
        <pc:sldMkLst>
          <pc:docMk/>
          <pc:sldMk cId="2820795509" sldId="510"/>
        </pc:sldMkLst>
        <pc:spChg chg="mod">
          <ac:chgData name="Anubhav Mittal" userId="0cec1447-ad5f-47c4-bef3-8ff0c5c26bca" providerId="ADAL" clId="{C9E98B35-6D70-4211-A901-6F13D3C9FB92}" dt="2020-02-20T09:06:18.585" v="50" actId="5793"/>
          <ac:spMkLst>
            <pc:docMk/>
            <pc:sldMk cId="2820795509" sldId="510"/>
            <ac:spMk id="3" creationId="{5FBEDDCC-E332-42C6-850C-19EA35A8C1E1}"/>
          </ac:spMkLst>
        </pc:spChg>
      </pc:sldChg>
      <pc:sldChg chg="addSp delSp modSp">
        <pc:chgData name="Anubhav Mittal" userId="0cec1447-ad5f-47c4-bef3-8ff0c5c26bca" providerId="ADAL" clId="{C9E98B35-6D70-4211-A901-6F13D3C9FB92}" dt="2020-02-20T09:13:12.052" v="99" actId="1076"/>
        <pc:sldMkLst>
          <pc:docMk/>
          <pc:sldMk cId="598834772" sldId="530"/>
        </pc:sldMkLst>
        <pc:graphicFrameChg chg="del modGraphic">
          <ac:chgData name="Anubhav Mittal" userId="0cec1447-ad5f-47c4-bef3-8ff0c5c26bca" providerId="ADAL" clId="{C9E98B35-6D70-4211-A901-6F13D3C9FB92}" dt="2020-02-20T09:07:24.327" v="88" actId="478"/>
          <ac:graphicFrameMkLst>
            <pc:docMk/>
            <pc:sldMk cId="598834772" sldId="530"/>
            <ac:graphicFrameMk id="4" creationId="{820BE0C3-B5DB-4778-8473-FC63405930F9}"/>
          </ac:graphicFrameMkLst>
        </pc:graphicFrameChg>
        <pc:graphicFrameChg chg="del">
          <ac:chgData name="Anubhav Mittal" userId="0cec1447-ad5f-47c4-bef3-8ff0c5c26bca" providerId="ADAL" clId="{C9E98B35-6D70-4211-A901-6F13D3C9FB92}" dt="2020-02-20T09:07:26.876" v="89" actId="478"/>
          <ac:graphicFrameMkLst>
            <pc:docMk/>
            <pc:sldMk cId="598834772" sldId="530"/>
            <ac:graphicFrameMk id="5" creationId="{2B796D0D-7D93-47FA-917F-A5FFAB0A31F3}"/>
          </ac:graphicFrameMkLst>
        </pc:graphicFrameChg>
        <pc:graphicFrameChg chg="add mod modGraphic">
          <ac:chgData name="Anubhav Mittal" userId="0cec1447-ad5f-47c4-bef3-8ff0c5c26bca" providerId="ADAL" clId="{C9E98B35-6D70-4211-A901-6F13D3C9FB92}" dt="2020-02-20T09:09:54.091" v="94" actId="14100"/>
          <ac:graphicFrameMkLst>
            <pc:docMk/>
            <pc:sldMk cId="598834772" sldId="530"/>
            <ac:graphicFrameMk id="6" creationId="{5D26EB24-380D-457F-8D17-17C47AE37440}"/>
          </ac:graphicFrameMkLst>
        </pc:graphicFrameChg>
        <pc:graphicFrameChg chg="add mod modGraphic">
          <ac:chgData name="Anubhav Mittal" userId="0cec1447-ad5f-47c4-bef3-8ff0c5c26bca" providerId="ADAL" clId="{C9E98B35-6D70-4211-A901-6F13D3C9FB92}" dt="2020-02-20T09:13:12.052" v="99" actId="1076"/>
          <ac:graphicFrameMkLst>
            <pc:docMk/>
            <pc:sldMk cId="598834772" sldId="530"/>
            <ac:graphicFrameMk id="7" creationId="{E75AADFC-28AD-457F-B656-922327960835}"/>
          </ac:graphicFrameMkLst>
        </pc:graphicFrameChg>
      </pc:sldChg>
      <pc:sldChg chg="modSp">
        <pc:chgData name="Anubhav Mittal" userId="0cec1447-ad5f-47c4-bef3-8ff0c5c26bca" providerId="ADAL" clId="{C9E98B35-6D70-4211-A901-6F13D3C9FB92}" dt="2020-02-20T09:34:38.345" v="594" actId="313"/>
        <pc:sldMkLst>
          <pc:docMk/>
          <pc:sldMk cId="1520860431" sldId="540"/>
        </pc:sldMkLst>
        <pc:spChg chg="mod">
          <ac:chgData name="Anubhav Mittal" userId="0cec1447-ad5f-47c4-bef3-8ff0c5c26bca" providerId="ADAL" clId="{C9E98B35-6D70-4211-A901-6F13D3C9FB92}" dt="2020-02-20T09:34:38.345" v="594" actId="313"/>
          <ac:spMkLst>
            <pc:docMk/>
            <pc:sldMk cId="1520860431" sldId="540"/>
            <ac:spMk id="6" creationId="{9048AE22-045D-5D48-B6B1-7A6473B1CF37}"/>
          </ac:spMkLst>
        </pc:spChg>
      </pc:sldChg>
      <pc:sldChg chg="addSp delSp modSp">
        <pc:chgData name="Anubhav Mittal" userId="0cec1447-ad5f-47c4-bef3-8ff0c5c26bca" providerId="ADAL" clId="{C9E98B35-6D70-4211-A901-6F13D3C9FB92}" dt="2020-02-20T09:19:42.256" v="106" actId="14100"/>
        <pc:sldMkLst>
          <pc:docMk/>
          <pc:sldMk cId="2025797868" sldId="552"/>
        </pc:sldMkLst>
        <pc:graphicFrameChg chg="del">
          <ac:chgData name="Anubhav Mittal" userId="0cec1447-ad5f-47c4-bef3-8ff0c5c26bca" providerId="ADAL" clId="{C9E98B35-6D70-4211-A901-6F13D3C9FB92}" dt="2020-02-20T09:13:22.202" v="100" actId="478"/>
          <ac:graphicFrameMkLst>
            <pc:docMk/>
            <pc:sldMk cId="2025797868" sldId="552"/>
            <ac:graphicFrameMk id="4" creationId="{522C6775-B337-4720-A984-AC4F931A896A}"/>
          </ac:graphicFrameMkLst>
        </pc:graphicFrameChg>
        <pc:graphicFrameChg chg="add mod modGraphic">
          <ac:chgData name="Anubhav Mittal" userId="0cec1447-ad5f-47c4-bef3-8ff0c5c26bca" providerId="ADAL" clId="{C9E98B35-6D70-4211-A901-6F13D3C9FB92}" dt="2020-02-20T09:19:42.256" v="106" actId="14100"/>
          <ac:graphicFrameMkLst>
            <pc:docMk/>
            <pc:sldMk cId="2025797868" sldId="552"/>
            <ac:graphicFrameMk id="5" creationId="{B7B840B1-6AC0-42DB-8A88-9A81E0DF65E0}"/>
          </ac:graphicFrameMkLst>
        </pc:graphicFrameChg>
      </pc:sldChg>
      <pc:sldChg chg="modSp">
        <pc:chgData name="Anubhav Mittal" userId="0cec1447-ad5f-47c4-bef3-8ff0c5c26bca" providerId="ADAL" clId="{C9E98B35-6D70-4211-A901-6F13D3C9FB92}" dt="2020-02-25T09:15:12.050" v="1933" actId="20577"/>
        <pc:sldMkLst>
          <pc:docMk/>
          <pc:sldMk cId="2905054109" sldId="558"/>
        </pc:sldMkLst>
        <pc:spChg chg="mod">
          <ac:chgData name="Anubhav Mittal" userId="0cec1447-ad5f-47c4-bef3-8ff0c5c26bca" providerId="ADAL" clId="{C9E98B35-6D70-4211-A901-6F13D3C9FB92}" dt="2020-02-20T10:39:14.720" v="1814" actId="20577"/>
          <ac:spMkLst>
            <pc:docMk/>
            <pc:sldMk cId="2905054109" sldId="558"/>
            <ac:spMk id="2" creationId="{8E03E6A4-DAE7-4962-8E6B-B7D70EB215C7}"/>
          </ac:spMkLst>
        </pc:spChg>
        <pc:spChg chg="mod">
          <ac:chgData name="Anubhav Mittal" userId="0cec1447-ad5f-47c4-bef3-8ff0c5c26bca" providerId="ADAL" clId="{C9E98B35-6D70-4211-A901-6F13D3C9FB92}" dt="2020-02-25T09:15:12.050" v="1933" actId="20577"/>
          <ac:spMkLst>
            <pc:docMk/>
            <pc:sldMk cId="2905054109" sldId="558"/>
            <ac:spMk id="6" creationId="{9048AE22-045D-5D48-B6B1-7A6473B1CF37}"/>
          </ac:spMkLst>
        </pc:spChg>
      </pc:sldChg>
      <pc:sldChg chg="addSp delSp modSp">
        <pc:chgData name="Anubhav Mittal" userId="0cec1447-ad5f-47c4-bef3-8ff0c5c26bca" providerId="ADAL" clId="{C9E98B35-6D70-4211-A901-6F13D3C9FB92}" dt="2020-02-20T10:37:16.656" v="1671" actId="14100"/>
        <pc:sldMkLst>
          <pc:docMk/>
          <pc:sldMk cId="3833689355" sldId="562"/>
        </pc:sldMkLst>
        <pc:spChg chg="mod">
          <ac:chgData name="Anubhav Mittal" userId="0cec1447-ad5f-47c4-bef3-8ff0c5c26bca" providerId="ADAL" clId="{C9E98B35-6D70-4211-A901-6F13D3C9FB92}" dt="2020-02-20T09:26:35.896" v="273" actId="20577"/>
          <ac:spMkLst>
            <pc:docMk/>
            <pc:sldMk cId="3833689355" sldId="562"/>
            <ac:spMk id="2" creationId="{8E03E6A4-DAE7-4962-8E6B-B7D70EB215C7}"/>
          </ac:spMkLst>
        </pc:spChg>
        <pc:spChg chg="mod">
          <ac:chgData name="Anubhav Mittal" userId="0cec1447-ad5f-47c4-bef3-8ff0c5c26bca" providerId="ADAL" clId="{C9E98B35-6D70-4211-A901-6F13D3C9FB92}" dt="2020-02-20T09:26:24.240" v="263" actId="20577"/>
          <ac:spMkLst>
            <pc:docMk/>
            <pc:sldMk cId="3833689355" sldId="562"/>
            <ac:spMk id="3" creationId="{5FBEDDCC-E332-42C6-850C-19EA35A8C1E1}"/>
          </ac:spMkLst>
        </pc:spChg>
        <pc:spChg chg="mod">
          <ac:chgData name="Anubhav Mittal" userId="0cec1447-ad5f-47c4-bef3-8ff0c5c26bca" providerId="ADAL" clId="{C9E98B35-6D70-4211-A901-6F13D3C9FB92}" dt="2020-02-20T09:23:27.872" v="225" actId="1076"/>
          <ac:spMkLst>
            <pc:docMk/>
            <pc:sldMk cId="3833689355" sldId="562"/>
            <ac:spMk id="9" creationId="{1F829723-9F99-4422-A4AC-7D7509A3627A}"/>
          </ac:spMkLst>
        </pc:spChg>
        <pc:spChg chg="mod">
          <ac:chgData name="Anubhav Mittal" userId="0cec1447-ad5f-47c4-bef3-8ff0c5c26bca" providerId="ADAL" clId="{C9E98B35-6D70-4211-A901-6F13D3C9FB92}" dt="2020-02-20T09:26:20.277" v="262" actId="1076"/>
          <ac:spMkLst>
            <pc:docMk/>
            <pc:sldMk cId="3833689355" sldId="562"/>
            <ac:spMk id="10" creationId="{4BF9AD5D-1644-4E26-8643-C0B90C81D6AB}"/>
          </ac:spMkLst>
        </pc:spChg>
        <pc:graphicFrameChg chg="del">
          <ac:chgData name="Anubhav Mittal" userId="0cec1447-ad5f-47c4-bef3-8ff0c5c26bca" providerId="ADAL" clId="{C9E98B35-6D70-4211-A901-6F13D3C9FB92}" dt="2020-02-20T09:23:55.197" v="232" actId="478"/>
          <ac:graphicFrameMkLst>
            <pc:docMk/>
            <pc:sldMk cId="3833689355" sldId="562"/>
            <ac:graphicFrameMk id="5" creationId="{B2C8C112-4FCE-4F9E-90BF-A5C971A55564}"/>
          </ac:graphicFrameMkLst>
        </pc:graphicFrameChg>
        <pc:graphicFrameChg chg="add mod modGraphic">
          <ac:chgData name="Anubhav Mittal" userId="0cec1447-ad5f-47c4-bef3-8ff0c5c26bca" providerId="ADAL" clId="{C9E98B35-6D70-4211-A901-6F13D3C9FB92}" dt="2020-02-20T09:22:34.181" v="207" actId="14734"/>
          <ac:graphicFrameMkLst>
            <pc:docMk/>
            <pc:sldMk cId="3833689355" sldId="562"/>
            <ac:graphicFrameMk id="6" creationId="{6AFF4557-6A8B-4C5C-8072-FE4B722727C1}"/>
          </ac:graphicFrameMkLst>
        </pc:graphicFrameChg>
        <pc:graphicFrameChg chg="del">
          <ac:chgData name="Anubhav Mittal" userId="0cec1447-ad5f-47c4-bef3-8ff0c5c26bca" providerId="ADAL" clId="{C9E98B35-6D70-4211-A901-6F13D3C9FB92}" dt="2020-02-20T09:21:36.664" v="196" actId="478"/>
          <ac:graphicFrameMkLst>
            <pc:docMk/>
            <pc:sldMk cId="3833689355" sldId="562"/>
            <ac:graphicFrameMk id="8" creationId="{0662F9D6-080E-4AF9-B21E-1BDDE5C94573}"/>
          </ac:graphicFrameMkLst>
        </pc:graphicFrameChg>
        <pc:graphicFrameChg chg="add mod modGraphic">
          <ac:chgData name="Anubhav Mittal" userId="0cec1447-ad5f-47c4-bef3-8ff0c5c26bca" providerId="ADAL" clId="{C9E98B35-6D70-4211-A901-6F13D3C9FB92}" dt="2020-02-20T09:24:51.333" v="242" actId="14734"/>
          <ac:graphicFrameMkLst>
            <pc:docMk/>
            <pc:sldMk cId="3833689355" sldId="562"/>
            <ac:graphicFrameMk id="13" creationId="{C082A412-E722-48F9-AF32-59F3997390B6}"/>
          </ac:graphicFrameMkLst>
        </pc:graphicFrameChg>
        <pc:picChg chg="del">
          <ac:chgData name="Anubhav Mittal" userId="0cec1447-ad5f-47c4-bef3-8ff0c5c26bca" providerId="ADAL" clId="{C9E98B35-6D70-4211-A901-6F13D3C9FB92}" dt="2020-02-20T09:23:53.696" v="231" actId="478"/>
          <ac:picMkLst>
            <pc:docMk/>
            <pc:sldMk cId="3833689355" sldId="562"/>
            <ac:picMk id="4" creationId="{CFE40164-06D9-43B5-8D1A-B59B4CB35BB8}"/>
          </ac:picMkLst>
        </pc:picChg>
        <pc:picChg chg="del">
          <ac:chgData name="Anubhav Mittal" userId="0cec1447-ad5f-47c4-bef3-8ff0c5c26bca" providerId="ADAL" clId="{C9E98B35-6D70-4211-A901-6F13D3C9FB92}" dt="2020-02-20T09:21:31.765" v="195" actId="478"/>
          <ac:picMkLst>
            <pc:docMk/>
            <pc:sldMk cId="3833689355" sldId="562"/>
            <ac:picMk id="7" creationId="{0BC8BF59-8A33-4E57-ABC1-AB659BF52394}"/>
          </ac:picMkLst>
        </pc:picChg>
        <pc:picChg chg="add mod">
          <ac:chgData name="Anubhav Mittal" userId="0cec1447-ad5f-47c4-bef3-8ff0c5c26bca" providerId="ADAL" clId="{C9E98B35-6D70-4211-A901-6F13D3C9FB92}" dt="2020-02-20T09:21:42.539" v="197" actId="1076"/>
          <ac:picMkLst>
            <pc:docMk/>
            <pc:sldMk cId="3833689355" sldId="562"/>
            <ac:picMk id="11" creationId="{99FBD3AF-0482-40AE-9214-9961F1F8F3C8}"/>
          </ac:picMkLst>
        </pc:picChg>
        <pc:picChg chg="add mod">
          <ac:chgData name="Anubhav Mittal" userId="0cec1447-ad5f-47c4-bef3-8ff0c5c26bca" providerId="ADAL" clId="{C9E98B35-6D70-4211-A901-6F13D3C9FB92}" dt="2020-02-20T10:37:16.656" v="1671" actId="14100"/>
          <ac:picMkLst>
            <pc:docMk/>
            <pc:sldMk cId="3833689355" sldId="562"/>
            <ac:picMk id="12" creationId="{7061D893-A5E6-4645-8E4E-4C8FBF87C91C}"/>
          </ac:picMkLst>
        </pc:picChg>
      </pc:sldChg>
      <pc:sldChg chg="addSp delSp modSp">
        <pc:chgData name="Anubhav Mittal" userId="0cec1447-ad5f-47c4-bef3-8ff0c5c26bca" providerId="ADAL" clId="{C9E98B35-6D70-4211-A901-6F13D3C9FB92}" dt="2020-02-25T11:01:23.308" v="1934" actId="6549"/>
        <pc:sldMkLst>
          <pc:docMk/>
          <pc:sldMk cId="2015197526" sldId="563"/>
        </pc:sldMkLst>
        <pc:spChg chg="mod">
          <ac:chgData name="Anubhav Mittal" userId="0cec1447-ad5f-47c4-bef3-8ff0c5c26bca" providerId="ADAL" clId="{C9E98B35-6D70-4211-A901-6F13D3C9FB92}" dt="2020-02-20T09:36:10.034" v="612" actId="20577"/>
          <ac:spMkLst>
            <pc:docMk/>
            <pc:sldMk cId="2015197526" sldId="563"/>
            <ac:spMk id="2" creationId="{8E03E6A4-DAE7-4962-8E6B-B7D70EB215C7}"/>
          </ac:spMkLst>
        </pc:spChg>
        <pc:spChg chg="mod">
          <ac:chgData name="Anubhav Mittal" userId="0cec1447-ad5f-47c4-bef3-8ff0c5c26bca" providerId="ADAL" clId="{C9E98B35-6D70-4211-A901-6F13D3C9FB92}" dt="2020-02-20T10:38:53.847" v="1781" actId="20577"/>
          <ac:spMkLst>
            <pc:docMk/>
            <pc:sldMk cId="2015197526" sldId="563"/>
            <ac:spMk id="3" creationId="{5FBEDDCC-E332-42C6-850C-19EA35A8C1E1}"/>
          </ac:spMkLst>
        </pc:spChg>
        <pc:graphicFrameChg chg="add mod modGraphic">
          <ac:chgData name="Anubhav Mittal" userId="0cec1447-ad5f-47c4-bef3-8ff0c5c26bca" providerId="ADAL" clId="{C9E98B35-6D70-4211-A901-6F13D3C9FB92}" dt="2020-02-25T11:01:23.308" v="1934" actId="6549"/>
          <ac:graphicFrameMkLst>
            <pc:docMk/>
            <pc:sldMk cId="2015197526" sldId="563"/>
            <ac:graphicFrameMk id="4" creationId="{0F89F814-BFEC-42CE-B1AA-DD939B24A240}"/>
          </ac:graphicFrameMkLst>
        </pc:graphicFrameChg>
        <pc:graphicFrameChg chg="add del">
          <ac:chgData name="Anubhav Mittal" userId="0cec1447-ad5f-47c4-bef3-8ff0c5c26bca" providerId="ADAL" clId="{C9E98B35-6D70-4211-A901-6F13D3C9FB92}" dt="2020-02-20T09:43:10.803" v="705"/>
          <ac:graphicFrameMkLst>
            <pc:docMk/>
            <pc:sldMk cId="2015197526" sldId="563"/>
            <ac:graphicFrameMk id="5" creationId="{6987B792-22E7-4905-B2B1-D2D2D53E5E2E}"/>
          </ac:graphicFrameMkLst>
        </pc:graphicFrameChg>
        <pc:graphicFrameChg chg="add mod modGraphic">
          <ac:chgData name="Anubhav Mittal" userId="0cec1447-ad5f-47c4-bef3-8ff0c5c26bca" providerId="ADAL" clId="{C9E98B35-6D70-4211-A901-6F13D3C9FB92}" dt="2020-02-20T09:46:09.915" v="710" actId="1076"/>
          <ac:graphicFrameMkLst>
            <pc:docMk/>
            <pc:sldMk cId="2015197526" sldId="563"/>
            <ac:graphicFrameMk id="6" creationId="{6841A998-DF6F-4396-9771-65C60B1617C8}"/>
          </ac:graphicFrameMkLst>
        </pc:graphicFrameChg>
        <pc:graphicFrameChg chg="del modGraphic">
          <ac:chgData name="Anubhav Mittal" userId="0cec1447-ad5f-47c4-bef3-8ff0c5c26bca" providerId="ADAL" clId="{C9E98B35-6D70-4211-A901-6F13D3C9FB92}" dt="2020-02-20T09:40:38.679" v="698" actId="478"/>
          <ac:graphicFrameMkLst>
            <pc:docMk/>
            <pc:sldMk cId="2015197526" sldId="563"/>
            <ac:graphicFrameMk id="7" creationId="{22E8E21E-49EC-4660-9733-F914B29C5E1D}"/>
          </ac:graphicFrameMkLst>
        </pc:graphicFrameChg>
        <pc:graphicFrameChg chg="del">
          <ac:chgData name="Anubhav Mittal" userId="0cec1447-ad5f-47c4-bef3-8ff0c5c26bca" providerId="ADAL" clId="{C9E98B35-6D70-4211-A901-6F13D3C9FB92}" dt="2020-02-20T09:42:52.336" v="703" actId="478"/>
          <ac:graphicFrameMkLst>
            <pc:docMk/>
            <pc:sldMk cId="2015197526" sldId="563"/>
            <ac:graphicFrameMk id="8" creationId="{812A6511-0835-485F-8DAD-674F35A64D2B}"/>
          </ac:graphicFrameMkLst>
        </pc:graphicFrameChg>
      </pc:sldChg>
      <pc:sldChg chg="addSp delSp modSp add ord">
        <pc:chgData name="Anubhav Mittal" userId="0cec1447-ad5f-47c4-bef3-8ff0c5c26bca" providerId="ADAL" clId="{C9E98B35-6D70-4211-A901-6F13D3C9FB92}" dt="2020-02-25T11:03:04.970" v="1935" actId="6549"/>
        <pc:sldMkLst>
          <pc:docMk/>
          <pc:sldMk cId="4070078529" sldId="564"/>
        </pc:sldMkLst>
        <pc:spChg chg="mod">
          <ac:chgData name="Anubhav Mittal" userId="0cec1447-ad5f-47c4-bef3-8ff0c5c26bca" providerId="ADAL" clId="{C9E98B35-6D70-4211-A901-6F13D3C9FB92}" dt="2020-02-20T09:27:13.161" v="287" actId="20577"/>
          <ac:spMkLst>
            <pc:docMk/>
            <pc:sldMk cId="4070078529" sldId="564"/>
            <ac:spMk id="2" creationId="{8E03E6A4-DAE7-4962-8E6B-B7D70EB215C7}"/>
          </ac:spMkLst>
        </pc:spChg>
        <pc:spChg chg="mod">
          <ac:chgData name="Anubhav Mittal" userId="0cec1447-ad5f-47c4-bef3-8ff0c5c26bca" providerId="ADAL" clId="{C9E98B35-6D70-4211-A901-6F13D3C9FB92}" dt="2020-02-25T11:03:04.970" v="1935" actId="6549"/>
          <ac:spMkLst>
            <pc:docMk/>
            <pc:sldMk cId="4070078529" sldId="564"/>
            <ac:spMk id="3" creationId="{5FBEDDCC-E332-42C6-850C-19EA35A8C1E1}"/>
          </ac:spMkLst>
        </pc:spChg>
        <pc:graphicFrameChg chg="add del">
          <ac:chgData name="Anubhav Mittal" userId="0cec1447-ad5f-47c4-bef3-8ff0c5c26bca" providerId="ADAL" clId="{C9E98B35-6D70-4211-A901-6F13D3C9FB92}" dt="2020-02-20T09:29:39.230" v="315"/>
          <ac:graphicFrameMkLst>
            <pc:docMk/>
            <pc:sldMk cId="4070078529" sldId="564"/>
            <ac:graphicFrameMk id="4" creationId="{AD21889E-A4AB-460A-B723-34DE712324C3}"/>
          </ac:graphicFrameMkLst>
        </pc:graphicFrameChg>
        <pc:graphicFrameChg chg="del">
          <ac:chgData name="Anubhav Mittal" userId="0cec1447-ad5f-47c4-bef3-8ff0c5c26bca" providerId="ADAL" clId="{C9E98B35-6D70-4211-A901-6F13D3C9FB92}" dt="2020-02-20T09:29:35.302" v="311" actId="478"/>
          <ac:graphicFrameMkLst>
            <pc:docMk/>
            <pc:sldMk cId="4070078529" sldId="564"/>
            <ac:graphicFrameMk id="5" creationId="{B7B840B1-6AC0-42DB-8A88-9A81E0DF65E0}"/>
          </ac:graphicFrameMkLst>
        </pc:graphicFrameChg>
        <pc:graphicFrameChg chg="add del">
          <ac:chgData name="Anubhav Mittal" userId="0cec1447-ad5f-47c4-bef3-8ff0c5c26bca" providerId="ADAL" clId="{C9E98B35-6D70-4211-A901-6F13D3C9FB92}" dt="2020-02-20T09:29:44.901" v="317" actId="478"/>
          <ac:graphicFrameMkLst>
            <pc:docMk/>
            <pc:sldMk cId="4070078529" sldId="564"/>
            <ac:graphicFrameMk id="6" creationId="{730DEB99-7BDB-4BA6-9107-08B7AD80A73C}"/>
          </ac:graphicFrameMkLst>
        </pc:graphicFrameChg>
        <pc:graphicFrameChg chg="add del">
          <ac:chgData name="Anubhav Mittal" userId="0cec1447-ad5f-47c4-bef3-8ff0c5c26bca" providerId="ADAL" clId="{C9E98B35-6D70-4211-A901-6F13D3C9FB92}" dt="2020-02-20T09:32:52.439" v="401"/>
          <ac:graphicFrameMkLst>
            <pc:docMk/>
            <pc:sldMk cId="4070078529" sldId="564"/>
            <ac:graphicFrameMk id="7" creationId="{D977C2CA-A509-4B9B-9047-60173AFBA36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25/02/2020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297963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329592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214425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dirty="0"/>
          </a:p>
        </p:txBody>
      </p:sp>
    </p:spTree>
    <p:extLst>
      <p:ext uri="{BB962C8B-B14F-4D97-AF65-F5344CB8AC3E}">
        <p14:creationId xmlns:p14="http://schemas.microsoft.com/office/powerpoint/2010/main" val="3488573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dirty="0"/>
          </a:p>
        </p:txBody>
      </p:sp>
    </p:spTree>
    <p:extLst>
      <p:ext uri="{BB962C8B-B14F-4D97-AF65-F5344CB8AC3E}">
        <p14:creationId xmlns:p14="http://schemas.microsoft.com/office/powerpoint/2010/main" val="147510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vuzief.axshare.com/#g=1&amp;p=events_results&amp;c=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(Date range prototype)</a:t>
            </a:r>
          </a:p>
          <a:p>
            <a:pPr marL="0" indent="0" algn="ctr">
              <a:buNone/>
            </a:pPr>
            <a:r>
              <a:rPr lang="en-GB" sz="2800" b="1" dirty="0"/>
              <a:t>Feb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11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6 / Female – 5</a:t>
            </a:r>
          </a:p>
          <a:p>
            <a:endParaRPr lang="en-GB" sz="3200" dirty="0"/>
          </a:p>
          <a:p>
            <a:pPr marL="571500" indent="-571500">
              <a:buFont typeface="Arial" panose="020B0604020202020204" pitchFamily="34" charset="0"/>
              <a:buChar char="•"/>
            </a:pPr>
            <a:r>
              <a:rPr lang="en-GB" sz="3200" dirty="0"/>
              <a:t>Location – U.K. </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3693319"/>
          </a:xfrm>
          <a:prstGeom prst="rect">
            <a:avLst/>
          </a:prstGeom>
          <a:noFill/>
        </p:spPr>
        <p:txBody>
          <a:bodyPr wrap="square" rtlCol="0">
            <a:spAutoFit/>
          </a:bodyPr>
          <a:lstStyle/>
          <a:p>
            <a:r>
              <a:rPr lang="en-GB" dirty="0"/>
              <a:t>We explored the following things: </a:t>
            </a:r>
          </a:p>
          <a:p>
            <a:endParaRPr lang="en-GB" dirty="0"/>
          </a:p>
          <a:p>
            <a:r>
              <a:rPr lang="en-GB" dirty="0"/>
              <a:t>Users likes and dislikes about the homepage of </a:t>
            </a:r>
            <a:r>
              <a:rPr lang="en-GB" dirty="0" err="1"/>
              <a:t>findbusinesssupport.gov.scot</a:t>
            </a:r>
            <a:r>
              <a:rPr lang="en-GB" dirty="0"/>
              <a:t> website</a:t>
            </a:r>
          </a:p>
          <a:p>
            <a:endParaRPr lang="en-GB" dirty="0"/>
          </a:p>
          <a:p>
            <a:r>
              <a:rPr lang="en-GB" dirty="0"/>
              <a:t>If they felt there was anything missing </a:t>
            </a:r>
          </a:p>
          <a:p>
            <a:endParaRPr lang="en-GB" dirty="0"/>
          </a:p>
          <a:p>
            <a:r>
              <a:rPr lang="en-GB" dirty="0"/>
              <a:t>Their views about the improved “date range” section </a:t>
            </a:r>
          </a:p>
          <a:p>
            <a:r>
              <a:rPr lang="en-GB" dirty="0"/>
              <a:t>(</a:t>
            </a:r>
            <a:r>
              <a:rPr lang="en-US" dirty="0"/>
              <a:t>URL: </a:t>
            </a:r>
            <a:r>
              <a:rPr lang="en-US" dirty="0">
                <a:hlinkClick r:id="rId3"/>
              </a:rPr>
              <a:t>https://vuzief.axshare.com/#g=1&amp;p=events_results&amp;c=1</a:t>
            </a:r>
            <a:r>
              <a:rPr lang="en-US" dirty="0"/>
              <a:t>) </a:t>
            </a:r>
            <a:r>
              <a:rPr lang="en-GB" dirty="0"/>
              <a:t>and their likes and dislikes </a:t>
            </a:r>
          </a:p>
          <a:p>
            <a:endParaRPr lang="en-GB" dirty="0"/>
          </a:p>
          <a:p>
            <a:r>
              <a:rPr lang="en-GB" dirty="0"/>
              <a:t>If the user was able to select specified dates and view the results </a:t>
            </a:r>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homepage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2000" dirty="0"/>
              <a:t>When we asked the users about their likes and dislikes upon looking at the homepage following things were mentioned:</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6" name="Table 5">
            <a:extLst>
              <a:ext uri="{FF2B5EF4-FFF2-40B4-BE49-F238E27FC236}">
                <a16:creationId xmlns:a16="http://schemas.microsoft.com/office/drawing/2014/main" id="{5D26EB24-380D-457F-8D17-17C47AE37440}"/>
              </a:ext>
            </a:extLst>
          </p:cNvPr>
          <p:cNvGraphicFramePr>
            <a:graphicFrameLocks noGrp="1"/>
          </p:cNvGraphicFramePr>
          <p:nvPr>
            <p:extLst>
              <p:ext uri="{D42A27DB-BD31-4B8C-83A1-F6EECF244321}">
                <p14:modId xmlns:p14="http://schemas.microsoft.com/office/powerpoint/2010/main" val="1193990664"/>
              </p:ext>
            </p:extLst>
          </p:nvPr>
        </p:nvGraphicFramePr>
        <p:xfrm>
          <a:off x="200472" y="2060848"/>
          <a:ext cx="4032448" cy="4784138"/>
        </p:xfrm>
        <a:graphic>
          <a:graphicData uri="http://schemas.openxmlformats.org/drawingml/2006/table">
            <a:tbl>
              <a:tblPr firstRow="1" bandRow="1">
                <a:tableStyleId>{5C22544A-7EE6-4342-B048-85BDC9FD1C3A}</a:tableStyleId>
              </a:tblPr>
              <a:tblGrid>
                <a:gridCol w="1341539">
                  <a:extLst>
                    <a:ext uri="{9D8B030D-6E8A-4147-A177-3AD203B41FA5}">
                      <a16:colId xmlns:a16="http://schemas.microsoft.com/office/drawing/2014/main" val="1870223386"/>
                    </a:ext>
                  </a:extLst>
                </a:gridCol>
                <a:gridCol w="1348448">
                  <a:extLst>
                    <a:ext uri="{9D8B030D-6E8A-4147-A177-3AD203B41FA5}">
                      <a16:colId xmlns:a16="http://schemas.microsoft.com/office/drawing/2014/main" val="3694417795"/>
                    </a:ext>
                  </a:extLst>
                </a:gridCol>
                <a:gridCol w="1342461">
                  <a:extLst>
                    <a:ext uri="{9D8B030D-6E8A-4147-A177-3AD203B41FA5}">
                      <a16:colId xmlns:a16="http://schemas.microsoft.com/office/drawing/2014/main" val="2013778229"/>
                    </a:ext>
                  </a:extLst>
                </a:gridCol>
              </a:tblGrid>
              <a:tr h="194172">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339743"/>
                  </a:ext>
                </a:extLst>
              </a:tr>
              <a:tr h="194172">
                <a:tc>
                  <a:txBody>
                    <a:bodyPr/>
                    <a:lstStyle/>
                    <a:p>
                      <a:pPr>
                        <a:lnSpc>
                          <a:spcPct val="107000"/>
                        </a:lnSpc>
                        <a:spcAft>
                          <a:spcPts val="0"/>
                        </a:spcAft>
                      </a:pPr>
                      <a:r>
                        <a:rPr lang="en-US" sz="1100">
                          <a:effectLst/>
                        </a:rPr>
                        <a:t>Not much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Simple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Straight to point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7573177"/>
                  </a:ext>
                </a:extLst>
              </a:tr>
              <a:tr h="194172">
                <a:tc>
                  <a:txBody>
                    <a:bodyPr/>
                    <a:lstStyle/>
                    <a:p>
                      <a:pPr>
                        <a:lnSpc>
                          <a:spcPct val="107000"/>
                        </a:lnSpc>
                        <a:spcAft>
                          <a:spcPts val="0"/>
                        </a:spcAft>
                      </a:pPr>
                      <a:r>
                        <a:rPr lang="en-US" sz="1100">
                          <a:effectLst/>
                        </a:rPr>
                        <a:t>The layout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Wasn’t information heavy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Had nice pictures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0755749"/>
                  </a:ext>
                </a:extLst>
              </a:tr>
              <a:tr h="398620">
                <a:tc>
                  <a:txBody>
                    <a:bodyPr/>
                    <a:lstStyle/>
                    <a:p>
                      <a:pPr>
                        <a:lnSpc>
                          <a:spcPct val="107000"/>
                        </a:lnSpc>
                        <a:spcAft>
                          <a:spcPts val="0"/>
                        </a:spcAft>
                      </a:pPr>
                      <a:r>
                        <a:rPr lang="en-US" sz="1100">
                          <a:effectLst/>
                        </a:rPr>
                        <a:t>Colour palette is quite restful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Simple navigation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Not lots to scroll through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581552"/>
                  </a:ext>
                </a:extLst>
              </a:tr>
              <a:tr h="398620">
                <a:tc>
                  <a:txBody>
                    <a:bodyPr/>
                    <a:lstStyle/>
                    <a:p>
                      <a:pPr>
                        <a:lnSpc>
                          <a:spcPct val="107000"/>
                        </a:lnSpc>
                        <a:spcAft>
                          <a:spcPts val="0"/>
                        </a:spcAft>
                      </a:pPr>
                      <a:r>
                        <a:rPr lang="en-US" sz="1100">
                          <a:effectLst/>
                        </a:rPr>
                        <a:t>Clear uncluttered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Looked official and trustworthy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Easy to know see the sites aim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4068219"/>
                  </a:ext>
                </a:extLst>
              </a:tr>
              <a:tr h="398620">
                <a:tc>
                  <a:txBody>
                    <a:bodyPr/>
                    <a:lstStyle/>
                    <a:p>
                      <a:pPr>
                        <a:lnSpc>
                          <a:spcPct val="107000"/>
                        </a:lnSpc>
                        <a:spcAft>
                          <a:spcPts val="0"/>
                        </a:spcAft>
                      </a:pPr>
                      <a:r>
                        <a:rPr lang="en-US" sz="1100">
                          <a:effectLst/>
                        </a:rPr>
                        <a:t>Clear CTA to browse services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Phone number to call directly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Uncluttered layout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1584209"/>
                  </a:ext>
                </a:extLst>
              </a:tr>
              <a:tr h="194172">
                <a:tc>
                  <a:txBody>
                    <a:bodyPr/>
                    <a:lstStyle/>
                    <a:p>
                      <a:pPr>
                        <a:lnSpc>
                          <a:spcPct val="107000"/>
                        </a:lnSpc>
                        <a:spcAft>
                          <a:spcPts val="0"/>
                        </a:spcAft>
                      </a:pPr>
                      <a:r>
                        <a:rPr lang="en-US" sz="1100">
                          <a:effectLst/>
                        </a:rPr>
                        <a:t>Big picture with a link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Simple navigation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Clear layout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0812323"/>
                  </a:ext>
                </a:extLst>
              </a:tr>
              <a:tr h="398620">
                <a:tc>
                  <a:txBody>
                    <a:bodyPr/>
                    <a:lstStyle/>
                    <a:p>
                      <a:pPr>
                        <a:lnSpc>
                          <a:spcPct val="107000"/>
                        </a:lnSpc>
                        <a:spcAft>
                          <a:spcPts val="0"/>
                        </a:spcAft>
                      </a:pPr>
                      <a:r>
                        <a:rPr lang="en-US" sz="1100">
                          <a:effectLst/>
                        </a:rPr>
                        <a:t>Contact number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Clarity with less colors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links are easy to find from top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7714077"/>
                  </a:ext>
                </a:extLst>
              </a:tr>
              <a:tr h="398620">
                <a:tc>
                  <a:txBody>
                    <a:bodyPr/>
                    <a:lstStyle/>
                    <a:p>
                      <a:pPr>
                        <a:lnSpc>
                          <a:spcPct val="107000"/>
                        </a:lnSpc>
                        <a:spcAft>
                          <a:spcPts val="0"/>
                        </a:spcAft>
                      </a:pPr>
                      <a:r>
                        <a:rPr lang="en-US" sz="1100">
                          <a:effectLst/>
                        </a:rPr>
                        <a:t>The options for getting support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 background once you enter the site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One place to go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591325"/>
                  </a:ext>
                </a:extLst>
              </a:tr>
              <a:tr h="194172">
                <a:tc>
                  <a:txBody>
                    <a:bodyPr/>
                    <a:lstStyle/>
                    <a:p>
                      <a:pPr>
                        <a:lnSpc>
                          <a:spcPct val="107000"/>
                        </a:lnSpc>
                        <a:spcAft>
                          <a:spcPts val="0"/>
                        </a:spcAft>
                      </a:pPr>
                      <a:r>
                        <a:rPr lang="en-US" sz="1100">
                          <a:effectLst/>
                        </a:rPr>
                        <a:t>Easy to browse through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Simple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Not too wordy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334115"/>
                  </a:ext>
                </a:extLst>
              </a:tr>
              <a:tr h="807517">
                <a:tc>
                  <a:txBody>
                    <a:bodyPr/>
                    <a:lstStyle/>
                    <a:p>
                      <a:pPr>
                        <a:lnSpc>
                          <a:spcPct val="107000"/>
                        </a:lnSpc>
                        <a:spcAft>
                          <a:spcPts val="0"/>
                        </a:spcAft>
                      </a:pPr>
                      <a:r>
                        <a:rPr lang="en-US" sz="1100">
                          <a:effectLst/>
                        </a:rPr>
                        <a:t>Not too many main menu headings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There is no advertisement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Web page not scattered, aligned well, not too many buttons or links, pictures are not cut -off</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058787"/>
                  </a:ext>
                </a:extLst>
              </a:tr>
            </a:tbl>
          </a:graphicData>
        </a:graphic>
      </p:graphicFrame>
      <p:graphicFrame>
        <p:nvGraphicFramePr>
          <p:cNvPr id="7" name="Table 6">
            <a:extLst>
              <a:ext uri="{FF2B5EF4-FFF2-40B4-BE49-F238E27FC236}">
                <a16:creationId xmlns:a16="http://schemas.microsoft.com/office/drawing/2014/main" id="{E75AADFC-28AD-457F-B656-922327960835}"/>
              </a:ext>
            </a:extLst>
          </p:cNvPr>
          <p:cNvGraphicFramePr>
            <a:graphicFrameLocks noGrp="1"/>
          </p:cNvGraphicFramePr>
          <p:nvPr>
            <p:extLst>
              <p:ext uri="{D42A27DB-BD31-4B8C-83A1-F6EECF244321}">
                <p14:modId xmlns:p14="http://schemas.microsoft.com/office/powerpoint/2010/main" val="1755830966"/>
              </p:ext>
            </p:extLst>
          </p:nvPr>
        </p:nvGraphicFramePr>
        <p:xfrm>
          <a:off x="4489956" y="2060848"/>
          <a:ext cx="5215572" cy="4659715"/>
        </p:xfrm>
        <a:graphic>
          <a:graphicData uri="http://schemas.openxmlformats.org/drawingml/2006/table">
            <a:tbl>
              <a:tblPr firstRow="1" bandRow="1">
                <a:tableStyleId>{5C22544A-7EE6-4342-B048-85BDC9FD1C3A}</a:tableStyleId>
              </a:tblPr>
              <a:tblGrid>
                <a:gridCol w="1750636">
                  <a:extLst>
                    <a:ext uri="{9D8B030D-6E8A-4147-A177-3AD203B41FA5}">
                      <a16:colId xmlns:a16="http://schemas.microsoft.com/office/drawing/2014/main" val="3835788067"/>
                    </a:ext>
                  </a:extLst>
                </a:gridCol>
                <a:gridCol w="1730383">
                  <a:extLst>
                    <a:ext uri="{9D8B030D-6E8A-4147-A177-3AD203B41FA5}">
                      <a16:colId xmlns:a16="http://schemas.microsoft.com/office/drawing/2014/main" val="1571677373"/>
                    </a:ext>
                  </a:extLst>
                </a:gridCol>
                <a:gridCol w="1734553">
                  <a:extLst>
                    <a:ext uri="{9D8B030D-6E8A-4147-A177-3AD203B41FA5}">
                      <a16:colId xmlns:a16="http://schemas.microsoft.com/office/drawing/2014/main" val="660167227"/>
                    </a:ext>
                  </a:extLst>
                </a:gridCol>
              </a:tblGrid>
              <a:tr h="190920">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5028395"/>
                  </a:ext>
                </a:extLst>
              </a:tr>
              <a:tr h="391944">
                <a:tc>
                  <a:txBody>
                    <a:bodyPr/>
                    <a:lstStyle/>
                    <a:p>
                      <a:pPr>
                        <a:lnSpc>
                          <a:spcPct val="107000"/>
                        </a:lnSpc>
                        <a:spcAft>
                          <a:spcPts val="0"/>
                        </a:spcAft>
                      </a:pPr>
                      <a:r>
                        <a:rPr lang="en-US" sz="1100">
                          <a:effectLst/>
                        </a:rPr>
                        <a:t>I didn’t know what services it provided till I read it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Advertising didn’t match services per say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Color scheme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3034758"/>
                  </a:ext>
                </a:extLst>
              </a:tr>
              <a:tr h="391944">
                <a:tc>
                  <a:txBody>
                    <a:bodyPr/>
                    <a:lstStyle/>
                    <a:p>
                      <a:pPr>
                        <a:lnSpc>
                          <a:spcPct val="107000"/>
                        </a:lnSpc>
                        <a:spcAft>
                          <a:spcPts val="0"/>
                        </a:spcAft>
                      </a:pPr>
                      <a:r>
                        <a:rPr lang="en-US" sz="1100">
                          <a:effectLst/>
                        </a:rPr>
                        <a:t>Lacked identity/branding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Image use was poor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didn’t immediately know what the site was for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545285"/>
                  </a:ext>
                </a:extLst>
              </a:tr>
              <a:tr h="793992">
                <a:tc>
                  <a:txBody>
                    <a:bodyPr/>
                    <a:lstStyle/>
                    <a:p>
                      <a:pPr>
                        <a:lnSpc>
                          <a:spcPct val="107000"/>
                        </a:lnSpc>
                        <a:spcAft>
                          <a:spcPts val="0"/>
                        </a:spcAft>
                      </a:pPr>
                      <a:r>
                        <a:rPr lang="en-US" sz="1100">
                          <a:effectLst/>
                        </a:rPr>
                        <a:t>The pop up blocked the image so couldn’t see that even though it was the main feature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didn’t advise if services on offer were free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Didn’t advise who would qualify for business support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922851"/>
                  </a:ext>
                </a:extLst>
              </a:tr>
              <a:tr h="391944">
                <a:tc>
                  <a:txBody>
                    <a:bodyPr/>
                    <a:lstStyle/>
                    <a:p>
                      <a:pPr>
                        <a:lnSpc>
                          <a:spcPct val="107000"/>
                        </a:lnSpc>
                        <a:spcAft>
                          <a:spcPts val="0"/>
                        </a:spcAft>
                      </a:pPr>
                      <a:r>
                        <a:rPr lang="en-US" sz="1100">
                          <a:effectLst/>
                        </a:rPr>
                        <a:t>No featured support services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’About us’ copy could be featured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Layout of the footer a little ’unfinished’ looking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7340770"/>
                  </a:ext>
                </a:extLst>
              </a:tr>
              <a:tr h="190920">
                <a:tc>
                  <a:txBody>
                    <a:bodyPr/>
                    <a:lstStyle/>
                    <a:p>
                      <a:pPr>
                        <a:lnSpc>
                          <a:spcPct val="107000"/>
                        </a:lnSpc>
                        <a:spcAft>
                          <a:spcPts val="0"/>
                        </a:spcAft>
                      </a:pPr>
                      <a:r>
                        <a:rPr lang="en-US" sz="1100">
                          <a:effectLst/>
                        </a:rPr>
                        <a:t>Lack of content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 people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 context for the site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5507902"/>
                  </a:ext>
                </a:extLst>
              </a:tr>
              <a:tr h="391944">
                <a:tc>
                  <a:txBody>
                    <a:bodyPr/>
                    <a:lstStyle/>
                    <a:p>
                      <a:pPr>
                        <a:lnSpc>
                          <a:spcPct val="107000"/>
                        </a:lnSpc>
                        <a:spcAft>
                          <a:spcPts val="0"/>
                        </a:spcAft>
                      </a:pPr>
                      <a:r>
                        <a:rPr lang="en-US" sz="1100">
                          <a:effectLst/>
                        </a:rPr>
                        <a:t>No introduction on what this site is about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Page loads slowly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Doesn’t have detailed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8592201"/>
                  </a:ext>
                </a:extLst>
              </a:tr>
              <a:tr h="391944">
                <a:tc>
                  <a:txBody>
                    <a:bodyPr/>
                    <a:lstStyle/>
                    <a:p>
                      <a:pPr>
                        <a:lnSpc>
                          <a:spcPct val="107000"/>
                        </a:lnSpc>
                        <a:spcAft>
                          <a:spcPts val="0"/>
                        </a:spcAft>
                      </a:pPr>
                      <a:r>
                        <a:rPr lang="en-US" sz="1100">
                          <a:effectLst/>
                        </a:rPr>
                        <a:t>The support banner on the home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Not very much info on what you are doing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7226643"/>
                  </a:ext>
                </a:extLst>
              </a:tr>
              <a:tr h="391944">
                <a:tc>
                  <a:txBody>
                    <a:bodyPr/>
                    <a:lstStyle/>
                    <a:p>
                      <a:pPr>
                        <a:lnSpc>
                          <a:spcPct val="107000"/>
                        </a:lnSpc>
                        <a:spcAft>
                          <a:spcPts val="0"/>
                        </a:spcAft>
                      </a:pPr>
                      <a:r>
                        <a:rPr lang="en-US" sz="1100">
                          <a:effectLst/>
                        </a:rPr>
                        <a:t>Front page not diverse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 TO Z- titles- break down A B C etc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Duplicate info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7597217"/>
                  </a:ext>
                </a:extLst>
              </a:tr>
              <a:tr h="995017">
                <a:tc>
                  <a:txBody>
                    <a:bodyPr/>
                    <a:lstStyle/>
                    <a:p>
                      <a:pPr>
                        <a:lnSpc>
                          <a:spcPct val="107000"/>
                        </a:lnSpc>
                        <a:spcAft>
                          <a:spcPts val="0"/>
                        </a:spcAft>
                      </a:pPr>
                      <a:r>
                        <a:rPr lang="en-US" sz="1100">
                          <a:effectLst/>
                        </a:rPr>
                        <a:t>It looks an old fashion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Browse services button- on main menu and in the middle of the page! confusing ! think two services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Footer page again contain the main menus. No need.  repetition.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01874"/>
                  </a:ext>
                </a:extLst>
              </a:tr>
            </a:tbl>
          </a:graphicData>
        </a:graphic>
      </p:graphicFrame>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homepage – anything missing?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Things users mentioned when asked if there was anything missing from the homepage:</a:t>
            </a:r>
            <a:endParaRPr lang="en-US" i="1" dirty="0"/>
          </a:p>
          <a:p>
            <a:pPr marL="11113" algn="ctr"/>
            <a:r>
              <a:rPr lang="en-US" b="1" dirty="0"/>
              <a:t>Top 5 things that are missing</a:t>
            </a:r>
          </a:p>
          <a:p>
            <a:pPr marL="11113"/>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5" name="Table 4">
            <a:extLst>
              <a:ext uri="{FF2B5EF4-FFF2-40B4-BE49-F238E27FC236}">
                <a16:creationId xmlns:a16="http://schemas.microsoft.com/office/drawing/2014/main" id="{B7B840B1-6AC0-42DB-8A88-9A81E0DF65E0}"/>
              </a:ext>
            </a:extLst>
          </p:cNvPr>
          <p:cNvGraphicFramePr>
            <a:graphicFrameLocks noGrp="1"/>
          </p:cNvGraphicFramePr>
          <p:nvPr>
            <p:extLst>
              <p:ext uri="{D42A27DB-BD31-4B8C-83A1-F6EECF244321}">
                <p14:modId xmlns:p14="http://schemas.microsoft.com/office/powerpoint/2010/main" val="1447487147"/>
              </p:ext>
            </p:extLst>
          </p:nvPr>
        </p:nvGraphicFramePr>
        <p:xfrm>
          <a:off x="1352600" y="2267744"/>
          <a:ext cx="7560840" cy="2816100"/>
        </p:xfrm>
        <a:graphic>
          <a:graphicData uri="http://schemas.openxmlformats.org/drawingml/2006/table">
            <a:tbl>
              <a:tblPr firstRow="1" bandRow="1">
                <a:tableStyleId>{5C22544A-7EE6-4342-B048-85BDC9FD1C3A}</a:tableStyleId>
              </a:tblPr>
              <a:tblGrid>
                <a:gridCol w="1546536">
                  <a:extLst>
                    <a:ext uri="{9D8B030D-6E8A-4147-A177-3AD203B41FA5}">
                      <a16:colId xmlns:a16="http://schemas.microsoft.com/office/drawing/2014/main" val="2583853357"/>
                    </a:ext>
                  </a:extLst>
                </a:gridCol>
                <a:gridCol w="1503360">
                  <a:extLst>
                    <a:ext uri="{9D8B030D-6E8A-4147-A177-3AD203B41FA5}">
                      <a16:colId xmlns:a16="http://schemas.microsoft.com/office/drawing/2014/main" val="2376803177"/>
                    </a:ext>
                  </a:extLst>
                </a:gridCol>
                <a:gridCol w="1552580">
                  <a:extLst>
                    <a:ext uri="{9D8B030D-6E8A-4147-A177-3AD203B41FA5}">
                      <a16:colId xmlns:a16="http://schemas.microsoft.com/office/drawing/2014/main" val="2532597168"/>
                    </a:ext>
                  </a:extLst>
                </a:gridCol>
                <a:gridCol w="1497316">
                  <a:extLst>
                    <a:ext uri="{9D8B030D-6E8A-4147-A177-3AD203B41FA5}">
                      <a16:colId xmlns:a16="http://schemas.microsoft.com/office/drawing/2014/main" val="4141252804"/>
                    </a:ext>
                  </a:extLst>
                </a:gridCol>
                <a:gridCol w="1461048">
                  <a:extLst>
                    <a:ext uri="{9D8B030D-6E8A-4147-A177-3AD203B41FA5}">
                      <a16:colId xmlns:a16="http://schemas.microsoft.com/office/drawing/2014/main" val="2697479609"/>
                    </a:ext>
                  </a:extLst>
                </a:gridCol>
              </a:tblGrid>
              <a:tr h="0">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0464539"/>
                  </a:ext>
                </a:extLst>
              </a:tr>
              <a:tr h="0">
                <a:tc>
                  <a:txBody>
                    <a:bodyPr/>
                    <a:lstStyle/>
                    <a:p>
                      <a:pPr>
                        <a:lnSpc>
                          <a:spcPct val="107000"/>
                        </a:lnSpc>
                        <a:spcAft>
                          <a:spcPts val="0"/>
                        </a:spcAft>
                      </a:pPr>
                      <a:r>
                        <a:rPr lang="en-US" sz="1100">
                          <a:effectLst/>
                        </a:rPr>
                        <a:t>Can do with a bit more colour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Advertising should reflect a more business setting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Branding/Identity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Link to Scotland gov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News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6301340"/>
                  </a:ext>
                </a:extLst>
              </a:tr>
              <a:tr h="0">
                <a:tc>
                  <a:txBody>
                    <a:bodyPr/>
                    <a:lstStyle/>
                    <a:p>
                      <a:pPr>
                        <a:lnSpc>
                          <a:spcPct val="107000"/>
                        </a:lnSpc>
                        <a:spcAft>
                          <a:spcPts val="0"/>
                        </a:spcAft>
                      </a:pPr>
                      <a:r>
                        <a:rPr lang="en-US" sz="1100">
                          <a:effectLst/>
                        </a:rPr>
                        <a:t>I would like to know services on offer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would like to know who was eligible for business support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would have liked to have known if it was a free service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 would have liked to see more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would be good if I could have hovered over tabs such as one for business support to view the drop-down list of support services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1741890"/>
                  </a:ext>
                </a:extLst>
              </a:tr>
              <a:tr h="0">
                <a:tc>
                  <a:txBody>
                    <a:bodyPr/>
                    <a:lstStyle/>
                    <a:p>
                      <a:pPr>
                        <a:lnSpc>
                          <a:spcPct val="107000"/>
                        </a:lnSpc>
                        <a:spcAft>
                          <a:spcPts val="0"/>
                        </a:spcAft>
                      </a:pPr>
                      <a:r>
                        <a:rPr lang="en-US" sz="1100">
                          <a:effectLst/>
                        </a:rPr>
                        <a:t>Feature specific support services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About us copy / introduction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Chat option on contact us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Sign-in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Sign -up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4199034"/>
                  </a:ext>
                </a:extLst>
              </a:tr>
              <a:tr h="0">
                <a:tc>
                  <a:txBody>
                    <a:bodyPr/>
                    <a:lstStyle/>
                    <a:p>
                      <a:pPr>
                        <a:lnSpc>
                          <a:spcPct val="107000"/>
                        </a:lnSpc>
                        <a:spcAft>
                          <a:spcPts val="0"/>
                        </a:spcAft>
                      </a:pPr>
                      <a:r>
                        <a:rPr lang="en-US" sz="1100">
                          <a:effectLst/>
                        </a:rPr>
                        <a:t>Not Diverse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Latest events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Latest docs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About info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Case studies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228376"/>
                  </a:ext>
                </a:extLst>
              </a:tr>
              <a:tr h="0">
                <a:tc>
                  <a:txBody>
                    <a:bodyPr/>
                    <a:lstStyle/>
                    <a:p>
                      <a:pPr>
                        <a:lnSpc>
                          <a:spcPct val="107000"/>
                        </a:lnSpc>
                        <a:spcAft>
                          <a:spcPts val="0"/>
                        </a:spcAft>
                      </a:pPr>
                      <a:r>
                        <a:rPr lang="en-US" sz="1100">
                          <a:effectLst/>
                        </a:rPr>
                        <a:t>Time to contact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More ways of contacting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Social media links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Scottish flag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2629665"/>
                  </a:ext>
                </a:extLst>
              </a:tr>
            </a:tbl>
          </a:graphicData>
        </a:graphic>
      </p:graphicFrame>
    </p:spTree>
    <p:extLst>
      <p:ext uri="{BB962C8B-B14F-4D97-AF65-F5344CB8AC3E}">
        <p14:creationId xmlns:p14="http://schemas.microsoft.com/office/powerpoint/2010/main" val="202579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Date range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800" dirty="0"/>
              <a:t>When we asked the users about their likes and dislikes upon looking at the improved date range design, following things were mentioned:</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0F89F814-BFEC-42CE-B1AA-DD939B24A240}"/>
              </a:ext>
            </a:extLst>
          </p:cNvPr>
          <p:cNvGraphicFramePr>
            <a:graphicFrameLocks noGrp="1"/>
          </p:cNvGraphicFramePr>
          <p:nvPr>
            <p:extLst>
              <p:ext uri="{D42A27DB-BD31-4B8C-83A1-F6EECF244321}">
                <p14:modId xmlns:p14="http://schemas.microsoft.com/office/powerpoint/2010/main" val="2923357595"/>
              </p:ext>
            </p:extLst>
          </p:nvPr>
        </p:nvGraphicFramePr>
        <p:xfrm>
          <a:off x="245629" y="2124168"/>
          <a:ext cx="4707370" cy="4463604"/>
        </p:xfrm>
        <a:graphic>
          <a:graphicData uri="http://schemas.openxmlformats.org/drawingml/2006/table">
            <a:tbl>
              <a:tblPr firstRow="1" bandRow="1">
                <a:tableStyleId>{5C22544A-7EE6-4342-B048-85BDC9FD1C3A}</a:tableStyleId>
              </a:tblPr>
              <a:tblGrid>
                <a:gridCol w="1569840">
                  <a:extLst>
                    <a:ext uri="{9D8B030D-6E8A-4147-A177-3AD203B41FA5}">
                      <a16:colId xmlns:a16="http://schemas.microsoft.com/office/drawing/2014/main" val="3907028276"/>
                    </a:ext>
                  </a:extLst>
                </a:gridCol>
                <a:gridCol w="1568765">
                  <a:extLst>
                    <a:ext uri="{9D8B030D-6E8A-4147-A177-3AD203B41FA5}">
                      <a16:colId xmlns:a16="http://schemas.microsoft.com/office/drawing/2014/main" val="2286676001"/>
                    </a:ext>
                  </a:extLst>
                </a:gridCol>
                <a:gridCol w="1568765">
                  <a:extLst>
                    <a:ext uri="{9D8B030D-6E8A-4147-A177-3AD203B41FA5}">
                      <a16:colId xmlns:a16="http://schemas.microsoft.com/office/drawing/2014/main" val="2885360833"/>
                    </a:ext>
                  </a:extLst>
                </a:gridCol>
              </a:tblGrid>
              <a:tr h="287329">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9275992"/>
                  </a:ext>
                </a:extLst>
              </a:tr>
              <a:tr h="892401">
                <a:tc>
                  <a:txBody>
                    <a:bodyPr/>
                    <a:lstStyle/>
                    <a:p>
                      <a:pPr>
                        <a:lnSpc>
                          <a:spcPct val="107000"/>
                        </a:lnSpc>
                        <a:spcAft>
                          <a:spcPts val="0"/>
                        </a:spcAft>
                      </a:pPr>
                      <a:r>
                        <a:rPr lang="en-US" sz="1100">
                          <a:effectLst/>
                        </a:rPr>
                        <a:t>It gave all info needed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was in an okay position, I did not need to scroll too long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worked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7047273"/>
                  </a:ext>
                </a:extLst>
              </a:tr>
              <a:tr h="287329">
                <a:tc>
                  <a:txBody>
                    <a:bodyPr/>
                    <a:lstStyle/>
                    <a:p>
                      <a:pPr>
                        <a:lnSpc>
                          <a:spcPct val="107000"/>
                        </a:lnSpc>
                        <a:spcAft>
                          <a:spcPts val="0"/>
                        </a:spcAft>
                      </a:pPr>
                      <a:r>
                        <a:rPr lang="en-US" sz="1100">
                          <a:effectLst/>
                        </a:rPr>
                        <a:t>Straight forward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Easy to use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Simple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7128313"/>
                  </a:ext>
                </a:extLst>
              </a:tr>
              <a:tr h="892401">
                <a:tc>
                  <a:txBody>
                    <a:bodyPr/>
                    <a:lstStyle/>
                    <a:p>
                      <a:pPr>
                        <a:lnSpc>
                          <a:spcPct val="107000"/>
                        </a:lnSpc>
                        <a:spcAft>
                          <a:spcPts val="0"/>
                        </a:spcAft>
                      </a:pPr>
                      <a:r>
                        <a:rPr lang="en-US" sz="1100">
                          <a:effectLst/>
                        </a:rPr>
                        <a:t>it displayed calendar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was easy to click and select date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you could see on date selection which day of the week you were selecting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1785913"/>
                  </a:ext>
                </a:extLst>
              </a:tr>
              <a:tr h="287329">
                <a:tc>
                  <a:txBody>
                    <a:bodyPr/>
                    <a:lstStyle/>
                    <a:p>
                      <a:pPr>
                        <a:lnSpc>
                          <a:spcPct val="107000"/>
                        </a:lnSpc>
                        <a:spcAft>
                          <a:spcPts val="0"/>
                        </a:spcAft>
                      </a:pPr>
                      <a:r>
                        <a:rPr lang="en-US" sz="1100">
                          <a:effectLst/>
                        </a:rPr>
                        <a:t>Monthly 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Highlight date selection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Current month to 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4967915"/>
                  </a:ext>
                </a:extLst>
              </a:tr>
              <a:tr h="287329">
                <a:tc>
                  <a:txBody>
                    <a:bodyPr/>
                    <a:lstStyle/>
                    <a:p>
                      <a:pPr>
                        <a:lnSpc>
                          <a:spcPct val="107000"/>
                        </a:lnSpc>
                        <a:spcAft>
                          <a:spcPts val="0"/>
                        </a:spcAft>
                      </a:pPr>
                      <a:r>
                        <a:rPr lang="en-US" sz="1100">
                          <a:effectLst/>
                        </a:rPr>
                        <a:t>Easy to find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simple to use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5901127"/>
                  </a:ext>
                </a:extLst>
              </a:tr>
              <a:tr h="287329">
                <a:tc>
                  <a:txBody>
                    <a:bodyPr/>
                    <a:lstStyle/>
                    <a:p>
                      <a:pPr>
                        <a:lnSpc>
                          <a:spcPct val="107000"/>
                        </a:lnSpc>
                        <a:spcAft>
                          <a:spcPts val="0"/>
                        </a:spcAft>
                      </a:pPr>
                      <a:r>
                        <a:rPr lang="en-US" sz="1100">
                          <a:effectLst/>
                        </a:rPr>
                        <a:t>Familiar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Big numbers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Accurate date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2835832"/>
                  </a:ext>
                </a:extLst>
              </a:tr>
              <a:tr h="589864">
                <a:tc>
                  <a:txBody>
                    <a:bodyPr/>
                    <a:lstStyle/>
                    <a:p>
                      <a:pPr>
                        <a:lnSpc>
                          <a:spcPct val="107000"/>
                        </a:lnSpc>
                        <a:spcAft>
                          <a:spcPts val="0"/>
                        </a:spcAft>
                      </a:pPr>
                      <a:r>
                        <a:rPr lang="en-US" sz="1100">
                          <a:effectLst/>
                        </a:rPr>
                        <a:t>Very good option for searching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Good calendar layout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26779"/>
                  </a:ext>
                </a:extLst>
              </a:tr>
              <a:tr h="589864">
                <a:tc>
                  <a:txBody>
                    <a:bodyPr/>
                    <a:lstStyle/>
                    <a:p>
                      <a:pPr>
                        <a:lnSpc>
                          <a:spcPct val="107000"/>
                        </a:lnSpc>
                        <a:spcAft>
                          <a:spcPts val="0"/>
                        </a:spcAft>
                      </a:pPr>
                      <a:r>
                        <a:rPr lang="en-US" sz="1100">
                          <a:effectLst/>
                        </a:rPr>
                        <a:t>Easy to select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displayed the result as expected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Sooner first by default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7556864"/>
                  </a:ext>
                </a:extLst>
              </a:tr>
            </a:tbl>
          </a:graphicData>
        </a:graphic>
      </p:graphicFrame>
      <p:graphicFrame>
        <p:nvGraphicFramePr>
          <p:cNvPr id="6" name="Table 5">
            <a:extLst>
              <a:ext uri="{FF2B5EF4-FFF2-40B4-BE49-F238E27FC236}">
                <a16:creationId xmlns:a16="http://schemas.microsoft.com/office/drawing/2014/main" id="{6841A998-DF6F-4396-9771-65C60B1617C8}"/>
              </a:ext>
            </a:extLst>
          </p:cNvPr>
          <p:cNvGraphicFramePr>
            <a:graphicFrameLocks noGrp="1"/>
          </p:cNvGraphicFramePr>
          <p:nvPr>
            <p:extLst>
              <p:ext uri="{D42A27DB-BD31-4B8C-83A1-F6EECF244321}">
                <p14:modId xmlns:p14="http://schemas.microsoft.com/office/powerpoint/2010/main" val="2638823651"/>
              </p:ext>
            </p:extLst>
          </p:nvPr>
        </p:nvGraphicFramePr>
        <p:xfrm>
          <a:off x="5097016" y="2124168"/>
          <a:ext cx="4707371" cy="4471573"/>
        </p:xfrm>
        <a:graphic>
          <a:graphicData uri="http://schemas.openxmlformats.org/drawingml/2006/table">
            <a:tbl>
              <a:tblPr firstRow="1" bandRow="1">
                <a:tableStyleId>{5C22544A-7EE6-4342-B048-85BDC9FD1C3A}</a:tableStyleId>
              </a:tblPr>
              <a:tblGrid>
                <a:gridCol w="1569303">
                  <a:extLst>
                    <a:ext uri="{9D8B030D-6E8A-4147-A177-3AD203B41FA5}">
                      <a16:colId xmlns:a16="http://schemas.microsoft.com/office/drawing/2014/main" val="2984867734"/>
                    </a:ext>
                  </a:extLst>
                </a:gridCol>
                <a:gridCol w="1570378">
                  <a:extLst>
                    <a:ext uri="{9D8B030D-6E8A-4147-A177-3AD203B41FA5}">
                      <a16:colId xmlns:a16="http://schemas.microsoft.com/office/drawing/2014/main" val="1492048937"/>
                    </a:ext>
                  </a:extLst>
                </a:gridCol>
                <a:gridCol w="1567690">
                  <a:extLst>
                    <a:ext uri="{9D8B030D-6E8A-4147-A177-3AD203B41FA5}">
                      <a16:colId xmlns:a16="http://schemas.microsoft.com/office/drawing/2014/main" val="3640292816"/>
                    </a:ext>
                  </a:extLst>
                </a:gridCol>
              </a:tblGrid>
              <a:tr h="253871">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136494"/>
                  </a:ext>
                </a:extLst>
              </a:tr>
              <a:tr h="788486">
                <a:tc>
                  <a:txBody>
                    <a:bodyPr/>
                    <a:lstStyle/>
                    <a:p>
                      <a:pPr>
                        <a:lnSpc>
                          <a:spcPct val="107000"/>
                        </a:lnSpc>
                        <a:spcAft>
                          <a:spcPts val="0"/>
                        </a:spcAft>
                      </a:pPr>
                      <a:r>
                        <a:rPr lang="en-US" sz="1100">
                          <a:effectLst/>
                        </a:rPr>
                        <a:t>It could be higher on the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Color scheme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was quite difficult to locate date range entry as page cluttered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3672121"/>
                  </a:ext>
                </a:extLst>
              </a:tr>
              <a:tr h="521178">
                <a:tc>
                  <a:txBody>
                    <a:bodyPr/>
                    <a:lstStyle/>
                    <a:p>
                      <a:pPr>
                        <a:lnSpc>
                          <a:spcPct val="107000"/>
                        </a:lnSpc>
                        <a:spcAft>
                          <a:spcPts val="0"/>
                        </a:spcAft>
                      </a:pPr>
                      <a:r>
                        <a:rPr lang="en-US" sz="1100">
                          <a:effectLst/>
                        </a:rPr>
                        <a:t>A little tricky to find, could be prioritized more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 was slow to respond when clicking on calendar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Bland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597222"/>
                  </a:ext>
                </a:extLst>
              </a:tr>
              <a:tr h="1857714">
                <a:tc>
                  <a:txBody>
                    <a:bodyPr/>
                    <a:lstStyle/>
                    <a:p>
                      <a:pPr>
                        <a:lnSpc>
                          <a:spcPct val="107000"/>
                        </a:lnSpc>
                        <a:spcAft>
                          <a:spcPts val="0"/>
                        </a:spcAft>
                      </a:pPr>
                      <a:r>
                        <a:rPr lang="en-US" sz="1100">
                          <a:effectLst/>
                        </a:rPr>
                        <a:t>Needed to click ON the image of the diary, rather than anywhere in the white box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Hard to locate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If I wanted to find something in October (for example), that would mean a lot of clicking. Maybe add a list of months to click to in one click, instead of multiple?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9822231"/>
                  </a:ext>
                </a:extLst>
              </a:tr>
              <a:tr h="521178">
                <a:tc>
                  <a:txBody>
                    <a:bodyPr/>
                    <a:lstStyle/>
                    <a:p>
                      <a:pPr>
                        <a:lnSpc>
                          <a:spcPct val="107000"/>
                        </a:lnSpc>
                        <a:spcAft>
                          <a:spcPts val="0"/>
                        </a:spcAft>
                      </a:pPr>
                      <a:r>
                        <a:rPr lang="en-US" sz="1100">
                          <a:effectLst/>
                        </a:rPr>
                        <a:t>Limited functionality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Should appear above categories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Not very innovative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7156063"/>
                  </a:ext>
                </a:extLst>
              </a:tr>
              <a:tr h="521178">
                <a:tc>
                  <a:txBody>
                    <a:bodyPr/>
                    <a:lstStyle/>
                    <a:p>
                      <a:pPr>
                        <a:lnSpc>
                          <a:spcPct val="107000"/>
                        </a:lnSpc>
                        <a:spcAft>
                          <a:spcPts val="0"/>
                        </a:spcAft>
                      </a:pPr>
                      <a:r>
                        <a:rPr lang="en-US" sz="1100">
                          <a:effectLst/>
                        </a:rPr>
                        <a:t>Higher up in the filters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Not able to change months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Scroll months and year options- not tab</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4236227"/>
                  </a:ext>
                </a:extLst>
              </a:tr>
            </a:tbl>
          </a:graphicData>
        </a:graphic>
      </p:graphicFrame>
    </p:spTree>
    <p:extLst>
      <p:ext uri="{BB962C8B-B14F-4D97-AF65-F5344CB8AC3E}">
        <p14:creationId xmlns:p14="http://schemas.microsoft.com/office/powerpoint/2010/main" val="201519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274638"/>
            <a:ext cx="8915400" cy="5962674"/>
          </a:xfrm>
        </p:spPr>
        <p:txBody>
          <a:bodyPr/>
          <a:lstStyle/>
          <a:p>
            <a:r>
              <a:rPr lang="en-GB" sz="4000" dirty="0">
                <a:solidFill>
                  <a:schemeClr val="tx1"/>
                </a:solidFill>
              </a:rPr>
              <a:t>SEP Date range</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08720"/>
            <a:ext cx="8915400" cy="5674642"/>
          </a:xfrm>
        </p:spPr>
        <p:txBody>
          <a:bodyPr/>
          <a:lstStyle/>
          <a:p>
            <a:pPr marL="11113"/>
            <a:r>
              <a:rPr lang="en-US" sz="2000" dirty="0"/>
              <a:t>Were you able to select the specific dates using the date range?</a:t>
            </a:r>
            <a:endParaRPr lang="en-GB" sz="2000" dirty="0"/>
          </a:p>
          <a:p>
            <a:pPr marL="11113"/>
            <a:endParaRPr lang="en-GB" sz="2000" dirty="0"/>
          </a:p>
          <a:p>
            <a:pPr marL="11113"/>
            <a:endParaRPr lang="en-GB" sz="2000" dirty="0"/>
          </a:p>
          <a:p>
            <a:pPr marL="11113"/>
            <a:endParaRPr lang="en-GB" sz="2000" dirty="0"/>
          </a:p>
          <a:p>
            <a:endParaRPr lang="en-GB" sz="2000" dirty="0"/>
          </a:p>
          <a:p>
            <a:endParaRPr lang="en-GB" sz="2000" b="1" dirty="0"/>
          </a:p>
          <a:p>
            <a:endParaRPr lang="en-US" sz="2000" dirty="0"/>
          </a:p>
          <a:p>
            <a:endParaRPr lang="en-US" sz="2000" dirty="0"/>
          </a:p>
          <a:p>
            <a:r>
              <a:rPr lang="en-US" sz="2000" dirty="0"/>
              <a:t>Were you able to understand the date range?</a:t>
            </a:r>
            <a:endParaRPr lang="en-GB" sz="2000" dirty="0"/>
          </a:p>
          <a:p>
            <a:pPr marL="342900" indent="-342900">
              <a:buFont typeface="+mj-lt"/>
              <a:buAutoNum type="arabicPeriod"/>
            </a:pPr>
            <a:endParaRPr lang="en-GB" dirty="0"/>
          </a:p>
        </p:txBody>
      </p:sp>
      <p:sp>
        <p:nvSpPr>
          <p:cNvPr id="9" name="Rectangle 8">
            <a:extLst>
              <a:ext uri="{FF2B5EF4-FFF2-40B4-BE49-F238E27FC236}">
                <a16:creationId xmlns:a16="http://schemas.microsoft.com/office/drawing/2014/main" id="{1F829723-9F99-4422-A4AC-7D7509A3627A}"/>
              </a:ext>
            </a:extLst>
          </p:cNvPr>
          <p:cNvSpPr/>
          <p:nvPr/>
        </p:nvSpPr>
        <p:spPr>
          <a:xfrm>
            <a:off x="2216696" y="5876812"/>
            <a:ext cx="6120680" cy="607539"/>
          </a:xfrm>
          <a:prstGeom prst="rect">
            <a:avLst/>
          </a:prstGeom>
        </p:spPr>
        <p:txBody>
          <a:bodyPr wrap="square">
            <a:spAutoFit/>
          </a:bodyPr>
          <a:lstStyle/>
          <a:p>
            <a:pPr>
              <a:lnSpc>
                <a:spcPct val="107000"/>
              </a:lnSpc>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“It was easy to understand as it was in basic calendar form so could see dates and days of week I was selecting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4BF9AD5D-1644-4E26-8643-C0B90C81D6AB}"/>
              </a:ext>
            </a:extLst>
          </p:cNvPr>
          <p:cNvSpPr/>
          <p:nvPr/>
        </p:nvSpPr>
        <p:spPr>
          <a:xfrm>
            <a:off x="2072680" y="2540203"/>
            <a:ext cx="6842515" cy="973600"/>
          </a:xfrm>
          <a:prstGeom prst="rect">
            <a:avLst/>
          </a:prstGeom>
        </p:spPr>
        <p:txBody>
          <a:bodyPr wrap="square">
            <a:spAutoFit/>
          </a:bodyPr>
          <a:lstStyle/>
          <a:p>
            <a:pPr>
              <a:lnSpc>
                <a:spcPct val="107000"/>
              </a:lnSpc>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“The dates were easy to find”</a:t>
            </a:r>
          </a:p>
          <a:p>
            <a:pPr>
              <a:lnSpc>
                <a:spcPct val="107000"/>
              </a:lnSpc>
              <a:spcAft>
                <a:spcPts val="800"/>
              </a:spcAft>
            </a:pPr>
            <a:r>
              <a:rPr lang="en-US" sz="1600"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“The targets for the actual numbered days was quite small, as was the bullet that covers it. Not easy to spot for someone with eyesight trouble!”</a:t>
            </a:r>
            <a:endParaRPr lang="en-GB"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C1022C4091" descr="C1022C4091.jpeg">
            <a:extLst>
              <a:ext uri="{FF2B5EF4-FFF2-40B4-BE49-F238E27FC236}">
                <a16:creationId xmlns:a16="http://schemas.microsoft.com/office/drawing/2014/main" id="{99FBD3AF-0482-40AE-9214-9961F1F8F3C8}"/>
              </a:ext>
            </a:extLst>
          </p:cNvPr>
          <p:cNvPicPr/>
          <p:nvPr/>
        </p:nvPicPr>
        <p:blipFill>
          <a:blip r:embed="rId3"/>
          <a:stretch>
            <a:fillRect/>
          </a:stretch>
        </p:blipFill>
        <p:spPr>
          <a:xfrm>
            <a:off x="-352" y="4224769"/>
            <a:ext cx="5753100" cy="1228725"/>
          </a:xfrm>
          <a:prstGeom prst="rect">
            <a:avLst/>
          </a:prstGeom>
        </p:spPr>
      </p:pic>
      <p:graphicFrame>
        <p:nvGraphicFramePr>
          <p:cNvPr id="6" name="Table 5">
            <a:extLst>
              <a:ext uri="{FF2B5EF4-FFF2-40B4-BE49-F238E27FC236}">
                <a16:creationId xmlns:a16="http://schemas.microsoft.com/office/drawing/2014/main" id="{6AFF4557-6A8B-4C5C-8072-FE4B722727C1}"/>
              </a:ext>
            </a:extLst>
          </p:cNvPr>
          <p:cNvGraphicFramePr>
            <a:graphicFrameLocks noGrp="1"/>
          </p:cNvGraphicFramePr>
          <p:nvPr>
            <p:extLst>
              <p:ext uri="{D42A27DB-BD31-4B8C-83A1-F6EECF244321}">
                <p14:modId xmlns:p14="http://schemas.microsoft.com/office/powerpoint/2010/main" val="4215194563"/>
              </p:ext>
            </p:extLst>
          </p:nvPr>
        </p:nvGraphicFramePr>
        <p:xfrm>
          <a:off x="5673080" y="4304962"/>
          <a:ext cx="3737620" cy="984776"/>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2613459525"/>
                    </a:ext>
                  </a:extLst>
                </a:gridCol>
                <a:gridCol w="504056">
                  <a:extLst>
                    <a:ext uri="{9D8B030D-6E8A-4147-A177-3AD203B41FA5}">
                      <a16:colId xmlns:a16="http://schemas.microsoft.com/office/drawing/2014/main" val="718880043"/>
                    </a:ext>
                  </a:extLst>
                </a:gridCol>
                <a:gridCol w="785292">
                  <a:extLst>
                    <a:ext uri="{9D8B030D-6E8A-4147-A177-3AD203B41FA5}">
                      <a16:colId xmlns:a16="http://schemas.microsoft.com/office/drawing/2014/main" val="3571196399"/>
                    </a:ext>
                  </a:extLst>
                </a:gridCol>
              </a:tblGrid>
              <a:tr h="60330">
                <a:tc>
                  <a:txBody>
                    <a:bodyPr/>
                    <a:lstStyle/>
                    <a:p>
                      <a:pPr>
                        <a:lnSpc>
                          <a:spcPct val="115000"/>
                        </a:lnSpc>
                        <a:spcAft>
                          <a:spcPts val="0"/>
                        </a:spcAft>
                      </a:pPr>
                      <a:r>
                        <a:rPr lang="en-US" sz="900" dirty="0">
                          <a:effectLst/>
                        </a:rPr>
                        <a:t>Answer</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0191839"/>
                  </a:ext>
                </a:extLst>
              </a:tr>
              <a:tr h="280316">
                <a:tc>
                  <a:txBody>
                    <a:bodyPr/>
                    <a:lstStyle/>
                    <a:p>
                      <a:pPr>
                        <a:lnSpc>
                          <a:spcPct val="115000"/>
                        </a:lnSpc>
                        <a:spcAft>
                          <a:spcPts val="0"/>
                        </a:spcAft>
                      </a:pPr>
                      <a:r>
                        <a:rPr lang="en-US" sz="900" dirty="0">
                          <a:effectLst/>
                        </a:rPr>
                        <a:t>Yes</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100%</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6959461"/>
                  </a:ext>
                </a:extLst>
              </a:tr>
              <a:tr h="280316">
                <a:tc>
                  <a:txBody>
                    <a:bodyPr/>
                    <a:lstStyle/>
                    <a:p>
                      <a:pPr>
                        <a:lnSpc>
                          <a:spcPct val="115000"/>
                        </a:lnSpc>
                        <a:spcAft>
                          <a:spcPts val="0"/>
                        </a:spcAft>
                      </a:pPr>
                      <a:r>
                        <a:rPr lang="en-US" sz="900">
                          <a:effectLst/>
                        </a:rPr>
                        <a:t>No</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59589172"/>
                  </a:ext>
                </a:extLst>
              </a:tr>
              <a:tr h="280316">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7409694"/>
                  </a:ext>
                </a:extLst>
              </a:tr>
            </a:tbl>
          </a:graphicData>
        </a:graphic>
      </p:graphicFrame>
      <p:pic>
        <p:nvPicPr>
          <p:cNvPr id="12" name="C1022C4094" descr="C1022C4094.jpeg">
            <a:extLst>
              <a:ext uri="{FF2B5EF4-FFF2-40B4-BE49-F238E27FC236}">
                <a16:creationId xmlns:a16="http://schemas.microsoft.com/office/drawing/2014/main" id="{7061D893-A5E6-4645-8E4E-4C8FBF87C91C}"/>
              </a:ext>
            </a:extLst>
          </p:cNvPr>
          <p:cNvPicPr/>
          <p:nvPr/>
        </p:nvPicPr>
        <p:blipFill>
          <a:blip r:embed="rId4"/>
          <a:stretch>
            <a:fillRect/>
          </a:stretch>
        </p:blipFill>
        <p:spPr>
          <a:xfrm>
            <a:off x="0" y="1311478"/>
            <a:ext cx="5673080" cy="1228725"/>
          </a:xfrm>
          <a:prstGeom prst="rect">
            <a:avLst/>
          </a:prstGeom>
        </p:spPr>
      </p:pic>
      <p:graphicFrame>
        <p:nvGraphicFramePr>
          <p:cNvPr id="13" name="Table 12">
            <a:extLst>
              <a:ext uri="{FF2B5EF4-FFF2-40B4-BE49-F238E27FC236}">
                <a16:creationId xmlns:a16="http://schemas.microsoft.com/office/drawing/2014/main" id="{C082A412-E722-48F9-AF32-59F3997390B6}"/>
              </a:ext>
            </a:extLst>
          </p:cNvPr>
          <p:cNvGraphicFramePr>
            <a:graphicFrameLocks noGrp="1"/>
          </p:cNvGraphicFramePr>
          <p:nvPr>
            <p:extLst>
              <p:ext uri="{D42A27DB-BD31-4B8C-83A1-F6EECF244321}">
                <p14:modId xmlns:p14="http://schemas.microsoft.com/office/powerpoint/2010/main" val="3410225061"/>
              </p:ext>
            </p:extLst>
          </p:nvPr>
        </p:nvGraphicFramePr>
        <p:xfrm>
          <a:off x="5715278" y="1403855"/>
          <a:ext cx="3952900" cy="719140"/>
        </p:xfrm>
        <a:graphic>
          <a:graphicData uri="http://schemas.openxmlformats.org/drawingml/2006/table">
            <a:tbl>
              <a:tblPr firstRow="1" bandRow="1">
                <a:tableStyleId>{5C22544A-7EE6-4342-B048-85BDC9FD1C3A}</a:tableStyleId>
              </a:tblPr>
              <a:tblGrid>
                <a:gridCol w="2406074">
                  <a:extLst>
                    <a:ext uri="{9D8B030D-6E8A-4147-A177-3AD203B41FA5}">
                      <a16:colId xmlns:a16="http://schemas.microsoft.com/office/drawing/2014/main" val="3214760500"/>
                    </a:ext>
                  </a:extLst>
                </a:gridCol>
                <a:gridCol w="936104">
                  <a:extLst>
                    <a:ext uri="{9D8B030D-6E8A-4147-A177-3AD203B41FA5}">
                      <a16:colId xmlns:a16="http://schemas.microsoft.com/office/drawing/2014/main" val="4165309255"/>
                    </a:ext>
                  </a:extLst>
                </a:gridCol>
                <a:gridCol w="610722">
                  <a:extLst>
                    <a:ext uri="{9D8B030D-6E8A-4147-A177-3AD203B41FA5}">
                      <a16:colId xmlns:a16="http://schemas.microsoft.com/office/drawing/2014/main" val="968624436"/>
                    </a:ext>
                  </a:extLst>
                </a:gridCol>
              </a:tblGrid>
              <a:tr h="0">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1185339"/>
                  </a:ext>
                </a:extLst>
              </a:tr>
              <a:tr h="0">
                <a:tc>
                  <a:txBody>
                    <a:bodyPr/>
                    <a:lstStyle/>
                    <a:p>
                      <a:pPr>
                        <a:lnSpc>
                          <a:spcPct val="115000"/>
                        </a:lnSpc>
                        <a:spcAft>
                          <a:spcPts val="0"/>
                        </a:spcAft>
                      </a:pPr>
                      <a:r>
                        <a:rPr lang="en-US" sz="900">
                          <a:effectLst/>
                        </a:rPr>
                        <a:t>Yes</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10</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6803878"/>
                  </a:ext>
                </a:extLst>
              </a:tr>
              <a:tr h="0">
                <a:tc>
                  <a:txBody>
                    <a:bodyPr/>
                    <a:lstStyle/>
                    <a:p>
                      <a:pPr>
                        <a:lnSpc>
                          <a:spcPct val="115000"/>
                        </a:lnSpc>
                        <a:spcAft>
                          <a:spcPts val="0"/>
                        </a:spcAft>
                      </a:pPr>
                      <a:r>
                        <a:rPr lang="en-US" sz="900">
                          <a:effectLst/>
                        </a:rPr>
                        <a:t>No</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417035"/>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8226572"/>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3104307"/>
                  </a:ext>
                </a:extLst>
              </a:tr>
            </a:tbl>
          </a:graphicData>
        </a:graphic>
      </p:graphicFrame>
    </p:spTree>
    <p:extLst>
      <p:ext uri="{BB962C8B-B14F-4D97-AF65-F5344CB8AC3E}">
        <p14:creationId xmlns:p14="http://schemas.microsoft.com/office/powerpoint/2010/main" val="383368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SEP Date range – anything missing?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Things users mentioned when asked if there was anything missing from date range:</a:t>
            </a:r>
          </a:p>
          <a:p>
            <a:pPr marL="11113"/>
            <a:endParaRPr lang="en-GB" sz="1800" dirty="0"/>
          </a:p>
          <a:p>
            <a:pPr marL="11113"/>
            <a:r>
              <a:rPr lang="en-US" i="1" dirty="0"/>
              <a:t>Ability to type in the dates - </a:t>
            </a:r>
            <a:r>
              <a:rPr lang="en-US" dirty="0"/>
              <a:t>this was mentioned by few users </a:t>
            </a:r>
            <a:endParaRPr lang="en-US" i="1" dirty="0"/>
          </a:p>
          <a:p>
            <a:pPr marL="11113"/>
            <a:endParaRPr lang="en-US" sz="800" i="1" dirty="0"/>
          </a:p>
          <a:p>
            <a:r>
              <a:rPr lang="en-GB" i="1" dirty="0"/>
              <a:t>Should appear above categories			</a:t>
            </a:r>
            <a:r>
              <a:rPr lang="en-US" i="1" dirty="0"/>
              <a:t>Higher up in the filters</a:t>
            </a:r>
          </a:p>
          <a:p>
            <a:endParaRPr lang="en-GB" sz="100" i="1" dirty="0"/>
          </a:p>
          <a:p>
            <a:endParaRPr lang="en-GB" sz="100" i="1" dirty="0"/>
          </a:p>
          <a:p>
            <a:endParaRPr lang="en-US" sz="1050" i="1" dirty="0"/>
          </a:p>
          <a:p>
            <a:r>
              <a:rPr lang="en-US" i="1" dirty="0"/>
              <a:t>List of months to fast click through the year</a:t>
            </a:r>
          </a:p>
          <a:p>
            <a:r>
              <a:rPr lang="en-US" i="1" dirty="0"/>
              <a:t>		</a:t>
            </a:r>
          </a:p>
          <a:p>
            <a:r>
              <a:rPr lang="en-US" i="1" dirty="0"/>
              <a:t>Year change option					</a:t>
            </a:r>
            <a:endParaRPr lang="en-US" sz="1000" i="1" dirty="0"/>
          </a:p>
          <a:p>
            <a:r>
              <a:rPr lang="en-US" i="1" dirty="0"/>
              <a:t>Scroll option for events to only move	</a:t>
            </a:r>
          </a:p>
          <a:p>
            <a:endParaRPr lang="en-US" sz="1000" i="1" dirty="0"/>
          </a:p>
          <a:p>
            <a:r>
              <a:rPr lang="en-US" i="1" dirty="0"/>
              <a:t>Left options should be still</a:t>
            </a:r>
          </a:p>
          <a:p>
            <a:r>
              <a:rPr lang="en-US" i="1" dirty="0"/>
              <a:t>	</a:t>
            </a:r>
          </a:p>
          <a:p>
            <a:endParaRPr lang="en-US" sz="900" i="1" dirty="0"/>
          </a:p>
          <a:p>
            <a:r>
              <a:rPr lang="en-US" i="1" dirty="0"/>
              <a:t>Need to see which, if any, are more useful/popular?</a:t>
            </a:r>
          </a:p>
          <a:p>
            <a:endParaRPr lang="en-US" sz="800" i="1" dirty="0"/>
          </a:p>
          <a:p>
            <a:r>
              <a:rPr lang="en-US" i="1" dirty="0"/>
              <a:t>If I wanted to find something in October (for example), that would mean a lot of clicking. Maybe add a list of months to click to in one click, instead of multiple?</a:t>
            </a:r>
          </a:p>
          <a:p>
            <a:pPr marL="342900" indent="-342900">
              <a:buFont typeface="+mj-lt"/>
              <a:buAutoNum type="arabicPeriod"/>
            </a:pPr>
            <a:endParaRPr lang="en-GB" dirty="0"/>
          </a:p>
        </p:txBody>
      </p:sp>
    </p:spTree>
    <p:extLst>
      <p:ext uri="{BB962C8B-B14F-4D97-AF65-F5344CB8AC3E}">
        <p14:creationId xmlns:p14="http://schemas.microsoft.com/office/powerpoint/2010/main" val="407007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r>
              <a:rPr lang="en-GB" sz="3200" dirty="0">
                <a:solidFill>
                  <a:schemeClr val="tx1"/>
                </a:solidFill>
              </a:rPr>
              <a:t>Summary – date range design</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5232202"/>
          </a:xfrm>
          <a:prstGeom prst="rect">
            <a:avLst/>
          </a:prstGeom>
          <a:noFill/>
        </p:spPr>
        <p:txBody>
          <a:bodyPr wrap="square" rtlCol="0">
            <a:spAutoFit/>
          </a:bodyPr>
          <a:lstStyle/>
          <a:p>
            <a:pPr marL="285750" indent="-285750">
              <a:buFont typeface="Arial" panose="020B0604020202020204" pitchFamily="34" charset="0"/>
              <a:buChar char="•"/>
            </a:pPr>
            <a:r>
              <a:rPr lang="en-GB" sz="1600" dirty="0"/>
              <a:t>Most users found the improved date range design easy to understand (all users) and use (10 out of 11). They were easily able to select the specified dates to test the functionality.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They felt that it was a simple and straightforward design and date selection was easy.</a:t>
            </a:r>
          </a:p>
          <a:p>
            <a:endParaRPr lang="en-GB" sz="1600" dirty="0"/>
          </a:p>
          <a:p>
            <a:pPr marL="285750" indent="-285750">
              <a:buFont typeface="Arial" panose="020B0604020202020204" pitchFamily="34" charset="0"/>
              <a:buChar char="•"/>
            </a:pPr>
            <a:r>
              <a:rPr lang="en-GB" sz="1600" dirty="0"/>
              <a:t>Small no of users (4 out of 11), felt the section to be bland and lacked colour and contrast (when compared with the background).</a:t>
            </a:r>
          </a:p>
          <a:p>
            <a:endParaRPr lang="en-GB" sz="1600" dirty="0"/>
          </a:p>
          <a:p>
            <a:pPr marL="285750" indent="-285750">
              <a:buFont typeface="Arial" panose="020B0604020202020204" pitchFamily="34" charset="0"/>
              <a:buChar char="•"/>
            </a:pPr>
            <a:r>
              <a:rPr lang="en-GB" sz="1600" dirty="0"/>
              <a:t>Few (2 users) commented that the date range should be higher up on the page. Ability to type in dates was also suggested by some users (3 out of 11).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One user suggested that it would be good to know popular events. Another mentioned having list of months to look for events in future (e.g. in October) as it would involve lots of clicking to go to the relevant month. </a:t>
            </a:r>
          </a:p>
          <a:p>
            <a:endParaRPr lang="en-GB" sz="1600" dirty="0"/>
          </a:p>
          <a:p>
            <a:pPr marL="285750" indent="-285750">
              <a:buFont typeface="Arial" panose="020B0604020202020204" pitchFamily="34" charset="0"/>
              <a:buChar char="•"/>
            </a:pPr>
            <a:r>
              <a:rPr lang="en-GB" sz="1600" dirty="0"/>
              <a:t>A comment around accessibility was captured:</a:t>
            </a:r>
          </a:p>
          <a:p>
            <a:pPr marL="285750" indent="-285750">
              <a:buFont typeface="Arial" panose="020B0604020202020204" pitchFamily="34" charset="0"/>
              <a:buChar char="•"/>
            </a:pPr>
            <a:endParaRPr lang="en-GB" sz="1600" dirty="0"/>
          </a:p>
          <a:p>
            <a:pPr algn="ctr"/>
            <a:r>
              <a:rPr lang="en-US" sz="1400" i="1" dirty="0"/>
              <a:t>“The targets for the actual numbered days was quite small, as was the bullet that covers it. Not easy to spot for someone with eyesight trouble!”</a:t>
            </a:r>
          </a:p>
          <a:p>
            <a:pPr marL="285750" indent="-285750">
              <a:buFont typeface="Arial" panose="020B0604020202020204" pitchFamily="34" charset="0"/>
              <a:buChar char="•"/>
            </a:pPr>
            <a:endParaRPr lang="en-GB" sz="1600" dirty="0"/>
          </a:p>
          <a:p>
            <a:endParaRPr lang="en-GB" dirty="0">
              <a:solidFill>
                <a:srgbClr val="FF0000"/>
              </a:solidFill>
            </a:endParaRPr>
          </a:p>
        </p:txBody>
      </p:sp>
    </p:spTree>
    <p:extLst>
      <p:ext uri="{BB962C8B-B14F-4D97-AF65-F5344CB8AC3E}">
        <p14:creationId xmlns:p14="http://schemas.microsoft.com/office/powerpoint/2010/main" val="2905054109"/>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94AF57-505B-43E7-8B2B-F88E875D2B2E}">
  <ds:schemaRefs>
    <ds:schemaRef ds:uri="http://purl.org/dc/elements/1.1/"/>
    <ds:schemaRef ds:uri="http://schemas.openxmlformats.org/package/2006/metadata/core-properties"/>
    <ds:schemaRef ds:uri="http://www.w3.org/XML/1998/namespace"/>
    <ds:schemaRef ds:uri="http://purl.org/dc/terms/"/>
    <ds:schemaRef ds:uri="6db2c8f2-fe83-4eb7-aef3-51a35d5deb60"/>
    <ds:schemaRef ds:uri="http://schemas.microsoft.com/office/2006/documentManagement/types"/>
    <ds:schemaRef ds:uri="http://schemas.microsoft.com/office/2006/metadata/properties"/>
    <ds:schemaRef ds:uri="http://schemas.microsoft.com/office/infopath/2007/PartnerControls"/>
    <ds:schemaRef ds:uri="5c0236c5-800f-4186-8dff-7b2f080b9de5"/>
    <ds:schemaRef ds:uri="http://purl.org/dc/dcmitype/"/>
  </ds:schemaRefs>
</ds:datastoreItem>
</file>

<file path=customXml/itemProps3.xml><?xml version="1.0" encoding="utf-8"?>
<ds:datastoreItem xmlns:ds="http://schemas.openxmlformats.org/officeDocument/2006/customXml" ds:itemID="{936BBD3D-5952-4429-8E4B-D240C2B837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41037</TotalTime>
  <Words>1278</Words>
  <Application>Microsoft Office PowerPoint</Application>
  <PresentationFormat>A4 Paper (210x297 mm)</PresentationFormat>
  <Paragraphs>273</Paragraphs>
  <Slides>10</Slides>
  <Notes>9</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10</vt:i4>
      </vt:variant>
    </vt:vector>
  </HeadingPairs>
  <TitlesOfParts>
    <vt:vector size="17" baseType="lpstr">
      <vt:lpstr>Arial</vt:lpstr>
      <vt:lpstr>Calibri</vt:lpstr>
      <vt:lpstr>Verdana</vt:lpstr>
      <vt:lpstr>1_sdi template</vt:lpstr>
      <vt:lpstr>sdi template</vt:lpstr>
      <vt:lpstr>2_sdi template</vt:lpstr>
      <vt:lpstr>2_Customer Research 2017 - Screenshot only</vt:lpstr>
      <vt:lpstr>PowerPoint Presentation</vt:lpstr>
      <vt:lpstr>Who we tested with</vt:lpstr>
      <vt:lpstr>What we were trying to find out</vt:lpstr>
      <vt:lpstr>SEP homepage – likes and dislikes</vt:lpstr>
      <vt:lpstr>SEP homepage – anything missing?</vt:lpstr>
      <vt:lpstr>SEP Date range – likes and dislikes</vt:lpstr>
      <vt:lpstr>SEP Date range</vt:lpstr>
      <vt:lpstr>SEP Date range – anything missing?</vt:lpstr>
      <vt:lpstr>Summary – date range design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2020-02-25T11:03:08Z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