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24"/>
  </p:notesMasterIdLst>
  <p:sldIdLst>
    <p:sldId id="454" r:id="rId8"/>
    <p:sldId id="510" r:id="rId9"/>
    <p:sldId id="540" r:id="rId10"/>
    <p:sldId id="530" r:id="rId11"/>
    <p:sldId id="552" r:id="rId12"/>
    <p:sldId id="564" r:id="rId13"/>
    <p:sldId id="563" r:id="rId14"/>
    <p:sldId id="554" r:id="rId15"/>
    <p:sldId id="566" r:id="rId16"/>
    <p:sldId id="567" r:id="rId17"/>
    <p:sldId id="568" r:id="rId18"/>
    <p:sldId id="569" r:id="rId19"/>
    <p:sldId id="565" r:id="rId20"/>
    <p:sldId id="570" r:id="rId21"/>
    <p:sldId id="571" r:id="rId22"/>
    <p:sldId id="561" r:id="rId23"/>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03D49-6725-45DF-966B-B623AA1F8C89}" v="83" dt="2020-03-26T12:36:28.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48" autoAdjust="0"/>
    <p:restoredTop sz="91398" autoAdjust="0"/>
  </p:normalViewPr>
  <p:slideViewPr>
    <p:cSldViewPr>
      <p:cViewPr varScale="1">
        <p:scale>
          <a:sx n="61" d="100"/>
          <a:sy n="61" d="100"/>
        </p:scale>
        <p:origin x="972" y="56"/>
      </p:cViewPr>
      <p:guideLst>
        <p:guide orient="horz" pos="890"/>
        <p:guide pos="3120"/>
        <p:guide pos="3347"/>
        <p:guide pos="2893"/>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100" d="100"/>
        <a:sy n="100" d="100"/>
      </p:scale>
      <p:origin x="0" y="1200"/>
    </p:cViewPr>
  </p:sorterViewPr>
  <p:notesViewPr>
    <p:cSldViewPr>
      <p:cViewPr varScale="1">
        <p:scale>
          <a:sx n="77" d="100"/>
          <a:sy n="77" d="100"/>
        </p:scale>
        <p:origin x="34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Mittal" userId="0cec1447-ad5f-47c4-bef3-8ff0c5c26bca" providerId="ADAL" clId="{2326F06C-97B6-4017-9FFE-01E8F6EB828C}"/>
    <pc:docChg chg="modSld">
      <pc:chgData name="Anubhav Mittal" userId="0cec1447-ad5f-47c4-bef3-8ff0c5c26bca" providerId="ADAL" clId="{2326F06C-97B6-4017-9FFE-01E8F6EB828C}" dt="2020-02-13T12:15:33.598" v="0" actId="20577"/>
      <pc:docMkLst>
        <pc:docMk/>
      </pc:docMkLst>
    </pc:docChg>
  </pc:docChgLst>
  <pc:docChgLst>
    <pc:chgData name="Anubhav Mittal" userId="0cec1447-ad5f-47c4-bef3-8ff0c5c26bca" providerId="ADAL" clId="{42003D49-6725-45DF-966B-B623AA1F8C89}"/>
    <pc:docChg chg="undo custSel addSld delSld modSld">
      <pc:chgData name="Anubhav Mittal" userId="0cec1447-ad5f-47c4-bef3-8ff0c5c26bca" providerId="ADAL" clId="{42003D49-6725-45DF-966B-B623AA1F8C89}" dt="2020-03-26T16:34:15.980" v="1514" actId="2696"/>
      <pc:docMkLst>
        <pc:docMk/>
      </pc:docMkLst>
      <pc:sldChg chg="modSp">
        <pc:chgData name="Anubhav Mittal" userId="0cec1447-ad5f-47c4-bef3-8ff0c5c26bca" providerId="ADAL" clId="{42003D49-6725-45DF-966B-B623AA1F8C89}" dt="2020-03-26T09:42:54.118" v="26" actId="20577"/>
        <pc:sldMkLst>
          <pc:docMk/>
          <pc:sldMk cId="0" sldId="454"/>
        </pc:sldMkLst>
        <pc:spChg chg="mod">
          <ac:chgData name="Anubhav Mittal" userId="0cec1447-ad5f-47c4-bef3-8ff0c5c26bca" providerId="ADAL" clId="{42003D49-6725-45DF-966B-B623AA1F8C89}" dt="2020-03-26T09:42:54.118" v="26" actId="20577"/>
          <ac:spMkLst>
            <pc:docMk/>
            <pc:sldMk cId="0" sldId="454"/>
            <ac:spMk id="4" creationId="{00000000-0000-0000-0000-000000000000}"/>
          </ac:spMkLst>
        </pc:spChg>
      </pc:sldChg>
      <pc:sldChg chg="modSp">
        <pc:chgData name="Anubhav Mittal" userId="0cec1447-ad5f-47c4-bef3-8ff0c5c26bca" providerId="ADAL" clId="{42003D49-6725-45DF-966B-B623AA1F8C89}" dt="2020-03-26T09:43:12.055" v="43" actId="20577"/>
        <pc:sldMkLst>
          <pc:docMk/>
          <pc:sldMk cId="2820795509" sldId="510"/>
        </pc:sldMkLst>
        <pc:spChg chg="mod">
          <ac:chgData name="Anubhav Mittal" userId="0cec1447-ad5f-47c4-bef3-8ff0c5c26bca" providerId="ADAL" clId="{42003D49-6725-45DF-966B-B623AA1F8C89}" dt="2020-03-26T09:43:12.055" v="43" actId="20577"/>
          <ac:spMkLst>
            <pc:docMk/>
            <pc:sldMk cId="2820795509" sldId="510"/>
            <ac:spMk id="3" creationId="{5FBEDDCC-E332-42C6-850C-19EA35A8C1E1}"/>
          </ac:spMkLst>
        </pc:spChg>
      </pc:sldChg>
      <pc:sldChg chg="addSp delSp modSp">
        <pc:chgData name="Anubhav Mittal" userId="0cec1447-ad5f-47c4-bef3-8ff0c5c26bca" providerId="ADAL" clId="{42003D49-6725-45DF-966B-B623AA1F8C89}" dt="2020-03-26T10:12:55.357" v="291" actId="20577"/>
        <pc:sldMkLst>
          <pc:docMk/>
          <pc:sldMk cId="598834772" sldId="530"/>
        </pc:sldMkLst>
        <pc:spChg chg="mod">
          <ac:chgData name="Anubhav Mittal" userId="0cec1447-ad5f-47c4-bef3-8ff0c5c26bca" providerId="ADAL" clId="{42003D49-6725-45DF-966B-B623AA1F8C89}" dt="2020-03-26T10:12:55.357" v="291" actId="20577"/>
          <ac:spMkLst>
            <pc:docMk/>
            <pc:sldMk cId="598834772" sldId="530"/>
            <ac:spMk id="2" creationId="{8E03E6A4-DAE7-4962-8E6B-B7D70EB215C7}"/>
          </ac:spMkLst>
        </pc:spChg>
        <pc:graphicFrameChg chg="del">
          <ac:chgData name="Anubhav Mittal" userId="0cec1447-ad5f-47c4-bef3-8ff0c5c26bca" providerId="ADAL" clId="{42003D49-6725-45DF-966B-B623AA1F8C89}" dt="2020-03-26T10:01:02.805" v="257" actId="478"/>
          <ac:graphicFrameMkLst>
            <pc:docMk/>
            <pc:sldMk cId="598834772" sldId="530"/>
            <ac:graphicFrameMk id="4" creationId="{820BE0C3-B5DB-4778-8473-FC63405930F9}"/>
          </ac:graphicFrameMkLst>
        </pc:graphicFrameChg>
        <pc:graphicFrameChg chg="del">
          <ac:chgData name="Anubhav Mittal" userId="0cec1447-ad5f-47c4-bef3-8ff0c5c26bca" providerId="ADAL" clId="{42003D49-6725-45DF-966B-B623AA1F8C89}" dt="2020-03-26T10:01:04.301" v="258" actId="478"/>
          <ac:graphicFrameMkLst>
            <pc:docMk/>
            <pc:sldMk cId="598834772" sldId="530"/>
            <ac:graphicFrameMk id="5" creationId="{2B796D0D-7D93-47FA-917F-A5FFAB0A31F3}"/>
          </ac:graphicFrameMkLst>
        </pc:graphicFrameChg>
        <pc:graphicFrameChg chg="add mod modGraphic">
          <ac:chgData name="Anubhav Mittal" userId="0cec1447-ad5f-47c4-bef3-8ff0c5c26bca" providerId="ADAL" clId="{42003D49-6725-45DF-966B-B623AA1F8C89}" dt="2020-03-26T10:06:23.438" v="263" actId="14734"/>
          <ac:graphicFrameMkLst>
            <pc:docMk/>
            <pc:sldMk cId="598834772" sldId="530"/>
            <ac:graphicFrameMk id="6" creationId="{EC16DFEE-661A-447E-9FF4-D4DF7C785FA1}"/>
          </ac:graphicFrameMkLst>
        </pc:graphicFrameChg>
        <pc:graphicFrameChg chg="add mod modGraphic">
          <ac:chgData name="Anubhav Mittal" userId="0cec1447-ad5f-47c4-bef3-8ff0c5c26bca" providerId="ADAL" clId="{42003D49-6725-45DF-966B-B623AA1F8C89}" dt="2020-03-26T10:08:57.149" v="271" actId="14100"/>
          <ac:graphicFrameMkLst>
            <pc:docMk/>
            <pc:sldMk cId="598834772" sldId="530"/>
            <ac:graphicFrameMk id="7" creationId="{96C7E62A-F10E-4D31-AF3A-9D3E24B4D839}"/>
          </ac:graphicFrameMkLst>
        </pc:graphicFrameChg>
      </pc:sldChg>
      <pc:sldChg chg="modSp">
        <pc:chgData name="Anubhav Mittal" userId="0cec1447-ad5f-47c4-bef3-8ff0c5c26bca" providerId="ADAL" clId="{42003D49-6725-45DF-966B-B623AA1F8C89}" dt="2020-03-26T09:44:19.004" v="256" actId="20577"/>
        <pc:sldMkLst>
          <pc:docMk/>
          <pc:sldMk cId="1520860431" sldId="540"/>
        </pc:sldMkLst>
        <pc:spChg chg="mod">
          <ac:chgData name="Anubhav Mittal" userId="0cec1447-ad5f-47c4-bef3-8ff0c5c26bca" providerId="ADAL" clId="{42003D49-6725-45DF-966B-B623AA1F8C89}" dt="2020-03-26T09:44:19.004" v="256" actId="20577"/>
          <ac:spMkLst>
            <pc:docMk/>
            <pc:sldMk cId="1520860431" sldId="540"/>
            <ac:spMk id="6" creationId="{9048AE22-045D-5D48-B6B1-7A6473B1CF37}"/>
          </ac:spMkLst>
        </pc:spChg>
      </pc:sldChg>
      <pc:sldChg chg="addSp delSp modSp">
        <pc:chgData name="Anubhav Mittal" userId="0cec1447-ad5f-47c4-bef3-8ff0c5c26bca" providerId="ADAL" clId="{42003D49-6725-45DF-966B-B623AA1F8C89}" dt="2020-03-26T10:12:50.587" v="285" actId="20577"/>
        <pc:sldMkLst>
          <pc:docMk/>
          <pc:sldMk cId="2025797868" sldId="552"/>
        </pc:sldMkLst>
        <pc:spChg chg="mod">
          <ac:chgData name="Anubhav Mittal" userId="0cec1447-ad5f-47c4-bef3-8ff0c5c26bca" providerId="ADAL" clId="{42003D49-6725-45DF-966B-B623AA1F8C89}" dt="2020-03-26T10:12:50.587" v="285" actId="20577"/>
          <ac:spMkLst>
            <pc:docMk/>
            <pc:sldMk cId="2025797868" sldId="552"/>
            <ac:spMk id="2" creationId="{8E03E6A4-DAE7-4962-8E6B-B7D70EB215C7}"/>
          </ac:spMkLst>
        </pc:spChg>
        <pc:graphicFrameChg chg="del modGraphic">
          <ac:chgData name="Anubhav Mittal" userId="0cec1447-ad5f-47c4-bef3-8ff0c5c26bca" providerId="ADAL" clId="{42003D49-6725-45DF-966B-B623AA1F8C89}" dt="2020-03-26T10:12:11.915" v="273" actId="478"/>
          <ac:graphicFrameMkLst>
            <pc:docMk/>
            <pc:sldMk cId="2025797868" sldId="552"/>
            <ac:graphicFrameMk id="4" creationId="{522C6775-B337-4720-A984-AC4F931A896A}"/>
          </ac:graphicFrameMkLst>
        </pc:graphicFrameChg>
        <pc:graphicFrameChg chg="add mod modGraphic">
          <ac:chgData name="Anubhav Mittal" userId="0cec1447-ad5f-47c4-bef3-8ff0c5c26bca" providerId="ADAL" clId="{42003D49-6725-45DF-966B-B623AA1F8C89}" dt="2020-03-26T10:12:45.814" v="279" actId="1076"/>
          <ac:graphicFrameMkLst>
            <pc:docMk/>
            <pc:sldMk cId="2025797868" sldId="552"/>
            <ac:graphicFrameMk id="5" creationId="{BB84440C-EE26-48D9-B31F-B4FDD867A94B}"/>
          </ac:graphicFrameMkLst>
        </pc:graphicFrameChg>
      </pc:sldChg>
      <pc:sldChg chg="addSp delSp modSp">
        <pc:chgData name="Anubhav Mittal" userId="0cec1447-ad5f-47c4-bef3-8ff0c5c26bca" providerId="ADAL" clId="{42003D49-6725-45DF-966B-B623AA1F8C89}" dt="2020-03-26T10:27:58.002" v="620" actId="12"/>
        <pc:sldMkLst>
          <pc:docMk/>
          <pc:sldMk cId="1192761563" sldId="554"/>
        </pc:sldMkLst>
        <pc:spChg chg="mod">
          <ac:chgData name="Anubhav Mittal" userId="0cec1447-ad5f-47c4-bef3-8ff0c5c26bca" providerId="ADAL" clId="{42003D49-6725-45DF-966B-B623AA1F8C89}" dt="2020-03-26T10:23:32.770" v="561" actId="20577"/>
          <ac:spMkLst>
            <pc:docMk/>
            <pc:sldMk cId="1192761563" sldId="554"/>
            <ac:spMk id="2" creationId="{8E03E6A4-DAE7-4962-8E6B-B7D70EB215C7}"/>
          </ac:spMkLst>
        </pc:spChg>
        <pc:spChg chg="mod">
          <ac:chgData name="Anubhav Mittal" userId="0cec1447-ad5f-47c4-bef3-8ff0c5c26bca" providerId="ADAL" clId="{42003D49-6725-45DF-966B-B623AA1F8C89}" dt="2020-03-26T10:24:57.380" v="596" actId="20577"/>
          <ac:spMkLst>
            <pc:docMk/>
            <pc:sldMk cId="1192761563" sldId="554"/>
            <ac:spMk id="3" creationId="{5FBEDDCC-E332-42C6-850C-19EA35A8C1E1}"/>
          </ac:spMkLst>
        </pc:spChg>
        <pc:spChg chg="add mod">
          <ac:chgData name="Anubhav Mittal" userId="0cec1447-ad5f-47c4-bef3-8ff0c5c26bca" providerId="ADAL" clId="{42003D49-6725-45DF-966B-B623AA1F8C89}" dt="2020-03-26T10:27:58.002" v="620" actId="12"/>
          <ac:spMkLst>
            <pc:docMk/>
            <pc:sldMk cId="1192761563" sldId="554"/>
            <ac:spMk id="6" creationId="{C019F693-F96F-42FD-B7FF-F05107D04164}"/>
          </ac:spMkLst>
        </pc:spChg>
        <pc:graphicFrameChg chg="add del">
          <ac:chgData name="Anubhav Mittal" userId="0cec1447-ad5f-47c4-bef3-8ff0c5c26bca" providerId="ADAL" clId="{42003D49-6725-45DF-966B-B623AA1F8C89}" dt="2020-03-26T10:25:50.743" v="599"/>
          <ac:graphicFrameMkLst>
            <pc:docMk/>
            <pc:sldMk cId="1192761563" sldId="554"/>
            <ac:graphicFrameMk id="5" creationId="{E48EC1FD-8981-4FBE-B765-DF5D7302BF7C}"/>
          </ac:graphicFrameMkLst>
        </pc:graphicFrameChg>
        <pc:graphicFrameChg chg="add del">
          <ac:chgData name="Anubhav Mittal" userId="0cec1447-ad5f-47c4-bef3-8ff0c5c26bca" providerId="ADAL" clId="{42003D49-6725-45DF-966B-B623AA1F8C89}" dt="2020-03-26T10:27:32.609" v="614"/>
          <ac:graphicFrameMkLst>
            <pc:docMk/>
            <pc:sldMk cId="1192761563" sldId="554"/>
            <ac:graphicFrameMk id="7" creationId="{DC33D9C2-B2D7-4083-9D19-DDF5A595EF21}"/>
          </ac:graphicFrameMkLst>
        </pc:graphicFrameChg>
        <pc:graphicFrameChg chg="add del">
          <ac:chgData name="Anubhav Mittal" userId="0cec1447-ad5f-47c4-bef3-8ff0c5c26bca" providerId="ADAL" clId="{42003D49-6725-45DF-966B-B623AA1F8C89}" dt="2020-03-26T10:27:44.651" v="617"/>
          <ac:graphicFrameMkLst>
            <pc:docMk/>
            <pc:sldMk cId="1192761563" sldId="554"/>
            <ac:graphicFrameMk id="8" creationId="{BADD4748-5FE9-46FD-B37E-4C475981C3C3}"/>
          </ac:graphicFrameMkLst>
        </pc:graphicFrameChg>
        <pc:picChg chg="add mod">
          <ac:chgData name="Anubhav Mittal" userId="0cec1447-ad5f-47c4-bef3-8ff0c5c26bca" providerId="ADAL" clId="{42003D49-6725-45DF-966B-B623AA1F8C89}" dt="2020-03-26T10:25:00.285" v="597" actId="1076"/>
          <ac:picMkLst>
            <pc:docMk/>
            <pc:sldMk cId="1192761563" sldId="554"/>
            <ac:picMk id="4" creationId="{EC9FC25D-C219-4B7C-B9F3-FA5D73ADAF29}"/>
          </ac:picMkLst>
        </pc:picChg>
      </pc:sldChg>
      <pc:sldChg chg="del">
        <pc:chgData name="Anubhav Mittal" userId="0cec1447-ad5f-47c4-bef3-8ff0c5c26bca" providerId="ADAL" clId="{42003D49-6725-45DF-966B-B623AA1F8C89}" dt="2020-03-26T11:31:51.079" v="1032" actId="2696"/>
        <pc:sldMkLst>
          <pc:docMk/>
          <pc:sldMk cId="2630256670" sldId="556"/>
        </pc:sldMkLst>
      </pc:sldChg>
      <pc:sldChg chg="del">
        <pc:chgData name="Anubhav Mittal" userId="0cec1447-ad5f-47c4-bef3-8ff0c5c26bca" providerId="ADAL" clId="{42003D49-6725-45DF-966B-B623AA1F8C89}" dt="2020-03-26T11:31:52.095" v="1033" actId="2696"/>
        <pc:sldMkLst>
          <pc:docMk/>
          <pc:sldMk cId="186868760" sldId="557"/>
        </pc:sldMkLst>
      </pc:sldChg>
      <pc:sldChg chg="modSp del">
        <pc:chgData name="Anubhav Mittal" userId="0cec1447-ad5f-47c4-bef3-8ff0c5c26bca" providerId="ADAL" clId="{42003D49-6725-45DF-966B-B623AA1F8C89}" dt="2020-03-26T16:34:15.980" v="1514" actId="2696"/>
        <pc:sldMkLst>
          <pc:docMk/>
          <pc:sldMk cId="2905054109" sldId="558"/>
        </pc:sldMkLst>
        <pc:spChg chg="mod">
          <ac:chgData name="Anubhav Mittal" userId="0cec1447-ad5f-47c4-bef3-8ff0c5c26bca" providerId="ADAL" clId="{42003D49-6725-45DF-966B-B623AA1F8C89}" dt="2020-03-26T11:32:20.729" v="1077" actId="20577"/>
          <ac:spMkLst>
            <pc:docMk/>
            <pc:sldMk cId="2905054109" sldId="558"/>
            <ac:spMk id="2" creationId="{8E03E6A4-DAE7-4962-8E6B-B7D70EB215C7}"/>
          </ac:spMkLst>
        </pc:spChg>
        <pc:spChg chg="mod">
          <ac:chgData name="Anubhav Mittal" userId="0cec1447-ad5f-47c4-bef3-8ff0c5c26bca" providerId="ADAL" clId="{42003D49-6725-45DF-966B-B623AA1F8C89}" dt="2020-03-26T11:32:07.202" v="1040" actId="20577"/>
          <ac:spMkLst>
            <pc:docMk/>
            <pc:sldMk cId="2905054109" sldId="558"/>
            <ac:spMk id="6" creationId="{9048AE22-045D-5D48-B6B1-7A6473B1CF37}"/>
          </ac:spMkLst>
        </pc:spChg>
      </pc:sldChg>
      <pc:sldChg chg="del">
        <pc:chgData name="Anubhav Mittal" userId="0cec1447-ad5f-47c4-bef3-8ff0c5c26bca" providerId="ADAL" clId="{42003D49-6725-45DF-966B-B623AA1F8C89}" dt="2020-03-26T11:31:52.869" v="1034" actId="2696"/>
        <pc:sldMkLst>
          <pc:docMk/>
          <pc:sldMk cId="3833689355" sldId="562"/>
        </pc:sldMkLst>
      </pc:sldChg>
      <pc:sldChg chg="addSp delSp modSp">
        <pc:chgData name="Anubhav Mittal" userId="0cec1447-ad5f-47c4-bef3-8ff0c5c26bca" providerId="ADAL" clId="{42003D49-6725-45DF-966B-B623AA1F8C89}" dt="2020-03-26T10:22:16.208" v="532" actId="14734"/>
        <pc:sldMkLst>
          <pc:docMk/>
          <pc:sldMk cId="2015197526" sldId="563"/>
        </pc:sldMkLst>
        <pc:spChg chg="mod">
          <ac:chgData name="Anubhav Mittal" userId="0cec1447-ad5f-47c4-bef3-8ff0c5c26bca" providerId="ADAL" clId="{42003D49-6725-45DF-966B-B623AA1F8C89}" dt="2020-03-26T10:13:47.891" v="321" actId="20577"/>
          <ac:spMkLst>
            <pc:docMk/>
            <pc:sldMk cId="2015197526" sldId="563"/>
            <ac:spMk id="2" creationId="{8E03E6A4-DAE7-4962-8E6B-B7D70EB215C7}"/>
          </ac:spMkLst>
        </pc:spChg>
        <pc:spChg chg="mod">
          <ac:chgData name="Anubhav Mittal" userId="0cec1447-ad5f-47c4-bef3-8ff0c5c26bca" providerId="ADAL" clId="{42003D49-6725-45DF-966B-B623AA1F8C89}" dt="2020-03-26T10:14:02.139" v="361" actId="20577"/>
          <ac:spMkLst>
            <pc:docMk/>
            <pc:sldMk cId="2015197526" sldId="563"/>
            <ac:spMk id="3" creationId="{5FBEDDCC-E332-42C6-850C-19EA35A8C1E1}"/>
          </ac:spMkLst>
        </pc:spChg>
        <pc:graphicFrameChg chg="add mod modGraphic">
          <ac:chgData name="Anubhav Mittal" userId="0cec1447-ad5f-47c4-bef3-8ff0c5c26bca" providerId="ADAL" clId="{42003D49-6725-45DF-966B-B623AA1F8C89}" dt="2020-03-26T10:19:55.254" v="522" actId="14100"/>
          <ac:graphicFrameMkLst>
            <pc:docMk/>
            <pc:sldMk cId="2015197526" sldId="563"/>
            <ac:graphicFrameMk id="4" creationId="{776CFADA-6F13-4844-AEA8-3AE2A6514EB2}"/>
          </ac:graphicFrameMkLst>
        </pc:graphicFrameChg>
        <pc:graphicFrameChg chg="add mod modGraphic">
          <ac:chgData name="Anubhav Mittal" userId="0cec1447-ad5f-47c4-bef3-8ff0c5c26bca" providerId="ADAL" clId="{42003D49-6725-45DF-966B-B623AA1F8C89}" dt="2020-03-26T10:22:16.208" v="532" actId="14734"/>
          <ac:graphicFrameMkLst>
            <pc:docMk/>
            <pc:sldMk cId="2015197526" sldId="563"/>
            <ac:graphicFrameMk id="5" creationId="{1C7FF055-5454-42F7-8043-4B8AE21FC8D0}"/>
          </ac:graphicFrameMkLst>
        </pc:graphicFrameChg>
        <pc:graphicFrameChg chg="del">
          <ac:chgData name="Anubhav Mittal" userId="0cec1447-ad5f-47c4-bef3-8ff0c5c26bca" providerId="ADAL" clId="{42003D49-6725-45DF-966B-B623AA1F8C89}" dt="2020-03-26T10:14:11.361" v="362" actId="478"/>
          <ac:graphicFrameMkLst>
            <pc:docMk/>
            <pc:sldMk cId="2015197526" sldId="563"/>
            <ac:graphicFrameMk id="7" creationId="{22E8E21E-49EC-4660-9733-F914B29C5E1D}"/>
          </ac:graphicFrameMkLst>
        </pc:graphicFrameChg>
        <pc:graphicFrameChg chg="del">
          <ac:chgData name="Anubhav Mittal" userId="0cec1447-ad5f-47c4-bef3-8ff0c5c26bca" providerId="ADAL" clId="{42003D49-6725-45DF-966B-B623AA1F8C89}" dt="2020-03-26T10:14:15.665" v="363" actId="478"/>
          <ac:graphicFrameMkLst>
            <pc:docMk/>
            <pc:sldMk cId="2015197526" sldId="563"/>
            <ac:graphicFrameMk id="8" creationId="{812A6511-0835-485F-8DAD-674F35A64D2B}"/>
          </ac:graphicFrameMkLst>
        </pc:graphicFrameChg>
      </pc:sldChg>
      <pc:sldChg chg="addSp delSp modSp add">
        <pc:chgData name="Anubhav Mittal" userId="0cec1447-ad5f-47c4-bef3-8ff0c5c26bca" providerId="ADAL" clId="{42003D49-6725-45DF-966B-B623AA1F8C89}" dt="2020-03-26T10:17:06.552" v="516" actId="6549"/>
        <pc:sldMkLst>
          <pc:docMk/>
          <pc:sldMk cId="2941859332" sldId="564"/>
        </pc:sldMkLst>
        <pc:spChg chg="mod">
          <ac:chgData name="Anubhav Mittal" userId="0cec1447-ad5f-47c4-bef3-8ff0c5c26bca" providerId="ADAL" clId="{42003D49-6725-45DF-966B-B623AA1F8C89}" dt="2020-03-26T10:15:10.201" v="428" actId="1076"/>
          <ac:spMkLst>
            <pc:docMk/>
            <pc:sldMk cId="2941859332" sldId="564"/>
            <ac:spMk id="2" creationId="{8E03E6A4-DAE7-4962-8E6B-B7D70EB215C7}"/>
          </ac:spMkLst>
        </pc:spChg>
        <pc:spChg chg="mod">
          <ac:chgData name="Anubhav Mittal" userId="0cec1447-ad5f-47c4-bef3-8ff0c5c26bca" providerId="ADAL" clId="{42003D49-6725-45DF-966B-B623AA1F8C89}" dt="2020-03-26T10:17:06.552" v="516" actId="6549"/>
          <ac:spMkLst>
            <pc:docMk/>
            <pc:sldMk cId="2941859332" sldId="564"/>
            <ac:spMk id="3" creationId="{5FBEDDCC-E332-42C6-850C-19EA35A8C1E1}"/>
          </ac:spMkLst>
        </pc:spChg>
        <pc:graphicFrameChg chg="add mod modGraphic">
          <ac:chgData name="Anubhav Mittal" userId="0cec1447-ad5f-47c4-bef3-8ff0c5c26bca" providerId="ADAL" clId="{42003D49-6725-45DF-966B-B623AA1F8C89}" dt="2020-03-26T10:17:02.978" v="515" actId="14100"/>
          <ac:graphicFrameMkLst>
            <pc:docMk/>
            <pc:sldMk cId="2941859332" sldId="564"/>
            <ac:graphicFrameMk id="4" creationId="{01CA0EC3-B88A-41D2-90E1-CC0BA58F5CEB}"/>
          </ac:graphicFrameMkLst>
        </pc:graphicFrameChg>
        <pc:graphicFrameChg chg="del">
          <ac:chgData name="Anubhav Mittal" userId="0cec1447-ad5f-47c4-bef3-8ff0c5c26bca" providerId="ADAL" clId="{42003D49-6725-45DF-966B-B623AA1F8C89}" dt="2020-03-26T10:15:39.219" v="511" actId="478"/>
          <ac:graphicFrameMkLst>
            <pc:docMk/>
            <pc:sldMk cId="2941859332" sldId="564"/>
            <ac:graphicFrameMk id="5" creationId="{BB84440C-EE26-48D9-B31F-B4FDD867A94B}"/>
          </ac:graphicFrameMkLst>
        </pc:graphicFrameChg>
      </pc:sldChg>
      <pc:sldChg chg="addSp delSp modSp add">
        <pc:chgData name="Anubhav Mittal" userId="0cec1447-ad5f-47c4-bef3-8ff0c5c26bca" providerId="ADAL" clId="{42003D49-6725-45DF-966B-B623AA1F8C89}" dt="2020-03-26T12:34:08.711" v="1079" actId="20577"/>
        <pc:sldMkLst>
          <pc:docMk/>
          <pc:sldMk cId="3532609064" sldId="565"/>
        </pc:sldMkLst>
        <pc:spChg chg="mod">
          <ac:chgData name="Anubhav Mittal" userId="0cec1447-ad5f-47c4-bef3-8ff0c5c26bca" providerId="ADAL" clId="{42003D49-6725-45DF-966B-B623AA1F8C89}" dt="2020-03-26T11:11:10.849" v="864" actId="20577"/>
          <ac:spMkLst>
            <pc:docMk/>
            <pc:sldMk cId="3532609064" sldId="565"/>
            <ac:spMk id="2" creationId="{8E03E6A4-DAE7-4962-8E6B-B7D70EB215C7}"/>
          </ac:spMkLst>
        </pc:spChg>
        <pc:spChg chg="mod">
          <ac:chgData name="Anubhav Mittal" userId="0cec1447-ad5f-47c4-bef3-8ff0c5c26bca" providerId="ADAL" clId="{42003D49-6725-45DF-966B-B623AA1F8C89}" dt="2020-03-26T12:34:08.711" v="1079" actId="20577"/>
          <ac:spMkLst>
            <pc:docMk/>
            <pc:sldMk cId="3532609064" sldId="565"/>
            <ac:spMk id="3" creationId="{5FBEDDCC-E332-42C6-850C-19EA35A8C1E1}"/>
          </ac:spMkLst>
        </pc:spChg>
        <pc:spChg chg="add del">
          <ac:chgData name="Anubhav Mittal" userId="0cec1447-ad5f-47c4-bef3-8ff0c5c26bca" providerId="ADAL" clId="{42003D49-6725-45DF-966B-B623AA1F8C89}" dt="2020-03-26T11:14:20.450" v="928"/>
          <ac:spMkLst>
            <pc:docMk/>
            <pc:sldMk cId="3532609064" sldId="565"/>
            <ac:spMk id="5" creationId="{88D88040-CB92-46FB-85DF-BC19353AFB04}"/>
          </ac:spMkLst>
        </pc:spChg>
        <pc:graphicFrameChg chg="add mod modGraphic">
          <ac:chgData name="Anubhav Mittal" userId="0cec1447-ad5f-47c4-bef3-8ff0c5c26bca" providerId="ADAL" clId="{42003D49-6725-45DF-966B-B623AA1F8C89}" dt="2020-03-26T11:15:27.966" v="952" actId="14100"/>
          <ac:graphicFrameMkLst>
            <pc:docMk/>
            <pc:sldMk cId="3532609064" sldId="565"/>
            <ac:graphicFrameMk id="7" creationId="{C3F56D30-83C7-49D0-ABF9-E5A4E5F9DB0A}"/>
          </ac:graphicFrameMkLst>
        </pc:graphicFrameChg>
        <pc:picChg chg="add mod">
          <ac:chgData name="Anubhav Mittal" userId="0cec1447-ad5f-47c4-bef3-8ff0c5c26bca" providerId="ADAL" clId="{42003D49-6725-45DF-966B-B623AA1F8C89}" dt="2020-03-26T11:14:04.441" v="926" actId="1076"/>
          <ac:picMkLst>
            <pc:docMk/>
            <pc:sldMk cId="3532609064" sldId="565"/>
            <ac:picMk id="4" creationId="{D264D54E-BE04-407F-884D-5CDEAD4DBFB7}"/>
          </ac:picMkLst>
        </pc:picChg>
        <pc:picChg chg="add mod">
          <ac:chgData name="Anubhav Mittal" userId="0cec1447-ad5f-47c4-bef3-8ff0c5c26bca" providerId="ADAL" clId="{42003D49-6725-45DF-966B-B623AA1F8C89}" dt="2020-03-26T11:14:40.920" v="938" actId="1076"/>
          <ac:picMkLst>
            <pc:docMk/>
            <pc:sldMk cId="3532609064" sldId="565"/>
            <ac:picMk id="6" creationId="{B4C913B7-8508-4E7A-BC96-A33A0C16CC51}"/>
          </ac:picMkLst>
        </pc:picChg>
      </pc:sldChg>
      <pc:sldChg chg="addSp delSp modSp add">
        <pc:chgData name="Anubhav Mittal" userId="0cec1447-ad5f-47c4-bef3-8ff0c5c26bca" providerId="ADAL" clId="{42003D49-6725-45DF-966B-B623AA1F8C89}" dt="2020-03-26T11:01:53.353" v="651" actId="313"/>
        <pc:sldMkLst>
          <pc:docMk/>
          <pc:sldMk cId="1407599155" sldId="566"/>
        </pc:sldMkLst>
        <pc:spChg chg="mod">
          <ac:chgData name="Anubhav Mittal" userId="0cec1447-ad5f-47c4-bef3-8ff0c5c26bca" providerId="ADAL" clId="{42003D49-6725-45DF-966B-B623AA1F8C89}" dt="2020-03-26T10:59:01.709" v="630" actId="20577"/>
          <ac:spMkLst>
            <pc:docMk/>
            <pc:sldMk cId="1407599155" sldId="566"/>
            <ac:spMk id="3" creationId="{5FBEDDCC-E332-42C6-850C-19EA35A8C1E1}"/>
          </ac:spMkLst>
        </pc:spChg>
        <pc:spChg chg="mod">
          <ac:chgData name="Anubhav Mittal" userId="0cec1447-ad5f-47c4-bef3-8ff0c5c26bca" providerId="ADAL" clId="{42003D49-6725-45DF-966B-B623AA1F8C89}" dt="2020-03-26T11:01:53.353" v="651" actId="313"/>
          <ac:spMkLst>
            <pc:docMk/>
            <pc:sldMk cId="1407599155" sldId="566"/>
            <ac:spMk id="6" creationId="{C019F693-F96F-42FD-B7FF-F05107D04164}"/>
          </ac:spMkLst>
        </pc:spChg>
        <pc:graphicFrameChg chg="add mod modGraphic">
          <ac:chgData name="Anubhav Mittal" userId="0cec1447-ad5f-47c4-bef3-8ff0c5c26bca" providerId="ADAL" clId="{42003D49-6725-45DF-966B-B623AA1F8C89}" dt="2020-03-26T11:00:08.711" v="646" actId="1076"/>
          <ac:graphicFrameMkLst>
            <pc:docMk/>
            <pc:sldMk cId="1407599155" sldId="566"/>
            <ac:graphicFrameMk id="5" creationId="{A1078653-00BB-4175-9E2D-F9F1D14D3750}"/>
          </ac:graphicFrameMkLst>
        </pc:graphicFrameChg>
        <pc:picChg chg="del">
          <ac:chgData name="Anubhav Mittal" userId="0cec1447-ad5f-47c4-bef3-8ff0c5c26bca" providerId="ADAL" clId="{42003D49-6725-45DF-966B-B623AA1F8C89}" dt="2020-03-26T10:58:43.306" v="623" actId="478"/>
          <ac:picMkLst>
            <pc:docMk/>
            <pc:sldMk cId="1407599155" sldId="566"/>
            <ac:picMk id="4" creationId="{EC9FC25D-C219-4B7C-B9F3-FA5D73ADAF29}"/>
          </ac:picMkLst>
        </pc:picChg>
        <pc:picChg chg="add mod">
          <ac:chgData name="Anubhav Mittal" userId="0cec1447-ad5f-47c4-bef3-8ff0c5c26bca" providerId="ADAL" clId="{42003D49-6725-45DF-966B-B623AA1F8C89}" dt="2020-03-26T10:59:10.610" v="631" actId="1076"/>
          <ac:picMkLst>
            <pc:docMk/>
            <pc:sldMk cId="1407599155" sldId="566"/>
            <ac:picMk id="7" creationId="{979E2D62-BCF4-4A44-AB03-10E7C61B7D2C}"/>
          </ac:picMkLst>
        </pc:picChg>
      </pc:sldChg>
      <pc:sldChg chg="addSp delSp modSp add">
        <pc:chgData name="Anubhav Mittal" userId="0cec1447-ad5f-47c4-bef3-8ff0c5c26bca" providerId="ADAL" clId="{42003D49-6725-45DF-966B-B623AA1F8C89}" dt="2020-03-26T11:03:55.985" v="673"/>
        <pc:sldMkLst>
          <pc:docMk/>
          <pc:sldMk cId="888819048" sldId="567"/>
        </pc:sldMkLst>
        <pc:spChg chg="mod">
          <ac:chgData name="Anubhav Mittal" userId="0cec1447-ad5f-47c4-bef3-8ff0c5c26bca" providerId="ADAL" clId="{42003D49-6725-45DF-966B-B623AA1F8C89}" dt="2020-03-26T11:02:08.462" v="654"/>
          <ac:spMkLst>
            <pc:docMk/>
            <pc:sldMk cId="888819048" sldId="567"/>
            <ac:spMk id="3" creationId="{5FBEDDCC-E332-42C6-850C-19EA35A8C1E1}"/>
          </ac:spMkLst>
        </pc:spChg>
        <pc:spChg chg="mod">
          <ac:chgData name="Anubhav Mittal" userId="0cec1447-ad5f-47c4-bef3-8ff0c5c26bca" providerId="ADAL" clId="{42003D49-6725-45DF-966B-B623AA1F8C89}" dt="2020-03-26T11:03:55.985" v="673"/>
          <ac:spMkLst>
            <pc:docMk/>
            <pc:sldMk cId="888819048" sldId="567"/>
            <ac:spMk id="6" creationId="{C019F693-F96F-42FD-B7FF-F05107D04164}"/>
          </ac:spMkLst>
        </pc:spChg>
        <pc:graphicFrameChg chg="add mod modGraphic">
          <ac:chgData name="Anubhav Mittal" userId="0cec1447-ad5f-47c4-bef3-8ff0c5c26bca" providerId="ADAL" clId="{42003D49-6725-45DF-966B-B623AA1F8C89}" dt="2020-03-26T11:03:01.087" v="668" actId="14734"/>
          <ac:graphicFrameMkLst>
            <pc:docMk/>
            <pc:sldMk cId="888819048" sldId="567"/>
            <ac:graphicFrameMk id="4" creationId="{35662933-D3BB-4A7F-81D6-0BD4E882AC7B}"/>
          </ac:graphicFrameMkLst>
        </pc:graphicFrameChg>
        <pc:graphicFrameChg chg="del">
          <ac:chgData name="Anubhav Mittal" userId="0cec1447-ad5f-47c4-bef3-8ff0c5c26bca" providerId="ADAL" clId="{42003D49-6725-45DF-966B-B623AA1F8C89}" dt="2020-03-26T11:02:32.424" v="658" actId="478"/>
          <ac:graphicFrameMkLst>
            <pc:docMk/>
            <pc:sldMk cId="888819048" sldId="567"/>
            <ac:graphicFrameMk id="5" creationId="{A1078653-00BB-4175-9E2D-F9F1D14D3750}"/>
          </ac:graphicFrameMkLst>
        </pc:graphicFrameChg>
        <pc:graphicFrameChg chg="add del">
          <ac:chgData name="Anubhav Mittal" userId="0cec1447-ad5f-47c4-bef3-8ff0c5c26bca" providerId="ADAL" clId="{42003D49-6725-45DF-966B-B623AA1F8C89}" dt="2020-03-26T11:03:33.665" v="670"/>
          <ac:graphicFrameMkLst>
            <pc:docMk/>
            <pc:sldMk cId="888819048" sldId="567"/>
            <ac:graphicFrameMk id="9" creationId="{EFE6D731-649F-43DD-8380-F07C5A4F8344}"/>
          </ac:graphicFrameMkLst>
        </pc:graphicFrameChg>
        <pc:picChg chg="del">
          <ac:chgData name="Anubhav Mittal" userId="0cec1447-ad5f-47c4-bef3-8ff0c5c26bca" providerId="ADAL" clId="{42003D49-6725-45DF-966B-B623AA1F8C89}" dt="2020-03-26T11:02:16.398" v="655" actId="478"/>
          <ac:picMkLst>
            <pc:docMk/>
            <pc:sldMk cId="888819048" sldId="567"/>
            <ac:picMk id="7" creationId="{979E2D62-BCF4-4A44-AB03-10E7C61B7D2C}"/>
          </ac:picMkLst>
        </pc:picChg>
        <pc:picChg chg="add mod">
          <ac:chgData name="Anubhav Mittal" userId="0cec1447-ad5f-47c4-bef3-8ff0c5c26bca" providerId="ADAL" clId="{42003D49-6725-45DF-966B-B623AA1F8C89}" dt="2020-03-26T11:02:19.483" v="657" actId="1076"/>
          <ac:picMkLst>
            <pc:docMk/>
            <pc:sldMk cId="888819048" sldId="567"/>
            <ac:picMk id="8" creationId="{D5F4FE57-A7F5-4710-9B62-7A23A124BB62}"/>
          </ac:picMkLst>
        </pc:picChg>
      </pc:sldChg>
      <pc:sldChg chg="addSp delSp modSp add">
        <pc:chgData name="Anubhav Mittal" userId="0cec1447-ad5f-47c4-bef3-8ff0c5c26bca" providerId="ADAL" clId="{42003D49-6725-45DF-966B-B623AA1F8C89}" dt="2020-03-26T11:06:44.731" v="701"/>
        <pc:sldMkLst>
          <pc:docMk/>
          <pc:sldMk cId="3187328211" sldId="568"/>
        </pc:sldMkLst>
        <pc:spChg chg="mod">
          <ac:chgData name="Anubhav Mittal" userId="0cec1447-ad5f-47c4-bef3-8ff0c5c26bca" providerId="ADAL" clId="{42003D49-6725-45DF-966B-B623AA1F8C89}" dt="2020-03-26T11:04:42.493" v="675"/>
          <ac:spMkLst>
            <pc:docMk/>
            <pc:sldMk cId="3187328211" sldId="568"/>
            <ac:spMk id="3" creationId="{5FBEDDCC-E332-42C6-850C-19EA35A8C1E1}"/>
          </ac:spMkLst>
        </pc:spChg>
        <pc:spChg chg="mod">
          <ac:chgData name="Anubhav Mittal" userId="0cec1447-ad5f-47c4-bef3-8ff0c5c26bca" providerId="ADAL" clId="{42003D49-6725-45DF-966B-B623AA1F8C89}" dt="2020-03-26T11:06:44.731" v="701"/>
          <ac:spMkLst>
            <pc:docMk/>
            <pc:sldMk cId="3187328211" sldId="568"/>
            <ac:spMk id="6" creationId="{C019F693-F96F-42FD-B7FF-F05107D04164}"/>
          </ac:spMkLst>
        </pc:spChg>
        <pc:graphicFrameChg chg="del">
          <ac:chgData name="Anubhav Mittal" userId="0cec1447-ad5f-47c4-bef3-8ff0c5c26bca" providerId="ADAL" clId="{42003D49-6725-45DF-966B-B623AA1F8C89}" dt="2020-03-26T11:05:04.651" v="680" actId="478"/>
          <ac:graphicFrameMkLst>
            <pc:docMk/>
            <pc:sldMk cId="3187328211" sldId="568"/>
            <ac:graphicFrameMk id="4" creationId="{35662933-D3BB-4A7F-81D6-0BD4E882AC7B}"/>
          </ac:graphicFrameMkLst>
        </pc:graphicFrameChg>
        <pc:graphicFrameChg chg="add mod modGraphic">
          <ac:chgData name="Anubhav Mittal" userId="0cec1447-ad5f-47c4-bef3-8ff0c5c26bca" providerId="ADAL" clId="{42003D49-6725-45DF-966B-B623AA1F8C89}" dt="2020-03-26T11:05:37.039" v="691" actId="1076"/>
          <ac:graphicFrameMkLst>
            <pc:docMk/>
            <pc:sldMk cId="3187328211" sldId="568"/>
            <ac:graphicFrameMk id="5" creationId="{40F71E68-18D8-431A-8AEB-ADB8D91B883B}"/>
          </ac:graphicFrameMkLst>
        </pc:graphicFrameChg>
        <pc:picChg chg="add mod">
          <ac:chgData name="Anubhav Mittal" userId="0cec1447-ad5f-47c4-bef3-8ff0c5c26bca" providerId="ADAL" clId="{42003D49-6725-45DF-966B-B623AA1F8C89}" dt="2020-03-26T11:04:54.803" v="679" actId="1076"/>
          <ac:picMkLst>
            <pc:docMk/>
            <pc:sldMk cId="3187328211" sldId="568"/>
            <ac:picMk id="7" creationId="{7EC3227A-746B-456F-96F6-D3595777B8A3}"/>
          </ac:picMkLst>
        </pc:picChg>
        <pc:picChg chg="del mod">
          <ac:chgData name="Anubhav Mittal" userId="0cec1447-ad5f-47c4-bef3-8ff0c5c26bca" providerId="ADAL" clId="{42003D49-6725-45DF-966B-B623AA1F8C89}" dt="2020-03-26T11:04:51.219" v="677" actId="478"/>
          <ac:picMkLst>
            <pc:docMk/>
            <pc:sldMk cId="3187328211" sldId="568"/>
            <ac:picMk id="8" creationId="{D5F4FE57-A7F5-4710-9B62-7A23A124BB62}"/>
          </ac:picMkLst>
        </pc:picChg>
      </pc:sldChg>
      <pc:sldChg chg="addSp delSp modSp add">
        <pc:chgData name="Anubhav Mittal" userId="0cec1447-ad5f-47c4-bef3-8ff0c5c26bca" providerId="ADAL" clId="{42003D49-6725-45DF-966B-B623AA1F8C89}" dt="2020-03-26T11:10:45.192" v="846" actId="20577"/>
        <pc:sldMkLst>
          <pc:docMk/>
          <pc:sldMk cId="348805173" sldId="569"/>
        </pc:sldMkLst>
        <pc:spChg chg="mod">
          <ac:chgData name="Anubhav Mittal" userId="0cec1447-ad5f-47c4-bef3-8ff0c5c26bca" providerId="ADAL" clId="{42003D49-6725-45DF-966B-B623AA1F8C89}" dt="2020-03-26T11:10:45.192" v="846" actId="20577"/>
          <ac:spMkLst>
            <pc:docMk/>
            <pc:sldMk cId="348805173" sldId="569"/>
            <ac:spMk id="3" creationId="{5FBEDDCC-E332-42C6-850C-19EA35A8C1E1}"/>
          </ac:spMkLst>
        </pc:spChg>
        <pc:spChg chg="del mod">
          <ac:chgData name="Anubhav Mittal" userId="0cec1447-ad5f-47c4-bef3-8ff0c5c26bca" providerId="ADAL" clId="{42003D49-6725-45DF-966B-B623AA1F8C89}" dt="2020-03-26T11:07:38.698" v="710" actId="478"/>
          <ac:spMkLst>
            <pc:docMk/>
            <pc:sldMk cId="348805173" sldId="569"/>
            <ac:spMk id="6" creationId="{C019F693-F96F-42FD-B7FF-F05107D04164}"/>
          </ac:spMkLst>
        </pc:spChg>
        <pc:graphicFrameChg chg="add mod modGraphic">
          <ac:chgData name="Anubhav Mittal" userId="0cec1447-ad5f-47c4-bef3-8ff0c5c26bca" providerId="ADAL" clId="{42003D49-6725-45DF-966B-B623AA1F8C89}" dt="2020-03-26T11:10:38.349" v="827" actId="20577"/>
          <ac:graphicFrameMkLst>
            <pc:docMk/>
            <pc:sldMk cId="348805173" sldId="569"/>
            <ac:graphicFrameMk id="4" creationId="{E3631B55-6608-48DC-9874-B4E3E3CD4E4C}"/>
          </ac:graphicFrameMkLst>
        </pc:graphicFrameChg>
        <pc:graphicFrameChg chg="del">
          <ac:chgData name="Anubhav Mittal" userId="0cec1447-ad5f-47c4-bef3-8ff0c5c26bca" providerId="ADAL" clId="{42003D49-6725-45DF-966B-B623AA1F8C89}" dt="2020-03-26T11:07:26.084" v="708" actId="478"/>
          <ac:graphicFrameMkLst>
            <pc:docMk/>
            <pc:sldMk cId="348805173" sldId="569"/>
            <ac:graphicFrameMk id="5" creationId="{40F71E68-18D8-431A-8AEB-ADB8D91B883B}"/>
          </ac:graphicFrameMkLst>
        </pc:graphicFrameChg>
        <pc:picChg chg="del">
          <ac:chgData name="Anubhav Mittal" userId="0cec1447-ad5f-47c4-bef3-8ff0c5c26bca" providerId="ADAL" clId="{42003D49-6725-45DF-966B-B623AA1F8C89}" dt="2020-03-26T11:07:24.234" v="707" actId="478"/>
          <ac:picMkLst>
            <pc:docMk/>
            <pc:sldMk cId="348805173" sldId="569"/>
            <ac:picMk id="7" creationId="{7EC3227A-746B-456F-96F6-D3595777B8A3}"/>
          </ac:picMkLst>
        </pc:picChg>
      </pc:sldChg>
      <pc:sldChg chg="add del">
        <pc:chgData name="Anubhav Mittal" userId="0cec1447-ad5f-47c4-bef3-8ff0c5c26bca" providerId="ADAL" clId="{42003D49-6725-45DF-966B-B623AA1F8C89}" dt="2020-03-26T11:07:08.174" v="704"/>
        <pc:sldMkLst>
          <pc:docMk/>
          <pc:sldMk cId="2197894983" sldId="570"/>
        </pc:sldMkLst>
      </pc:sldChg>
      <pc:sldChg chg="addSp delSp modSp add">
        <pc:chgData name="Anubhav Mittal" userId="0cec1447-ad5f-47c4-bef3-8ff0c5c26bca" providerId="ADAL" clId="{42003D49-6725-45DF-966B-B623AA1F8C89}" dt="2020-03-26T11:18:29.139" v="1012" actId="1076"/>
        <pc:sldMkLst>
          <pc:docMk/>
          <pc:sldMk cId="2481557592" sldId="570"/>
        </pc:sldMkLst>
        <pc:spChg chg="mod">
          <ac:chgData name="Anubhav Mittal" userId="0cec1447-ad5f-47c4-bef3-8ff0c5c26bca" providerId="ADAL" clId="{42003D49-6725-45DF-966B-B623AA1F8C89}" dt="2020-03-26T11:17:32.414" v="995" actId="20577"/>
          <ac:spMkLst>
            <pc:docMk/>
            <pc:sldMk cId="2481557592" sldId="570"/>
            <ac:spMk id="3" creationId="{5FBEDDCC-E332-42C6-850C-19EA35A8C1E1}"/>
          </ac:spMkLst>
        </pc:spChg>
        <pc:spChg chg="add del">
          <ac:chgData name="Anubhav Mittal" userId="0cec1447-ad5f-47c4-bef3-8ff0c5c26bca" providerId="ADAL" clId="{42003D49-6725-45DF-966B-B623AA1F8C89}" dt="2020-03-26T11:17:06.325" v="975"/>
          <ac:spMkLst>
            <pc:docMk/>
            <pc:sldMk cId="2481557592" sldId="570"/>
            <ac:spMk id="9" creationId="{9D70D89E-81D5-4B9C-B5F4-5E6388ECA88F}"/>
          </ac:spMkLst>
        </pc:spChg>
        <pc:graphicFrameChg chg="add mod modGraphic">
          <ac:chgData name="Anubhav Mittal" userId="0cec1447-ad5f-47c4-bef3-8ff0c5c26bca" providerId="ADAL" clId="{42003D49-6725-45DF-966B-B623AA1F8C89}" dt="2020-03-26T11:17:27.358" v="993" actId="1076"/>
          <ac:graphicFrameMkLst>
            <pc:docMk/>
            <pc:sldMk cId="2481557592" sldId="570"/>
            <ac:graphicFrameMk id="5" creationId="{FDB317BE-964A-472F-8E4C-FE64A99CDBF5}"/>
          </ac:graphicFrameMkLst>
        </pc:graphicFrameChg>
        <pc:graphicFrameChg chg="del">
          <ac:chgData name="Anubhav Mittal" userId="0cec1447-ad5f-47c4-bef3-8ff0c5c26bca" providerId="ADAL" clId="{42003D49-6725-45DF-966B-B623AA1F8C89}" dt="2020-03-26T11:16:37.369" v="968" actId="478"/>
          <ac:graphicFrameMkLst>
            <pc:docMk/>
            <pc:sldMk cId="2481557592" sldId="570"/>
            <ac:graphicFrameMk id="7" creationId="{C3F56D30-83C7-49D0-ABF9-E5A4E5F9DB0A}"/>
          </ac:graphicFrameMkLst>
        </pc:graphicFrameChg>
        <pc:graphicFrameChg chg="add mod modGraphic">
          <ac:chgData name="Anubhav Mittal" userId="0cec1447-ad5f-47c4-bef3-8ff0c5c26bca" providerId="ADAL" clId="{42003D49-6725-45DF-966B-B623AA1F8C89}" dt="2020-03-26T11:18:29.139" v="1012" actId="1076"/>
          <ac:graphicFrameMkLst>
            <pc:docMk/>
            <pc:sldMk cId="2481557592" sldId="570"/>
            <ac:graphicFrameMk id="11" creationId="{79322BEC-360D-44B1-868C-7BF8C4B8017E}"/>
          </ac:graphicFrameMkLst>
        </pc:graphicFrameChg>
        <pc:picChg chg="del">
          <ac:chgData name="Anubhav Mittal" userId="0cec1447-ad5f-47c4-bef3-8ff0c5c26bca" providerId="ADAL" clId="{42003D49-6725-45DF-966B-B623AA1F8C89}" dt="2020-03-26T11:16:12.809" v="954" actId="478"/>
          <ac:picMkLst>
            <pc:docMk/>
            <pc:sldMk cId="2481557592" sldId="570"/>
            <ac:picMk id="4" creationId="{D264D54E-BE04-407F-884D-5CDEAD4DBFB7}"/>
          </ac:picMkLst>
        </pc:picChg>
        <pc:picChg chg="del">
          <ac:chgData name="Anubhav Mittal" userId="0cec1447-ad5f-47c4-bef3-8ff0c5c26bca" providerId="ADAL" clId="{42003D49-6725-45DF-966B-B623AA1F8C89}" dt="2020-03-26T11:16:28.596" v="965" actId="478"/>
          <ac:picMkLst>
            <pc:docMk/>
            <pc:sldMk cId="2481557592" sldId="570"/>
            <ac:picMk id="6" creationId="{B4C913B7-8508-4E7A-BC96-A33A0C16CC51}"/>
          </ac:picMkLst>
        </pc:picChg>
        <pc:picChg chg="add mod">
          <ac:chgData name="Anubhav Mittal" userId="0cec1447-ad5f-47c4-bef3-8ff0c5c26bca" providerId="ADAL" clId="{42003D49-6725-45DF-966B-B623AA1F8C89}" dt="2020-03-26T11:17:21.186" v="991" actId="14100"/>
          <ac:picMkLst>
            <pc:docMk/>
            <pc:sldMk cId="2481557592" sldId="570"/>
            <ac:picMk id="8" creationId="{AC5A84DA-E9EA-4DEE-BE3B-D6345470A71A}"/>
          </ac:picMkLst>
        </pc:picChg>
        <pc:picChg chg="add mod">
          <ac:chgData name="Anubhav Mittal" userId="0cec1447-ad5f-47c4-bef3-8ff0c5c26bca" providerId="ADAL" clId="{42003D49-6725-45DF-966B-B623AA1F8C89}" dt="2020-03-26T11:17:52.015" v="999" actId="1076"/>
          <ac:picMkLst>
            <pc:docMk/>
            <pc:sldMk cId="2481557592" sldId="570"/>
            <ac:picMk id="10" creationId="{98572FD4-8FAD-4C2F-A53B-935525695C8A}"/>
          </ac:picMkLst>
        </pc:picChg>
      </pc:sldChg>
      <pc:sldChg chg="addSp delSp modSp add">
        <pc:chgData name="Anubhav Mittal" userId="0cec1447-ad5f-47c4-bef3-8ff0c5c26bca" providerId="ADAL" clId="{42003D49-6725-45DF-966B-B623AA1F8C89}" dt="2020-03-26T12:37:25.010" v="1513" actId="20577"/>
        <pc:sldMkLst>
          <pc:docMk/>
          <pc:sldMk cId="4077905271" sldId="571"/>
        </pc:sldMkLst>
        <pc:spChg chg="mod">
          <ac:chgData name="Anubhav Mittal" userId="0cec1447-ad5f-47c4-bef3-8ff0c5c26bca" providerId="ADAL" clId="{42003D49-6725-45DF-966B-B623AA1F8C89}" dt="2020-03-26T12:37:25.010" v="1513" actId="20577"/>
          <ac:spMkLst>
            <pc:docMk/>
            <pc:sldMk cId="4077905271" sldId="571"/>
            <ac:spMk id="3" creationId="{5FBEDDCC-E332-42C6-850C-19EA35A8C1E1}"/>
          </ac:spMkLst>
        </pc:spChg>
        <pc:graphicFrameChg chg="add del mod modGraphic">
          <ac:chgData name="Anubhav Mittal" userId="0cec1447-ad5f-47c4-bef3-8ff0c5c26bca" providerId="ADAL" clId="{42003D49-6725-45DF-966B-B623AA1F8C89}" dt="2020-03-26T11:30:10.625" v="1028"/>
          <ac:graphicFrameMkLst>
            <pc:docMk/>
            <pc:sldMk cId="4077905271" sldId="571"/>
            <ac:graphicFrameMk id="4" creationId="{165FD7CC-720C-40BD-8401-DA8EEAB47DC5}"/>
          </ac:graphicFrameMkLst>
        </pc:graphicFrameChg>
        <pc:graphicFrameChg chg="del">
          <ac:chgData name="Anubhav Mittal" userId="0cec1447-ad5f-47c4-bef3-8ff0c5c26bca" providerId="ADAL" clId="{42003D49-6725-45DF-966B-B623AA1F8C89}" dt="2020-03-26T11:29:36.130" v="1019" actId="478"/>
          <ac:graphicFrameMkLst>
            <pc:docMk/>
            <pc:sldMk cId="4077905271" sldId="571"/>
            <ac:graphicFrameMk id="5" creationId="{FDB317BE-964A-472F-8E4C-FE64A99CDBF5}"/>
          </ac:graphicFrameMkLst>
        </pc:graphicFrameChg>
        <pc:graphicFrameChg chg="add mod modGraphic">
          <ac:chgData name="Anubhav Mittal" userId="0cec1447-ad5f-47c4-bef3-8ff0c5c26bca" providerId="ADAL" clId="{42003D49-6725-45DF-966B-B623AA1F8C89}" dt="2020-03-26T12:34:18.234" v="1080" actId="14100"/>
          <ac:graphicFrameMkLst>
            <pc:docMk/>
            <pc:sldMk cId="4077905271" sldId="571"/>
            <ac:graphicFrameMk id="6" creationId="{66F7B46E-1E59-47F3-8B51-3CCBAB45EFDE}"/>
          </ac:graphicFrameMkLst>
        </pc:graphicFrameChg>
        <pc:graphicFrameChg chg="del">
          <ac:chgData name="Anubhav Mittal" userId="0cec1447-ad5f-47c4-bef3-8ff0c5c26bca" providerId="ADAL" clId="{42003D49-6725-45DF-966B-B623AA1F8C89}" dt="2020-03-26T11:29:37.767" v="1020" actId="478"/>
          <ac:graphicFrameMkLst>
            <pc:docMk/>
            <pc:sldMk cId="4077905271" sldId="571"/>
            <ac:graphicFrameMk id="11" creationId="{79322BEC-360D-44B1-868C-7BF8C4B8017E}"/>
          </ac:graphicFrameMkLst>
        </pc:graphicFrameChg>
        <pc:picChg chg="del">
          <ac:chgData name="Anubhav Mittal" userId="0cec1447-ad5f-47c4-bef3-8ff0c5c26bca" providerId="ADAL" clId="{42003D49-6725-45DF-966B-B623AA1F8C89}" dt="2020-03-26T11:29:32.829" v="1016" actId="478"/>
          <ac:picMkLst>
            <pc:docMk/>
            <pc:sldMk cId="4077905271" sldId="571"/>
            <ac:picMk id="8" creationId="{AC5A84DA-E9EA-4DEE-BE3B-D6345470A71A}"/>
          </ac:picMkLst>
        </pc:picChg>
        <pc:picChg chg="del mod">
          <ac:chgData name="Anubhav Mittal" userId="0cec1447-ad5f-47c4-bef3-8ff0c5c26bca" providerId="ADAL" clId="{42003D49-6725-45DF-966B-B623AA1F8C89}" dt="2020-03-26T11:29:34.252" v="1018" actId="478"/>
          <ac:picMkLst>
            <pc:docMk/>
            <pc:sldMk cId="4077905271" sldId="571"/>
            <ac:picMk id="10" creationId="{98572FD4-8FAD-4C2F-A53B-935525695C8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26/03/2020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a:p>
        </p:txBody>
      </p:sp>
    </p:spTree>
    <p:extLst>
      <p:ext uri="{BB962C8B-B14F-4D97-AF65-F5344CB8AC3E}">
        <p14:creationId xmlns:p14="http://schemas.microsoft.com/office/powerpoint/2010/main" val="1196751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a:p>
        </p:txBody>
      </p:sp>
    </p:spTree>
    <p:extLst>
      <p:ext uri="{BB962C8B-B14F-4D97-AF65-F5344CB8AC3E}">
        <p14:creationId xmlns:p14="http://schemas.microsoft.com/office/powerpoint/2010/main" val="2077984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a:p>
        </p:txBody>
      </p:sp>
    </p:spTree>
    <p:extLst>
      <p:ext uri="{BB962C8B-B14F-4D97-AF65-F5344CB8AC3E}">
        <p14:creationId xmlns:p14="http://schemas.microsoft.com/office/powerpoint/2010/main" val="905779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14</a:t>
            </a:fld>
            <a:endParaRPr lang="en-GB"/>
          </a:p>
        </p:txBody>
      </p:sp>
    </p:spTree>
    <p:extLst>
      <p:ext uri="{BB962C8B-B14F-4D97-AF65-F5344CB8AC3E}">
        <p14:creationId xmlns:p14="http://schemas.microsoft.com/office/powerpoint/2010/main" val="1936825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15</a:t>
            </a:fld>
            <a:endParaRPr lang="en-GB"/>
          </a:p>
        </p:txBody>
      </p:sp>
    </p:spTree>
    <p:extLst>
      <p:ext uri="{BB962C8B-B14F-4D97-AF65-F5344CB8AC3E}">
        <p14:creationId xmlns:p14="http://schemas.microsoft.com/office/powerpoint/2010/main" val="1254143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16</a:t>
            </a:fld>
            <a:endParaRPr lang="en-GB" dirty="0"/>
          </a:p>
        </p:txBody>
      </p:sp>
    </p:spTree>
    <p:extLst>
      <p:ext uri="{BB962C8B-B14F-4D97-AF65-F5344CB8AC3E}">
        <p14:creationId xmlns:p14="http://schemas.microsoft.com/office/powerpoint/2010/main" val="147510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1793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2979637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115752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1814692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1149799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3722667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96964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dirty="0"/>
              <a:t>Click to edit Master title style</a:t>
            </a:r>
            <a:endParaRPr lang="en-GB" dirty="0"/>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dirty="0"/>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dirty="0">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dirty="0" err="1">
                <a:solidFill>
                  <a:srgbClr val="00427F"/>
                </a:solidFill>
                <a:latin typeface="Arial" charset="0"/>
                <a:cs typeface="Arial" charset="0"/>
              </a:rPr>
              <a:t>www.scottish-enterprise.com</a:t>
            </a:r>
            <a:endParaRPr lang="en-GB" sz="1600" dirty="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dirty="0"/>
              <a:t>SEP</a:t>
            </a:r>
          </a:p>
          <a:p>
            <a:pPr marL="0" indent="0" algn="ctr">
              <a:buNone/>
            </a:pPr>
            <a:r>
              <a:rPr lang="en-GB" sz="4000" b="1" dirty="0"/>
              <a:t>User Research</a:t>
            </a:r>
          </a:p>
          <a:p>
            <a:pPr marL="0" indent="0" algn="ctr">
              <a:buNone/>
            </a:pPr>
            <a:r>
              <a:rPr lang="en-GB" sz="2800" b="1" dirty="0"/>
              <a:t>(Covid-19 info on live website)</a:t>
            </a:r>
          </a:p>
          <a:p>
            <a:pPr marL="0" indent="0" algn="ctr">
              <a:buNone/>
            </a:pPr>
            <a:r>
              <a:rPr lang="en-GB" sz="2800" b="1" dirty="0"/>
              <a:t>March 2020</a:t>
            </a:r>
          </a:p>
          <a:p>
            <a:pPr algn="ctr"/>
            <a:endParaRPr lang="en-GB" b="1" dirty="0"/>
          </a:p>
          <a:p>
            <a:pPr marL="0" indent="0" algn="ctr">
              <a:buNone/>
            </a:pPr>
            <a:r>
              <a:rPr lang="en-GB" b="1" dirty="0"/>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dirty="0"/>
              <a:t>How easy was it to understand the content?</a:t>
            </a:r>
            <a:endParaRPr lang="en-GB" b="1" dirty="0"/>
          </a:p>
        </p:txBody>
      </p:sp>
      <p:sp>
        <p:nvSpPr>
          <p:cNvPr id="6" name="Rectangle 5">
            <a:extLst>
              <a:ext uri="{FF2B5EF4-FFF2-40B4-BE49-F238E27FC236}">
                <a16:creationId xmlns:a16="http://schemas.microsoft.com/office/drawing/2014/main" id="{C019F693-F96F-42FD-B7FF-F05107D04164}"/>
              </a:ext>
            </a:extLst>
          </p:cNvPr>
          <p:cNvSpPr/>
          <p:nvPr/>
        </p:nvSpPr>
        <p:spPr>
          <a:xfrm>
            <a:off x="495300" y="4322312"/>
            <a:ext cx="8915400" cy="153593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The content uses formal language, and simple sentences to get the main message across; especially about ’Social Distancing within businesses’ as well as being outside in the community.</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Easy to read but there was too much information</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The content was expressed very clearly and concisely.</a:t>
            </a:r>
          </a:p>
          <a:p>
            <a:pPr>
              <a:lnSpc>
                <a:spcPct val="107000"/>
              </a:lnSpc>
              <a:spcAft>
                <a:spcPts val="800"/>
              </a:spcAft>
            </a:pPr>
            <a:endParaRPr lang="en-GB" sz="1400" i="1" dirty="0">
              <a:effectLst/>
              <a:latin typeface="+mn-lt"/>
              <a:ea typeface="Calibri" panose="020F0502020204030204" pitchFamily="34" charset="0"/>
              <a:cs typeface="Times New Roman" panose="02020603050405020304" pitchFamily="18" charset="0"/>
            </a:endParaRPr>
          </a:p>
        </p:txBody>
      </p:sp>
      <p:pic>
        <p:nvPicPr>
          <p:cNvPr id="8" name="C1022C4710" descr="C1022C4710.jpeg">
            <a:extLst>
              <a:ext uri="{FF2B5EF4-FFF2-40B4-BE49-F238E27FC236}">
                <a16:creationId xmlns:a16="http://schemas.microsoft.com/office/drawing/2014/main" id="{D5F4FE57-A7F5-4710-9B62-7A23A124BB62}"/>
              </a:ext>
            </a:extLst>
          </p:cNvPr>
          <p:cNvPicPr/>
          <p:nvPr/>
        </p:nvPicPr>
        <p:blipFill>
          <a:blip r:embed="rId3"/>
          <a:stretch>
            <a:fillRect/>
          </a:stretch>
        </p:blipFill>
        <p:spPr>
          <a:xfrm>
            <a:off x="85160" y="1401709"/>
            <a:ext cx="5753100" cy="2495550"/>
          </a:xfrm>
          <a:prstGeom prst="rect">
            <a:avLst/>
          </a:prstGeom>
        </p:spPr>
      </p:pic>
      <p:graphicFrame>
        <p:nvGraphicFramePr>
          <p:cNvPr id="4" name="Table 3">
            <a:extLst>
              <a:ext uri="{FF2B5EF4-FFF2-40B4-BE49-F238E27FC236}">
                <a16:creationId xmlns:a16="http://schemas.microsoft.com/office/drawing/2014/main" id="{35662933-D3BB-4A7F-81D6-0BD4E882AC7B}"/>
              </a:ext>
            </a:extLst>
          </p:cNvPr>
          <p:cNvGraphicFramePr>
            <a:graphicFrameLocks noGrp="1"/>
          </p:cNvGraphicFramePr>
          <p:nvPr>
            <p:extLst>
              <p:ext uri="{D42A27DB-BD31-4B8C-83A1-F6EECF244321}">
                <p14:modId xmlns:p14="http://schemas.microsoft.com/office/powerpoint/2010/main" val="3879178196"/>
              </p:ext>
            </p:extLst>
          </p:nvPr>
        </p:nvGraphicFramePr>
        <p:xfrm>
          <a:off x="5716056" y="1941474"/>
          <a:ext cx="3845456" cy="1150624"/>
        </p:xfrm>
        <a:graphic>
          <a:graphicData uri="http://schemas.openxmlformats.org/drawingml/2006/table">
            <a:tbl>
              <a:tblPr firstRow="1" bandRow="1">
                <a:tableStyleId>{5C22544A-7EE6-4342-B048-85BDC9FD1C3A}</a:tableStyleId>
              </a:tblPr>
              <a:tblGrid>
                <a:gridCol w="2621320">
                  <a:extLst>
                    <a:ext uri="{9D8B030D-6E8A-4147-A177-3AD203B41FA5}">
                      <a16:colId xmlns:a16="http://schemas.microsoft.com/office/drawing/2014/main" val="153377744"/>
                    </a:ext>
                  </a:extLst>
                </a:gridCol>
                <a:gridCol w="648072">
                  <a:extLst>
                    <a:ext uri="{9D8B030D-6E8A-4147-A177-3AD203B41FA5}">
                      <a16:colId xmlns:a16="http://schemas.microsoft.com/office/drawing/2014/main" val="3364156546"/>
                    </a:ext>
                  </a:extLst>
                </a:gridCol>
                <a:gridCol w="576064">
                  <a:extLst>
                    <a:ext uri="{9D8B030D-6E8A-4147-A177-3AD203B41FA5}">
                      <a16:colId xmlns:a16="http://schemas.microsoft.com/office/drawing/2014/main" val="3844686808"/>
                    </a:ext>
                  </a:extLst>
                </a:gridCol>
              </a:tblGrid>
              <a:tr h="0">
                <a:tc>
                  <a:txBody>
                    <a:bodyPr/>
                    <a:lstStyle/>
                    <a:p>
                      <a:pPr>
                        <a:lnSpc>
                          <a:spcPct val="115000"/>
                        </a:lnSpc>
                        <a:spcAft>
                          <a:spcPts val="0"/>
                        </a:spcAft>
                      </a:pPr>
                      <a:r>
                        <a:rPr lang="en-US" sz="900">
                          <a:effectLst/>
                        </a:rPr>
                        <a:t>Answer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2149356"/>
                  </a:ext>
                </a:extLst>
              </a:tr>
              <a:tr h="0">
                <a:tc>
                  <a:txBody>
                    <a:bodyPr/>
                    <a:lstStyle/>
                    <a:p>
                      <a:pPr>
                        <a:lnSpc>
                          <a:spcPct val="115000"/>
                        </a:lnSpc>
                        <a:spcAft>
                          <a:spcPts val="0"/>
                        </a:spcAft>
                      </a:pPr>
                      <a:r>
                        <a:rPr lang="en-US" sz="900">
                          <a:effectLst/>
                        </a:rPr>
                        <a:t>Very 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79831"/>
                  </a:ext>
                </a:extLst>
              </a:tr>
              <a:tr h="0">
                <a:tc>
                  <a:txBody>
                    <a:bodyPr/>
                    <a:lstStyle/>
                    <a:p>
                      <a:pPr>
                        <a:lnSpc>
                          <a:spcPct val="115000"/>
                        </a:lnSpc>
                        <a:spcAft>
                          <a:spcPts val="0"/>
                        </a:spcAft>
                      </a:pPr>
                      <a:r>
                        <a:rPr lang="en-US" sz="900">
                          <a:effectLst/>
                        </a:rPr>
                        <a:t>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74340671"/>
                  </a:ext>
                </a:extLst>
              </a:tr>
              <a:tr h="0">
                <a:tc>
                  <a:txBody>
                    <a:bodyPr/>
                    <a:lstStyle/>
                    <a:p>
                      <a:pPr>
                        <a:lnSpc>
                          <a:spcPct val="115000"/>
                        </a:lnSpc>
                        <a:spcAft>
                          <a:spcPts val="0"/>
                        </a:spcAft>
                      </a:pPr>
                      <a:r>
                        <a:rPr lang="en-US" sz="900">
                          <a:effectLst/>
                        </a:rPr>
                        <a:t>Neither easy nor 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5816112"/>
                  </a:ext>
                </a:extLst>
              </a:tr>
              <a:tr h="0">
                <a:tc>
                  <a:txBody>
                    <a:bodyPr/>
                    <a:lstStyle/>
                    <a:p>
                      <a:pPr>
                        <a:lnSpc>
                          <a:spcPct val="115000"/>
                        </a:lnSpc>
                        <a:spcAft>
                          <a:spcPts val="0"/>
                        </a:spcAft>
                      </a:pPr>
                      <a:r>
                        <a:rPr lang="en-US" sz="900">
                          <a:effectLst/>
                        </a:rPr>
                        <a:t>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9853762"/>
                  </a:ext>
                </a:extLst>
              </a:tr>
              <a:tr h="0">
                <a:tc>
                  <a:txBody>
                    <a:bodyPr/>
                    <a:lstStyle/>
                    <a:p>
                      <a:pPr>
                        <a:lnSpc>
                          <a:spcPct val="115000"/>
                        </a:lnSpc>
                        <a:spcAft>
                          <a:spcPts val="0"/>
                        </a:spcAft>
                      </a:pPr>
                      <a:r>
                        <a:rPr lang="en-US" sz="900">
                          <a:effectLst/>
                        </a:rPr>
                        <a:t>Very 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79314126"/>
                  </a:ext>
                </a:extLst>
              </a:tr>
              <a:tr h="0">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81058143"/>
                  </a:ext>
                </a:extLst>
              </a:tr>
              <a:tr h="0">
                <a:tc>
                  <a:txBody>
                    <a:bodyPr/>
                    <a:lstStyle/>
                    <a:p>
                      <a:pPr algn="r">
                        <a:lnSpc>
                          <a:spcPct val="115000"/>
                        </a:lnSpc>
                        <a:spcAft>
                          <a:spcPts val="0"/>
                        </a:spcAft>
                      </a:pPr>
                      <a:r>
                        <a:rPr lang="en-US" sz="900">
                          <a:effectLst/>
                        </a:rPr>
                        <a:t>skipped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97627802"/>
                  </a:ext>
                </a:extLst>
              </a:tr>
            </a:tbl>
          </a:graphicData>
        </a:graphic>
      </p:graphicFrame>
    </p:spTree>
    <p:extLst>
      <p:ext uri="{BB962C8B-B14F-4D97-AF65-F5344CB8AC3E}">
        <p14:creationId xmlns:p14="http://schemas.microsoft.com/office/powerpoint/2010/main" val="88881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dirty="0"/>
              <a:t>How easy was it to navigate the content on this website? (e.g. were you able to go back to the homepage while browsing different sections)</a:t>
            </a:r>
            <a:endParaRPr lang="en-GB" b="1" dirty="0"/>
          </a:p>
        </p:txBody>
      </p:sp>
      <p:sp>
        <p:nvSpPr>
          <p:cNvPr id="6" name="Rectangle 5">
            <a:extLst>
              <a:ext uri="{FF2B5EF4-FFF2-40B4-BE49-F238E27FC236}">
                <a16:creationId xmlns:a16="http://schemas.microsoft.com/office/drawing/2014/main" id="{C019F693-F96F-42FD-B7FF-F05107D04164}"/>
              </a:ext>
            </a:extLst>
          </p:cNvPr>
          <p:cNvSpPr/>
          <p:nvPr/>
        </p:nvSpPr>
        <p:spPr>
          <a:xfrm>
            <a:off x="495300" y="4322312"/>
            <a:ext cx="8915400" cy="166385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The overall navigation of the website was a little inconsistent and not coherent enough for me. This is because I was unable to go back to a specific article, as the sections/tabs on the top were too large and broad ranged.</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Easy to move around and select drop boxes and navigate</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The top bar makes it very easy to navigate, though it would be good to have different subsections on the first page for different advice.</a:t>
            </a:r>
            <a:endParaRPr lang="en-GB" sz="1400" i="1" dirty="0">
              <a:effectLst/>
              <a:latin typeface="+mn-lt"/>
              <a:ea typeface="Calibri" panose="020F0502020204030204" pitchFamily="34" charset="0"/>
              <a:cs typeface="Times New Roman" panose="02020603050405020304" pitchFamily="18" charset="0"/>
            </a:endParaRPr>
          </a:p>
        </p:txBody>
      </p:sp>
      <p:pic>
        <p:nvPicPr>
          <p:cNvPr id="7" name="C1022C4722" descr="C1022C4722.jpeg">
            <a:extLst>
              <a:ext uri="{FF2B5EF4-FFF2-40B4-BE49-F238E27FC236}">
                <a16:creationId xmlns:a16="http://schemas.microsoft.com/office/drawing/2014/main" id="{7EC3227A-746B-456F-96F6-D3595777B8A3}"/>
              </a:ext>
            </a:extLst>
          </p:cNvPr>
          <p:cNvPicPr/>
          <p:nvPr/>
        </p:nvPicPr>
        <p:blipFill>
          <a:blip r:embed="rId3"/>
          <a:stretch>
            <a:fillRect/>
          </a:stretch>
        </p:blipFill>
        <p:spPr>
          <a:xfrm>
            <a:off x="253640" y="1667920"/>
            <a:ext cx="5753100" cy="2495550"/>
          </a:xfrm>
          <a:prstGeom prst="rect">
            <a:avLst/>
          </a:prstGeom>
        </p:spPr>
      </p:pic>
      <p:graphicFrame>
        <p:nvGraphicFramePr>
          <p:cNvPr id="5" name="Table 4">
            <a:extLst>
              <a:ext uri="{FF2B5EF4-FFF2-40B4-BE49-F238E27FC236}">
                <a16:creationId xmlns:a16="http://schemas.microsoft.com/office/drawing/2014/main" id="{40F71E68-18D8-431A-8AEB-ADB8D91B883B}"/>
              </a:ext>
            </a:extLst>
          </p:cNvPr>
          <p:cNvGraphicFramePr>
            <a:graphicFrameLocks noGrp="1"/>
          </p:cNvGraphicFramePr>
          <p:nvPr>
            <p:extLst>
              <p:ext uri="{D42A27DB-BD31-4B8C-83A1-F6EECF244321}">
                <p14:modId xmlns:p14="http://schemas.microsoft.com/office/powerpoint/2010/main" val="2678471488"/>
              </p:ext>
            </p:extLst>
          </p:nvPr>
        </p:nvGraphicFramePr>
        <p:xfrm>
          <a:off x="5745726" y="2242344"/>
          <a:ext cx="3829714" cy="1150624"/>
        </p:xfrm>
        <a:graphic>
          <a:graphicData uri="http://schemas.openxmlformats.org/drawingml/2006/table">
            <a:tbl>
              <a:tblPr firstRow="1" bandRow="1">
                <a:tableStyleId>{5C22544A-7EE6-4342-B048-85BDC9FD1C3A}</a:tableStyleId>
              </a:tblPr>
              <a:tblGrid>
                <a:gridCol w="1930926">
                  <a:extLst>
                    <a:ext uri="{9D8B030D-6E8A-4147-A177-3AD203B41FA5}">
                      <a16:colId xmlns:a16="http://schemas.microsoft.com/office/drawing/2014/main" val="4168229805"/>
                    </a:ext>
                  </a:extLst>
                </a:gridCol>
                <a:gridCol w="949394">
                  <a:extLst>
                    <a:ext uri="{9D8B030D-6E8A-4147-A177-3AD203B41FA5}">
                      <a16:colId xmlns:a16="http://schemas.microsoft.com/office/drawing/2014/main" val="746784657"/>
                    </a:ext>
                  </a:extLst>
                </a:gridCol>
                <a:gridCol w="949394">
                  <a:extLst>
                    <a:ext uri="{9D8B030D-6E8A-4147-A177-3AD203B41FA5}">
                      <a16:colId xmlns:a16="http://schemas.microsoft.com/office/drawing/2014/main" val="2785288268"/>
                    </a:ext>
                  </a:extLst>
                </a:gridCol>
              </a:tblGrid>
              <a:tr h="0">
                <a:tc>
                  <a:txBody>
                    <a:bodyPr/>
                    <a:lstStyle/>
                    <a:p>
                      <a:pPr>
                        <a:lnSpc>
                          <a:spcPct val="115000"/>
                        </a:lnSpc>
                        <a:spcAft>
                          <a:spcPts val="0"/>
                        </a:spcAft>
                      </a:pPr>
                      <a:r>
                        <a:rPr lang="en-US" sz="900">
                          <a:effectLst/>
                        </a:rPr>
                        <a:t>Answer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57488564"/>
                  </a:ext>
                </a:extLst>
              </a:tr>
              <a:tr h="0">
                <a:tc>
                  <a:txBody>
                    <a:bodyPr/>
                    <a:lstStyle/>
                    <a:p>
                      <a:pPr>
                        <a:lnSpc>
                          <a:spcPct val="115000"/>
                        </a:lnSpc>
                        <a:spcAft>
                          <a:spcPts val="0"/>
                        </a:spcAft>
                      </a:pPr>
                      <a:r>
                        <a:rPr lang="en-US" sz="900">
                          <a:effectLst/>
                        </a:rPr>
                        <a:t>Very 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36%</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3015985"/>
                  </a:ext>
                </a:extLst>
              </a:tr>
              <a:tr h="0">
                <a:tc>
                  <a:txBody>
                    <a:bodyPr/>
                    <a:lstStyle/>
                    <a:p>
                      <a:pPr>
                        <a:lnSpc>
                          <a:spcPct val="115000"/>
                        </a:lnSpc>
                        <a:spcAft>
                          <a:spcPts val="0"/>
                        </a:spcAft>
                      </a:pPr>
                      <a:r>
                        <a:rPr lang="en-US" sz="900">
                          <a:effectLst/>
                        </a:rPr>
                        <a:t>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1404724"/>
                  </a:ext>
                </a:extLst>
              </a:tr>
              <a:tr h="0">
                <a:tc>
                  <a:txBody>
                    <a:bodyPr/>
                    <a:lstStyle/>
                    <a:p>
                      <a:pPr>
                        <a:lnSpc>
                          <a:spcPct val="115000"/>
                        </a:lnSpc>
                        <a:spcAft>
                          <a:spcPts val="0"/>
                        </a:spcAft>
                      </a:pPr>
                      <a:r>
                        <a:rPr lang="en-US" sz="900">
                          <a:effectLst/>
                        </a:rPr>
                        <a:t>Neither easy nor 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22218781"/>
                  </a:ext>
                </a:extLst>
              </a:tr>
              <a:tr h="0">
                <a:tc>
                  <a:txBody>
                    <a:bodyPr/>
                    <a:lstStyle/>
                    <a:p>
                      <a:pPr>
                        <a:lnSpc>
                          <a:spcPct val="115000"/>
                        </a:lnSpc>
                        <a:spcAft>
                          <a:spcPts val="0"/>
                        </a:spcAft>
                      </a:pPr>
                      <a:r>
                        <a:rPr lang="en-US" sz="900">
                          <a:effectLst/>
                        </a:rPr>
                        <a:t>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2190206"/>
                  </a:ext>
                </a:extLst>
              </a:tr>
              <a:tr h="0">
                <a:tc>
                  <a:txBody>
                    <a:bodyPr/>
                    <a:lstStyle/>
                    <a:p>
                      <a:pPr>
                        <a:lnSpc>
                          <a:spcPct val="115000"/>
                        </a:lnSpc>
                        <a:spcAft>
                          <a:spcPts val="0"/>
                        </a:spcAft>
                      </a:pPr>
                      <a:r>
                        <a:rPr lang="en-US" sz="900">
                          <a:effectLst/>
                        </a:rPr>
                        <a:t>Very 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7075186"/>
                  </a:ext>
                </a:extLst>
              </a:tr>
              <a:tr h="0">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777094"/>
                  </a:ext>
                </a:extLst>
              </a:tr>
              <a:tr h="0">
                <a:tc>
                  <a:txBody>
                    <a:bodyPr/>
                    <a:lstStyle/>
                    <a:p>
                      <a:pPr algn="r">
                        <a:lnSpc>
                          <a:spcPct val="115000"/>
                        </a:lnSpc>
                        <a:spcAft>
                          <a:spcPts val="0"/>
                        </a:spcAft>
                      </a:pPr>
                      <a:r>
                        <a:rPr lang="en-US" sz="900">
                          <a:effectLst/>
                        </a:rPr>
                        <a:t>skipped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9526416"/>
                  </a:ext>
                </a:extLst>
              </a:tr>
            </a:tbl>
          </a:graphicData>
        </a:graphic>
      </p:graphicFrame>
    </p:spTree>
    <p:extLst>
      <p:ext uri="{BB962C8B-B14F-4D97-AF65-F5344CB8AC3E}">
        <p14:creationId xmlns:p14="http://schemas.microsoft.com/office/powerpoint/2010/main" val="3187328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dirty="0"/>
              <a:t>How do you feel about being taken to external websites upon clicking on a piece of information? Was it confusing or not and if you are okay with this?</a:t>
            </a:r>
          </a:p>
          <a:p>
            <a:endParaRPr lang="en-US" b="1" dirty="0"/>
          </a:p>
          <a:p>
            <a:r>
              <a:rPr lang="en-US" dirty="0"/>
              <a:t>Majority users were okay with them being taken to external websites. See below comments.</a:t>
            </a:r>
            <a:endParaRPr lang="en-GB" dirty="0"/>
          </a:p>
        </p:txBody>
      </p:sp>
      <p:graphicFrame>
        <p:nvGraphicFramePr>
          <p:cNvPr id="4" name="Table 3">
            <a:extLst>
              <a:ext uri="{FF2B5EF4-FFF2-40B4-BE49-F238E27FC236}">
                <a16:creationId xmlns:a16="http://schemas.microsoft.com/office/drawing/2014/main" id="{E3631B55-6608-48DC-9874-B4E3E3CD4E4C}"/>
              </a:ext>
            </a:extLst>
          </p:cNvPr>
          <p:cNvGraphicFramePr>
            <a:graphicFrameLocks noGrp="1"/>
          </p:cNvGraphicFramePr>
          <p:nvPr>
            <p:extLst>
              <p:ext uri="{D42A27DB-BD31-4B8C-83A1-F6EECF244321}">
                <p14:modId xmlns:p14="http://schemas.microsoft.com/office/powerpoint/2010/main" val="3071220207"/>
              </p:ext>
            </p:extLst>
          </p:nvPr>
        </p:nvGraphicFramePr>
        <p:xfrm>
          <a:off x="812540" y="2564904"/>
          <a:ext cx="8280919" cy="4095190"/>
        </p:xfrm>
        <a:graphic>
          <a:graphicData uri="http://schemas.openxmlformats.org/drawingml/2006/table">
            <a:tbl>
              <a:tblPr firstRow="1" bandRow="1">
                <a:tableStyleId>{5C22544A-7EE6-4342-B048-85BDC9FD1C3A}</a:tableStyleId>
              </a:tblPr>
              <a:tblGrid>
                <a:gridCol w="2759676">
                  <a:extLst>
                    <a:ext uri="{9D8B030D-6E8A-4147-A177-3AD203B41FA5}">
                      <a16:colId xmlns:a16="http://schemas.microsoft.com/office/drawing/2014/main" val="2605095300"/>
                    </a:ext>
                  </a:extLst>
                </a:gridCol>
                <a:gridCol w="2757784">
                  <a:extLst>
                    <a:ext uri="{9D8B030D-6E8A-4147-A177-3AD203B41FA5}">
                      <a16:colId xmlns:a16="http://schemas.microsoft.com/office/drawing/2014/main" val="2654100526"/>
                    </a:ext>
                  </a:extLst>
                </a:gridCol>
                <a:gridCol w="2763459">
                  <a:extLst>
                    <a:ext uri="{9D8B030D-6E8A-4147-A177-3AD203B41FA5}">
                      <a16:colId xmlns:a16="http://schemas.microsoft.com/office/drawing/2014/main" val="3999235716"/>
                    </a:ext>
                  </a:extLst>
                </a:gridCol>
              </a:tblGrid>
              <a:tr h="216187">
                <a:tc>
                  <a:txBody>
                    <a:bodyPr/>
                    <a:lstStyle/>
                    <a:p>
                      <a:pPr>
                        <a:lnSpc>
                          <a:spcPct val="107000"/>
                        </a:lnSpc>
                        <a:spcAft>
                          <a:spcPts val="0"/>
                        </a:spcAft>
                      </a:pPr>
                      <a:r>
                        <a:rPr lang="en-US" sz="1000">
                          <a:effectLst/>
                        </a:rPr>
                        <a:t>1.</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dirty="0">
                          <a:effectLst/>
                        </a:rPr>
                        <a:t>2.</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3.</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extLst>
                  <a:ext uri="{0D108BD9-81ED-4DB2-BD59-A6C34878D82A}">
                    <a16:rowId xmlns:a16="http://schemas.microsoft.com/office/drawing/2014/main" val="3327527083"/>
                  </a:ext>
                </a:extLst>
              </a:tr>
              <a:tr h="420532">
                <a:tc>
                  <a:txBody>
                    <a:bodyPr/>
                    <a:lstStyle/>
                    <a:p>
                      <a:pPr>
                        <a:lnSpc>
                          <a:spcPct val="107000"/>
                        </a:lnSpc>
                        <a:spcAft>
                          <a:spcPts val="0"/>
                        </a:spcAft>
                      </a:pPr>
                      <a:r>
                        <a:rPr lang="en-US" sz="1000">
                          <a:effectLst/>
                        </a:rPr>
                        <a:t>It was a little confusing but would be fine if you segregated external links.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extLst>
                  <a:ext uri="{0D108BD9-81ED-4DB2-BD59-A6C34878D82A}">
                    <a16:rowId xmlns:a16="http://schemas.microsoft.com/office/drawing/2014/main" val="3368992506"/>
                  </a:ext>
                </a:extLst>
              </a:tr>
              <a:tr h="420532">
                <a:tc>
                  <a:txBody>
                    <a:bodyPr/>
                    <a:lstStyle/>
                    <a:p>
                      <a:pPr>
                        <a:lnSpc>
                          <a:spcPct val="107000"/>
                        </a:lnSpc>
                        <a:spcAft>
                          <a:spcPts val="0"/>
                        </a:spcAft>
                      </a:pPr>
                      <a:r>
                        <a:rPr lang="en-US" sz="1000">
                          <a:effectLst/>
                        </a:rPr>
                        <a:t>Not confusing</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Fine as it was through external tabs and one can refer back still</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extLst>
                  <a:ext uri="{0D108BD9-81ED-4DB2-BD59-A6C34878D82A}">
                    <a16:rowId xmlns:a16="http://schemas.microsoft.com/office/drawing/2014/main" val="718258941"/>
                  </a:ext>
                </a:extLst>
              </a:tr>
              <a:tr h="420532">
                <a:tc>
                  <a:txBody>
                    <a:bodyPr/>
                    <a:lstStyle/>
                    <a:p>
                      <a:pPr>
                        <a:lnSpc>
                          <a:spcPct val="107000"/>
                        </a:lnSpc>
                        <a:spcAft>
                          <a:spcPts val="0"/>
                        </a:spcAft>
                      </a:pPr>
                      <a:r>
                        <a:rPr lang="en-US" sz="1000">
                          <a:effectLst/>
                        </a:rPr>
                        <a:t>It was okay, makes in easier to navigate Gov.uk as that website is difficult to navigate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extLst>
                  <a:ext uri="{0D108BD9-81ED-4DB2-BD59-A6C34878D82A}">
                    <a16:rowId xmlns:a16="http://schemas.microsoft.com/office/drawing/2014/main" val="2914251879"/>
                  </a:ext>
                </a:extLst>
              </a:tr>
              <a:tr h="705082">
                <a:tc>
                  <a:txBody>
                    <a:bodyPr/>
                    <a:lstStyle/>
                    <a:p>
                      <a:pPr>
                        <a:lnSpc>
                          <a:spcPct val="107000"/>
                        </a:lnSpc>
                        <a:spcAft>
                          <a:spcPts val="0"/>
                        </a:spcAft>
                      </a:pPr>
                      <a:r>
                        <a:rPr lang="en-US" sz="1000">
                          <a:effectLst/>
                        </a:rPr>
                        <a:t>I would not like to be taken to another website, as I lose trust in the overall content.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A second reason is because I feel that the info on the external website is more likely to be irrelevant.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A last reason is because in my opinion I find it more time consuming, and inconvenient to be navigated onto another page.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extLst>
                  <a:ext uri="{0D108BD9-81ED-4DB2-BD59-A6C34878D82A}">
                    <a16:rowId xmlns:a16="http://schemas.microsoft.com/office/drawing/2014/main" val="1657773205"/>
                  </a:ext>
                </a:extLst>
              </a:tr>
              <a:tr h="420532">
                <a:tc>
                  <a:txBody>
                    <a:bodyPr/>
                    <a:lstStyle/>
                    <a:p>
                      <a:pPr>
                        <a:lnSpc>
                          <a:spcPct val="107000"/>
                        </a:lnSpc>
                        <a:spcAft>
                          <a:spcPts val="0"/>
                        </a:spcAft>
                      </a:pPr>
                      <a:r>
                        <a:rPr lang="en-US" sz="1000">
                          <a:effectLst/>
                        </a:rPr>
                        <a:t>I would be okay with this as long as it’s also a government website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extLst>
                  <a:ext uri="{0D108BD9-81ED-4DB2-BD59-A6C34878D82A}">
                    <a16:rowId xmlns:a16="http://schemas.microsoft.com/office/drawing/2014/main" val="1151707317"/>
                  </a:ext>
                </a:extLst>
              </a:tr>
              <a:tr h="705082">
                <a:tc>
                  <a:txBody>
                    <a:bodyPr/>
                    <a:lstStyle/>
                    <a:p>
                      <a:pPr>
                        <a:lnSpc>
                          <a:spcPct val="107000"/>
                        </a:lnSpc>
                        <a:spcAft>
                          <a:spcPts val="0"/>
                        </a:spcAft>
                      </a:pPr>
                      <a:r>
                        <a:rPr lang="en-US" sz="1000">
                          <a:effectLst/>
                        </a:rPr>
                        <a:t>It’s absolutely fine, and was clear from the symbol next to each link what would happen when clicked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It makes sense because then the most useful resources are all in one place without needing to be kept constantly updated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extLst>
                  <a:ext uri="{0D108BD9-81ED-4DB2-BD59-A6C34878D82A}">
                    <a16:rowId xmlns:a16="http://schemas.microsoft.com/office/drawing/2014/main" val="3742411662"/>
                  </a:ext>
                </a:extLst>
              </a:tr>
              <a:tr h="341930">
                <a:tc>
                  <a:txBody>
                    <a:bodyPr/>
                    <a:lstStyle/>
                    <a:p>
                      <a:pPr>
                        <a:lnSpc>
                          <a:spcPct val="107000"/>
                        </a:lnSpc>
                        <a:spcAft>
                          <a:spcPts val="0"/>
                        </a:spcAft>
                      </a:pPr>
                      <a:r>
                        <a:rPr lang="en-US" sz="1000">
                          <a:effectLst/>
                        </a:rPr>
                        <a:t>I was okay with this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No single website has all the information in the world</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It was also thoughtful</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extLst>
                  <a:ext uri="{0D108BD9-81ED-4DB2-BD59-A6C34878D82A}">
                    <a16:rowId xmlns:a16="http://schemas.microsoft.com/office/drawing/2014/main" val="2159960488"/>
                  </a:ext>
                </a:extLst>
              </a:tr>
              <a:tr h="166525">
                <a:tc>
                  <a:txBody>
                    <a:bodyPr/>
                    <a:lstStyle/>
                    <a:p>
                      <a:pPr>
                        <a:lnSpc>
                          <a:spcPct val="107000"/>
                        </a:lnSpc>
                        <a:spcAft>
                          <a:spcPts val="0"/>
                        </a:spcAft>
                      </a:pPr>
                      <a:r>
                        <a:rPr lang="en-US" sz="1000">
                          <a:effectLst/>
                        </a:rPr>
                        <a:t>okay with it</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they were useful websites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related to the topic covid-19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extLst>
                  <a:ext uri="{0D108BD9-81ED-4DB2-BD59-A6C34878D82A}">
                    <a16:rowId xmlns:a16="http://schemas.microsoft.com/office/drawing/2014/main" val="2647126372"/>
                  </a:ext>
                </a:extLst>
              </a:tr>
              <a:tr h="278256">
                <a:tc>
                  <a:txBody>
                    <a:bodyPr/>
                    <a:lstStyle/>
                    <a:p>
                      <a:pPr>
                        <a:lnSpc>
                          <a:spcPct val="107000"/>
                        </a:lnSpc>
                        <a:spcAft>
                          <a:spcPts val="0"/>
                        </a:spcAft>
                      </a:pPr>
                      <a:r>
                        <a:rPr lang="en-US" sz="1000">
                          <a:effectLst/>
                        </a:rPr>
                        <a:t>safe as this main site is a trusted site.</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tc>
                  <a:txBody>
                    <a:bodyPr/>
                    <a:lstStyle/>
                    <a:p>
                      <a:pPr>
                        <a:lnSpc>
                          <a:spcPct val="107000"/>
                        </a:lnSpc>
                        <a:spcAft>
                          <a:spcPts val="0"/>
                        </a:spcAft>
                      </a:pPr>
                      <a:r>
                        <a:rPr lang="en-US" sz="1000" dirty="0">
                          <a:effectLst/>
                        </a:rPr>
                        <a:t> </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365" marR="60365" marT="0" marB="0"/>
                </a:tc>
                <a:extLst>
                  <a:ext uri="{0D108BD9-81ED-4DB2-BD59-A6C34878D82A}">
                    <a16:rowId xmlns:a16="http://schemas.microsoft.com/office/drawing/2014/main" val="3678503811"/>
                  </a:ext>
                </a:extLst>
              </a:tr>
            </a:tbl>
          </a:graphicData>
        </a:graphic>
      </p:graphicFrame>
    </p:spTree>
    <p:extLst>
      <p:ext uri="{BB962C8B-B14F-4D97-AF65-F5344CB8AC3E}">
        <p14:creationId xmlns:p14="http://schemas.microsoft.com/office/powerpoint/2010/main" val="348805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Coid-19 Task</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US" b="1" dirty="0"/>
              <a:t>Users were asked to perform the following task on this website: As an employer you are trying to find about “sick pay” how would you go about finding this information? </a:t>
            </a:r>
          </a:p>
          <a:p>
            <a:pPr marL="11113"/>
            <a:endParaRPr lang="en-US" b="1" dirty="0"/>
          </a:p>
          <a:p>
            <a:r>
              <a:rPr lang="en-US" b="1" dirty="0"/>
              <a:t>Were you able to find information about "sick pay"? (Yes = 7, No = 4)</a:t>
            </a:r>
          </a:p>
          <a:p>
            <a:endParaRPr lang="en-US" b="1" dirty="0"/>
          </a:p>
          <a:p>
            <a:endParaRPr lang="en-US" b="1" dirty="0"/>
          </a:p>
          <a:p>
            <a:endParaRPr lang="en-US" b="1" dirty="0"/>
          </a:p>
          <a:p>
            <a:endParaRPr lang="en-US" b="1" dirty="0"/>
          </a:p>
          <a:p>
            <a:endParaRPr lang="en-US" b="1" dirty="0"/>
          </a:p>
          <a:p>
            <a:r>
              <a:rPr lang="en-US" b="1" dirty="0"/>
              <a:t>How easy was it to find "sick pay" information on this website?</a:t>
            </a:r>
            <a:endParaRPr lang="en-GB" b="1" dirty="0"/>
          </a:p>
          <a:p>
            <a:pPr marL="342900" indent="-342900">
              <a:buFont typeface="+mj-lt"/>
              <a:buAutoNum type="arabicPeriod"/>
            </a:pPr>
            <a:endParaRPr lang="en-GB" dirty="0"/>
          </a:p>
        </p:txBody>
      </p:sp>
      <p:pic>
        <p:nvPicPr>
          <p:cNvPr id="4" name="C1022C4725" descr="C1022C4725.jpeg">
            <a:extLst>
              <a:ext uri="{FF2B5EF4-FFF2-40B4-BE49-F238E27FC236}">
                <a16:creationId xmlns:a16="http://schemas.microsoft.com/office/drawing/2014/main" id="{D264D54E-BE04-407F-884D-5CDEAD4DBFB7}"/>
              </a:ext>
            </a:extLst>
          </p:cNvPr>
          <p:cNvPicPr/>
          <p:nvPr/>
        </p:nvPicPr>
        <p:blipFill>
          <a:blip r:embed="rId3"/>
          <a:stretch>
            <a:fillRect/>
          </a:stretch>
        </p:blipFill>
        <p:spPr>
          <a:xfrm>
            <a:off x="128464" y="2267744"/>
            <a:ext cx="5753100" cy="1228725"/>
          </a:xfrm>
          <a:prstGeom prst="rect">
            <a:avLst/>
          </a:prstGeom>
        </p:spPr>
      </p:pic>
      <p:pic>
        <p:nvPicPr>
          <p:cNvPr id="6" name="C1022C4727" descr="C1022C4727.jpeg">
            <a:extLst>
              <a:ext uri="{FF2B5EF4-FFF2-40B4-BE49-F238E27FC236}">
                <a16:creationId xmlns:a16="http://schemas.microsoft.com/office/drawing/2014/main" id="{B4C913B7-8508-4E7A-BC96-A33A0C16CC51}"/>
              </a:ext>
            </a:extLst>
          </p:cNvPr>
          <p:cNvPicPr/>
          <p:nvPr/>
        </p:nvPicPr>
        <p:blipFill>
          <a:blip r:embed="rId4"/>
          <a:stretch>
            <a:fillRect/>
          </a:stretch>
        </p:blipFill>
        <p:spPr>
          <a:xfrm>
            <a:off x="0" y="4087812"/>
            <a:ext cx="5753100" cy="2495550"/>
          </a:xfrm>
          <a:prstGeom prst="rect">
            <a:avLst/>
          </a:prstGeom>
        </p:spPr>
      </p:pic>
      <p:graphicFrame>
        <p:nvGraphicFramePr>
          <p:cNvPr id="7" name="Table 6">
            <a:extLst>
              <a:ext uri="{FF2B5EF4-FFF2-40B4-BE49-F238E27FC236}">
                <a16:creationId xmlns:a16="http://schemas.microsoft.com/office/drawing/2014/main" id="{C3F56D30-83C7-49D0-ABF9-E5A4E5F9DB0A}"/>
              </a:ext>
            </a:extLst>
          </p:cNvPr>
          <p:cNvGraphicFramePr>
            <a:graphicFrameLocks noGrp="1"/>
          </p:cNvGraphicFramePr>
          <p:nvPr>
            <p:extLst>
              <p:ext uri="{D42A27DB-BD31-4B8C-83A1-F6EECF244321}">
                <p14:modId xmlns:p14="http://schemas.microsoft.com/office/powerpoint/2010/main" val="1256542494"/>
              </p:ext>
            </p:extLst>
          </p:nvPr>
        </p:nvGraphicFramePr>
        <p:xfrm>
          <a:off x="5673080" y="4639469"/>
          <a:ext cx="4144629" cy="1150624"/>
        </p:xfrm>
        <a:graphic>
          <a:graphicData uri="http://schemas.openxmlformats.org/drawingml/2006/table">
            <a:tbl>
              <a:tblPr firstRow="1" bandRow="1">
                <a:tableStyleId>{5C22544A-7EE6-4342-B048-85BDC9FD1C3A}</a:tableStyleId>
              </a:tblPr>
              <a:tblGrid>
                <a:gridCol w="2160396">
                  <a:extLst>
                    <a:ext uri="{9D8B030D-6E8A-4147-A177-3AD203B41FA5}">
                      <a16:colId xmlns:a16="http://schemas.microsoft.com/office/drawing/2014/main" val="2114399985"/>
                    </a:ext>
                  </a:extLst>
                </a:gridCol>
                <a:gridCol w="1130990">
                  <a:extLst>
                    <a:ext uri="{9D8B030D-6E8A-4147-A177-3AD203B41FA5}">
                      <a16:colId xmlns:a16="http://schemas.microsoft.com/office/drawing/2014/main" val="1319314025"/>
                    </a:ext>
                  </a:extLst>
                </a:gridCol>
                <a:gridCol w="853243">
                  <a:extLst>
                    <a:ext uri="{9D8B030D-6E8A-4147-A177-3AD203B41FA5}">
                      <a16:colId xmlns:a16="http://schemas.microsoft.com/office/drawing/2014/main" val="3668451470"/>
                    </a:ext>
                  </a:extLst>
                </a:gridCol>
              </a:tblGrid>
              <a:tr h="0">
                <a:tc>
                  <a:txBody>
                    <a:bodyPr/>
                    <a:lstStyle/>
                    <a:p>
                      <a:pPr>
                        <a:lnSpc>
                          <a:spcPct val="115000"/>
                        </a:lnSpc>
                        <a:spcAft>
                          <a:spcPts val="0"/>
                        </a:spcAft>
                      </a:pPr>
                      <a:r>
                        <a:rPr lang="en-US" sz="900">
                          <a:effectLst/>
                        </a:rPr>
                        <a:t>Answer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8433928"/>
                  </a:ext>
                </a:extLst>
              </a:tr>
              <a:tr h="0">
                <a:tc>
                  <a:txBody>
                    <a:bodyPr/>
                    <a:lstStyle/>
                    <a:p>
                      <a:pPr>
                        <a:lnSpc>
                          <a:spcPct val="115000"/>
                        </a:lnSpc>
                        <a:spcAft>
                          <a:spcPts val="0"/>
                        </a:spcAft>
                      </a:pPr>
                      <a:r>
                        <a:rPr lang="en-US" sz="900">
                          <a:effectLst/>
                        </a:rPr>
                        <a:t>Very 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3</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27%</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8140389"/>
                  </a:ext>
                </a:extLst>
              </a:tr>
              <a:tr h="43614">
                <a:tc>
                  <a:txBody>
                    <a:bodyPr/>
                    <a:lstStyle/>
                    <a:p>
                      <a:pPr>
                        <a:lnSpc>
                          <a:spcPct val="115000"/>
                        </a:lnSpc>
                        <a:spcAft>
                          <a:spcPts val="0"/>
                        </a:spcAft>
                      </a:pPr>
                      <a:r>
                        <a:rPr lang="en-US" sz="900">
                          <a:effectLst/>
                        </a:rPr>
                        <a:t>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27%</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6544892"/>
                  </a:ext>
                </a:extLst>
              </a:tr>
              <a:tr h="0">
                <a:tc>
                  <a:txBody>
                    <a:bodyPr/>
                    <a:lstStyle/>
                    <a:p>
                      <a:pPr>
                        <a:lnSpc>
                          <a:spcPct val="115000"/>
                        </a:lnSpc>
                        <a:spcAft>
                          <a:spcPts val="0"/>
                        </a:spcAft>
                      </a:pPr>
                      <a:r>
                        <a:rPr lang="en-US" sz="900">
                          <a:effectLst/>
                        </a:rPr>
                        <a:t>Neither easy nor 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9720306"/>
                  </a:ext>
                </a:extLst>
              </a:tr>
              <a:tr h="0">
                <a:tc>
                  <a:txBody>
                    <a:bodyPr/>
                    <a:lstStyle/>
                    <a:p>
                      <a:pPr>
                        <a:lnSpc>
                          <a:spcPct val="115000"/>
                        </a:lnSpc>
                        <a:spcAft>
                          <a:spcPts val="0"/>
                        </a:spcAft>
                      </a:pPr>
                      <a:r>
                        <a:rPr lang="en-US" sz="900">
                          <a:effectLst/>
                        </a:rPr>
                        <a:t>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2360848"/>
                  </a:ext>
                </a:extLst>
              </a:tr>
              <a:tr h="0">
                <a:tc>
                  <a:txBody>
                    <a:bodyPr/>
                    <a:lstStyle/>
                    <a:p>
                      <a:pPr>
                        <a:lnSpc>
                          <a:spcPct val="115000"/>
                        </a:lnSpc>
                        <a:spcAft>
                          <a:spcPts val="0"/>
                        </a:spcAft>
                      </a:pPr>
                      <a:r>
                        <a:rPr lang="en-US" sz="900">
                          <a:effectLst/>
                        </a:rPr>
                        <a:t>Very 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27%</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3914736"/>
                  </a:ext>
                </a:extLst>
              </a:tr>
              <a:tr h="0">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3729426"/>
                  </a:ext>
                </a:extLst>
              </a:tr>
              <a:tr h="0">
                <a:tc>
                  <a:txBody>
                    <a:bodyPr/>
                    <a:lstStyle/>
                    <a:p>
                      <a:pPr algn="r">
                        <a:lnSpc>
                          <a:spcPct val="115000"/>
                        </a:lnSpc>
                        <a:spcAft>
                          <a:spcPts val="0"/>
                        </a:spcAft>
                      </a:pPr>
                      <a:r>
                        <a:rPr lang="en-US" sz="900">
                          <a:effectLst/>
                        </a:rPr>
                        <a:t>skipped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53781"/>
                  </a:ext>
                </a:extLst>
              </a:tr>
            </a:tbl>
          </a:graphicData>
        </a:graphic>
      </p:graphicFrame>
    </p:spTree>
    <p:extLst>
      <p:ext uri="{BB962C8B-B14F-4D97-AF65-F5344CB8AC3E}">
        <p14:creationId xmlns:p14="http://schemas.microsoft.com/office/powerpoint/2010/main" val="3532609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Coid-19 Task</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US" b="1" dirty="0"/>
              <a:t>Users were asked to perform the following task on this website: As an employer you are trying to find about “sick pay” how would you go about finding this information? </a:t>
            </a:r>
          </a:p>
          <a:p>
            <a:pPr marL="11113"/>
            <a:endParaRPr lang="en-US" b="1" dirty="0"/>
          </a:p>
          <a:p>
            <a:r>
              <a:rPr lang="en-US" b="1" dirty="0"/>
              <a:t>How quickly were you able to find the "sick pay" information?</a:t>
            </a:r>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How relevant was the "sick pay" information on this website?</a:t>
            </a:r>
            <a:endParaRPr lang="en-GB" b="1" dirty="0"/>
          </a:p>
          <a:p>
            <a:endParaRPr lang="en-GB" b="1" dirty="0"/>
          </a:p>
          <a:p>
            <a:pPr marL="342900" indent="-342900">
              <a:buFont typeface="+mj-lt"/>
              <a:buAutoNum type="arabicPeriod"/>
            </a:pPr>
            <a:endParaRPr lang="en-GB" dirty="0"/>
          </a:p>
        </p:txBody>
      </p:sp>
      <p:pic>
        <p:nvPicPr>
          <p:cNvPr id="8" name="C1022C4728" descr="C1022C4728.jpeg">
            <a:extLst>
              <a:ext uri="{FF2B5EF4-FFF2-40B4-BE49-F238E27FC236}">
                <a16:creationId xmlns:a16="http://schemas.microsoft.com/office/drawing/2014/main" id="{AC5A84DA-E9EA-4DEE-BE3B-D6345470A71A}"/>
              </a:ext>
            </a:extLst>
          </p:cNvPr>
          <p:cNvPicPr/>
          <p:nvPr/>
        </p:nvPicPr>
        <p:blipFill>
          <a:blip r:embed="rId3"/>
          <a:stretch>
            <a:fillRect/>
          </a:stretch>
        </p:blipFill>
        <p:spPr>
          <a:xfrm>
            <a:off x="0" y="2216507"/>
            <a:ext cx="5753100" cy="2076589"/>
          </a:xfrm>
          <a:prstGeom prst="rect">
            <a:avLst/>
          </a:prstGeom>
        </p:spPr>
      </p:pic>
      <p:graphicFrame>
        <p:nvGraphicFramePr>
          <p:cNvPr id="5" name="Table 4">
            <a:extLst>
              <a:ext uri="{FF2B5EF4-FFF2-40B4-BE49-F238E27FC236}">
                <a16:creationId xmlns:a16="http://schemas.microsoft.com/office/drawing/2014/main" id="{FDB317BE-964A-472F-8E4C-FE64A99CDBF5}"/>
              </a:ext>
            </a:extLst>
          </p:cNvPr>
          <p:cNvGraphicFramePr>
            <a:graphicFrameLocks noGrp="1"/>
          </p:cNvGraphicFramePr>
          <p:nvPr>
            <p:extLst>
              <p:ext uri="{D42A27DB-BD31-4B8C-83A1-F6EECF244321}">
                <p14:modId xmlns:p14="http://schemas.microsoft.com/office/powerpoint/2010/main" val="3886188634"/>
              </p:ext>
            </p:extLst>
          </p:nvPr>
        </p:nvGraphicFramePr>
        <p:xfrm>
          <a:off x="5588389" y="2669149"/>
          <a:ext cx="3987022" cy="1150624"/>
        </p:xfrm>
        <a:graphic>
          <a:graphicData uri="http://schemas.openxmlformats.org/drawingml/2006/table">
            <a:tbl>
              <a:tblPr firstRow="1" bandRow="1">
                <a:tableStyleId>{5C22544A-7EE6-4342-B048-85BDC9FD1C3A}</a:tableStyleId>
              </a:tblPr>
              <a:tblGrid>
                <a:gridCol w="2736305">
                  <a:extLst>
                    <a:ext uri="{9D8B030D-6E8A-4147-A177-3AD203B41FA5}">
                      <a16:colId xmlns:a16="http://schemas.microsoft.com/office/drawing/2014/main" val="615616945"/>
                    </a:ext>
                  </a:extLst>
                </a:gridCol>
                <a:gridCol w="504056">
                  <a:extLst>
                    <a:ext uri="{9D8B030D-6E8A-4147-A177-3AD203B41FA5}">
                      <a16:colId xmlns:a16="http://schemas.microsoft.com/office/drawing/2014/main" val="55246494"/>
                    </a:ext>
                  </a:extLst>
                </a:gridCol>
                <a:gridCol w="746661">
                  <a:extLst>
                    <a:ext uri="{9D8B030D-6E8A-4147-A177-3AD203B41FA5}">
                      <a16:colId xmlns:a16="http://schemas.microsoft.com/office/drawing/2014/main" val="3344030614"/>
                    </a:ext>
                  </a:extLst>
                </a:gridCol>
              </a:tblGrid>
              <a:tr h="142875">
                <a:tc>
                  <a:txBody>
                    <a:bodyPr/>
                    <a:lstStyle/>
                    <a:p>
                      <a:pPr>
                        <a:lnSpc>
                          <a:spcPct val="115000"/>
                        </a:lnSpc>
                        <a:spcAft>
                          <a:spcPts val="0"/>
                        </a:spcAft>
                      </a:pPr>
                      <a:r>
                        <a:rPr lang="en-US" sz="900">
                          <a:effectLst/>
                        </a:rPr>
                        <a:t>Answer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2616014"/>
                  </a:ext>
                </a:extLst>
              </a:tr>
              <a:tr h="142875">
                <a:tc>
                  <a:txBody>
                    <a:bodyPr/>
                    <a:lstStyle/>
                    <a:p>
                      <a:pPr>
                        <a:lnSpc>
                          <a:spcPct val="115000"/>
                        </a:lnSpc>
                        <a:spcAft>
                          <a:spcPts val="0"/>
                        </a:spcAft>
                      </a:pPr>
                      <a:r>
                        <a:rPr lang="en-US" sz="900">
                          <a:effectLst/>
                        </a:rPr>
                        <a:t>Extremely quickly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18%</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2493439"/>
                  </a:ext>
                </a:extLst>
              </a:tr>
              <a:tr h="142875">
                <a:tc>
                  <a:txBody>
                    <a:bodyPr/>
                    <a:lstStyle/>
                    <a:p>
                      <a:pPr>
                        <a:lnSpc>
                          <a:spcPct val="115000"/>
                        </a:lnSpc>
                        <a:spcAft>
                          <a:spcPts val="0"/>
                        </a:spcAft>
                      </a:pPr>
                      <a:r>
                        <a:rPr lang="en-US" sz="900">
                          <a:effectLst/>
                        </a:rPr>
                        <a:t>Very quickly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0242006"/>
                  </a:ext>
                </a:extLst>
              </a:tr>
              <a:tr h="142875">
                <a:tc>
                  <a:txBody>
                    <a:bodyPr/>
                    <a:lstStyle/>
                    <a:p>
                      <a:pPr>
                        <a:lnSpc>
                          <a:spcPct val="115000"/>
                        </a:lnSpc>
                        <a:spcAft>
                          <a:spcPts val="0"/>
                        </a:spcAft>
                      </a:pPr>
                      <a:r>
                        <a:rPr lang="en-US" sz="900">
                          <a:effectLst/>
                        </a:rPr>
                        <a:t>Moderately quickly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36%</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066659"/>
                  </a:ext>
                </a:extLst>
              </a:tr>
              <a:tr h="142875">
                <a:tc>
                  <a:txBody>
                    <a:bodyPr/>
                    <a:lstStyle/>
                    <a:p>
                      <a:pPr>
                        <a:lnSpc>
                          <a:spcPct val="115000"/>
                        </a:lnSpc>
                        <a:spcAft>
                          <a:spcPts val="0"/>
                        </a:spcAft>
                      </a:pPr>
                      <a:r>
                        <a:rPr lang="en-US" sz="900">
                          <a:effectLst/>
                        </a:rPr>
                        <a:t>Slightly quickly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6958982"/>
                  </a:ext>
                </a:extLst>
              </a:tr>
              <a:tr h="142875">
                <a:tc>
                  <a:txBody>
                    <a:bodyPr/>
                    <a:lstStyle/>
                    <a:p>
                      <a:pPr>
                        <a:lnSpc>
                          <a:spcPct val="115000"/>
                        </a:lnSpc>
                        <a:spcAft>
                          <a:spcPts val="0"/>
                        </a:spcAft>
                      </a:pPr>
                      <a:r>
                        <a:rPr lang="en-US" sz="900">
                          <a:effectLst/>
                        </a:rPr>
                        <a:t>Not at all quickly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27%</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8166434"/>
                  </a:ext>
                </a:extLst>
              </a:tr>
              <a:tr h="142875">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8911306"/>
                  </a:ext>
                </a:extLst>
              </a:tr>
              <a:tr h="142875">
                <a:tc>
                  <a:txBody>
                    <a:bodyPr/>
                    <a:lstStyle/>
                    <a:p>
                      <a:pPr algn="r">
                        <a:lnSpc>
                          <a:spcPct val="115000"/>
                        </a:lnSpc>
                        <a:spcAft>
                          <a:spcPts val="0"/>
                        </a:spcAft>
                      </a:pPr>
                      <a:r>
                        <a:rPr lang="en-US" sz="900">
                          <a:effectLst/>
                        </a:rPr>
                        <a:t>skipped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6232569"/>
                  </a:ext>
                </a:extLst>
              </a:tr>
            </a:tbl>
          </a:graphicData>
        </a:graphic>
      </p:graphicFrame>
      <p:pic>
        <p:nvPicPr>
          <p:cNvPr id="10" name="C1022C4732" descr="C1022C4732.jpeg">
            <a:extLst>
              <a:ext uri="{FF2B5EF4-FFF2-40B4-BE49-F238E27FC236}">
                <a16:creationId xmlns:a16="http://schemas.microsoft.com/office/drawing/2014/main" id="{98572FD4-8FAD-4C2F-A53B-935525695C8A}"/>
              </a:ext>
            </a:extLst>
          </p:cNvPr>
          <p:cNvPicPr/>
          <p:nvPr/>
        </p:nvPicPr>
        <p:blipFill>
          <a:blip r:embed="rId4"/>
          <a:stretch>
            <a:fillRect/>
          </a:stretch>
        </p:blipFill>
        <p:spPr>
          <a:xfrm>
            <a:off x="0" y="4607360"/>
            <a:ext cx="5753100" cy="2076589"/>
          </a:xfrm>
          <a:prstGeom prst="rect">
            <a:avLst/>
          </a:prstGeom>
        </p:spPr>
      </p:pic>
      <p:graphicFrame>
        <p:nvGraphicFramePr>
          <p:cNvPr id="11" name="Table 10">
            <a:extLst>
              <a:ext uri="{FF2B5EF4-FFF2-40B4-BE49-F238E27FC236}">
                <a16:creationId xmlns:a16="http://schemas.microsoft.com/office/drawing/2014/main" id="{79322BEC-360D-44B1-868C-7BF8C4B8017E}"/>
              </a:ext>
            </a:extLst>
          </p:cNvPr>
          <p:cNvGraphicFramePr>
            <a:graphicFrameLocks noGrp="1"/>
          </p:cNvGraphicFramePr>
          <p:nvPr>
            <p:extLst>
              <p:ext uri="{D42A27DB-BD31-4B8C-83A1-F6EECF244321}">
                <p14:modId xmlns:p14="http://schemas.microsoft.com/office/powerpoint/2010/main" val="4017076415"/>
              </p:ext>
            </p:extLst>
          </p:nvPr>
        </p:nvGraphicFramePr>
        <p:xfrm>
          <a:off x="5588389" y="4907720"/>
          <a:ext cx="4103773" cy="1150624"/>
        </p:xfrm>
        <a:graphic>
          <a:graphicData uri="http://schemas.openxmlformats.org/drawingml/2006/table">
            <a:tbl>
              <a:tblPr firstRow="1" bandRow="1">
                <a:tableStyleId>{5C22544A-7EE6-4342-B048-85BDC9FD1C3A}</a:tableStyleId>
              </a:tblPr>
              <a:tblGrid>
                <a:gridCol w="2921647">
                  <a:extLst>
                    <a:ext uri="{9D8B030D-6E8A-4147-A177-3AD203B41FA5}">
                      <a16:colId xmlns:a16="http://schemas.microsoft.com/office/drawing/2014/main" val="1323535321"/>
                    </a:ext>
                  </a:extLst>
                </a:gridCol>
                <a:gridCol w="526725">
                  <a:extLst>
                    <a:ext uri="{9D8B030D-6E8A-4147-A177-3AD203B41FA5}">
                      <a16:colId xmlns:a16="http://schemas.microsoft.com/office/drawing/2014/main" val="1577796136"/>
                    </a:ext>
                  </a:extLst>
                </a:gridCol>
                <a:gridCol w="655401">
                  <a:extLst>
                    <a:ext uri="{9D8B030D-6E8A-4147-A177-3AD203B41FA5}">
                      <a16:colId xmlns:a16="http://schemas.microsoft.com/office/drawing/2014/main" val="2193328626"/>
                    </a:ext>
                  </a:extLst>
                </a:gridCol>
              </a:tblGrid>
              <a:tr h="0">
                <a:tc>
                  <a:txBody>
                    <a:bodyPr/>
                    <a:lstStyle/>
                    <a:p>
                      <a:pPr>
                        <a:lnSpc>
                          <a:spcPct val="115000"/>
                        </a:lnSpc>
                        <a:spcAft>
                          <a:spcPts val="0"/>
                        </a:spcAft>
                      </a:pPr>
                      <a:r>
                        <a:rPr lang="en-US" sz="900">
                          <a:effectLst/>
                        </a:rPr>
                        <a:t>Answer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5590430"/>
                  </a:ext>
                </a:extLst>
              </a:tr>
              <a:tr h="0">
                <a:tc>
                  <a:txBody>
                    <a:bodyPr/>
                    <a:lstStyle/>
                    <a:p>
                      <a:pPr>
                        <a:lnSpc>
                          <a:spcPct val="115000"/>
                        </a:lnSpc>
                        <a:spcAft>
                          <a:spcPts val="0"/>
                        </a:spcAft>
                      </a:pPr>
                      <a:r>
                        <a:rPr lang="en-US" sz="900">
                          <a:effectLst/>
                        </a:rPr>
                        <a:t>Extremely relevant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27%</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1827586"/>
                  </a:ext>
                </a:extLst>
              </a:tr>
              <a:tr h="0">
                <a:tc>
                  <a:txBody>
                    <a:bodyPr/>
                    <a:lstStyle/>
                    <a:p>
                      <a:pPr>
                        <a:lnSpc>
                          <a:spcPct val="115000"/>
                        </a:lnSpc>
                        <a:spcAft>
                          <a:spcPts val="0"/>
                        </a:spcAft>
                      </a:pPr>
                      <a:r>
                        <a:rPr lang="en-US" sz="900">
                          <a:effectLst/>
                        </a:rPr>
                        <a:t>Very relevant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36%</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9626445"/>
                  </a:ext>
                </a:extLst>
              </a:tr>
              <a:tr h="0">
                <a:tc>
                  <a:txBody>
                    <a:bodyPr/>
                    <a:lstStyle/>
                    <a:p>
                      <a:pPr>
                        <a:lnSpc>
                          <a:spcPct val="115000"/>
                        </a:lnSpc>
                        <a:spcAft>
                          <a:spcPts val="0"/>
                        </a:spcAft>
                      </a:pPr>
                      <a:r>
                        <a:rPr lang="en-US" sz="900">
                          <a:effectLst/>
                        </a:rPr>
                        <a:t>Moderately relevant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9647264"/>
                  </a:ext>
                </a:extLst>
              </a:tr>
              <a:tr h="0">
                <a:tc>
                  <a:txBody>
                    <a:bodyPr/>
                    <a:lstStyle/>
                    <a:p>
                      <a:pPr>
                        <a:lnSpc>
                          <a:spcPct val="115000"/>
                        </a:lnSpc>
                        <a:spcAft>
                          <a:spcPts val="0"/>
                        </a:spcAft>
                      </a:pPr>
                      <a:r>
                        <a:rPr lang="en-US" sz="900">
                          <a:effectLst/>
                        </a:rPr>
                        <a:t>Slightly relevant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9%</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1632694"/>
                  </a:ext>
                </a:extLst>
              </a:tr>
              <a:tr h="0">
                <a:tc>
                  <a:txBody>
                    <a:bodyPr/>
                    <a:lstStyle/>
                    <a:p>
                      <a:pPr>
                        <a:lnSpc>
                          <a:spcPct val="115000"/>
                        </a:lnSpc>
                        <a:spcAft>
                          <a:spcPts val="0"/>
                        </a:spcAft>
                      </a:pPr>
                      <a:r>
                        <a:rPr lang="en-US" sz="900">
                          <a:effectLst/>
                        </a:rPr>
                        <a:t>Not at all relevant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18%</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8326438"/>
                  </a:ext>
                </a:extLst>
              </a:tr>
              <a:tr h="0">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8362959"/>
                  </a:ext>
                </a:extLst>
              </a:tr>
              <a:tr h="0">
                <a:tc>
                  <a:txBody>
                    <a:bodyPr/>
                    <a:lstStyle/>
                    <a:p>
                      <a:pPr algn="r">
                        <a:lnSpc>
                          <a:spcPct val="115000"/>
                        </a:lnSpc>
                        <a:spcAft>
                          <a:spcPts val="0"/>
                        </a:spcAft>
                      </a:pPr>
                      <a:r>
                        <a:rPr lang="en-US" sz="900">
                          <a:effectLst/>
                        </a:rPr>
                        <a:t>skipped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9473161"/>
                  </a:ext>
                </a:extLst>
              </a:tr>
            </a:tbl>
          </a:graphicData>
        </a:graphic>
      </p:graphicFrame>
    </p:spTree>
    <p:extLst>
      <p:ext uri="{BB962C8B-B14F-4D97-AF65-F5344CB8AC3E}">
        <p14:creationId xmlns:p14="http://schemas.microsoft.com/office/powerpoint/2010/main" val="248155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Coid-19 Task</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US" b="1" dirty="0"/>
              <a:t>If you were unable to find "sick pay" information, please suggest ways for us to improve the website:</a:t>
            </a:r>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b="1" dirty="0"/>
              <a:t>5 of the 11 users went down to the route of clicking on “browse support” and using the keyword search facility then searched for “sick pay” to receive 36 results. They then clicked on few results before looking at “</a:t>
            </a:r>
            <a:r>
              <a:rPr lang="en-US" b="1" dirty="0"/>
              <a:t>Pay - your obligations as an employer”. 2 of them also used category filter = coronavirus and were disappointed to see only 2 results. </a:t>
            </a:r>
            <a:endParaRPr lang="en-GB" b="1" dirty="0"/>
          </a:p>
          <a:p>
            <a:endParaRPr lang="en-GB" b="1" dirty="0"/>
          </a:p>
          <a:p>
            <a:pPr marL="342900" indent="-342900">
              <a:buFont typeface="+mj-lt"/>
              <a:buAutoNum type="arabicPeriod"/>
            </a:pPr>
            <a:endParaRPr lang="en-GB" dirty="0"/>
          </a:p>
        </p:txBody>
      </p:sp>
      <p:graphicFrame>
        <p:nvGraphicFramePr>
          <p:cNvPr id="6" name="Table 5">
            <a:extLst>
              <a:ext uri="{FF2B5EF4-FFF2-40B4-BE49-F238E27FC236}">
                <a16:creationId xmlns:a16="http://schemas.microsoft.com/office/drawing/2014/main" id="{66F7B46E-1E59-47F3-8B51-3CCBAB45EFDE}"/>
              </a:ext>
            </a:extLst>
          </p:cNvPr>
          <p:cNvGraphicFramePr>
            <a:graphicFrameLocks noGrp="1"/>
          </p:cNvGraphicFramePr>
          <p:nvPr>
            <p:extLst>
              <p:ext uri="{D42A27DB-BD31-4B8C-83A1-F6EECF244321}">
                <p14:modId xmlns:p14="http://schemas.microsoft.com/office/powerpoint/2010/main" val="2538414405"/>
              </p:ext>
            </p:extLst>
          </p:nvPr>
        </p:nvGraphicFramePr>
        <p:xfrm>
          <a:off x="704528" y="2020950"/>
          <a:ext cx="8568952" cy="2920217"/>
        </p:xfrm>
        <a:graphic>
          <a:graphicData uri="http://schemas.openxmlformats.org/drawingml/2006/table">
            <a:tbl>
              <a:tblPr firstRow="1" bandRow="1">
                <a:tableStyleId>{5C22544A-7EE6-4342-B048-85BDC9FD1C3A}</a:tableStyleId>
              </a:tblPr>
              <a:tblGrid>
                <a:gridCol w="2852729">
                  <a:extLst>
                    <a:ext uri="{9D8B030D-6E8A-4147-A177-3AD203B41FA5}">
                      <a16:colId xmlns:a16="http://schemas.microsoft.com/office/drawing/2014/main" val="1114797488"/>
                    </a:ext>
                  </a:extLst>
                </a:gridCol>
                <a:gridCol w="2855665">
                  <a:extLst>
                    <a:ext uri="{9D8B030D-6E8A-4147-A177-3AD203B41FA5}">
                      <a16:colId xmlns:a16="http://schemas.microsoft.com/office/drawing/2014/main" val="3127380998"/>
                    </a:ext>
                  </a:extLst>
                </a:gridCol>
                <a:gridCol w="2860558">
                  <a:extLst>
                    <a:ext uri="{9D8B030D-6E8A-4147-A177-3AD203B41FA5}">
                      <a16:colId xmlns:a16="http://schemas.microsoft.com/office/drawing/2014/main" val="1739627325"/>
                    </a:ext>
                  </a:extLst>
                </a:gridCol>
              </a:tblGrid>
              <a:tr h="176670">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9727369"/>
                  </a:ext>
                </a:extLst>
              </a:tr>
              <a:tr h="734729">
                <a:tc>
                  <a:txBody>
                    <a:bodyPr/>
                    <a:lstStyle/>
                    <a:p>
                      <a:pPr>
                        <a:lnSpc>
                          <a:spcPct val="107000"/>
                        </a:lnSpc>
                        <a:spcAft>
                          <a:spcPts val="0"/>
                        </a:spcAft>
                      </a:pPr>
                      <a:r>
                        <a:rPr lang="en-US" sz="1100">
                          <a:effectLst/>
                        </a:rPr>
                        <a:t>Rename ’Browse Support’ search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Make the coronavirus filter pick up more than one result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Make searching for ’sick pay’ using  the ’Coronavirus’ filter pick up the relevant results.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5731017"/>
                  </a:ext>
                </a:extLst>
              </a:tr>
              <a:tr h="734729">
                <a:tc>
                  <a:txBody>
                    <a:bodyPr/>
                    <a:lstStyle/>
                    <a:p>
                      <a:pPr>
                        <a:lnSpc>
                          <a:spcPct val="107000"/>
                        </a:lnSpc>
                        <a:spcAft>
                          <a:spcPts val="0"/>
                        </a:spcAft>
                      </a:pPr>
                      <a:r>
                        <a:rPr lang="en-US" sz="1100">
                          <a:effectLst/>
                        </a:rPr>
                        <a:t>Put everything people might need as a category so they can filter their search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Make a good visually appealing design or color for the 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Put more info with bigger font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4309344"/>
                  </a:ext>
                </a:extLst>
              </a:tr>
              <a:tr h="362690">
                <a:tc>
                  <a:txBody>
                    <a:bodyPr/>
                    <a:lstStyle/>
                    <a:p>
                      <a:pPr>
                        <a:lnSpc>
                          <a:spcPct val="107000"/>
                        </a:lnSpc>
                        <a:spcAft>
                          <a:spcPts val="0"/>
                        </a:spcAft>
                      </a:pPr>
                      <a:r>
                        <a:rPr lang="en-US" sz="1100" dirty="0">
                          <a:effectLst/>
                        </a:rPr>
                        <a:t>More indication of content of links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Bulletpoints for each link perhaps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5045077"/>
                  </a:ext>
                </a:extLst>
              </a:tr>
              <a:tr h="734729">
                <a:tc>
                  <a:txBody>
                    <a:bodyPr/>
                    <a:lstStyle/>
                    <a:p>
                      <a:pPr>
                        <a:lnSpc>
                          <a:spcPct val="107000"/>
                        </a:lnSpc>
                        <a:spcAft>
                          <a:spcPts val="0"/>
                        </a:spcAft>
                      </a:pPr>
                      <a:r>
                        <a:rPr lang="en-US" sz="1100">
                          <a:effectLst/>
                        </a:rPr>
                        <a:t>Include a key word search at the top of every 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Make certain words/mark them out in bold wording.</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Highlight specific words in yellow or a bright colour; visually appealing, and eye catching to the reader.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1035091"/>
                  </a:ext>
                </a:extLst>
              </a:tr>
              <a:tr h="176670">
                <a:tc>
                  <a:txBody>
                    <a:bodyPr/>
                    <a:lstStyle/>
                    <a:p>
                      <a:pPr>
                        <a:lnSpc>
                          <a:spcPct val="107000"/>
                        </a:lnSpc>
                        <a:spcAft>
                          <a:spcPts val="0"/>
                        </a:spcAft>
                      </a:pPr>
                      <a:r>
                        <a:rPr lang="en-US" sz="1100">
                          <a:effectLst/>
                        </a:rPr>
                        <a:t>it should be at top of 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key fact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1414177"/>
                  </a:ext>
                </a:extLst>
              </a:tr>
            </a:tbl>
          </a:graphicData>
        </a:graphic>
      </p:graphicFrame>
    </p:spTree>
    <p:extLst>
      <p:ext uri="{BB962C8B-B14F-4D97-AF65-F5344CB8AC3E}">
        <p14:creationId xmlns:p14="http://schemas.microsoft.com/office/powerpoint/2010/main" val="407790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br>
              <a:rPr lang="en-GB" sz="3200" dirty="0">
                <a:solidFill>
                  <a:schemeClr val="tx1"/>
                </a:solidFill>
              </a:rPr>
            </a:br>
            <a:r>
              <a:rPr lang="en-GB" sz="3200" dirty="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dirty="0"/>
              <a:t> </a:t>
            </a: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dirty="0"/>
              <a:t>11 Online un-moderated test sessions, with </a:t>
            </a:r>
            <a:r>
              <a:rPr lang="en-GB" sz="3200" dirty="0" err="1"/>
              <a:t>Userzoom</a:t>
            </a:r>
            <a:r>
              <a:rPr lang="en-GB" sz="3200" dirty="0"/>
              <a:t> panel, for usability testing</a:t>
            </a:r>
          </a:p>
          <a:p>
            <a:endParaRPr lang="en-GB" sz="3200" dirty="0"/>
          </a:p>
          <a:p>
            <a:pPr marL="571500" indent="-571500">
              <a:buFont typeface="Arial" panose="020B0604020202020204" pitchFamily="34" charset="0"/>
              <a:buChar char="•"/>
            </a:pPr>
            <a:r>
              <a:rPr lang="en-GB" sz="3200" dirty="0"/>
              <a:t>Male – 7 / Female – 4</a:t>
            </a:r>
          </a:p>
          <a:p>
            <a:endParaRPr lang="en-GB" sz="3200" dirty="0"/>
          </a:p>
          <a:p>
            <a:pPr marL="571500" indent="-571500">
              <a:buFont typeface="Arial" panose="020B0604020202020204" pitchFamily="34" charset="0"/>
              <a:buChar char="•"/>
            </a:pPr>
            <a:r>
              <a:rPr lang="en-GB" sz="3200" dirty="0"/>
              <a:t>UK wide</a:t>
            </a:r>
            <a:br>
              <a:rPr lang="en-GB" sz="3200" dirty="0"/>
            </a:br>
            <a:endParaRPr lang="en-GB" sz="32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3693319"/>
          </a:xfrm>
          <a:prstGeom prst="rect">
            <a:avLst/>
          </a:prstGeom>
          <a:noFill/>
        </p:spPr>
        <p:txBody>
          <a:bodyPr wrap="square" rtlCol="0">
            <a:spAutoFit/>
          </a:bodyPr>
          <a:lstStyle/>
          <a:p>
            <a:r>
              <a:rPr lang="en-GB" dirty="0"/>
              <a:t>We explored the following things: </a:t>
            </a:r>
          </a:p>
          <a:p>
            <a:endParaRPr lang="en-GB" dirty="0"/>
          </a:p>
          <a:p>
            <a:r>
              <a:rPr lang="en-GB" dirty="0"/>
              <a:t>Users likes and dislikes about the homepage of </a:t>
            </a:r>
            <a:r>
              <a:rPr lang="en-GB" dirty="0" err="1"/>
              <a:t>findbusinesssupport.gov.scot</a:t>
            </a:r>
            <a:r>
              <a:rPr lang="en-GB" dirty="0"/>
              <a:t> website</a:t>
            </a:r>
          </a:p>
          <a:p>
            <a:endParaRPr lang="en-GB" dirty="0"/>
          </a:p>
          <a:p>
            <a:r>
              <a:rPr lang="en-GB" dirty="0"/>
              <a:t>If they felt there was anything missing </a:t>
            </a:r>
          </a:p>
          <a:p>
            <a:endParaRPr lang="en-GB" dirty="0"/>
          </a:p>
          <a:p>
            <a:r>
              <a:rPr lang="en-GB" dirty="0"/>
              <a:t>Their views about the Covid-19 information on FBS website</a:t>
            </a:r>
            <a:r>
              <a:rPr lang="en-US" dirty="0"/>
              <a:t> </a:t>
            </a:r>
            <a:r>
              <a:rPr lang="en-GB" dirty="0"/>
              <a:t>and their likes and dislikes</a:t>
            </a:r>
          </a:p>
          <a:p>
            <a:endParaRPr lang="en-GB" dirty="0"/>
          </a:p>
          <a:p>
            <a:r>
              <a:rPr lang="en-GB" dirty="0"/>
              <a:t>If the users were able to complete the set task and how efficient the website was to handle this task </a:t>
            </a:r>
          </a:p>
          <a:p>
            <a:endParaRPr lang="en-GB" dirty="0"/>
          </a:p>
          <a:p>
            <a:pPr marL="285750" indent="-285750">
              <a:buFont typeface="Arial" panose="020B0604020202020204" pitchFamily="34" charset="0"/>
              <a:buChar char="•"/>
            </a:pPr>
            <a:endParaRPr lang="en-US" sz="2000" dirty="0"/>
          </a:p>
          <a:p>
            <a:pPr marL="285750" indent="-285750">
              <a:buFontTx/>
              <a:buChar char="-"/>
            </a:pPr>
            <a:endParaRPr lang="en-US" sz="1600" dirty="0"/>
          </a:p>
        </p:txBody>
      </p: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homepage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2000" dirty="0"/>
              <a:t>When we asked the users about their likes and dislikes upon looking at the homepage following things were mentioned:</a:t>
            </a:r>
          </a:p>
          <a:p>
            <a:pPr marL="11113"/>
            <a:r>
              <a:rPr lang="en-GB" sz="2000" dirty="0"/>
              <a:t>	</a:t>
            </a:r>
            <a:r>
              <a:rPr lang="en-GB" b="1" dirty="0"/>
              <a:t>Top 3 likes </a:t>
            </a:r>
            <a:r>
              <a:rPr lang="en-GB" dirty="0"/>
              <a:t>				  </a:t>
            </a:r>
            <a:r>
              <a:rPr lang="en-GB" b="1" dirty="0"/>
              <a:t>Top 3 dislikes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6" name="Table 5">
            <a:extLst>
              <a:ext uri="{FF2B5EF4-FFF2-40B4-BE49-F238E27FC236}">
                <a16:creationId xmlns:a16="http://schemas.microsoft.com/office/drawing/2014/main" id="{EC16DFEE-661A-447E-9FF4-D4DF7C785FA1}"/>
              </a:ext>
            </a:extLst>
          </p:cNvPr>
          <p:cNvGraphicFramePr>
            <a:graphicFrameLocks noGrp="1"/>
          </p:cNvGraphicFramePr>
          <p:nvPr>
            <p:extLst>
              <p:ext uri="{D42A27DB-BD31-4B8C-83A1-F6EECF244321}">
                <p14:modId xmlns:p14="http://schemas.microsoft.com/office/powerpoint/2010/main" val="500687299"/>
              </p:ext>
            </p:extLst>
          </p:nvPr>
        </p:nvGraphicFramePr>
        <p:xfrm>
          <a:off x="200472" y="2191936"/>
          <a:ext cx="4392488" cy="4357770"/>
        </p:xfrm>
        <a:graphic>
          <a:graphicData uri="http://schemas.openxmlformats.org/drawingml/2006/table">
            <a:tbl>
              <a:tblPr firstRow="1" bandRow="1">
                <a:tableStyleId>{5C22544A-7EE6-4342-B048-85BDC9FD1C3A}</a:tableStyleId>
              </a:tblPr>
              <a:tblGrid>
                <a:gridCol w="1461822">
                  <a:extLst>
                    <a:ext uri="{9D8B030D-6E8A-4147-A177-3AD203B41FA5}">
                      <a16:colId xmlns:a16="http://schemas.microsoft.com/office/drawing/2014/main" val="3690430966"/>
                    </a:ext>
                  </a:extLst>
                </a:gridCol>
                <a:gridCol w="1462323">
                  <a:extLst>
                    <a:ext uri="{9D8B030D-6E8A-4147-A177-3AD203B41FA5}">
                      <a16:colId xmlns:a16="http://schemas.microsoft.com/office/drawing/2014/main" val="2603879701"/>
                    </a:ext>
                  </a:extLst>
                </a:gridCol>
                <a:gridCol w="1468343">
                  <a:extLst>
                    <a:ext uri="{9D8B030D-6E8A-4147-A177-3AD203B41FA5}">
                      <a16:colId xmlns:a16="http://schemas.microsoft.com/office/drawing/2014/main" val="180668868"/>
                    </a:ext>
                  </a:extLst>
                </a:gridCol>
              </a:tblGrid>
              <a:tr h="242260">
                <a:tc>
                  <a:txBody>
                    <a:bodyPr/>
                    <a:lstStyle/>
                    <a:p>
                      <a:pPr>
                        <a:lnSpc>
                          <a:spcPct val="115000"/>
                        </a:lnSpc>
                        <a:spcAft>
                          <a:spcPts val="0"/>
                        </a:spcAft>
                      </a:pPr>
                      <a:r>
                        <a:rPr lang="en-US" sz="900">
                          <a:effectLst/>
                        </a:rPr>
                        <a:t>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8670384"/>
                  </a:ext>
                </a:extLst>
              </a:tr>
              <a:tr h="242260">
                <a:tc>
                  <a:txBody>
                    <a:bodyPr/>
                    <a:lstStyle/>
                    <a:p>
                      <a:pPr>
                        <a:lnSpc>
                          <a:spcPct val="115000"/>
                        </a:lnSpc>
                        <a:spcAft>
                          <a:spcPts val="0"/>
                        </a:spcAft>
                      </a:pPr>
                      <a:r>
                        <a:rPr lang="en-US" sz="900">
                          <a:effectLst/>
                        </a:rPr>
                        <a:t>Key points written in bold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Clean design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Comprehensive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7154570"/>
                  </a:ext>
                </a:extLst>
              </a:tr>
              <a:tr h="242260">
                <a:tc>
                  <a:txBody>
                    <a:bodyPr/>
                    <a:lstStyle/>
                    <a:p>
                      <a:pPr>
                        <a:lnSpc>
                          <a:spcPct val="115000"/>
                        </a:lnSpc>
                        <a:spcAft>
                          <a:spcPts val="0"/>
                        </a:spcAft>
                      </a:pPr>
                      <a:r>
                        <a:rPr lang="en-US" sz="900">
                          <a:effectLst/>
                        </a:rPr>
                        <a:t>Simple menu</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 email sign up</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9059140"/>
                  </a:ext>
                </a:extLst>
              </a:tr>
              <a:tr h="1095308">
                <a:tc>
                  <a:txBody>
                    <a:bodyPr/>
                    <a:lstStyle/>
                    <a:p>
                      <a:pPr>
                        <a:lnSpc>
                          <a:spcPct val="115000"/>
                        </a:lnSpc>
                        <a:spcAft>
                          <a:spcPts val="0"/>
                        </a:spcAft>
                      </a:pPr>
                      <a:r>
                        <a:rPr lang="en-US" sz="900" dirty="0">
                          <a:effectLst/>
                        </a:rPr>
                        <a:t>The clear and coherent layout.</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No distracting </a:t>
                      </a:r>
                      <a:r>
                        <a:rPr lang="en-US" sz="900" dirty="0" err="1">
                          <a:effectLst/>
                        </a:rPr>
                        <a:t>colour</a:t>
                      </a:r>
                      <a:r>
                        <a:rPr lang="en-US" sz="900" dirty="0">
                          <a:effectLst/>
                        </a:rPr>
                        <a:t> of theme; only light grey background, therefore making the bold black pointers more appealing and clear.</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 business info and points about which business can stay open during the virus; marked out in bold black wording.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1693730"/>
                  </a:ext>
                </a:extLst>
              </a:tr>
              <a:tr h="242260">
                <a:tc>
                  <a:txBody>
                    <a:bodyPr/>
                    <a:lstStyle/>
                    <a:p>
                      <a:pPr>
                        <a:lnSpc>
                          <a:spcPct val="115000"/>
                        </a:lnSpc>
                        <a:spcAft>
                          <a:spcPts val="0"/>
                        </a:spcAft>
                      </a:pPr>
                      <a:r>
                        <a:rPr lang="en-US" sz="900">
                          <a:effectLst/>
                        </a:rPr>
                        <a:t>Straight to the point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Buttons clearly marked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Clearly marked header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0599862"/>
                  </a:ext>
                </a:extLst>
              </a:tr>
              <a:tr h="242260">
                <a:tc>
                  <a:txBody>
                    <a:bodyPr/>
                    <a:lstStyle/>
                    <a:p>
                      <a:pPr>
                        <a:lnSpc>
                          <a:spcPct val="115000"/>
                        </a:lnSpc>
                        <a:spcAft>
                          <a:spcPts val="0"/>
                        </a:spcAft>
                      </a:pPr>
                      <a:r>
                        <a:rPr lang="en-US" sz="900">
                          <a:effectLst/>
                        </a:rPr>
                        <a:t>very easy to read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has a lot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very useful site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2810541"/>
                  </a:ext>
                </a:extLst>
              </a:tr>
              <a:tr h="501198">
                <a:tc>
                  <a:txBody>
                    <a:bodyPr/>
                    <a:lstStyle/>
                    <a:p>
                      <a:pPr>
                        <a:lnSpc>
                          <a:spcPct val="115000"/>
                        </a:lnSpc>
                        <a:spcAft>
                          <a:spcPts val="0"/>
                        </a:spcAft>
                      </a:pPr>
                      <a:r>
                        <a:rPr lang="en-US" sz="900">
                          <a:effectLst/>
                        </a:rPr>
                        <a:t>I liked the top banner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liked the image relating to Scottish businesses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liked that the information was concise and well laid 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2823873"/>
                  </a:ext>
                </a:extLst>
              </a:tr>
              <a:tr h="760136">
                <a:tc>
                  <a:txBody>
                    <a:bodyPr/>
                    <a:lstStyle/>
                    <a:p>
                      <a:pPr>
                        <a:lnSpc>
                          <a:spcPct val="115000"/>
                        </a:lnSpc>
                        <a:spcAft>
                          <a:spcPts val="0"/>
                        </a:spcAft>
                      </a:pPr>
                      <a:r>
                        <a:rPr lang="en-US" sz="900">
                          <a:effectLst/>
                        </a:rPr>
                        <a:t>The page was clean and professional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link to sign up for updates was very helpful and reassuring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list of links felt immediate (no nonsense, information straight away)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0298160"/>
                  </a:ext>
                </a:extLst>
              </a:tr>
              <a:tr h="242260">
                <a:tc>
                  <a:txBody>
                    <a:bodyPr/>
                    <a:lstStyle/>
                    <a:p>
                      <a:pPr>
                        <a:lnSpc>
                          <a:spcPct val="115000"/>
                        </a:lnSpc>
                        <a:spcAft>
                          <a:spcPts val="0"/>
                        </a:spcAft>
                      </a:pPr>
                      <a:r>
                        <a:rPr lang="en-US" sz="900">
                          <a:effectLst/>
                        </a:rPr>
                        <a:t>Short and 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professional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user-friendly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8580776"/>
                  </a:ext>
                </a:extLst>
              </a:tr>
              <a:tr h="242260">
                <a:tc>
                  <a:txBody>
                    <a:bodyPr/>
                    <a:lstStyle/>
                    <a:p>
                      <a:pPr>
                        <a:lnSpc>
                          <a:spcPct val="115000"/>
                        </a:lnSpc>
                        <a:spcAft>
                          <a:spcPts val="0"/>
                        </a:spcAft>
                      </a:pPr>
                      <a:r>
                        <a:rPr lang="en-US" sz="900">
                          <a:effectLst/>
                        </a:rPr>
                        <a:t>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use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lots of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1491873"/>
                  </a:ext>
                </a:extLst>
              </a:tr>
              <a:tr h="242260">
                <a:tc>
                  <a:txBody>
                    <a:bodyPr/>
                    <a:lstStyle/>
                    <a:p>
                      <a:pPr>
                        <a:lnSpc>
                          <a:spcPct val="115000"/>
                        </a:lnSpc>
                        <a:spcAft>
                          <a:spcPts val="0"/>
                        </a:spcAft>
                      </a:pPr>
                      <a:r>
                        <a:rPr lang="en-US" sz="900">
                          <a:effectLst/>
                        </a:rPr>
                        <a:t>free phone number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Email to keep up to date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dirty="0">
                          <a:effectLst/>
                        </a:rPr>
                        <a:t>nice layout</a:t>
                      </a:r>
                      <a:endParaRPr lang="en-GB"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36568437"/>
                  </a:ext>
                </a:extLst>
              </a:tr>
            </a:tbl>
          </a:graphicData>
        </a:graphic>
      </p:graphicFrame>
      <p:graphicFrame>
        <p:nvGraphicFramePr>
          <p:cNvPr id="7" name="Table 6">
            <a:extLst>
              <a:ext uri="{FF2B5EF4-FFF2-40B4-BE49-F238E27FC236}">
                <a16:creationId xmlns:a16="http://schemas.microsoft.com/office/drawing/2014/main" id="{96C7E62A-F10E-4D31-AF3A-9D3E24B4D839}"/>
              </a:ext>
            </a:extLst>
          </p:cNvPr>
          <p:cNvGraphicFramePr>
            <a:graphicFrameLocks noGrp="1"/>
          </p:cNvGraphicFramePr>
          <p:nvPr>
            <p:extLst>
              <p:ext uri="{D42A27DB-BD31-4B8C-83A1-F6EECF244321}">
                <p14:modId xmlns:p14="http://schemas.microsoft.com/office/powerpoint/2010/main" val="2827073360"/>
              </p:ext>
            </p:extLst>
          </p:nvPr>
        </p:nvGraphicFramePr>
        <p:xfrm>
          <a:off x="4953000" y="2138512"/>
          <a:ext cx="4752528" cy="4357770"/>
        </p:xfrm>
        <a:graphic>
          <a:graphicData uri="http://schemas.openxmlformats.org/drawingml/2006/table">
            <a:tbl>
              <a:tblPr firstRow="1" bandRow="1">
                <a:tableStyleId>{5C22544A-7EE6-4342-B048-85BDC9FD1C3A}</a:tableStyleId>
              </a:tblPr>
              <a:tblGrid>
                <a:gridCol w="1582729">
                  <a:extLst>
                    <a:ext uri="{9D8B030D-6E8A-4147-A177-3AD203B41FA5}">
                      <a16:colId xmlns:a16="http://schemas.microsoft.com/office/drawing/2014/main" val="3195081327"/>
                    </a:ext>
                  </a:extLst>
                </a:gridCol>
                <a:gridCol w="1587070">
                  <a:extLst>
                    <a:ext uri="{9D8B030D-6E8A-4147-A177-3AD203B41FA5}">
                      <a16:colId xmlns:a16="http://schemas.microsoft.com/office/drawing/2014/main" val="191858002"/>
                    </a:ext>
                  </a:extLst>
                </a:gridCol>
                <a:gridCol w="1582729">
                  <a:extLst>
                    <a:ext uri="{9D8B030D-6E8A-4147-A177-3AD203B41FA5}">
                      <a16:colId xmlns:a16="http://schemas.microsoft.com/office/drawing/2014/main" val="2240013955"/>
                    </a:ext>
                  </a:extLst>
                </a:gridCol>
              </a:tblGrid>
              <a:tr h="168926">
                <a:tc>
                  <a:txBody>
                    <a:bodyPr/>
                    <a:lstStyle/>
                    <a:p>
                      <a:pPr>
                        <a:lnSpc>
                          <a:spcPct val="107000"/>
                        </a:lnSpc>
                        <a:spcAft>
                          <a:spcPts val="0"/>
                        </a:spcAft>
                      </a:pPr>
                      <a:r>
                        <a:rPr lang="en-US" sz="1050">
                          <a:effectLst/>
                        </a:rPr>
                        <a:t>1</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2</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3</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4206003"/>
                  </a:ext>
                </a:extLst>
              </a:tr>
              <a:tr h="346827">
                <a:tc>
                  <a:txBody>
                    <a:bodyPr/>
                    <a:lstStyle/>
                    <a:p>
                      <a:pPr>
                        <a:lnSpc>
                          <a:spcPct val="107000"/>
                        </a:lnSpc>
                        <a:spcAft>
                          <a:spcPts val="0"/>
                        </a:spcAft>
                      </a:pPr>
                      <a:r>
                        <a:rPr lang="en-US" sz="1050">
                          <a:effectLst/>
                        </a:rPr>
                        <a:t>Not enough colour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rPr>
                        <a:t>Information not bullet pointed</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Hyperlinks not in bold</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1848862"/>
                  </a:ext>
                </a:extLst>
              </a:tr>
              <a:tr h="524727">
                <a:tc>
                  <a:txBody>
                    <a:bodyPr/>
                    <a:lstStyle/>
                    <a:p>
                      <a:pPr>
                        <a:lnSpc>
                          <a:spcPct val="107000"/>
                        </a:lnSpc>
                        <a:spcAft>
                          <a:spcPts val="0"/>
                        </a:spcAft>
                      </a:pPr>
                      <a:r>
                        <a:rPr lang="en-US" sz="1050">
                          <a:effectLst/>
                        </a:rPr>
                        <a:t>color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layout and lack of design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too much information with small font and blue color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6821722"/>
                  </a:ext>
                </a:extLst>
              </a:tr>
              <a:tr h="346827">
                <a:tc>
                  <a:txBody>
                    <a:bodyPr/>
                    <a:lstStyle/>
                    <a:p>
                      <a:pPr>
                        <a:lnSpc>
                          <a:spcPct val="107000"/>
                        </a:lnSpc>
                        <a:spcAft>
                          <a:spcPts val="0"/>
                        </a:spcAft>
                      </a:pPr>
                      <a:r>
                        <a:rPr lang="en-US" sz="1050">
                          <a:effectLst/>
                        </a:rPr>
                        <a:t>broken text/image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grey background distracts and mutes info</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lack of clear categories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5361116"/>
                  </a:ext>
                </a:extLst>
              </a:tr>
              <a:tr h="524727">
                <a:tc>
                  <a:txBody>
                    <a:bodyPr/>
                    <a:lstStyle/>
                    <a:p>
                      <a:pPr>
                        <a:lnSpc>
                          <a:spcPct val="107000"/>
                        </a:lnSpc>
                        <a:spcAft>
                          <a:spcPts val="0"/>
                        </a:spcAft>
                      </a:pPr>
                      <a:r>
                        <a:rPr lang="en-US" sz="1050">
                          <a:effectLst/>
                        </a:rPr>
                        <a:t>Too basic layout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Could contain photographs; be made more visually appealing.</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Pointers about virus are not in depth enough.</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5948975"/>
                  </a:ext>
                </a:extLst>
              </a:tr>
              <a:tr h="346827">
                <a:tc>
                  <a:txBody>
                    <a:bodyPr/>
                    <a:lstStyle/>
                    <a:p>
                      <a:pPr>
                        <a:lnSpc>
                          <a:spcPct val="107000"/>
                        </a:lnSpc>
                        <a:spcAft>
                          <a:spcPts val="0"/>
                        </a:spcAft>
                      </a:pPr>
                      <a:r>
                        <a:rPr lang="en-US" sz="1050">
                          <a:effectLst/>
                        </a:rPr>
                        <a:t>Very dull colour scheme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Main points on first page do not stand out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Layout of points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5691571"/>
                  </a:ext>
                </a:extLst>
              </a:tr>
              <a:tr h="168926">
                <a:tc>
                  <a:txBody>
                    <a:bodyPr/>
                    <a:lstStyle/>
                    <a:p>
                      <a:pPr>
                        <a:lnSpc>
                          <a:spcPct val="107000"/>
                        </a:lnSpc>
                        <a:spcAft>
                          <a:spcPts val="0"/>
                        </a:spcAft>
                      </a:pPr>
                      <a:r>
                        <a:rPr lang="en-US" sz="1050">
                          <a:effectLst/>
                        </a:rPr>
                        <a:t>very dull</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no bright colouring</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font could be bigger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5214766"/>
                  </a:ext>
                </a:extLst>
              </a:tr>
              <a:tr h="880528">
                <a:tc>
                  <a:txBody>
                    <a:bodyPr/>
                    <a:lstStyle/>
                    <a:p>
                      <a:pPr>
                        <a:lnSpc>
                          <a:spcPct val="107000"/>
                        </a:lnSpc>
                        <a:spcAft>
                          <a:spcPts val="0"/>
                        </a:spcAft>
                      </a:pPr>
                      <a:r>
                        <a:rPr lang="en-US" sz="1050">
                          <a:effectLst/>
                        </a:rPr>
                        <a:t>The subsections could have been clearer i.e. for clicking on which grant applies to you near the top of the page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Making headings larger could help</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012165"/>
                  </a:ext>
                </a:extLst>
              </a:tr>
              <a:tr h="702628">
                <a:tc>
                  <a:txBody>
                    <a:bodyPr/>
                    <a:lstStyle/>
                    <a:p>
                      <a:pPr>
                        <a:lnSpc>
                          <a:spcPct val="107000"/>
                        </a:lnSpc>
                        <a:spcAft>
                          <a:spcPts val="0"/>
                        </a:spcAft>
                      </a:pPr>
                      <a:r>
                        <a:rPr lang="en-US" sz="1050">
                          <a:effectLst/>
                        </a:rPr>
                        <a:t>The list of links at the top of the page was cluttered and difficult to read through</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The top of the page was just text on a grey background which felt rushed</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3760306"/>
                  </a:ext>
                </a:extLst>
              </a:tr>
              <a:tr h="346827">
                <a:tc>
                  <a:txBody>
                    <a:bodyPr/>
                    <a:lstStyle/>
                    <a:p>
                      <a:pPr>
                        <a:lnSpc>
                          <a:spcPct val="107000"/>
                        </a:lnSpc>
                        <a:spcAft>
                          <a:spcPts val="0"/>
                        </a:spcAft>
                      </a:pPr>
                      <a:r>
                        <a:rPr lang="en-US" sz="1050">
                          <a:effectLst/>
                        </a:rPr>
                        <a:t>colour scheme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really dull layout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rPr>
                        <a:t>a little chat box can be put on the page for help</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6466515"/>
                  </a:ext>
                </a:extLst>
              </a:tr>
            </a:tbl>
          </a:graphicData>
        </a:graphic>
      </p:graphicFrame>
    </p:spTree>
    <p:extLst>
      <p:ext uri="{BB962C8B-B14F-4D97-AF65-F5344CB8AC3E}">
        <p14:creationId xmlns:p14="http://schemas.microsoft.com/office/powerpoint/2010/main" val="59883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homepage – anything missing?</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pPr marL="11113"/>
            <a:r>
              <a:rPr lang="en-GB" sz="2000" dirty="0"/>
              <a:t>Things users mentioned when asked if there was anything missing from the homepage:</a:t>
            </a:r>
            <a:endParaRPr lang="en-US" i="1" dirty="0"/>
          </a:p>
          <a:p>
            <a:pPr marL="11113" algn="ctr"/>
            <a:r>
              <a:rPr lang="en-US" b="1" dirty="0"/>
              <a:t>Top 5 things that are missing</a:t>
            </a:r>
          </a:p>
          <a:p>
            <a:pPr marL="11113"/>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5" name="Table 4">
            <a:extLst>
              <a:ext uri="{FF2B5EF4-FFF2-40B4-BE49-F238E27FC236}">
                <a16:creationId xmlns:a16="http://schemas.microsoft.com/office/drawing/2014/main" id="{BB84440C-EE26-48D9-B31F-B4FDD867A94B}"/>
              </a:ext>
            </a:extLst>
          </p:cNvPr>
          <p:cNvGraphicFramePr>
            <a:graphicFrameLocks noGrp="1"/>
          </p:cNvGraphicFramePr>
          <p:nvPr>
            <p:extLst>
              <p:ext uri="{D42A27DB-BD31-4B8C-83A1-F6EECF244321}">
                <p14:modId xmlns:p14="http://schemas.microsoft.com/office/powerpoint/2010/main" val="4123012376"/>
              </p:ext>
            </p:extLst>
          </p:nvPr>
        </p:nvGraphicFramePr>
        <p:xfrm>
          <a:off x="1244588" y="2461672"/>
          <a:ext cx="7416824" cy="3240360"/>
        </p:xfrm>
        <a:graphic>
          <a:graphicData uri="http://schemas.openxmlformats.org/drawingml/2006/table">
            <a:tbl>
              <a:tblPr firstRow="1" bandRow="1">
                <a:tableStyleId>{5C22544A-7EE6-4342-B048-85BDC9FD1C3A}</a:tableStyleId>
              </a:tblPr>
              <a:tblGrid>
                <a:gridCol w="1730536">
                  <a:extLst>
                    <a:ext uri="{9D8B030D-6E8A-4147-A177-3AD203B41FA5}">
                      <a16:colId xmlns:a16="http://schemas.microsoft.com/office/drawing/2014/main" val="3939452945"/>
                    </a:ext>
                  </a:extLst>
                </a:gridCol>
                <a:gridCol w="1470489">
                  <a:extLst>
                    <a:ext uri="{9D8B030D-6E8A-4147-A177-3AD203B41FA5}">
                      <a16:colId xmlns:a16="http://schemas.microsoft.com/office/drawing/2014/main" val="761238927"/>
                    </a:ext>
                  </a:extLst>
                </a:gridCol>
                <a:gridCol w="1431525">
                  <a:extLst>
                    <a:ext uri="{9D8B030D-6E8A-4147-A177-3AD203B41FA5}">
                      <a16:colId xmlns:a16="http://schemas.microsoft.com/office/drawing/2014/main" val="1701408149"/>
                    </a:ext>
                  </a:extLst>
                </a:gridCol>
                <a:gridCol w="1363761">
                  <a:extLst>
                    <a:ext uri="{9D8B030D-6E8A-4147-A177-3AD203B41FA5}">
                      <a16:colId xmlns:a16="http://schemas.microsoft.com/office/drawing/2014/main" val="1897182174"/>
                    </a:ext>
                  </a:extLst>
                </a:gridCol>
                <a:gridCol w="1420513">
                  <a:extLst>
                    <a:ext uri="{9D8B030D-6E8A-4147-A177-3AD203B41FA5}">
                      <a16:colId xmlns:a16="http://schemas.microsoft.com/office/drawing/2014/main" val="226760807"/>
                    </a:ext>
                  </a:extLst>
                </a:gridCol>
              </a:tblGrid>
              <a:tr h="184298">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4)</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649303"/>
                  </a:ext>
                </a:extLst>
              </a:tr>
              <a:tr h="378350">
                <a:tc>
                  <a:txBody>
                    <a:bodyPr/>
                    <a:lstStyle/>
                    <a:p>
                      <a:pPr>
                        <a:lnSpc>
                          <a:spcPct val="107000"/>
                        </a:lnSpc>
                        <a:spcAft>
                          <a:spcPts val="0"/>
                        </a:spcAft>
                      </a:pPr>
                      <a:r>
                        <a:rPr lang="en-US" sz="1100">
                          <a:effectLst/>
                        </a:rPr>
                        <a:t>Explainer pictures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Categorisation of advice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Bullet points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More space between points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Scot vs. UK wide advice segregation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2697538"/>
                  </a:ext>
                </a:extLst>
              </a:tr>
              <a:tr h="378350">
                <a:tc>
                  <a:txBody>
                    <a:bodyPr/>
                    <a:lstStyle/>
                    <a:p>
                      <a:pPr>
                        <a:lnSpc>
                          <a:spcPct val="107000"/>
                        </a:lnSpc>
                        <a:spcAft>
                          <a:spcPts val="0"/>
                        </a:spcAft>
                      </a:pPr>
                      <a:r>
                        <a:rPr lang="en-US" sz="1100">
                          <a:effectLst/>
                        </a:rPr>
                        <a:t>subheadings/clearer categories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white clearer background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consistent organisation of info.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N/A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165302"/>
                  </a:ext>
                </a:extLst>
              </a:tr>
              <a:tr h="960506">
                <a:tc>
                  <a:txBody>
                    <a:bodyPr/>
                    <a:lstStyle/>
                    <a:p>
                      <a:pPr>
                        <a:lnSpc>
                          <a:spcPct val="107000"/>
                        </a:lnSpc>
                        <a:spcAft>
                          <a:spcPts val="0"/>
                        </a:spcAft>
                      </a:pPr>
                      <a:r>
                        <a:rPr lang="en-US" sz="1100">
                          <a:effectLst/>
                        </a:rPr>
                        <a:t>Possible future plans.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Latest news direct from PM.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Photos.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Logos.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Simple slogans and words of memorable advice that people can follow and recite to their children.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3410715"/>
                  </a:ext>
                </a:extLst>
              </a:tr>
              <a:tr h="766454">
                <a:tc>
                  <a:txBody>
                    <a:bodyPr/>
                    <a:lstStyle/>
                    <a:p>
                      <a:pPr>
                        <a:lnSpc>
                          <a:spcPct val="107000"/>
                        </a:lnSpc>
                        <a:spcAft>
                          <a:spcPts val="0"/>
                        </a:spcAft>
                      </a:pPr>
                      <a:r>
                        <a:rPr lang="en-US" sz="1100">
                          <a:effectLst/>
                        </a:rPr>
                        <a:t>More banners to separate points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Change the colour scheme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Less thin font as makes the text nearly blend in with background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Help box I couldn’t find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Live chat option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8844973"/>
                  </a:ext>
                </a:extLst>
              </a:tr>
              <a:tr h="572402">
                <a:tc>
                  <a:txBody>
                    <a:bodyPr/>
                    <a:lstStyle/>
                    <a:p>
                      <a:pPr>
                        <a:lnSpc>
                          <a:spcPct val="107000"/>
                        </a:lnSpc>
                        <a:spcAft>
                          <a:spcPts val="0"/>
                        </a:spcAft>
                      </a:pPr>
                      <a:r>
                        <a:rPr lang="en-US" sz="1100">
                          <a:effectLst/>
                        </a:rPr>
                        <a:t>Just clearer headings and subsections as listed above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 clear structure to the top of the page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 page link to the nhs website for covid-19 information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phone line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076369"/>
                  </a:ext>
                </a:extLst>
              </a:tr>
            </a:tbl>
          </a:graphicData>
        </a:graphic>
      </p:graphicFrame>
    </p:spTree>
    <p:extLst>
      <p:ext uri="{BB962C8B-B14F-4D97-AF65-F5344CB8AC3E}">
        <p14:creationId xmlns:p14="http://schemas.microsoft.com/office/powerpoint/2010/main" val="202579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184833"/>
            <a:ext cx="8915400" cy="1143000"/>
          </a:xfrm>
        </p:spPr>
        <p:txBody>
          <a:bodyPr/>
          <a:lstStyle/>
          <a:p>
            <a:r>
              <a:rPr lang="en-GB" sz="4000" dirty="0">
                <a:solidFill>
                  <a:schemeClr val="tx1"/>
                </a:solidFill>
              </a:rPr>
              <a:t>FBS Covid-19 advice banner on homepage</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5165724"/>
          </a:xfrm>
        </p:spPr>
        <p:txBody>
          <a:bodyPr/>
          <a:lstStyle/>
          <a:p>
            <a:pPr marL="11113"/>
            <a:r>
              <a:rPr lang="en-GB" sz="2000" dirty="0"/>
              <a:t>Things users mentioned when asked about their views about the covid-19 banner on the homepage:</a:t>
            </a:r>
            <a:endParaRPr lang="en-US" i="1" dirty="0"/>
          </a:p>
          <a:p>
            <a:pPr marL="11113"/>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4" name="Table 3">
            <a:extLst>
              <a:ext uri="{FF2B5EF4-FFF2-40B4-BE49-F238E27FC236}">
                <a16:creationId xmlns:a16="http://schemas.microsoft.com/office/drawing/2014/main" id="{01CA0EC3-B88A-41D2-90E1-CC0BA58F5CEB}"/>
              </a:ext>
            </a:extLst>
          </p:cNvPr>
          <p:cNvGraphicFramePr>
            <a:graphicFrameLocks noGrp="1"/>
          </p:cNvGraphicFramePr>
          <p:nvPr>
            <p:extLst>
              <p:ext uri="{D42A27DB-BD31-4B8C-83A1-F6EECF244321}">
                <p14:modId xmlns:p14="http://schemas.microsoft.com/office/powerpoint/2010/main" val="1278279646"/>
              </p:ext>
            </p:extLst>
          </p:nvPr>
        </p:nvGraphicFramePr>
        <p:xfrm>
          <a:off x="920552" y="2520156"/>
          <a:ext cx="7920880" cy="3357114"/>
        </p:xfrm>
        <a:graphic>
          <a:graphicData uri="http://schemas.openxmlformats.org/drawingml/2006/table">
            <a:tbl>
              <a:tblPr firstRow="1" bandRow="1">
                <a:tableStyleId>{5C22544A-7EE6-4342-B048-85BDC9FD1C3A}</a:tableStyleId>
              </a:tblPr>
              <a:tblGrid>
                <a:gridCol w="2646023">
                  <a:extLst>
                    <a:ext uri="{9D8B030D-6E8A-4147-A177-3AD203B41FA5}">
                      <a16:colId xmlns:a16="http://schemas.microsoft.com/office/drawing/2014/main" val="3665047634"/>
                    </a:ext>
                  </a:extLst>
                </a:gridCol>
                <a:gridCol w="2633358">
                  <a:extLst>
                    <a:ext uri="{9D8B030D-6E8A-4147-A177-3AD203B41FA5}">
                      <a16:colId xmlns:a16="http://schemas.microsoft.com/office/drawing/2014/main" val="779134180"/>
                    </a:ext>
                  </a:extLst>
                </a:gridCol>
                <a:gridCol w="2641499">
                  <a:extLst>
                    <a:ext uri="{9D8B030D-6E8A-4147-A177-3AD203B41FA5}">
                      <a16:colId xmlns:a16="http://schemas.microsoft.com/office/drawing/2014/main" val="1841241775"/>
                    </a:ext>
                  </a:extLst>
                </a:gridCol>
              </a:tblGrid>
              <a:tr h="237105">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259220"/>
                  </a:ext>
                </a:extLst>
              </a:tr>
              <a:tr h="237105">
                <a:tc>
                  <a:txBody>
                    <a:bodyPr/>
                    <a:lstStyle/>
                    <a:p>
                      <a:pPr>
                        <a:lnSpc>
                          <a:spcPct val="107000"/>
                        </a:lnSpc>
                        <a:spcAft>
                          <a:spcPts val="0"/>
                        </a:spcAft>
                      </a:pPr>
                      <a:r>
                        <a:rPr lang="en-US" sz="1100">
                          <a:effectLst/>
                        </a:rPr>
                        <a:t>Comprehensive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Helpful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 bit difficult to scan quickly.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6001732"/>
                  </a:ext>
                </a:extLst>
              </a:tr>
              <a:tr h="237105">
                <a:tc>
                  <a:txBody>
                    <a:bodyPr/>
                    <a:lstStyle/>
                    <a:p>
                      <a:pPr>
                        <a:lnSpc>
                          <a:spcPct val="107000"/>
                        </a:lnSpc>
                        <a:spcAft>
                          <a:spcPts val="0"/>
                        </a:spcAft>
                      </a:pPr>
                      <a:r>
                        <a:rPr lang="en-US" sz="1100">
                          <a:effectLst/>
                        </a:rPr>
                        <a:t>Noticeable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Possibly could be larger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5762606"/>
                  </a:ext>
                </a:extLst>
              </a:tr>
              <a:tr h="486758">
                <a:tc>
                  <a:txBody>
                    <a:bodyPr/>
                    <a:lstStyle/>
                    <a:p>
                      <a:pPr>
                        <a:lnSpc>
                          <a:spcPct val="107000"/>
                        </a:lnSpc>
                        <a:spcAft>
                          <a:spcPts val="0"/>
                        </a:spcAft>
                      </a:pPr>
                      <a:r>
                        <a:rPr lang="en-US" sz="1100">
                          <a:effectLst/>
                        </a:rPr>
                        <a:t>A little too basic.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Does not give me much information to recollect and comprehend.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Simple and straight to the point message of staying safe and clean.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770566"/>
                  </a:ext>
                </a:extLst>
              </a:tr>
              <a:tr h="486758">
                <a:tc>
                  <a:txBody>
                    <a:bodyPr/>
                    <a:lstStyle/>
                    <a:p>
                      <a:pPr>
                        <a:lnSpc>
                          <a:spcPct val="107000"/>
                        </a:lnSpc>
                        <a:spcAft>
                          <a:spcPts val="0"/>
                        </a:spcAft>
                      </a:pPr>
                      <a:r>
                        <a:rPr lang="en-US" sz="1100">
                          <a:effectLst/>
                        </a:rPr>
                        <a:t>Fantastic, as that is the focus of issue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Does not stand out, text too thin and close to colour of background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Not </a:t>
                      </a:r>
                      <a:r>
                        <a:rPr lang="en-US" sz="1100" dirty="0" err="1">
                          <a:effectLst/>
                        </a:rPr>
                        <a:t>underlayed</a:t>
                      </a:r>
                      <a:r>
                        <a:rPr lang="en-US" sz="1100" dirty="0">
                          <a:effectLst/>
                        </a:rPr>
                        <a:t> with a darker banner and then the text is lighter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2424359"/>
                  </a:ext>
                </a:extLst>
              </a:tr>
              <a:tr h="237105">
                <a:tc>
                  <a:txBody>
                    <a:bodyPr/>
                    <a:lstStyle/>
                    <a:p>
                      <a:pPr>
                        <a:lnSpc>
                          <a:spcPct val="107000"/>
                        </a:lnSpc>
                        <a:spcAft>
                          <a:spcPts val="0"/>
                        </a:spcAft>
                      </a:pPr>
                      <a:r>
                        <a:rPr lang="en-US" sz="1100">
                          <a:effectLst/>
                        </a:rPr>
                        <a:t>the advice very good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it’s clear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9312061"/>
                  </a:ext>
                </a:extLst>
              </a:tr>
              <a:tr h="237105">
                <a:tc>
                  <a:txBody>
                    <a:bodyPr/>
                    <a:lstStyle/>
                    <a:p>
                      <a:pPr>
                        <a:lnSpc>
                          <a:spcPct val="107000"/>
                        </a:lnSpc>
                        <a:spcAft>
                          <a:spcPts val="0"/>
                        </a:spcAft>
                      </a:pPr>
                      <a:r>
                        <a:rPr lang="en-US" sz="1100">
                          <a:effectLst/>
                        </a:rPr>
                        <a:t>Clear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Concise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Well communicated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626442"/>
                  </a:ext>
                </a:extLst>
              </a:tr>
              <a:tr h="486758">
                <a:tc>
                  <a:txBody>
                    <a:bodyPr/>
                    <a:lstStyle/>
                    <a:p>
                      <a:pPr>
                        <a:lnSpc>
                          <a:spcPct val="107000"/>
                        </a:lnSpc>
                        <a:spcAft>
                          <a:spcPts val="0"/>
                        </a:spcAft>
                      </a:pPr>
                      <a:r>
                        <a:rPr lang="en-US" sz="1100">
                          <a:effectLst/>
                        </a:rPr>
                        <a:t>It told me where to look for further information and so was helpful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68394"/>
                  </a:ext>
                </a:extLst>
              </a:tr>
              <a:tr h="237105">
                <a:tc>
                  <a:txBody>
                    <a:bodyPr/>
                    <a:lstStyle/>
                    <a:p>
                      <a:pPr>
                        <a:lnSpc>
                          <a:spcPct val="107000"/>
                        </a:lnSpc>
                        <a:spcAft>
                          <a:spcPts val="0"/>
                        </a:spcAft>
                      </a:pPr>
                      <a:r>
                        <a:rPr lang="en-US" sz="1100">
                          <a:effectLst/>
                        </a:rPr>
                        <a:t>Informing and well integrated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Good information to know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Alerting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651413"/>
                  </a:ext>
                </a:extLst>
              </a:tr>
              <a:tr h="237105">
                <a:tc>
                  <a:txBody>
                    <a:bodyPr/>
                    <a:lstStyle/>
                    <a:p>
                      <a:pPr>
                        <a:lnSpc>
                          <a:spcPct val="107000"/>
                        </a:lnSpc>
                        <a:spcAft>
                          <a:spcPts val="0"/>
                        </a:spcAft>
                      </a:pPr>
                      <a:r>
                        <a:rPr lang="en-US" sz="1100">
                          <a:effectLst/>
                        </a:rPr>
                        <a:t>it is accurate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helpful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trying to spread awareness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8741487"/>
                  </a:ext>
                </a:extLst>
              </a:tr>
              <a:tr h="237105">
                <a:tc>
                  <a:txBody>
                    <a:bodyPr/>
                    <a:lstStyle/>
                    <a:p>
                      <a:pPr>
                        <a:lnSpc>
                          <a:spcPct val="107000"/>
                        </a:lnSpc>
                        <a:spcAft>
                          <a:spcPts val="0"/>
                        </a:spcAft>
                      </a:pPr>
                      <a:r>
                        <a:rPr lang="en-US" sz="1100">
                          <a:effectLst/>
                        </a:rPr>
                        <a:t>nice and clear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easy to spot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dirty="0">
                          <a:effectLst/>
                        </a:rPr>
                        <a:t>nice font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3038159"/>
                  </a:ext>
                </a:extLst>
              </a:tr>
            </a:tbl>
          </a:graphicData>
        </a:graphic>
      </p:graphicFrame>
    </p:spTree>
    <p:extLst>
      <p:ext uri="{BB962C8B-B14F-4D97-AF65-F5344CB8AC3E}">
        <p14:creationId xmlns:p14="http://schemas.microsoft.com/office/powerpoint/2010/main" val="2941859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1800" dirty="0"/>
              <a:t>When we asked the users about their likes and dislikes upon looking at Covid-19 information following things were mentioned:</a:t>
            </a:r>
          </a:p>
          <a:p>
            <a:pPr marL="11113"/>
            <a:r>
              <a:rPr lang="en-GB" sz="2000" dirty="0"/>
              <a:t>	</a:t>
            </a:r>
            <a:r>
              <a:rPr lang="en-GB" b="1" dirty="0"/>
              <a:t>Top 3 likes </a:t>
            </a:r>
            <a:r>
              <a:rPr lang="en-GB" dirty="0"/>
              <a:t>				  </a:t>
            </a:r>
            <a:r>
              <a:rPr lang="en-GB" b="1" dirty="0"/>
              <a:t>Top 3 dislikes </a:t>
            </a:r>
          </a:p>
          <a:p>
            <a:pPr marL="354013" indent="-342900">
              <a:buFont typeface="Arial" panose="020B0604020202020204" pitchFamily="34" charset="0"/>
              <a:buChar char="•"/>
            </a:pPr>
            <a:endParaRPr lang="en-US" i="1" dirty="0"/>
          </a:p>
          <a:p>
            <a:pPr marL="354013" indent="-342900">
              <a:buFont typeface="Arial" panose="020B0604020202020204" pitchFamily="34" charset="0"/>
              <a:buChar char="•"/>
            </a:pPr>
            <a:endParaRPr lang="en-GB" sz="2000" dirty="0"/>
          </a:p>
          <a:p>
            <a:pPr marL="354013" indent="-342900">
              <a:buFont typeface="Arial" panose="020B0604020202020204" pitchFamily="34" charset="0"/>
              <a:buChar char="•"/>
            </a:pPr>
            <a:endParaRPr lang="en-GB" dirty="0"/>
          </a:p>
          <a:p>
            <a:pPr marL="342900" indent="-342900">
              <a:buFont typeface="+mj-lt"/>
              <a:buAutoNum type="arabicPeriod"/>
            </a:pPr>
            <a:endParaRPr lang="en-GB" dirty="0"/>
          </a:p>
          <a:p>
            <a:pPr marL="342900" indent="-342900">
              <a:buFont typeface="+mj-lt"/>
              <a:buAutoNum type="arabicPeriod"/>
            </a:pPr>
            <a:endParaRPr lang="en-GB" dirty="0"/>
          </a:p>
        </p:txBody>
      </p:sp>
      <p:graphicFrame>
        <p:nvGraphicFramePr>
          <p:cNvPr id="4" name="Table 3">
            <a:extLst>
              <a:ext uri="{FF2B5EF4-FFF2-40B4-BE49-F238E27FC236}">
                <a16:creationId xmlns:a16="http://schemas.microsoft.com/office/drawing/2014/main" id="{776CFADA-6F13-4844-AEA8-3AE2A6514EB2}"/>
              </a:ext>
            </a:extLst>
          </p:cNvPr>
          <p:cNvGraphicFramePr>
            <a:graphicFrameLocks noGrp="1"/>
          </p:cNvGraphicFramePr>
          <p:nvPr>
            <p:extLst>
              <p:ext uri="{D42A27DB-BD31-4B8C-83A1-F6EECF244321}">
                <p14:modId xmlns:p14="http://schemas.microsoft.com/office/powerpoint/2010/main" val="4259930926"/>
              </p:ext>
            </p:extLst>
          </p:nvPr>
        </p:nvGraphicFramePr>
        <p:xfrm>
          <a:off x="200472" y="2066564"/>
          <a:ext cx="4752527" cy="4599385"/>
        </p:xfrm>
        <a:graphic>
          <a:graphicData uri="http://schemas.openxmlformats.org/drawingml/2006/table">
            <a:tbl>
              <a:tblPr firstRow="1" bandRow="1">
                <a:tableStyleId>{5C22544A-7EE6-4342-B048-85BDC9FD1C3A}</a:tableStyleId>
              </a:tblPr>
              <a:tblGrid>
                <a:gridCol w="1580557">
                  <a:extLst>
                    <a:ext uri="{9D8B030D-6E8A-4147-A177-3AD203B41FA5}">
                      <a16:colId xmlns:a16="http://schemas.microsoft.com/office/drawing/2014/main" val="935291515"/>
                    </a:ext>
                  </a:extLst>
                </a:gridCol>
                <a:gridCol w="1592498">
                  <a:extLst>
                    <a:ext uri="{9D8B030D-6E8A-4147-A177-3AD203B41FA5}">
                      <a16:colId xmlns:a16="http://schemas.microsoft.com/office/drawing/2014/main" val="2273828277"/>
                    </a:ext>
                  </a:extLst>
                </a:gridCol>
                <a:gridCol w="1579472">
                  <a:extLst>
                    <a:ext uri="{9D8B030D-6E8A-4147-A177-3AD203B41FA5}">
                      <a16:colId xmlns:a16="http://schemas.microsoft.com/office/drawing/2014/main" val="3789464913"/>
                    </a:ext>
                  </a:extLst>
                </a:gridCol>
              </a:tblGrid>
              <a:tr h="191086">
                <a:tc>
                  <a:txBody>
                    <a:bodyPr/>
                    <a:lstStyle/>
                    <a:p>
                      <a:pPr>
                        <a:lnSpc>
                          <a:spcPct val="107000"/>
                        </a:lnSpc>
                        <a:spcAft>
                          <a:spcPts val="0"/>
                        </a:spcAft>
                      </a:pPr>
                      <a:r>
                        <a:rPr lang="en-US" sz="1050">
                          <a:effectLst/>
                        </a:rPr>
                        <a:t>1)</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2)</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3)</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8329207"/>
                  </a:ext>
                </a:extLst>
              </a:tr>
              <a:tr h="191086">
                <a:tc>
                  <a:txBody>
                    <a:bodyPr/>
                    <a:lstStyle/>
                    <a:p>
                      <a:pPr>
                        <a:lnSpc>
                          <a:spcPct val="107000"/>
                        </a:lnSpc>
                        <a:spcAft>
                          <a:spcPts val="0"/>
                        </a:spcAft>
                      </a:pPr>
                      <a:r>
                        <a:rPr lang="en-US" sz="1050">
                          <a:effectLst/>
                        </a:rPr>
                        <a:t>Comprehensive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Compact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Clean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5553501"/>
                  </a:ext>
                </a:extLst>
              </a:tr>
              <a:tr h="191086">
                <a:tc>
                  <a:txBody>
                    <a:bodyPr/>
                    <a:lstStyle/>
                    <a:p>
                      <a:pPr>
                        <a:lnSpc>
                          <a:spcPct val="107000"/>
                        </a:lnSpc>
                        <a:spcAft>
                          <a:spcPts val="0"/>
                        </a:spcAft>
                      </a:pPr>
                      <a:r>
                        <a:rPr lang="en-US" sz="1050">
                          <a:effectLst/>
                        </a:rPr>
                        <a:t>apply for loan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apply for grant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Straight forward</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7937667"/>
                  </a:ext>
                </a:extLst>
              </a:tr>
              <a:tr h="392324">
                <a:tc>
                  <a:txBody>
                    <a:bodyPr/>
                    <a:lstStyle/>
                    <a:p>
                      <a:pPr>
                        <a:lnSpc>
                          <a:spcPct val="107000"/>
                        </a:lnSpc>
                        <a:spcAft>
                          <a:spcPts val="0"/>
                        </a:spcAft>
                      </a:pPr>
                      <a:r>
                        <a:rPr lang="en-US" sz="1050">
                          <a:effectLst/>
                        </a:rPr>
                        <a:t>All info. is relevant and welcome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Links to additional info. through separate tab</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Concise and simple information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3246518"/>
                  </a:ext>
                </a:extLst>
              </a:tr>
              <a:tr h="1197274">
                <a:tc>
                  <a:txBody>
                    <a:bodyPr/>
                    <a:lstStyle/>
                    <a:p>
                      <a:pPr>
                        <a:lnSpc>
                          <a:spcPct val="107000"/>
                        </a:lnSpc>
                        <a:spcAft>
                          <a:spcPts val="0"/>
                        </a:spcAft>
                      </a:pPr>
                      <a:r>
                        <a:rPr lang="en-US" sz="1050">
                          <a:effectLst/>
                        </a:rPr>
                        <a:t>The article layout; simple and distinctive.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No dense text; just simple summary/outlining what each article is about.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Bold blue lettering/tittles to each article, along with the options to select specific reports/articles relevant to my business on left hand side of page.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440736"/>
                  </a:ext>
                </a:extLst>
              </a:tr>
              <a:tr h="191086">
                <a:tc>
                  <a:txBody>
                    <a:bodyPr/>
                    <a:lstStyle/>
                    <a:p>
                      <a:pPr>
                        <a:lnSpc>
                          <a:spcPct val="107000"/>
                        </a:lnSpc>
                        <a:spcAft>
                          <a:spcPts val="0"/>
                        </a:spcAft>
                      </a:pPr>
                      <a:r>
                        <a:rPr lang="en-US" sz="1050">
                          <a:effectLst/>
                        </a:rPr>
                        <a:t>very clear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has alot information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very help full</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5736458"/>
                  </a:ext>
                </a:extLst>
              </a:tr>
              <a:tr h="593561">
                <a:tc>
                  <a:txBody>
                    <a:bodyPr/>
                    <a:lstStyle/>
                    <a:p>
                      <a:pPr>
                        <a:lnSpc>
                          <a:spcPct val="107000"/>
                        </a:lnSpc>
                        <a:spcAft>
                          <a:spcPts val="0"/>
                        </a:spcAft>
                      </a:pPr>
                      <a:r>
                        <a:rPr lang="en-US" sz="1050">
                          <a:effectLst/>
                        </a:rPr>
                        <a:t>The information was clearly laid out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I liked that it was listed by area</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I liked that it clearly broke down different help you could receive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415651"/>
                  </a:ext>
                </a:extLst>
              </a:tr>
              <a:tr h="593561">
                <a:tc>
                  <a:txBody>
                    <a:bodyPr/>
                    <a:lstStyle/>
                    <a:p>
                      <a:pPr>
                        <a:lnSpc>
                          <a:spcPct val="107000"/>
                        </a:lnSpc>
                        <a:spcAft>
                          <a:spcPts val="0"/>
                        </a:spcAft>
                      </a:pPr>
                      <a:r>
                        <a:rPr lang="en-US" sz="1050">
                          <a:effectLst/>
                        </a:rPr>
                        <a:t>Easy to find the links to the most important information resources from other sites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A clear explanation of basic entitlements to some schemes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rPr>
                        <a:t>I found information about self-employment quite quickly</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8369670"/>
                  </a:ext>
                </a:extLst>
              </a:tr>
              <a:tr h="392324">
                <a:tc>
                  <a:txBody>
                    <a:bodyPr/>
                    <a:lstStyle/>
                    <a:p>
                      <a:pPr>
                        <a:lnSpc>
                          <a:spcPct val="107000"/>
                        </a:lnSpc>
                        <a:spcAft>
                          <a:spcPts val="0"/>
                        </a:spcAft>
                      </a:pPr>
                      <a:r>
                        <a:rPr lang="en-US" sz="1050">
                          <a:effectLst/>
                        </a:rPr>
                        <a:t>Clear and straightforward</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Clarifies details about business closures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Good questions tackling the main issues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838225"/>
                  </a:ext>
                </a:extLst>
              </a:tr>
              <a:tr h="392324">
                <a:tc>
                  <a:txBody>
                    <a:bodyPr/>
                    <a:lstStyle/>
                    <a:p>
                      <a:pPr>
                        <a:lnSpc>
                          <a:spcPct val="107000"/>
                        </a:lnSpc>
                        <a:spcAft>
                          <a:spcPts val="0"/>
                        </a:spcAft>
                      </a:pPr>
                      <a:r>
                        <a:rPr lang="en-US" sz="1050">
                          <a:effectLst/>
                        </a:rPr>
                        <a:t>information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lots of links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updated email section you can sign up for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2876977"/>
                  </a:ext>
                </a:extLst>
              </a:tr>
              <a:tr h="191086">
                <a:tc>
                  <a:txBody>
                    <a:bodyPr/>
                    <a:lstStyle/>
                    <a:p>
                      <a:pPr>
                        <a:lnSpc>
                          <a:spcPct val="107000"/>
                        </a:lnSpc>
                        <a:spcAft>
                          <a:spcPts val="0"/>
                        </a:spcAft>
                      </a:pPr>
                      <a:r>
                        <a:rPr lang="en-US" sz="1050">
                          <a:effectLst/>
                        </a:rPr>
                        <a:t>easy to use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user friendly</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rPr>
                        <a:t>good information</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847147"/>
                  </a:ext>
                </a:extLst>
              </a:tr>
            </a:tbl>
          </a:graphicData>
        </a:graphic>
      </p:graphicFrame>
      <p:graphicFrame>
        <p:nvGraphicFramePr>
          <p:cNvPr id="5" name="Table 4">
            <a:extLst>
              <a:ext uri="{FF2B5EF4-FFF2-40B4-BE49-F238E27FC236}">
                <a16:creationId xmlns:a16="http://schemas.microsoft.com/office/drawing/2014/main" id="{1C7FF055-5454-42F7-8043-4B8AE21FC8D0}"/>
              </a:ext>
            </a:extLst>
          </p:cNvPr>
          <p:cNvGraphicFramePr>
            <a:graphicFrameLocks noGrp="1"/>
          </p:cNvGraphicFramePr>
          <p:nvPr>
            <p:extLst>
              <p:ext uri="{D42A27DB-BD31-4B8C-83A1-F6EECF244321}">
                <p14:modId xmlns:p14="http://schemas.microsoft.com/office/powerpoint/2010/main" val="2287525319"/>
              </p:ext>
            </p:extLst>
          </p:nvPr>
        </p:nvGraphicFramePr>
        <p:xfrm>
          <a:off x="5097016" y="2107857"/>
          <a:ext cx="4410948" cy="4487720"/>
        </p:xfrm>
        <a:graphic>
          <a:graphicData uri="http://schemas.openxmlformats.org/drawingml/2006/table">
            <a:tbl>
              <a:tblPr firstRow="1" bandRow="1">
                <a:tableStyleId>{5C22544A-7EE6-4342-B048-85BDC9FD1C3A}</a:tableStyleId>
              </a:tblPr>
              <a:tblGrid>
                <a:gridCol w="1468469">
                  <a:extLst>
                    <a:ext uri="{9D8B030D-6E8A-4147-A177-3AD203B41FA5}">
                      <a16:colId xmlns:a16="http://schemas.microsoft.com/office/drawing/2014/main" val="4049053485"/>
                    </a:ext>
                  </a:extLst>
                </a:gridCol>
                <a:gridCol w="1477537">
                  <a:extLst>
                    <a:ext uri="{9D8B030D-6E8A-4147-A177-3AD203B41FA5}">
                      <a16:colId xmlns:a16="http://schemas.microsoft.com/office/drawing/2014/main" val="3632258295"/>
                    </a:ext>
                  </a:extLst>
                </a:gridCol>
                <a:gridCol w="1464942">
                  <a:extLst>
                    <a:ext uri="{9D8B030D-6E8A-4147-A177-3AD203B41FA5}">
                      <a16:colId xmlns:a16="http://schemas.microsoft.com/office/drawing/2014/main" val="3248471870"/>
                    </a:ext>
                  </a:extLst>
                </a:gridCol>
              </a:tblGrid>
              <a:tr h="241023">
                <a:tc>
                  <a:txBody>
                    <a:bodyPr/>
                    <a:lstStyle/>
                    <a:p>
                      <a:pPr>
                        <a:lnSpc>
                          <a:spcPct val="107000"/>
                        </a:lnSpc>
                        <a:spcAft>
                          <a:spcPts val="0"/>
                        </a:spcAft>
                      </a:pPr>
                      <a:r>
                        <a:rPr lang="en-US" sz="1100">
                          <a:effectLst/>
                        </a:rPr>
                        <a:t>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1694066"/>
                  </a:ext>
                </a:extLst>
              </a:tr>
              <a:tr h="529126">
                <a:tc>
                  <a:txBody>
                    <a:bodyPr/>
                    <a:lstStyle/>
                    <a:p>
                      <a:pPr>
                        <a:lnSpc>
                          <a:spcPct val="107000"/>
                        </a:lnSpc>
                        <a:spcAft>
                          <a:spcPts val="0"/>
                        </a:spcAft>
                      </a:pPr>
                      <a:r>
                        <a:rPr lang="en-US" sz="1050">
                          <a:effectLst/>
                        </a:rPr>
                        <a:t>Not clear if link takes you to external website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Lack of colour makes text harder to scan quickly</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No readily available search function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401509"/>
                  </a:ext>
                </a:extLst>
              </a:tr>
              <a:tr h="257717">
                <a:tc>
                  <a:txBody>
                    <a:bodyPr/>
                    <a:lstStyle/>
                    <a:p>
                      <a:pPr>
                        <a:lnSpc>
                          <a:spcPct val="107000"/>
                        </a:lnSpc>
                        <a:spcAft>
                          <a:spcPts val="0"/>
                        </a:spcAft>
                      </a:pPr>
                      <a:r>
                        <a:rPr lang="en-US" sz="1050">
                          <a:effectLst/>
                        </a:rPr>
                        <a:t>color of page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lack of information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small font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7502172"/>
                  </a:ext>
                </a:extLst>
              </a:tr>
              <a:tr h="800534">
                <a:tc>
                  <a:txBody>
                    <a:bodyPr/>
                    <a:lstStyle/>
                    <a:p>
                      <a:pPr>
                        <a:lnSpc>
                          <a:spcPct val="107000"/>
                        </a:lnSpc>
                        <a:spcAft>
                          <a:spcPts val="0"/>
                        </a:spcAft>
                      </a:pPr>
                      <a:r>
                        <a:rPr lang="en-US" sz="1050">
                          <a:effectLst/>
                        </a:rPr>
                        <a:t>Not clearly grouped together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Lack of headings/clear categories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Text doesn’t massively stand out but not massive issue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2223278"/>
                  </a:ext>
                </a:extLst>
              </a:tr>
              <a:tr h="800534">
                <a:tc>
                  <a:txBody>
                    <a:bodyPr/>
                    <a:lstStyle/>
                    <a:p>
                      <a:pPr>
                        <a:lnSpc>
                          <a:spcPct val="107000"/>
                        </a:lnSpc>
                        <a:spcAft>
                          <a:spcPts val="0"/>
                        </a:spcAft>
                      </a:pPr>
                      <a:r>
                        <a:rPr lang="en-US" sz="1050">
                          <a:effectLst/>
                        </a:rPr>
                        <a:t>Lack of organisation.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Lack of colour, therefore not visually appealing.</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Some wording could be placed in bold; easier interaction and navigation.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4135347"/>
                  </a:ext>
                </a:extLst>
              </a:tr>
              <a:tr h="800534">
                <a:tc>
                  <a:txBody>
                    <a:bodyPr/>
                    <a:lstStyle/>
                    <a:p>
                      <a:pPr>
                        <a:lnSpc>
                          <a:spcPct val="107000"/>
                        </a:lnSpc>
                        <a:spcAft>
                          <a:spcPts val="0"/>
                        </a:spcAft>
                      </a:pPr>
                      <a:r>
                        <a:rPr lang="en-US" sz="1050">
                          <a:effectLst/>
                        </a:rPr>
                        <a:t>I’d prefer for the links to the articles to be easier to read</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I’d like to be able to search for specific questions/terms relevant to covid-19</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 </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359445"/>
                  </a:ext>
                </a:extLst>
              </a:tr>
              <a:tr h="529126">
                <a:tc>
                  <a:txBody>
                    <a:bodyPr/>
                    <a:lstStyle/>
                    <a:p>
                      <a:pPr>
                        <a:lnSpc>
                          <a:spcPct val="107000"/>
                        </a:lnSpc>
                        <a:spcAft>
                          <a:spcPts val="0"/>
                        </a:spcAft>
                      </a:pPr>
                      <a:r>
                        <a:rPr lang="en-US" sz="1050">
                          <a:effectLst/>
                        </a:rPr>
                        <a:t>website’s colour scheme is really dull</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less information on self-employed</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can be added a chat bubble for more information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7088518"/>
                  </a:ext>
                </a:extLst>
              </a:tr>
              <a:tr h="529126">
                <a:tc>
                  <a:txBody>
                    <a:bodyPr/>
                    <a:lstStyle/>
                    <a:p>
                      <a:pPr>
                        <a:lnSpc>
                          <a:spcPct val="107000"/>
                        </a:lnSpc>
                        <a:spcAft>
                          <a:spcPts val="0"/>
                        </a:spcAft>
                      </a:pPr>
                      <a:r>
                        <a:rPr lang="en-US" sz="1050">
                          <a:effectLst/>
                        </a:rPr>
                        <a:t>needs live chat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a:effectLst/>
                        </a:rPr>
                        <a:t>bit more colour required</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050" dirty="0">
                          <a:effectLst/>
                        </a:rPr>
                        <a:t>looks a bit depressing in this time of sadness</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0545887"/>
                  </a:ext>
                </a:extLst>
              </a:tr>
            </a:tbl>
          </a:graphicData>
        </a:graphic>
      </p:graphicFrame>
    </p:spTree>
    <p:extLst>
      <p:ext uri="{BB962C8B-B14F-4D97-AF65-F5344CB8AC3E}">
        <p14:creationId xmlns:p14="http://schemas.microsoft.com/office/powerpoint/2010/main" val="201519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dirty="0"/>
              <a:t>Does this website cover everything that you were expecting to see about Covid-19 on this website?</a:t>
            </a:r>
            <a:endParaRPr lang="en-GB" b="1" dirty="0"/>
          </a:p>
          <a:p>
            <a:r>
              <a:rPr lang="en-GB" dirty="0"/>
              <a:t>				Yes = 7 / No = 4</a:t>
            </a:r>
          </a:p>
        </p:txBody>
      </p:sp>
      <p:pic>
        <p:nvPicPr>
          <p:cNvPr id="4" name="C1022C4707" descr="C1022C4707.jpeg">
            <a:extLst>
              <a:ext uri="{FF2B5EF4-FFF2-40B4-BE49-F238E27FC236}">
                <a16:creationId xmlns:a16="http://schemas.microsoft.com/office/drawing/2014/main" id="{EC9FC25D-C219-4B7C-B9F3-FA5D73ADAF29}"/>
              </a:ext>
            </a:extLst>
          </p:cNvPr>
          <p:cNvPicPr/>
          <p:nvPr/>
        </p:nvPicPr>
        <p:blipFill>
          <a:blip r:embed="rId3"/>
          <a:stretch>
            <a:fillRect/>
          </a:stretch>
        </p:blipFill>
        <p:spPr>
          <a:xfrm>
            <a:off x="1676636" y="1916832"/>
            <a:ext cx="6552728" cy="1228725"/>
          </a:xfrm>
          <a:prstGeom prst="rect">
            <a:avLst/>
          </a:prstGeom>
        </p:spPr>
      </p:pic>
      <p:sp>
        <p:nvSpPr>
          <p:cNvPr id="6" name="Rectangle 5">
            <a:extLst>
              <a:ext uri="{FF2B5EF4-FFF2-40B4-BE49-F238E27FC236}">
                <a16:creationId xmlns:a16="http://schemas.microsoft.com/office/drawing/2014/main" id="{C019F693-F96F-42FD-B7FF-F05107D04164}"/>
              </a:ext>
            </a:extLst>
          </p:cNvPr>
          <p:cNvSpPr/>
          <p:nvPr/>
        </p:nvSpPr>
        <p:spPr>
          <a:xfrm>
            <a:off x="632520" y="3150533"/>
            <a:ext cx="8915400" cy="3226781"/>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Fairly comprehensive set of information on homepage regarding my business.</a:t>
            </a:r>
            <a:endParaRPr lang="en-GB" sz="1400" i="1" dirty="0">
              <a:latin typeface="+mn-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Obviously as info. is changing rapidly, maybe some indication of the last time it was updated, or banner for the latest updates</a:t>
            </a:r>
            <a:endParaRPr lang="en-GB" sz="1400" i="1" dirty="0">
              <a:latin typeface="+mn-lt"/>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As a business owner, it provides all the right information </a:t>
            </a:r>
            <a:r>
              <a:rPr lang="en-US" sz="1400" i="1" dirty="0" err="1">
                <a:solidFill>
                  <a:srgbClr val="000000"/>
                </a:solidFill>
                <a:latin typeface="+mn-lt"/>
                <a:ea typeface="Times New Roman" panose="02020603050405020304" pitchFamily="18" charset="0"/>
                <a:cs typeface="Times New Roman" panose="02020603050405020304" pitchFamily="18" charset="0"/>
              </a:rPr>
              <a:t>i</a:t>
            </a:r>
            <a:r>
              <a:rPr lang="en-US" sz="1400" i="1" dirty="0">
                <a:solidFill>
                  <a:srgbClr val="000000"/>
                </a:solidFill>
                <a:latin typeface="+mn-lt"/>
                <a:ea typeface="Times New Roman" panose="02020603050405020304" pitchFamily="18" charset="0"/>
                <a:cs typeface="Times New Roman" panose="02020603050405020304" pitchFamily="18" charset="0"/>
              </a:rPr>
              <a:t> require in a straight to the point fashion and navigates me to the right places to find that info which is great. As the Gov.uk site can be hard to navigate</a:t>
            </a:r>
          </a:p>
          <a:p>
            <a:pPr marL="285750" indent="-285750">
              <a:lnSpc>
                <a:spcPct val="107000"/>
              </a:lnSpc>
              <a:spcAft>
                <a:spcPts val="800"/>
              </a:spcAft>
              <a:buFont typeface="Arial" panose="020B0604020202020204" pitchFamily="34" charset="0"/>
              <a:buChar char="•"/>
            </a:pPr>
            <a:endParaRPr lang="en-US" sz="1400" i="1" dirty="0">
              <a:solidFill>
                <a:srgbClr val="000000"/>
              </a:solidFill>
              <a:latin typeface="+mn-lt"/>
              <a:ea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i="1" dirty="0">
                <a:latin typeface="+mn-lt"/>
                <a:ea typeface="Calibri" panose="020F0502020204030204" pitchFamily="34" charset="0"/>
                <a:cs typeface="Times New Roman" panose="02020603050405020304" pitchFamily="18" charset="0"/>
              </a:rPr>
              <a:t>I was expecting to see more detailed information regarding future plans, or enforcement to be taken action, so that business are more aware of the future plans and help they can receive. But instead all I found out about was Social Distancing rules and implications.</a:t>
            </a:r>
          </a:p>
          <a:p>
            <a:pPr marL="285750" indent="-285750">
              <a:lnSpc>
                <a:spcPct val="107000"/>
              </a:lnSpc>
              <a:spcAft>
                <a:spcPts val="800"/>
              </a:spcAft>
              <a:buFont typeface="Arial" panose="020B0604020202020204" pitchFamily="34" charset="0"/>
              <a:buChar char="•"/>
            </a:pPr>
            <a:r>
              <a:rPr lang="en-US" sz="1400" i="1" dirty="0">
                <a:latin typeface="+mn-lt"/>
                <a:ea typeface="Calibri" panose="020F0502020204030204" pitchFamily="34" charset="0"/>
                <a:cs typeface="Times New Roman" panose="02020603050405020304" pitchFamily="18" charset="0"/>
              </a:rPr>
              <a:t>It doesn’t really covers the effects on self-employed people.</a:t>
            </a:r>
          </a:p>
          <a:p>
            <a:pPr>
              <a:lnSpc>
                <a:spcPct val="107000"/>
              </a:lnSpc>
              <a:spcAft>
                <a:spcPts val="800"/>
              </a:spcAft>
            </a:pPr>
            <a:endParaRPr lang="en-GB" sz="1400" i="1"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2761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dirty="0">
                <a:solidFill>
                  <a:schemeClr val="tx1"/>
                </a:solidFill>
              </a:rPr>
              <a:t>FBS Covid-19 information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dirty="0"/>
              <a:t>How easy was it to read the content?</a:t>
            </a:r>
            <a:endParaRPr lang="en-GB" b="1" dirty="0"/>
          </a:p>
        </p:txBody>
      </p:sp>
      <p:sp>
        <p:nvSpPr>
          <p:cNvPr id="6" name="Rectangle 5">
            <a:extLst>
              <a:ext uri="{FF2B5EF4-FFF2-40B4-BE49-F238E27FC236}">
                <a16:creationId xmlns:a16="http://schemas.microsoft.com/office/drawing/2014/main" id="{C019F693-F96F-42FD-B7FF-F05107D04164}"/>
              </a:ext>
            </a:extLst>
          </p:cNvPr>
          <p:cNvSpPr/>
          <p:nvPr/>
        </p:nvSpPr>
        <p:spPr>
          <a:xfrm>
            <a:off x="495300" y="4322312"/>
            <a:ext cx="8915400" cy="176644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More color and variation in text weight would make scanning easier</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Grey background mutes the text and it’s not organized or categorized in the clearest way</a:t>
            </a:r>
          </a:p>
          <a:p>
            <a:pPr marL="285750" indent="-285750">
              <a:lnSpc>
                <a:spcPct val="107000"/>
              </a:lnSpc>
              <a:spcAft>
                <a:spcPts val="800"/>
              </a:spcAft>
              <a:buFont typeface="Arial" panose="020B0604020202020204" pitchFamily="34" charset="0"/>
              <a:buChar char="•"/>
            </a:pPr>
            <a:r>
              <a:rPr lang="en-US" sz="1400" i="1" dirty="0">
                <a:solidFill>
                  <a:srgbClr val="000000"/>
                </a:solidFill>
                <a:latin typeface="+mn-lt"/>
                <a:ea typeface="Times New Roman" panose="02020603050405020304" pitchFamily="18" charset="0"/>
                <a:cs typeface="Times New Roman" panose="02020603050405020304" pitchFamily="18" charset="0"/>
              </a:rPr>
              <a:t>The bold blue tittles of each article made the website easier to comprehend and summarize overall. However I dislike the lack of color within and throughout the whole page/s, as they are very bland and dis-interesting, therefore making me unlikely to read through all pieces of information. </a:t>
            </a:r>
          </a:p>
          <a:p>
            <a:pPr>
              <a:lnSpc>
                <a:spcPct val="107000"/>
              </a:lnSpc>
              <a:spcAft>
                <a:spcPts val="800"/>
              </a:spcAft>
            </a:pPr>
            <a:endParaRPr lang="en-GB" sz="1400" i="1" dirty="0">
              <a:effectLst/>
              <a:latin typeface="+mn-lt"/>
              <a:ea typeface="Calibri" panose="020F0502020204030204" pitchFamily="34" charset="0"/>
              <a:cs typeface="Times New Roman" panose="02020603050405020304" pitchFamily="18" charset="0"/>
            </a:endParaRPr>
          </a:p>
        </p:txBody>
      </p:sp>
      <p:pic>
        <p:nvPicPr>
          <p:cNvPr id="7" name="C1022C4709" descr="C1022C4709.jpeg">
            <a:extLst>
              <a:ext uri="{FF2B5EF4-FFF2-40B4-BE49-F238E27FC236}">
                <a16:creationId xmlns:a16="http://schemas.microsoft.com/office/drawing/2014/main" id="{979E2D62-BCF4-4A44-AB03-10E7C61B7D2C}"/>
              </a:ext>
            </a:extLst>
          </p:cNvPr>
          <p:cNvPicPr/>
          <p:nvPr/>
        </p:nvPicPr>
        <p:blipFill>
          <a:blip r:embed="rId3"/>
          <a:stretch>
            <a:fillRect/>
          </a:stretch>
        </p:blipFill>
        <p:spPr>
          <a:xfrm>
            <a:off x="128464" y="1417638"/>
            <a:ext cx="5753100" cy="2495550"/>
          </a:xfrm>
          <a:prstGeom prst="rect">
            <a:avLst/>
          </a:prstGeom>
        </p:spPr>
      </p:pic>
      <p:graphicFrame>
        <p:nvGraphicFramePr>
          <p:cNvPr id="5" name="Table 4">
            <a:extLst>
              <a:ext uri="{FF2B5EF4-FFF2-40B4-BE49-F238E27FC236}">
                <a16:creationId xmlns:a16="http://schemas.microsoft.com/office/drawing/2014/main" id="{A1078653-00BB-4175-9E2D-F9F1D14D3750}"/>
              </a:ext>
            </a:extLst>
          </p:cNvPr>
          <p:cNvGraphicFramePr>
            <a:graphicFrameLocks noGrp="1"/>
          </p:cNvGraphicFramePr>
          <p:nvPr>
            <p:extLst>
              <p:ext uri="{D42A27DB-BD31-4B8C-83A1-F6EECF244321}">
                <p14:modId xmlns:p14="http://schemas.microsoft.com/office/powerpoint/2010/main" val="286497288"/>
              </p:ext>
            </p:extLst>
          </p:nvPr>
        </p:nvGraphicFramePr>
        <p:xfrm>
          <a:off x="5858828" y="1985326"/>
          <a:ext cx="3384376" cy="1150624"/>
        </p:xfrm>
        <a:graphic>
          <a:graphicData uri="http://schemas.openxmlformats.org/drawingml/2006/table">
            <a:tbl>
              <a:tblPr firstRow="1" bandRow="1">
                <a:tableStyleId>{5C22544A-7EE6-4342-B048-85BDC9FD1C3A}</a:tableStyleId>
              </a:tblPr>
              <a:tblGrid>
                <a:gridCol w="1850126">
                  <a:extLst>
                    <a:ext uri="{9D8B030D-6E8A-4147-A177-3AD203B41FA5}">
                      <a16:colId xmlns:a16="http://schemas.microsoft.com/office/drawing/2014/main" val="1671269042"/>
                    </a:ext>
                  </a:extLst>
                </a:gridCol>
                <a:gridCol w="902500">
                  <a:extLst>
                    <a:ext uri="{9D8B030D-6E8A-4147-A177-3AD203B41FA5}">
                      <a16:colId xmlns:a16="http://schemas.microsoft.com/office/drawing/2014/main" val="4208604734"/>
                    </a:ext>
                  </a:extLst>
                </a:gridCol>
                <a:gridCol w="631750">
                  <a:extLst>
                    <a:ext uri="{9D8B030D-6E8A-4147-A177-3AD203B41FA5}">
                      <a16:colId xmlns:a16="http://schemas.microsoft.com/office/drawing/2014/main" val="122713177"/>
                    </a:ext>
                  </a:extLst>
                </a:gridCol>
              </a:tblGrid>
              <a:tr h="0">
                <a:tc>
                  <a:txBody>
                    <a:bodyPr/>
                    <a:lstStyle/>
                    <a:p>
                      <a:pPr>
                        <a:lnSpc>
                          <a:spcPct val="115000"/>
                        </a:lnSpc>
                        <a:spcAft>
                          <a:spcPts val="0"/>
                        </a:spcAft>
                      </a:pPr>
                      <a:r>
                        <a:rPr lang="en-US" sz="900">
                          <a:effectLst/>
                        </a:rPr>
                        <a:t>Answer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25033"/>
                  </a:ext>
                </a:extLst>
              </a:tr>
              <a:tr h="0">
                <a:tc>
                  <a:txBody>
                    <a:bodyPr/>
                    <a:lstStyle/>
                    <a:p>
                      <a:pPr>
                        <a:lnSpc>
                          <a:spcPct val="115000"/>
                        </a:lnSpc>
                        <a:spcAft>
                          <a:spcPts val="0"/>
                        </a:spcAft>
                      </a:pPr>
                      <a:r>
                        <a:rPr lang="en-US" sz="900">
                          <a:effectLst/>
                        </a:rPr>
                        <a:t>Very 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27%</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8590212"/>
                  </a:ext>
                </a:extLst>
              </a:tr>
              <a:tr h="0">
                <a:tc>
                  <a:txBody>
                    <a:bodyPr/>
                    <a:lstStyle/>
                    <a:p>
                      <a:pPr>
                        <a:lnSpc>
                          <a:spcPct val="115000"/>
                        </a:lnSpc>
                        <a:spcAft>
                          <a:spcPts val="0"/>
                        </a:spcAft>
                      </a:pPr>
                      <a:r>
                        <a:rPr lang="en-US" sz="900">
                          <a:effectLst/>
                        </a:rPr>
                        <a:t>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27%</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5170470"/>
                  </a:ext>
                </a:extLst>
              </a:tr>
              <a:tr h="0">
                <a:tc>
                  <a:txBody>
                    <a:bodyPr/>
                    <a:lstStyle/>
                    <a:p>
                      <a:pPr>
                        <a:lnSpc>
                          <a:spcPct val="115000"/>
                        </a:lnSpc>
                        <a:spcAft>
                          <a:spcPts val="0"/>
                        </a:spcAft>
                      </a:pPr>
                      <a:r>
                        <a:rPr lang="en-US" sz="900">
                          <a:effectLst/>
                        </a:rPr>
                        <a:t>Neither easy nor 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18%</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82091172"/>
                  </a:ext>
                </a:extLst>
              </a:tr>
              <a:tr h="0">
                <a:tc>
                  <a:txBody>
                    <a:bodyPr/>
                    <a:lstStyle/>
                    <a:p>
                      <a:pPr>
                        <a:lnSpc>
                          <a:spcPct val="115000"/>
                        </a:lnSpc>
                        <a:spcAft>
                          <a:spcPts val="0"/>
                        </a:spcAft>
                      </a:pPr>
                      <a:r>
                        <a:rPr lang="en-US" sz="900">
                          <a:effectLst/>
                        </a:rPr>
                        <a:t>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27%</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8520079"/>
                  </a:ext>
                </a:extLst>
              </a:tr>
              <a:tr h="0">
                <a:tc>
                  <a:txBody>
                    <a:bodyPr/>
                    <a:lstStyle/>
                    <a:p>
                      <a:pPr>
                        <a:lnSpc>
                          <a:spcPct val="115000"/>
                        </a:lnSpc>
                        <a:spcAft>
                          <a:spcPts val="0"/>
                        </a:spcAft>
                      </a:pPr>
                      <a:r>
                        <a:rPr lang="en-US" sz="900">
                          <a:effectLst/>
                        </a:rPr>
                        <a:t>Very difficult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2731604"/>
                  </a:ext>
                </a:extLst>
              </a:tr>
              <a:tr h="0">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2090225"/>
                  </a:ext>
                </a:extLst>
              </a:tr>
              <a:tr h="0">
                <a:tc>
                  <a:txBody>
                    <a:bodyPr/>
                    <a:lstStyle/>
                    <a:p>
                      <a:pPr algn="r">
                        <a:lnSpc>
                          <a:spcPct val="115000"/>
                        </a:lnSpc>
                        <a:spcAft>
                          <a:spcPts val="0"/>
                        </a:spcAft>
                      </a:pPr>
                      <a:r>
                        <a:rPr lang="en-US" sz="900">
                          <a:effectLst/>
                        </a:rPr>
                        <a:t>skipped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dirty="0">
                          <a:effectLst/>
                        </a:rPr>
                        <a:t> </a:t>
                      </a:r>
                      <a:endParaRPr lang="en-GB"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4993604"/>
                  </a:ext>
                </a:extLst>
              </a:tr>
            </a:tbl>
          </a:graphicData>
        </a:graphic>
      </p:graphicFrame>
    </p:spTree>
    <p:extLst>
      <p:ext uri="{BB962C8B-B14F-4D97-AF65-F5344CB8AC3E}">
        <p14:creationId xmlns:p14="http://schemas.microsoft.com/office/powerpoint/2010/main" val="1407599155"/>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AB62A5-AAD1-4550-96C4-2C9637686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b2c8f2-fe83-4eb7-aef3-51a35d5deb60"/>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94AF57-505B-43E7-8B2B-F88E875D2B2E}">
  <ds:schemaRefs>
    <ds:schemaRef ds:uri="http://purl.org/dc/terms/"/>
    <ds:schemaRef ds:uri="http://schemas.openxmlformats.org/package/2006/metadata/core-properties"/>
    <ds:schemaRef ds:uri="http://purl.org/dc/dcmitype/"/>
    <ds:schemaRef ds:uri="6db2c8f2-fe83-4eb7-aef3-51a35d5deb60"/>
    <ds:schemaRef ds:uri="5c0236c5-800f-4186-8dff-7b2f080b9de5"/>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36BBD3D-5952-4429-8E4B-D240C2B837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41338</TotalTime>
  <Words>2296</Words>
  <Application>Microsoft Office PowerPoint</Application>
  <PresentationFormat>A4 Paper (210x297 mm)</PresentationFormat>
  <Paragraphs>510</Paragraphs>
  <Slides>16</Slides>
  <Notes>15</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16</vt:i4>
      </vt:variant>
    </vt:vector>
  </HeadingPairs>
  <TitlesOfParts>
    <vt:vector size="23" baseType="lpstr">
      <vt:lpstr>Arial</vt:lpstr>
      <vt:lpstr>Calibri</vt:lpstr>
      <vt:lpstr>Verdana</vt:lpstr>
      <vt:lpstr>1_sdi template</vt:lpstr>
      <vt:lpstr>sdi template</vt:lpstr>
      <vt:lpstr>2_sdi template</vt:lpstr>
      <vt:lpstr>2_Customer Research 2017 - Screenshot only</vt:lpstr>
      <vt:lpstr>PowerPoint Presentation</vt:lpstr>
      <vt:lpstr>Who we tested with</vt:lpstr>
      <vt:lpstr>What we were trying to find out</vt:lpstr>
      <vt:lpstr>FBS homepage – likes and dislikes</vt:lpstr>
      <vt:lpstr>FBS homepage – anything missing?</vt:lpstr>
      <vt:lpstr>FBS Covid-19 advice banner on homepage</vt:lpstr>
      <vt:lpstr>FBS Covid-19 – likes and dislikes</vt:lpstr>
      <vt:lpstr>FBS Covid-19 information</vt:lpstr>
      <vt:lpstr>FBS Covid-19 information</vt:lpstr>
      <vt:lpstr>FBS Covid-19 information</vt:lpstr>
      <vt:lpstr>FBS Covid-19 information</vt:lpstr>
      <vt:lpstr>FBS Covid-19 information</vt:lpstr>
      <vt:lpstr>FBS Coid-19 Task</vt:lpstr>
      <vt:lpstr>FBS Coid-19 Task</vt:lpstr>
      <vt:lpstr>FBS Coid-19 Task</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lastModifiedBy>Anubhav Mittal</cp:lastModifiedBy>
  <cp:revision>2260</cp:revision>
  <dcterms:created xsi:type="dcterms:W3CDTF">2013-05-29T15:18:42Z</dcterms:created>
  <dcterms:modified xsi:type="dcterms:W3CDTF">2020-03-26T16:34:18Z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