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18"/>
  </p:notesMasterIdLst>
  <p:sldIdLst>
    <p:sldId id="454" r:id="rId8"/>
    <p:sldId id="510" r:id="rId9"/>
    <p:sldId id="540" r:id="rId10"/>
    <p:sldId id="597" r:id="rId11"/>
    <p:sldId id="598" r:id="rId12"/>
    <p:sldId id="602" r:id="rId13"/>
    <p:sldId id="599" r:id="rId14"/>
    <p:sldId id="600" r:id="rId15"/>
    <p:sldId id="601" r:id="rId16"/>
    <p:sldId id="561" r:id="rId17"/>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3B641E-C13B-495F-9110-8CE5740D6C80}" v="773" dt="2020-06-26T15:34:40.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1398" autoAdjust="0"/>
  </p:normalViewPr>
  <p:slideViewPr>
    <p:cSldViewPr>
      <p:cViewPr>
        <p:scale>
          <a:sx n="70" d="100"/>
          <a:sy n="70" d="100"/>
        </p:scale>
        <p:origin x="692" y="-28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F33B641E-C13B-495F-9110-8CE5740D6C80}"/>
    <pc:docChg chg="modSld">
      <pc:chgData name="Anubhav Mittal" userId="0cec1447-ad5f-47c4-bef3-8ff0c5c26bca" providerId="ADAL" clId="{F33B641E-C13B-495F-9110-8CE5740D6C80}" dt="2020-06-30T11:11:33.212" v="27" actId="1076"/>
      <pc:docMkLst>
        <pc:docMk/>
      </pc:docMkLst>
      <pc:sldChg chg="modSp">
        <pc:chgData name="Anubhav Mittal" userId="0cec1447-ad5f-47c4-bef3-8ff0c5c26bca" providerId="ADAL" clId="{F33B641E-C13B-495F-9110-8CE5740D6C80}" dt="2020-06-30T08:52:18.329" v="22" actId="20577"/>
        <pc:sldMkLst>
          <pc:docMk/>
          <pc:sldMk cId="2820795509" sldId="510"/>
        </pc:sldMkLst>
        <pc:spChg chg="mod">
          <ac:chgData name="Anubhav Mittal" userId="0cec1447-ad5f-47c4-bef3-8ff0c5c26bca" providerId="ADAL" clId="{F33B641E-C13B-495F-9110-8CE5740D6C80}" dt="2020-06-30T08:52:18.329" v="22" actId="20577"/>
          <ac:spMkLst>
            <pc:docMk/>
            <pc:sldMk cId="2820795509" sldId="510"/>
            <ac:spMk id="3" creationId="{5FBEDDCC-E332-42C6-850C-19EA35A8C1E1}"/>
          </ac:spMkLst>
        </pc:spChg>
      </pc:sldChg>
      <pc:sldChg chg="modSp">
        <pc:chgData name="Anubhav Mittal" userId="0cec1447-ad5f-47c4-bef3-8ff0c5c26bca" providerId="ADAL" clId="{F33B641E-C13B-495F-9110-8CE5740D6C80}" dt="2020-06-30T08:52:44.414" v="23" actId="12"/>
        <pc:sldMkLst>
          <pc:docMk/>
          <pc:sldMk cId="1520860431" sldId="540"/>
        </pc:sldMkLst>
        <pc:spChg chg="mod">
          <ac:chgData name="Anubhav Mittal" userId="0cec1447-ad5f-47c4-bef3-8ff0c5c26bca" providerId="ADAL" clId="{F33B641E-C13B-495F-9110-8CE5740D6C80}" dt="2020-06-30T08:52:44.414" v="23" actId="12"/>
          <ac:spMkLst>
            <pc:docMk/>
            <pc:sldMk cId="1520860431" sldId="540"/>
            <ac:spMk id="6" creationId="{9048AE22-045D-5D48-B6B1-7A6473B1CF37}"/>
          </ac:spMkLst>
        </pc:spChg>
      </pc:sldChg>
      <pc:sldChg chg="modSp">
        <pc:chgData name="Anubhav Mittal" userId="0cec1447-ad5f-47c4-bef3-8ff0c5c26bca" providerId="ADAL" clId="{F33B641E-C13B-495F-9110-8CE5740D6C80}" dt="2020-06-30T11:09:37.688" v="24" actId="20577"/>
        <pc:sldMkLst>
          <pc:docMk/>
          <pc:sldMk cId="3205131288" sldId="600"/>
        </pc:sldMkLst>
        <pc:spChg chg="mod">
          <ac:chgData name="Anubhav Mittal" userId="0cec1447-ad5f-47c4-bef3-8ff0c5c26bca" providerId="ADAL" clId="{F33B641E-C13B-495F-9110-8CE5740D6C80}" dt="2020-06-30T11:09:37.688" v="24" actId="20577"/>
          <ac:spMkLst>
            <pc:docMk/>
            <pc:sldMk cId="3205131288" sldId="600"/>
            <ac:spMk id="8" creationId="{526625A1-CB4B-4ED6-A017-7AE475C831F2}"/>
          </ac:spMkLst>
        </pc:spChg>
      </pc:sldChg>
      <pc:sldChg chg="modSp">
        <pc:chgData name="Anubhav Mittal" userId="0cec1447-ad5f-47c4-bef3-8ff0c5c26bca" providerId="ADAL" clId="{F33B641E-C13B-495F-9110-8CE5740D6C80}" dt="2020-06-30T11:11:33.212" v="27" actId="1076"/>
        <pc:sldMkLst>
          <pc:docMk/>
          <pc:sldMk cId="3818598571" sldId="601"/>
        </pc:sldMkLst>
        <pc:spChg chg="mod">
          <ac:chgData name="Anubhav Mittal" userId="0cec1447-ad5f-47c4-bef3-8ff0c5c26bca" providerId="ADAL" clId="{F33B641E-C13B-495F-9110-8CE5740D6C80}" dt="2020-06-30T11:11:33.212" v="27" actId="1076"/>
          <ac:spMkLst>
            <pc:docMk/>
            <pc:sldMk cId="3818598571" sldId="601"/>
            <ac:spMk id="14" creationId="{352C2C66-CDE7-4CC3-B450-5DEB312B19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24C7-AE1C-4771-9A9A-FFE4EE44B176}"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011CF24-F82E-45D4-9319-CB83123B3ACA}">
      <dgm:prSet custT="1"/>
      <dgm:spPr/>
      <dgm:t>
        <a:bodyPr/>
        <a:lstStyle/>
        <a:p>
          <a:r>
            <a:rPr lang="en-US" sz="2000" dirty="0">
              <a:solidFill>
                <a:schemeClr val="bg2"/>
              </a:solidFill>
            </a:rPr>
            <a:t>At present partners receive their enquiries via an email in their inbox. </a:t>
          </a:r>
        </a:p>
      </dgm:t>
    </dgm:pt>
    <dgm:pt modelId="{4FCD8339-7A2A-4BFE-9144-B59DC7C45263}" type="parTrans" cxnId="{23C15E60-9800-4E08-8E61-64B198BD5D5D}">
      <dgm:prSet/>
      <dgm:spPr/>
      <dgm:t>
        <a:bodyPr/>
        <a:lstStyle/>
        <a:p>
          <a:endParaRPr lang="en-US">
            <a:solidFill>
              <a:schemeClr val="bg2"/>
            </a:solidFill>
          </a:endParaRPr>
        </a:p>
      </dgm:t>
    </dgm:pt>
    <dgm:pt modelId="{2AFCE0EE-7B83-4063-BB44-4268D4B07844}" type="sibTrans" cxnId="{23C15E60-9800-4E08-8E61-64B198BD5D5D}">
      <dgm:prSet/>
      <dgm:spPr/>
      <dgm:t>
        <a:bodyPr/>
        <a:lstStyle/>
        <a:p>
          <a:endParaRPr lang="en-US">
            <a:solidFill>
              <a:schemeClr val="bg2"/>
            </a:solidFill>
          </a:endParaRPr>
        </a:p>
      </dgm:t>
    </dgm:pt>
    <dgm:pt modelId="{3B5C7305-FD45-4A27-A89A-20CDCABD00A9}">
      <dgm:prSet custT="1"/>
      <dgm:spPr/>
      <dgm:t>
        <a:bodyPr/>
        <a:lstStyle/>
        <a:p>
          <a:r>
            <a:rPr lang="en-US" sz="2000" dirty="0">
              <a:solidFill>
                <a:schemeClr val="bg2"/>
              </a:solidFill>
            </a:rPr>
            <a:t>The 4 partners receive very few enquiries every month </a:t>
          </a:r>
        </a:p>
      </dgm:t>
    </dgm:pt>
    <dgm:pt modelId="{619A4DE0-10F5-4D57-BA92-4B54339FE848}" type="parTrans" cxnId="{FF001772-127E-4833-A75F-FEEB26369AC4}">
      <dgm:prSet/>
      <dgm:spPr/>
      <dgm:t>
        <a:bodyPr/>
        <a:lstStyle/>
        <a:p>
          <a:endParaRPr lang="en-US">
            <a:solidFill>
              <a:schemeClr val="bg2"/>
            </a:solidFill>
          </a:endParaRPr>
        </a:p>
      </dgm:t>
    </dgm:pt>
    <dgm:pt modelId="{7FDD406A-7290-435F-B4C7-D1AD13BCA393}" type="sibTrans" cxnId="{FF001772-127E-4833-A75F-FEEB26369AC4}">
      <dgm:prSet/>
      <dgm:spPr/>
      <dgm:t>
        <a:bodyPr/>
        <a:lstStyle/>
        <a:p>
          <a:endParaRPr lang="en-US">
            <a:solidFill>
              <a:schemeClr val="bg2"/>
            </a:solidFill>
          </a:endParaRPr>
        </a:p>
      </dgm:t>
    </dgm:pt>
    <dgm:pt modelId="{0D0DA7FE-5FB6-4FE0-88A5-417B612006A3}">
      <dgm:prSet custT="1"/>
      <dgm:spPr/>
      <dgm:t>
        <a:bodyPr/>
        <a:lstStyle/>
        <a:p>
          <a:r>
            <a:rPr lang="en-US" sz="2000" i="0" dirty="0">
              <a:solidFill>
                <a:schemeClr val="bg2"/>
              </a:solidFill>
            </a:rPr>
            <a:t>Usually there is more than one person looking and fulfilling enquiries</a:t>
          </a:r>
        </a:p>
      </dgm:t>
    </dgm:pt>
    <dgm:pt modelId="{952C4D11-F74D-4BEB-8AFF-ABE2FD939C75}" type="parTrans" cxnId="{82C52BE8-7BC9-4FFF-BF9B-819279B74190}">
      <dgm:prSet/>
      <dgm:spPr/>
      <dgm:t>
        <a:bodyPr/>
        <a:lstStyle/>
        <a:p>
          <a:endParaRPr lang="en-US">
            <a:solidFill>
              <a:schemeClr val="bg2"/>
            </a:solidFill>
          </a:endParaRPr>
        </a:p>
      </dgm:t>
    </dgm:pt>
    <dgm:pt modelId="{BFDA501B-C388-4FE3-975B-1B2DF02CBCD4}" type="sibTrans" cxnId="{82C52BE8-7BC9-4FFF-BF9B-819279B74190}">
      <dgm:prSet/>
      <dgm:spPr/>
      <dgm:t>
        <a:bodyPr/>
        <a:lstStyle/>
        <a:p>
          <a:endParaRPr lang="en-US">
            <a:solidFill>
              <a:schemeClr val="bg2"/>
            </a:solidFill>
          </a:endParaRPr>
        </a:p>
      </dgm:t>
    </dgm:pt>
    <dgm:pt modelId="{193C9AE0-4439-4939-87B0-AFE20FF57BCA}">
      <dgm:prSet custT="1"/>
      <dgm:spPr/>
      <dgm:t>
        <a:bodyPr/>
        <a:lstStyle/>
        <a:p>
          <a:r>
            <a:rPr lang="en-US" sz="2000" dirty="0">
              <a:solidFill>
                <a:schemeClr val="bg2"/>
              </a:solidFill>
            </a:rPr>
            <a:t>Response is via an email in most cases and sometimes via phone</a:t>
          </a:r>
        </a:p>
      </dgm:t>
    </dgm:pt>
    <dgm:pt modelId="{1CE14E4E-B206-447B-BE7C-D119561EE44E}" type="parTrans" cxnId="{15CD69EB-CA4D-4E1A-B041-536B02BBB96B}">
      <dgm:prSet/>
      <dgm:spPr/>
      <dgm:t>
        <a:bodyPr/>
        <a:lstStyle/>
        <a:p>
          <a:endParaRPr lang="en-US">
            <a:solidFill>
              <a:schemeClr val="bg2"/>
            </a:solidFill>
          </a:endParaRPr>
        </a:p>
      </dgm:t>
    </dgm:pt>
    <dgm:pt modelId="{CEF0A41F-1DA6-44D4-9893-BB89275818CA}" type="sibTrans" cxnId="{15CD69EB-CA4D-4E1A-B041-536B02BBB96B}">
      <dgm:prSet/>
      <dgm:spPr/>
      <dgm:t>
        <a:bodyPr/>
        <a:lstStyle/>
        <a:p>
          <a:endParaRPr lang="en-US">
            <a:solidFill>
              <a:schemeClr val="bg2"/>
            </a:solidFill>
          </a:endParaRPr>
        </a:p>
      </dgm:t>
    </dgm:pt>
    <dgm:pt modelId="{B12C9729-79DC-442E-A377-4F07C5539217}">
      <dgm:prSet custT="1"/>
      <dgm:spPr/>
      <dgm:t>
        <a:bodyPr/>
        <a:lstStyle/>
        <a:p>
          <a:r>
            <a:rPr lang="en-US" sz="2000" i="0" dirty="0">
              <a:solidFill>
                <a:schemeClr val="bg2"/>
              </a:solidFill>
            </a:rPr>
            <a:t>Fulfillment happens via their email box and a record of this is kept in their mailbox for future reference </a:t>
          </a:r>
        </a:p>
      </dgm:t>
    </dgm:pt>
    <dgm:pt modelId="{16BCFAD2-43C7-4FA0-8EEB-46A9476DFD10}" type="parTrans" cxnId="{0F2548B8-9B70-4A28-9B87-5DAE57E5672E}">
      <dgm:prSet/>
      <dgm:spPr/>
      <dgm:t>
        <a:bodyPr/>
        <a:lstStyle/>
        <a:p>
          <a:endParaRPr lang="en-US">
            <a:solidFill>
              <a:schemeClr val="bg2"/>
            </a:solidFill>
          </a:endParaRPr>
        </a:p>
      </dgm:t>
    </dgm:pt>
    <dgm:pt modelId="{4CF09C36-7B0E-4AAE-B44E-51BB6C0B893F}" type="sibTrans" cxnId="{0F2548B8-9B70-4A28-9B87-5DAE57E5672E}">
      <dgm:prSet/>
      <dgm:spPr/>
      <dgm:t>
        <a:bodyPr/>
        <a:lstStyle/>
        <a:p>
          <a:endParaRPr lang="en-US">
            <a:solidFill>
              <a:schemeClr val="bg2"/>
            </a:solidFill>
          </a:endParaRPr>
        </a:p>
      </dgm:t>
    </dgm:pt>
    <dgm:pt modelId="{D83ED529-E970-488F-806B-2C59107F53BC}">
      <dgm:prSet custT="1"/>
      <dgm:spPr/>
      <dgm:t>
        <a:bodyPr/>
        <a:lstStyle/>
        <a:p>
          <a:r>
            <a:rPr lang="en-US" sz="2000" i="0" dirty="0">
              <a:solidFill>
                <a:schemeClr val="bg2"/>
              </a:solidFill>
            </a:rPr>
            <a:t>SLAs tend to vary between 24 hours to 48 hours</a:t>
          </a:r>
        </a:p>
      </dgm:t>
    </dgm:pt>
    <dgm:pt modelId="{12B7327E-784F-427A-97EE-C16DECE44F3A}" type="parTrans" cxnId="{D24F4106-C4D1-464B-8B13-2CFCF981DD9E}">
      <dgm:prSet/>
      <dgm:spPr/>
      <dgm:t>
        <a:bodyPr/>
        <a:lstStyle/>
        <a:p>
          <a:endParaRPr lang="en-GB">
            <a:solidFill>
              <a:schemeClr val="bg2"/>
            </a:solidFill>
          </a:endParaRPr>
        </a:p>
      </dgm:t>
    </dgm:pt>
    <dgm:pt modelId="{8A1B276A-C0DC-4C0A-A1BF-AFAB4F52EB14}" type="sibTrans" cxnId="{D24F4106-C4D1-464B-8B13-2CFCF981DD9E}">
      <dgm:prSet/>
      <dgm:spPr/>
      <dgm:t>
        <a:bodyPr/>
        <a:lstStyle/>
        <a:p>
          <a:endParaRPr lang="en-GB">
            <a:solidFill>
              <a:schemeClr val="bg2"/>
            </a:solidFill>
          </a:endParaRPr>
        </a:p>
      </dgm:t>
    </dgm:pt>
    <dgm:pt modelId="{4DD9C251-1984-46DA-BF87-789C1E645055}" type="pres">
      <dgm:prSet presAssocID="{2E6B24C7-AE1C-4771-9A9A-FFE4EE44B176}" presName="linear" presStyleCnt="0">
        <dgm:presLayoutVars>
          <dgm:animLvl val="lvl"/>
          <dgm:resizeHandles val="exact"/>
        </dgm:presLayoutVars>
      </dgm:prSet>
      <dgm:spPr/>
    </dgm:pt>
    <dgm:pt modelId="{E2ADB418-06BF-4D98-AAD2-47D501169849}" type="pres">
      <dgm:prSet presAssocID="{B011CF24-F82E-45D4-9319-CB83123B3ACA}" presName="parentText" presStyleLbl="node1" presStyleIdx="0" presStyleCnt="6">
        <dgm:presLayoutVars>
          <dgm:chMax val="0"/>
          <dgm:bulletEnabled val="1"/>
        </dgm:presLayoutVars>
      </dgm:prSet>
      <dgm:spPr/>
    </dgm:pt>
    <dgm:pt modelId="{6AA50BED-0417-492A-B3EF-2629EC885B62}" type="pres">
      <dgm:prSet presAssocID="{2AFCE0EE-7B83-4063-BB44-4268D4B07844}" presName="spacer" presStyleCnt="0"/>
      <dgm:spPr/>
    </dgm:pt>
    <dgm:pt modelId="{517A662B-7A71-4D2C-B083-C00498FA7629}" type="pres">
      <dgm:prSet presAssocID="{3B5C7305-FD45-4A27-A89A-20CDCABD00A9}" presName="parentText" presStyleLbl="node1" presStyleIdx="1" presStyleCnt="6">
        <dgm:presLayoutVars>
          <dgm:chMax val="0"/>
          <dgm:bulletEnabled val="1"/>
        </dgm:presLayoutVars>
      </dgm:prSet>
      <dgm:spPr/>
    </dgm:pt>
    <dgm:pt modelId="{B322E930-F91E-4D0E-91FA-F525EF3CACAF}" type="pres">
      <dgm:prSet presAssocID="{7FDD406A-7290-435F-B4C7-D1AD13BCA393}" presName="spacer" presStyleCnt="0"/>
      <dgm:spPr/>
    </dgm:pt>
    <dgm:pt modelId="{0B1BE922-616C-47EB-B0EA-BC317D3A3B99}" type="pres">
      <dgm:prSet presAssocID="{0D0DA7FE-5FB6-4FE0-88A5-417B612006A3}" presName="parentText" presStyleLbl="node1" presStyleIdx="2" presStyleCnt="6">
        <dgm:presLayoutVars>
          <dgm:chMax val="0"/>
          <dgm:bulletEnabled val="1"/>
        </dgm:presLayoutVars>
      </dgm:prSet>
      <dgm:spPr/>
    </dgm:pt>
    <dgm:pt modelId="{926FD799-A767-4ACE-9D81-46E6123E273B}" type="pres">
      <dgm:prSet presAssocID="{BFDA501B-C388-4FE3-975B-1B2DF02CBCD4}" presName="spacer" presStyleCnt="0"/>
      <dgm:spPr/>
    </dgm:pt>
    <dgm:pt modelId="{54F8473D-333F-460D-BC72-CA0EC3CF1A14}" type="pres">
      <dgm:prSet presAssocID="{193C9AE0-4439-4939-87B0-AFE20FF57BCA}" presName="parentText" presStyleLbl="node1" presStyleIdx="3" presStyleCnt="6">
        <dgm:presLayoutVars>
          <dgm:chMax val="0"/>
          <dgm:bulletEnabled val="1"/>
        </dgm:presLayoutVars>
      </dgm:prSet>
      <dgm:spPr/>
    </dgm:pt>
    <dgm:pt modelId="{56EFA349-51B3-4100-BBDD-2CF04B8DF32C}" type="pres">
      <dgm:prSet presAssocID="{CEF0A41F-1DA6-44D4-9893-BB89275818CA}" presName="spacer" presStyleCnt="0"/>
      <dgm:spPr/>
    </dgm:pt>
    <dgm:pt modelId="{06B9F136-E88E-4333-8A18-08048712F110}" type="pres">
      <dgm:prSet presAssocID="{B12C9729-79DC-442E-A377-4F07C5539217}" presName="parentText" presStyleLbl="node1" presStyleIdx="4" presStyleCnt="6">
        <dgm:presLayoutVars>
          <dgm:chMax val="0"/>
          <dgm:bulletEnabled val="1"/>
        </dgm:presLayoutVars>
      </dgm:prSet>
      <dgm:spPr/>
    </dgm:pt>
    <dgm:pt modelId="{B4A0E11C-3B2C-470C-AC98-E7DC75A7D1A6}" type="pres">
      <dgm:prSet presAssocID="{4CF09C36-7B0E-4AAE-B44E-51BB6C0B893F}" presName="spacer" presStyleCnt="0"/>
      <dgm:spPr/>
    </dgm:pt>
    <dgm:pt modelId="{39BA3CFA-72BC-400F-A180-2ADBF0BA6F13}" type="pres">
      <dgm:prSet presAssocID="{D83ED529-E970-488F-806B-2C59107F53BC}" presName="parentText" presStyleLbl="node1" presStyleIdx="5" presStyleCnt="6">
        <dgm:presLayoutVars>
          <dgm:chMax val="0"/>
          <dgm:bulletEnabled val="1"/>
        </dgm:presLayoutVars>
      </dgm:prSet>
      <dgm:spPr/>
    </dgm:pt>
  </dgm:ptLst>
  <dgm:cxnLst>
    <dgm:cxn modelId="{D24F4106-C4D1-464B-8B13-2CFCF981DD9E}" srcId="{2E6B24C7-AE1C-4771-9A9A-FFE4EE44B176}" destId="{D83ED529-E970-488F-806B-2C59107F53BC}" srcOrd="5" destOrd="0" parTransId="{12B7327E-784F-427A-97EE-C16DECE44F3A}" sibTransId="{8A1B276A-C0DC-4C0A-A1BF-AFAB4F52EB14}"/>
    <dgm:cxn modelId="{2A4FBD06-FA98-44F2-B716-DE0E11510F28}" type="presOf" srcId="{B12C9729-79DC-442E-A377-4F07C5539217}" destId="{06B9F136-E88E-4333-8A18-08048712F110}" srcOrd="0" destOrd="0" presId="urn:microsoft.com/office/officeart/2005/8/layout/vList2"/>
    <dgm:cxn modelId="{23C15E60-9800-4E08-8E61-64B198BD5D5D}" srcId="{2E6B24C7-AE1C-4771-9A9A-FFE4EE44B176}" destId="{B011CF24-F82E-45D4-9319-CB83123B3ACA}" srcOrd="0" destOrd="0" parTransId="{4FCD8339-7A2A-4BFE-9144-B59DC7C45263}" sibTransId="{2AFCE0EE-7B83-4063-BB44-4268D4B07844}"/>
    <dgm:cxn modelId="{9450DF66-96D8-463C-9A6C-1390765D9850}" type="presOf" srcId="{B011CF24-F82E-45D4-9319-CB83123B3ACA}" destId="{E2ADB418-06BF-4D98-AAD2-47D501169849}" srcOrd="0" destOrd="0" presId="urn:microsoft.com/office/officeart/2005/8/layout/vList2"/>
    <dgm:cxn modelId="{4A9E9267-1B42-42CE-B9D3-1FBBEC4AC786}" type="presOf" srcId="{3B5C7305-FD45-4A27-A89A-20CDCABD00A9}" destId="{517A662B-7A71-4D2C-B083-C00498FA7629}" srcOrd="0" destOrd="0" presId="urn:microsoft.com/office/officeart/2005/8/layout/vList2"/>
    <dgm:cxn modelId="{FF001772-127E-4833-A75F-FEEB26369AC4}" srcId="{2E6B24C7-AE1C-4771-9A9A-FFE4EE44B176}" destId="{3B5C7305-FD45-4A27-A89A-20CDCABD00A9}" srcOrd="1" destOrd="0" parTransId="{619A4DE0-10F5-4D57-BA92-4B54339FE848}" sibTransId="{7FDD406A-7290-435F-B4C7-D1AD13BCA393}"/>
    <dgm:cxn modelId="{79C58089-94D5-4D29-9A5E-9FF9F452B4E4}" type="presOf" srcId="{193C9AE0-4439-4939-87B0-AFE20FF57BCA}" destId="{54F8473D-333F-460D-BC72-CA0EC3CF1A14}" srcOrd="0" destOrd="0" presId="urn:microsoft.com/office/officeart/2005/8/layout/vList2"/>
    <dgm:cxn modelId="{C98D6098-96F9-4EAE-B6AA-4262A340A3A2}" type="presOf" srcId="{D83ED529-E970-488F-806B-2C59107F53BC}" destId="{39BA3CFA-72BC-400F-A180-2ADBF0BA6F13}" srcOrd="0" destOrd="0" presId="urn:microsoft.com/office/officeart/2005/8/layout/vList2"/>
    <dgm:cxn modelId="{0F2548B8-9B70-4A28-9B87-5DAE57E5672E}" srcId="{2E6B24C7-AE1C-4771-9A9A-FFE4EE44B176}" destId="{B12C9729-79DC-442E-A377-4F07C5539217}" srcOrd="4" destOrd="0" parTransId="{16BCFAD2-43C7-4FA0-8EEB-46A9476DFD10}" sibTransId="{4CF09C36-7B0E-4AAE-B44E-51BB6C0B893F}"/>
    <dgm:cxn modelId="{9C25E3CC-9D96-4DB8-9C09-AB88A41A1DB9}" type="presOf" srcId="{2E6B24C7-AE1C-4771-9A9A-FFE4EE44B176}" destId="{4DD9C251-1984-46DA-BF87-789C1E645055}" srcOrd="0" destOrd="0" presId="urn:microsoft.com/office/officeart/2005/8/layout/vList2"/>
    <dgm:cxn modelId="{A8AF98E4-BFA0-4084-9BD9-D5AF063B9798}" type="presOf" srcId="{0D0DA7FE-5FB6-4FE0-88A5-417B612006A3}" destId="{0B1BE922-616C-47EB-B0EA-BC317D3A3B99}" srcOrd="0" destOrd="0" presId="urn:microsoft.com/office/officeart/2005/8/layout/vList2"/>
    <dgm:cxn modelId="{82C52BE8-7BC9-4FFF-BF9B-819279B74190}" srcId="{2E6B24C7-AE1C-4771-9A9A-FFE4EE44B176}" destId="{0D0DA7FE-5FB6-4FE0-88A5-417B612006A3}" srcOrd="2" destOrd="0" parTransId="{952C4D11-F74D-4BEB-8AFF-ABE2FD939C75}" sibTransId="{BFDA501B-C388-4FE3-975B-1B2DF02CBCD4}"/>
    <dgm:cxn modelId="{15CD69EB-CA4D-4E1A-B041-536B02BBB96B}" srcId="{2E6B24C7-AE1C-4771-9A9A-FFE4EE44B176}" destId="{193C9AE0-4439-4939-87B0-AFE20FF57BCA}" srcOrd="3" destOrd="0" parTransId="{1CE14E4E-B206-447B-BE7C-D119561EE44E}" sibTransId="{CEF0A41F-1DA6-44D4-9893-BB89275818CA}"/>
    <dgm:cxn modelId="{48D05C8E-458F-4E04-B6EB-FFCA0A70044C}" type="presParOf" srcId="{4DD9C251-1984-46DA-BF87-789C1E645055}" destId="{E2ADB418-06BF-4D98-AAD2-47D501169849}" srcOrd="0" destOrd="0" presId="urn:microsoft.com/office/officeart/2005/8/layout/vList2"/>
    <dgm:cxn modelId="{3726AD1F-2F8E-45A8-8B00-177B343A30BA}" type="presParOf" srcId="{4DD9C251-1984-46DA-BF87-789C1E645055}" destId="{6AA50BED-0417-492A-B3EF-2629EC885B62}" srcOrd="1" destOrd="0" presId="urn:microsoft.com/office/officeart/2005/8/layout/vList2"/>
    <dgm:cxn modelId="{C92132A0-6B71-46DB-9114-81B994F3EA1C}" type="presParOf" srcId="{4DD9C251-1984-46DA-BF87-789C1E645055}" destId="{517A662B-7A71-4D2C-B083-C00498FA7629}" srcOrd="2" destOrd="0" presId="urn:microsoft.com/office/officeart/2005/8/layout/vList2"/>
    <dgm:cxn modelId="{924AE424-37CF-49F4-BA39-844FF9C30EA7}" type="presParOf" srcId="{4DD9C251-1984-46DA-BF87-789C1E645055}" destId="{B322E930-F91E-4D0E-91FA-F525EF3CACAF}" srcOrd="3" destOrd="0" presId="urn:microsoft.com/office/officeart/2005/8/layout/vList2"/>
    <dgm:cxn modelId="{CEAB7362-546E-42CF-B7B4-7B9B75E14757}" type="presParOf" srcId="{4DD9C251-1984-46DA-BF87-789C1E645055}" destId="{0B1BE922-616C-47EB-B0EA-BC317D3A3B99}" srcOrd="4" destOrd="0" presId="urn:microsoft.com/office/officeart/2005/8/layout/vList2"/>
    <dgm:cxn modelId="{E7740D77-73DB-44EA-884B-76F0A0BC9B75}" type="presParOf" srcId="{4DD9C251-1984-46DA-BF87-789C1E645055}" destId="{926FD799-A767-4ACE-9D81-46E6123E273B}" srcOrd="5" destOrd="0" presId="urn:microsoft.com/office/officeart/2005/8/layout/vList2"/>
    <dgm:cxn modelId="{F1041128-B20B-4E20-A574-26FF03268E14}" type="presParOf" srcId="{4DD9C251-1984-46DA-BF87-789C1E645055}" destId="{54F8473D-333F-460D-BC72-CA0EC3CF1A14}" srcOrd="6" destOrd="0" presId="urn:microsoft.com/office/officeart/2005/8/layout/vList2"/>
    <dgm:cxn modelId="{65018DAA-5A3F-4003-9042-A8C238A11EF4}" type="presParOf" srcId="{4DD9C251-1984-46DA-BF87-789C1E645055}" destId="{56EFA349-51B3-4100-BBDD-2CF04B8DF32C}" srcOrd="7" destOrd="0" presId="urn:microsoft.com/office/officeart/2005/8/layout/vList2"/>
    <dgm:cxn modelId="{9CEA0E19-C50C-4B98-A5A1-24C3860F0679}" type="presParOf" srcId="{4DD9C251-1984-46DA-BF87-789C1E645055}" destId="{06B9F136-E88E-4333-8A18-08048712F110}" srcOrd="8" destOrd="0" presId="urn:microsoft.com/office/officeart/2005/8/layout/vList2"/>
    <dgm:cxn modelId="{F15495A8-A224-4D6E-B38A-68CA1487EFC9}" type="presParOf" srcId="{4DD9C251-1984-46DA-BF87-789C1E645055}" destId="{B4A0E11C-3B2C-470C-AC98-E7DC75A7D1A6}" srcOrd="9" destOrd="0" presId="urn:microsoft.com/office/officeart/2005/8/layout/vList2"/>
    <dgm:cxn modelId="{D978D08D-F028-43E3-97DC-34B6D0C23E77}" type="presParOf" srcId="{4DD9C251-1984-46DA-BF87-789C1E645055}" destId="{39BA3CFA-72BC-400F-A180-2ADBF0BA6F1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DB418-06BF-4D98-AAD2-47D501169849}">
      <dsp:nvSpPr>
        <dsp:cNvPr id="0" name=""/>
        <dsp:cNvSpPr/>
      </dsp:nvSpPr>
      <dsp:spPr>
        <a:xfrm>
          <a:off x="0" y="423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solidFill>
            </a:rPr>
            <a:t>At present partners receive their enquiries via an email in their inbox. </a:t>
          </a:r>
        </a:p>
      </dsp:txBody>
      <dsp:txXfrm>
        <a:off x="36782" y="41016"/>
        <a:ext cx="8776624" cy="679916"/>
      </dsp:txXfrm>
    </dsp:sp>
    <dsp:sp modelId="{517A662B-7A71-4D2C-B083-C00498FA7629}">
      <dsp:nvSpPr>
        <dsp:cNvPr id="0" name=""/>
        <dsp:cNvSpPr/>
      </dsp:nvSpPr>
      <dsp:spPr>
        <a:xfrm>
          <a:off x="0" y="83835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solidFill>
            </a:rPr>
            <a:t>The 4 partners receive very few enquiries every month </a:t>
          </a:r>
        </a:p>
      </dsp:txBody>
      <dsp:txXfrm>
        <a:off x="36782" y="875136"/>
        <a:ext cx="8776624" cy="679916"/>
      </dsp:txXfrm>
    </dsp:sp>
    <dsp:sp modelId="{0B1BE922-616C-47EB-B0EA-BC317D3A3B99}">
      <dsp:nvSpPr>
        <dsp:cNvPr id="0" name=""/>
        <dsp:cNvSpPr/>
      </dsp:nvSpPr>
      <dsp:spPr>
        <a:xfrm>
          <a:off x="0" y="167247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dirty="0">
              <a:solidFill>
                <a:schemeClr val="bg2"/>
              </a:solidFill>
            </a:rPr>
            <a:t>Usually there is more than one person looking and fulfilling enquiries</a:t>
          </a:r>
        </a:p>
      </dsp:txBody>
      <dsp:txXfrm>
        <a:off x="36782" y="1709256"/>
        <a:ext cx="8776624" cy="679916"/>
      </dsp:txXfrm>
    </dsp:sp>
    <dsp:sp modelId="{54F8473D-333F-460D-BC72-CA0EC3CF1A14}">
      <dsp:nvSpPr>
        <dsp:cNvPr id="0" name=""/>
        <dsp:cNvSpPr/>
      </dsp:nvSpPr>
      <dsp:spPr>
        <a:xfrm>
          <a:off x="0" y="250659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solidFill>
            </a:rPr>
            <a:t>Response is via an email in most cases and sometimes via phone</a:t>
          </a:r>
        </a:p>
      </dsp:txBody>
      <dsp:txXfrm>
        <a:off x="36782" y="2543376"/>
        <a:ext cx="8776624" cy="679916"/>
      </dsp:txXfrm>
    </dsp:sp>
    <dsp:sp modelId="{06B9F136-E88E-4333-8A18-08048712F110}">
      <dsp:nvSpPr>
        <dsp:cNvPr id="0" name=""/>
        <dsp:cNvSpPr/>
      </dsp:nvSpPr>
      <dsp:spPr>
        <a:xfrm>
          <a:off x="0" y="334071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dirty="0">
              <a:solidFill>
                <a:schemeClr val="bg2"/>
              </a:solidFill>
            </a:rPr>
            <a:t>Fulfillment happens via their email box and a record of this is kept in their mailbox for future reference </a:t>
          </a:r>
        </a:p>
      </dsp:txBody>
      <dsp:txXfrm>
        <a:off x="36782" y="3377496"/>
        <a:ext cx="8776624" cy="679916"/>
      </dsp:txXfrm>
    </dsp:sp>
    <dsp:sp modelId="{39BA3CFA-72BC-400F-A180-2ADBF0BA6F13}">
      <dsp:nvSpPr>
        <dsp:cNvPr id="0" name=""/>
        <dsp:cNvSpPr/>
      </dsp:nvSpPr>
      <dsp:spPr>
        <a:xfrm>
          <a:off x="0" y="4174834"/>
          <a:ext cx="8850188" cy="753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dirty="0">
              <a:solidFill>
                <a:schemeClr val="bg2"/>
              </a:solidFill>
            </a:rPr>
            <a:t>SLAs tend to vary between 24 hours to 48 hours</a:t>
          </a:r>
        </a:p>
      </dsp:txBody>
      <dsp:txXfrm>
        <a:off x="36782" y="4211616"/>
        <a:ext cx="8776624" cy="6799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30/06/2020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380521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4589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3082257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631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30929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103142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dirty="0"/>
          </a:p>
        </p:txBody>
      </p:sp>
    </p:spTree>
    <p:extLst>
      <p:ext uri="{BB962C8B-B14F-4D97-AF65-F5344CB8AC3E}">
        <p14:creationId xmlns:p14="http://schemas.microsoft.com/office/powerpoint/2010/main" val="147510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otent.sharepoint.com/sites/Marketing-and-Service-Transformation/User%20Research/1_Research/SEP/Analysis/2020%20Testing/Enquiries%20portal%20-%20June2020/Survey%20Monkey%20Respon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xd.adobe.com/view/e995937f-b2b9-48e3-7833-eb39ba773fc9-9fa4/?fullscreen&amp;hints=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42950" y="764704"/>
            <a:ext cx="8420100" cy="475138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endParaRPr lang="en-GB" sz="2800" b="1" dirty="0"/>
          </a:p>
          <a:p>
            <a:pPr marL="0" indent="0" algn="ctr">
              <a:buNone/>
            </a:pPr>
            <a:r>
              <a:rPr lang="en-GB" sz="2800" b="1" dirty="0"/>
              <a:t>(Enquiries portal prototype testing)</a:t>
            </a:r>
          </a:p>
          <a:p>
            <a:pPr marL="0" indent="0" algn="ctr">
              <a:buNone/>
            </a:pPr>
            <a:endParaRPr lang="en-GB" sz="2800" b="1" dirty="0"/>
          </a:p>
          <a:p>
            <a:pPr marL="0" indent="0" algn="ctr">
              <a:buNone/>
            </a:pPr>
            <a:r>
              <a:rPr lang="en-GB" sz="2800" b="1" dirty="0"/>
              <a:t>June 2020</a:t>
            </a:r>
          </a:p>
          <a:p>
            <a:pPr algn="ctr"/>
            <a:endParaRPr lang="en-GB" b="1" dirty="0"/>
          </a:p>
          <a:p>
            <a:pPr marL="0" indent="0" algn="ctr">
              <a:buNone/>
            </a:pPr>
            <a:r>
              <a:rPr lang="en-GB" b="1" dirty="0"/>
              <a:t>Anubhav Mittal </a:t>
            </a:r>
          </a:p>
          <a:p>
            <a:pPr marL="0" indent="0" algn="ctr">
              <a:buNone/>
            </a:pPr>
            <a:r>
              <a:rPr lang="en-GB" b="1" dirty="0"/>
              <a:t>David Graham</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165724"/>
          </a:xfrm>
        </p:spPr>
        <p:txBody>
          <a:bodyPr/>
          <a:lstStyle/>
          <a:p>
            <a:pPr marL="571500" indent="-571500">
              <a:buFont typeface="Arial" panose="020B0604020202020204" pitchFamily="34" charset="0"/>
              <a:buChar char="•"/>
            </a:pPr>
            <a:r>
              <a:rPr lang="en-GB" sz="2800" dirty="0"/>
              <a:t>A short survey was issued to the new partners at first to understand the current process, SLAs etc</a:t>
            </a:r>
          </a:p>
          <a:p>
            <a:r>
              <a:rPr lang="en-GB" sz="1800" dirty="0"/>
              <a:t>		(the responses to which are saved </a:t>
            </a:r>
            <a:r>
              <a:rPr lang="en-GB" sz="1800" dirty="0">
                <a:hlinkClick r:id="rId3"/>
              </a:rPr>
              <a:t>here</a:t>
            </a:r>
            <a:r>
              <a:rPr lang="en-GB" sz="1800" dirty="0"/>
              <a:t>)</a:t>
            </a:r>
          </a:p>
          <a:p>
            <a:endParaRPr lang="en-GB" sz="1800" dirty="0"/>
          </a:p>
          <a:p>
            <a:pPr marL="457200" indent="-457200">
              <a:buFont typeface="Arial" panose="020B0604020202020204" pitchFamily="34" charset="0"/>
              <a:buChar char="•"/>
            </a:pPr>
            <a:r>
              <a:rPr lang="en-GB" sz="2800" dirty="0"/>
              <a:t>This was followed by Skype moderated test sessions, with 4 new partners, to perform usability testing</a:t>
            </a:r>
          </a:p>
          <a:p>
            <a:pPr marL="457200" indent="-4572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Date conducted – 17</a:t>
            </a:r>
            <a:r>
              <a:rPr lang="en-GB" sz="2800" baseline="30000" dirty="0"/>
              <a:t>th</a:t>
            </a:r>
            <a:r>
              <a:rPr lang="en-GB" sz="2800" dirty="0"/>
              <a:t> June and 23</a:t>
            </a:r>
            <a:r>
              <a:rPr lang="en-GB" sz="2800" baseline="30000" dirty="0"/>
              <a:t>rd</a:t>
            </a:r>
            <a:r>
              <a:rPr lang="en-GB" sz="2800" dirty="0"/>
              <a:t> June 2020</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19" y="1124744"/>
            <a:ext cx="9361040" cy="3139321"/>
          </a:xfrm>
          <a:prstGeom prst="rect">
            <a:avLst/>
          </a:prstGeom>
          <a:noFill/>
        </p:spPr>
        <p:txBody>
          <a:bodyPr wrap="square" rtlCol="0">
            <a:spAutoFit/>
          </a:bodyPr>
          <a:lstStyle/>
          <a:p>
            <a:endParaRPr lang="en-GB" dirty="0"/>
          </a:p>
          <a:p>
            <a:r>
              <a:rPr lang="en-GB" dirty="0"/>
              <a:t>New partners to FBS website were shown the following enquiries portal prototype:</a:t>
            </a:r>
          </a:p>
          <a:p>
            <a:endParaRPr lang="en-GB" dirty="0"/>
          </a:p>
          <a:p>
            <a:r>
              <a:rPr lang="en-GB" u="sng" dirty="0">
                <a:hlinkClick r:id="rId3"/>
              </a:rPr>
              <a:t>https://xd.adobe.com/view/e995937f-b2b9-48e3-7833-eb39ba773fc9-9fa4/?fullscreen&amp;hints=on</a:t>
            </a:r>
            <a:r>
              <a:rPr lang="en-GB" u="sng" dirty="0"/>
              <a:t> </a:t>
            </a:r>
          </a:p>
          <a:p>
            <a:endParaRPr lang="en-GB" i="1" u="sng" dirty="0"/>
          </a:p>
          <a:p>
            <a:pPr marL="285750" indent="-285750">
              <a:buFont typeface="Arial" panose="020B0604020202020204" pitchFamily="34" charset="0"/>
              <a:buChar char="•"/>
            </a:pPr>
            <a:r>
              <a:rPr lang="en-GB" dirty="0"/>
              <a:t>General look and feel </a:t>
            </a:r>
          </a:p>
          <a:p>
            <a:pPr marL="285750" indent="-285750">
              <a:buFont typeface="Arial" panose="020B0604020202020204" pitchFamily="34" charset="0"/>
              <a:buChar char="•"/>
            </a:pPr>
            <a:r>
              <a:rPr lang="en-GB" dirty="0"/>
              <a:t>Likes and dislikes</a:t>
            </a:r>
          </a:p>
          <a:p>
            <a:pPr marL="285750" indent="-285750">
              <a:buFont typeface="Arial" panose="020B0604020202020204" pitchFamily="34" charset="0"/>
              <a:buChar char="•"/>
            </a:pPr>
            <a:r>
              <a:rPr lang="en-GB" dirty="0"/>
              <a:t>If anything was missing </a:t>
            </a:r>
          </a:p>
          <a:p>
            <a:pPr marL="285750" indent="-285750">
              <a:buFont typeface="Arial" panose="020B0604020202020204" pitchFamily="34" charset="0"/>
              <a:buChar char="•"/>
            </a:pPr>
            <a:r>
              <a:rPr lang="en-GB" dirty="0"/>
              <a:t>If this enquiry management process will work for them </a:t>
            </a:r>
          </a:p>
          <a:p>
            <a:pPr marL="285750" indent="-285750">
              <a:buFont typeface="Arial" panose="020B0604020202020204" pitchFamily="34" charset="0"/>
              <a:buChar char="•"/>
            </a:pPr>
            <a:r>
              <a:rPr lang="en-GB" dirty="0"/>
              <a:t>If there were any suggestions to improve this process </a:t>
            </a:r>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200">
                <a:solidFill>
                  <a:schemeClr val="tx1"/>
                </a:solidFill>
              </a:rPr>
              <a:t>Summary</a:t>
            </a:r>
            <a:endParaRPr lang="en-GB" sz="3200" dirty="0">
              <a:solidFill>
                <a:schemeClr val="tx1"/>
              </a:solidFill>
            </a:endParaRP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856458"/>
            <a:ext cx="8915400" cy="5530626"/>
          </a:xfrm>
        </p:spPr>
        <p:txBody>
          <a:bodyPr/>
          <a:lstStyle/>
          <a:p>
            <a:pPr marL="285750" lvl="0" indent="-285750">
              <a:buFont typeface="Arial" panose="020B0604020202020204" pitchFamily="34" charset="0"/>
              <a:buChar char="•"/>
            </a:pPr>
            <a:r>
              <a:rPr lang="en-GB" sz="1400" dirty="0"/>
              <a:t>All 4 partners found the prototype to be simple and straightforward</a:t>
            </a:r>
          </a:p>
          <a:p>
            <a:pPr marL="628650" lvl="1" indent="-171450">
              <a:buFont typeface="Arial" panose="020B0604020202020204" pitchFamily="34" charset="0"/>
              <a:buChar char="•"/>
            </a:pPr>
            <a:r>
              <a:rPr lang="en-GB" sz="1000" i="1" dirty="0"/>
              <a:t>Looks simple to use</a:t>
            </a:r>
          </a:p>
          <a:p>
            <a:pPr marL="628650" lvl="1" indent="-171450">
              <a:buFont typeface="Arial" panose="020B0604020202020204" pitchFamily="34" charset="0"/>
              <a:buChar char="•"/>
            </a:pPr>
            <a:r>
              <a:rPr lang="en-GB" sz="1000" i="1" dirty="0"/>
              <a:t>Looks very straight-forward</a:t>
            </a:r>
          </a:p>
          <a:p>
            <a:pPr marL="628650" lvl="1" indent="-171450">
              <a:buFont typeface="Arial" panose="020B0604020202020204" pitchFamily="34" charset="0"/>
              <a:buChar char="•"/>
            </a:pPr>
            <a:r>
              <a:rPr lang="en-GB" sz="1000" i="1" dirty="0"/>
              <a:t>It looks nice and simple, I would make sure to keep it that way. No need to complicate it</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Partners would like some sort of notification when a new enquiry is received, this could be via a simple email to their inbox</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The open enquiry page was easy to understand and partners were happy to see the search and sort options. One of them felt that having an enquiry type option would help them better understand multiple requests from a company. </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The Actions button at the top was confusing to all, two felt that it was an action to fulfil an enquiry. But having clicked on the button to see “export as csv” was a good to have option.</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The enquiry detail screen was also simple and easy to understand and it was comprehensive.</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All felt that some sort of notes section while fulfilling the enquiry will be a useful thing to have as then they could see what has happened with the enquiry and who dealt with it. </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All partners were of the opinion that it would be really useful if they could fulfil the enquiry from within the system otherwise their current processes are sufficient and having an enquiry portal is pointless.</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If an enquiry was wrongly assigned to an org, they would like to send it back to the FBS central team back from within the portal by having a “send back to sender” option or something similar </a:t>
            </a:r>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a:p>
            <a:pPr lvl="0"/>
            <a:endParaRPr lang="en-GB" sz="1400" dirty="0"/>
          </a:p>
        </p:txBody>
      </p:sp>
    </p:spTree>
    <p:extLst>
      <p:ext uri="{BB962C8B-B14F-4D97-AF65-F5344CB8AC3E}">
        <p14:creationId xmlns:p14="http://schemas.microsoft.com/office/powerpoint/2010/main" val="183408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E08E5A-F97F-4511-B30A-342B0A7C975B}"/>
              </a:ext>
            </a:extLst>
          </p:cNvPr>
          <p:cNvSpPr txBox="1">
            <a:spLocks/>
          </p:cNvSpPr>
          <p:nvPr/>
        </p:nvSpPr>
        <p:spPr>
          <a:xfrm>
            <a:off x="495300" y="260648"/>
            <a:ext cx="8915400" cy="1143000"/>
          </a:xfrm>
          <a:prstGeom prst="rect">
            <a:avLst/>
          </a:prstGeom>
        </p:spPr>
        <p:txBody>
          <a:bodyPr>
            <a:normAutofit/>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pPr algn="l">
              <a:spcAft>
                <a:spcPts val="600"/>
              </a:spcAft>
            </a:pPr>
            <a:r>
              <a:rPr lang="en-GB" kern="0" dirty="0">
                <a:solidFill>
                  <a:schemeClr val="tx1"/>
                </a:solidFill>
              </a:rPr>
              <a:t>FBS Enquiries Portal – Partner current processes </a:t>
            </a:r>
          </a:p>
        </p:txBody>
      </p:sp>
      <p:graphicFrame>
        <p:nvGraphicFramePr>
          <p:cNvPr id="18" name="Content Placeholder 3">
            <a:extLst>
              <a:ext uri="{FF2B5EF4-FFF2-40B4-BE49-F238E27FC236}">
                <a16:creationId xmlns:a16="http://schemas.microsoft.com/office/drawing/2014/main" id="{2C96713C-9F43-48CE-B40B-734E60E59EE6}"/>
              </a:ext>
            </a:extLst>
          </p:cNvPr>
          <p:cNvGraphicFramePr>
            <a:graphicFrameLocks noGrp="1"/>
          </p:cNvGraphicFramePr>
          <p:nvPr>
            <p:ph sz="half" idx="2"/>
            <p:extLst>
              <p:ext uri="{D42A27DB-BD31-4B8C-83A1-F6EECF244321}">
                <p14:modId xmlns:p14="http://schemas.microsoft.com/office/powerpoint/2010/main" val="3709515672"/>
              </p:ext>
            </p:extLst>
          </p:nvPr>
        </p:nvGraphicFramePr>
        <p:xfrm>
          <a:off x="416496" y="1196752"/>
          <a:ext cx="8850188" cy="4932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216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1143000"/>
          </a:xfrm>
        </p:spPr>
        <p:txBody>
          <a:bodyPr>
            <a:normAutofit/>
          </a:bodyPr>
          <a:lstStyle/>
          <a:p>
            <a:r>
              <a:rPr lang="en-GB"/>
              <a:t>FBS Enquiries Portal Prototype</a:t>
            </a:r>
          </a:p>
        </p:txBody>
      </p:sp>
      <p:pic>
        <p:nvPicPr>
          <p:cNvPr id="11" name="Content Placeholder 10" descr="A screenshot of a cell phone&#10;&#10;Description automatically generated">
            <a:extLst>
              <a:ext uri="{FF2B5EF4-FFF2-40B4-BE49-F238E27FC236}">
                <a16:creationId xmlns:a16="http://schemas.microsoft.com/office/drawing/2014/main" id="{6691B85F-A1F9-44CF-81C1-C17F7D9B95F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7700" y="1608204"/>
            <a:ext cx="5100500" cy="4091210"/>
          </a:xfrm>
          <a:noFill/>
        </p:spPr>
      </p:pic>
      <p:sp>
        <p:nvSpPr>
          <p:cNvPr id="16" name="Content Placeholder 3">
            <a:extLst>
              <a:ext uri="{FF2B5EF4-FFF2-40B4-BE49-F238E27FC236}">
                <a16:creationId xmlns:a16="http://schemas.microsoft.com/office/drawing/2014/main" id="{8E3C88EC-0A30-4E92-9338-BD545DE9DD42}"/>
              </a:ext>
            </a:extLst>
          </p:cNvPr>
          <p:cNvSpPr>
            <a:spLocks noGrp="1"/>
          </p:cNvSpPr>
          <p:nvPr>
            <p:ph sz="half" idx="2"/>
          </p:nvPr>
        </p:nvSpPr>
        <p:spPr>
          <a:xfrm>
            <a:off x="6321152" y="1600200"/>
            <a:ext cx="3089548" cy="4637112"/>
          </a:xfrm>
        </p:spPr>
        <p:txBody>
          <a:bodyPr/>
          <a:lstStyle/>
          <a:p>
            <a:r>
              <a:rPr lang="en-US" sz="1600" dirty="0"/>
              <a:t>Looks simple and straightforward</a:t>
            </a:r>
          </a:p>
          <a:p>
            <a:pPr marL="0" indent="0">
              <a:buNone/>
            </a:pPr>
            <a:endParaRPr lang="en-US" sz="1600" dirty="0"/>
          </a:p>
          <a:p>
            <a:r>
              <a:rPr lang="en-US" sz="1600" dirty="0"/>
              <a:t>“</a:t>
            </a:r>
            <a:r>
              <a:rPr lang="en-US" sz="1600" i="1" dirty="0"/>
              <a:t>It will good if more than one can get login details to cover holidays </a:t>
            </a:r>
            <a:r>
              <a:rPr lang="en-US" sz="1600" i="1" dirty="0" err="1"/>
              <a:t>etc</a:t>
            </a:r>
            <a:r>
              <a:rPr lang="en-US" sz="1600" i="1" dirty="0"/>
              <a:t>”</a:t>
            </a:r>
            <a:endParaRPr lang="en-US" sz="1600" dirty="0"/>
          </a:p>
          <a:p>
            <a:endParaRPr lang="en-US" sz="1600" dirty="0"/>
          </a:p>
          <a:p>
            <a:r>
              <a:rPr lang="en-US" sz="1600" i="1" dirty="0"/>
              <a:t>“Can we change the logo?”</a:t>
            </a:r>
          </a:p>
          <a:p>
            <a:endParaRPr lang="en-US" sz="1600" i="1" dirty="0"/>
          </a:p>
          <a:p>
            <a:r>
              <a:rPr lang="en-US" sz="1600" i="1" dirty="0"/>
              <a:t>“I like the message”</a:t>
            </a:r>
          </a:p>
          <a:p>
            <a:r>
              <a:rPr lang="en-US" sz="1600" i="1" dirty="0"/>
              <a:t>“It will be good to get an email notification when a new enquiry comes to this portal”</a:t>
            </a:r>
          </a:p>
        </p:txBody>
      </p:sp>
      <p:sp>
        <p:nvSpPr>
          <p:cNvPr id="6" name="Title 1">
            <a:extLst>
              <a:ext uri="{FF2B5EF4-FFF2-40B4-BE49-F238E27FC236}">
                <a16:creationId xmlns:a16="http://schemas.microsoft.com/office/drawing/2014/main" id="{BCE08E5A-F97F-4511-B30A-342B0A7C975B}"/>
              </a:ext>
            </a:extLst>
          </p:cNvPr>
          <p:cNvSpPr txBox="1">
            <a:spLocks/>
          </p:cNvSpPr>
          <p:nvPr/>
        </p:nvSpPr>
        <p:spPr>
          <a:xfrm>
            <a:off x="200472" y="274638"/>
            <a:ext cx="4882952" cy="448220"/>
          </a:xfrm>
          <a:prstGeom prst="rect">
            <a:avLst/>
          </a:prstGeom>
        </p:spPr>
        <p:txBody>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r>
              <a:rPr lang="en-GB" kern="0" dirty="0">
                <a:solidFill>
                  <a:schemeClr val="tx1"/>
                </a:solidFill>
              </a:rPr>
              <a:t>FBS Enquiries Portal Prototype</a:t>
            </a:r>
          </a:p>
        </p:txBody>
      </p:sp>
    </p:spTree>
    <p:extLst>
      <p:ext uri="{BB962C8B-B14F-4D97-AF65-F5344CB8AC3E}">
        <p14:creationId xmlns:p14="http://schemas.microsoft.com/office/powerpoint/2010/main" val="339853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1143000"/>
          </a:xfrm>
        </p:spPr>
        <p:txBody>
          <a:bodyPr>
            <a:normAutofit/>
          </a:bodyPr>
          <a:lstStyle/>
          <a:p>
            <a:r>
              <a:rPr lang="en-GB"/>
              <a:t>FBS Enquiries Portal Prototype</a:t>
            </a:r>
          </a:p>
        </p:txBody>
      </p:sp>
      <p:pic>
        <p:nvPicPr>
          <p:cNvPr id="6" name="Content Placeholder 5" descr="A screenshot of a cell phone&#10;&#10;Description automatically generated">
            <a:extLst>
              <a:ext uri="{FF2B5EF4-FFF2-40B4-BE49-F238E27FC236}">
                <a16:creationId xmlns:a16="http://schemas.microsoft.com/office/drawing/2014/main" id="{3552591F-3B7B-49C6-A676-AF445630D17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196752"/>
            <a:ext cx="4381500" cy="3672408"/>
          </a:xfrm>
          <a:noFill/>
        </p:spPr>
      </p:pic>
      <p:sp>
        <p:nvSpPr>
          <p:cNvPr id="8" name="Content Placeholder 3">
            <a:extLst>
              <a:ext uri="{FF2B5EF4-FFF2-40B4-BE49-F238E27FC236}">
                <a16:creationId xmlns:a16="http://schemas.microsoft.com/office/drawing/2014/main" id="{1B52EF5B-6BBB-4069-8C49-9B99F5491679}"/>
              </a:ext>
            </a:extLst>
          </p:cNvPr>
          <p:cNvSpPr>
            <a:spLocks noGrp="1"/>
          </p:cNvSpPr>
          <p:nvPr>
            <p:ph sz="half" idx="2"/>
          </p:nvPr>
        </p:nvSpPr>
        <p:spPr>
          <a:xfrm>
            <a:off x="5029200" y="404664"/>
            <a:ext cx="4381500" cy="6336704"/>
          </a:xfrm>
        </p:spPr>
        <p:txBody>
          <a:bodyPr/>
          <a:lstStyle/>
          <a:p>
            <a:pPr lvl="0"/>
            <a:r>
              <a:rPr lang="en-GB" sz="1400" dirty="0"/>
              <a:t>On ‘actions’ &gt; ‘export as CSV’ – I guess it could be handy for reporting purposes, or if you wanted to clear some enquiries out of here to save you having a big long list</a:t>
            </a:r>
          </a:p>
          <a:p>
            <a:pPr lvl="0"/>
            <a:r>
              <a:rPr lang="en-GB" sz="1400" dirty="0"/>
              <a:t>I probably wouldn’t export the individual enquiries into a spreadsheet</a:t>
            </a:r>
          </a:p>
          <a:p>
            <a:endParaRPr lang="en-US" sz="1400" dirty="0"/>
          </a:p>
          <a:p>
            <a:r>
              <a:rPr lang="en-GB" sz="1400" dirty="0"/>
              <a:t>If I couldn’t re-route an enquiry in here that’s wrongly come to me I would try and find the right person in SE to email the enquiry details to (sounds like this uncertainty over what to do with these would potentially lead to enquiries getting lost)</a:t>
            </a:r>
          </a:p>
          <a:p>
            <a:endParaRPr lang="en-US" sz="1400" dirty="0"/>
          </a:p>
          <a:p>
            <a:pPr lvl="0"/>
            <a:r>
              <a:rPr lang="en-GB" sz="1400" dirty="0"/>
              <a:t>I’d like a way to categorise the enquiries by topic</a:t>
            </a:r>
          </a:p>
          <a:p>
            <a:pPr lvl="0"/>
            <a:r>
              <a:rPr lang="en-GB" sz="1400" dirty="0"/>
              <a:t>I would like enquiry management and fulfilment in one place, that would be best for us</a:t>
            </a:r>
          </a:p>
          <a:p>
            <a:r>
              <a:rPr lang="en-GB" sz="1400" dirty="0"/>
              <a:t>If portal didn’t allow to fulfil, would like to get an email alert every time a new enquiry has arrived in portal</a:t>
            </a:r>
          </a:p>
          <a:p>
            <a:endParaRPr lang="en-GB" sz="1400" dirty="0"/>
          </a:p>
          <a:p>
            <a:pPr lvl="0"/>
            <a:r>
              <a:rPr lang="en-GB" sz="1400" dirty="0"/>
              <a:t>Would like to be able to fulfil the enquiry from within the portal rather than having to login and then use email to respond</a:t>
            </a:r>
          </a:p>
          <a:p>
            <a:pPr lvl="1"/>
            <a:r>
              <a:rPr lang="en-GB" sz="1400" dirty="0"/>
              <a:t>“I would expect to be able to click ‘actions’ and be able to reply then and there. If I could do that, that would be perfect.”</a:t>
            </a:r>
          </a:p>
          <a:p>
            <a:endParaRPr lang="en-US" sz="1400" dirty="0"/>
          </a:p>
        </p:txBody>
      </p:sp>
      <p:sp>
        <p:nvSpPr>
          <p:cNvPr id="9" name="Title 1">
            <a:extLst>
              <a:ext uri="{FF2B5EF4-FFF2-40B4-BE49-F238E27FC236}">
                <a16:creationId xmlns:a16="http://schemas.microsoft.com/office/drawing/2014/main" id="{84B86D31-0AE1-4F2B-BD19-6982053CB96A}"/>
              </a:ext>
            </a:extLst>
          </p:cNvPr>
          <p:cNvSpPr txBox="1">
            <a:spLocks/>
          </p:cNvSpPr>
          <p:nvPr/>
        </p:nvSpPr>
        <p:spPr>
          <a:xfrm>
            <a:off x="200472" y="274638"/>
            <a:ext cx="4882952" cy="448220"/>
          </a:xfrm>
          <a:prstGeom prst="rect">
            <a:avLst/>
          </a:prstGeom>
        </p:spPr>
        <p:txBody>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r>
              <a:rPr lang="en-GB" kern="0" dirty="0">
                <a:solidFill>
                  <a:schemeClr val="tx1"/>
                </a:solidFill>
              </a:rPr>
              <a:t>FBS Enquiries Portal Prototype</a:t>
            </a:r>
          </a:p>
        </p:txBody>
      </p:sp>
    </p:spTree>
    <p:extLst>
      <p:ext uri="{BB962C8B-B14F-4D97-AF65-F5344CB8AC3E}">
        <p14:creationId xmlns:p14="http://schemas.microsoft.com/office/powerpoint/2010/main" val="48643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1143000"/>
          </a:xfrm>
        </p:spPr>
        <p:txBody>
          <a:bodyPr>
            <a:normAutofit/>
          </a:bodyPr>
          <a:lstStyle/>
          <a:p>
            <a:r>
              <a:rPr lang="en-GB" dirty="0"/>
              <a:t>FBS Enquiries Portal Prototype</a:t>
            </a:r>
          </a:p>
        </p:txBody>
      </p:sp>
      <p:pic>
        <p:nvPicPr>
          <p:cNvPr id="6" name="Content Placeholder 5" descr="A screenshot of a cell phone&#10;&#10;Description automatically generated">
            <a:extLst>
              <a:ext uri="{FF2B5EF4-FFF2-40B4-BE49-F238E27FC236}">
                <a16:creationId xmlns:a16="http://schemas.microsoft.com/office/drawing/2014/main" id="{2093E7ED-412E-4C14-BB8D-E5791AE77AA9}"/>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95300" y="2537778"/>
            <a:ext cx="4381500" cy="2650807"/>
          </a:xfrm>
          <a:noFill/>
        </p:spPr>
      </p:pic>
      <p:sp>
        <p:nvSpPr>
          <p:cNvPr id="8" name="Content Placeholder 3">
            <a:extLst>
              <a:ext uri="{FF2B5EF4-FFF2-40B4-BE49-F238E27FC236}">
                <a16:creationId xmlns:a16="http://schemas.microsoft.com/office/drawing/2014/main" id="{526625A1-CB4B-4ED6-A017-7AE475C831F2}"/>
              </a:ext>
            </a:extLst>
          </p:cNvPr>
          <p:cNvSpPr>
            <a:spLocks noGrp="1"/>
          </p:cNvSpPr>
          <p:nvPr>
            <p:ph sz="half" idx="2"/>
          </p:nvPr>
        </p:nvSpPr>
        <p:spPr>
          <a:xfrm>
            <a:off x="5029200" y="274638"/>
            <a:ext cx="4381500" cy="6308724"/>
          </a:xfrm>
        </p:spPr>
        <p:txBody>
          <a:bodyPr>
            <a:noAutofit/>
          </a:bodyPr>
          <a:lstStyle/>
          <a:p>
            <a:pPr>
              <a:lnSpc>
                <a:spcPct val="90000"/>
              </a:lnSpc>
            </a:pPr>
            <a:r>
              <a:rPr lang="en-US" sz="1400" dirty="0"/>
              <a:t>If I was able to reply back to enquiries from within this system, then that would be useful but if not, I would just have to copy and paste like we do on social media</a:t>
            </a:r>
          </a:p>
          <a:p>
            <a:pPr>
              <a:lnSpc>
                <a:spcPct val="90000"/>
              </a:lnSpc>
            </a:pPr>
            <a:r>
              <a:rPr lang="en-US" sz="1400" dirty="0"/>
              <a:t>I can’t see it being a massive issue having to copy and paste</a:t>
            </a:r>
          </a:p>
          <a:p>
            <a:pPr>
              <a:lnSpc>
                <a:spcPct val="90000"/>
              </a:lnSpc>
            </a:pPr>
            <a:r>
              <a:rPr lang="en-GB" sz="1400" dirty="0"/>
              <a:t>“If I got an enquiry that wasn’t for me, how would I forward that on, and who would I send it to?”</a:t>
            </a:r>
          </a:p>
          <a:p>
            <a:pPr lvl="0">
              <a:lnSpc>
                <a:spcPct val="90000"/>
              </a:lnSpc>
            </a:pPr>
            <a:r>
              <a:rPr lang="en-GB" sz="1400" dirty="0"/>
              <a:t>“If I’m not able to email back from here and also can’t re-assign an enquiry that has wrongly come to me, how is that helping me?”</a:t>
            </a:r>
          </a:p>
          <a:p>
            <a:pPr lvl="0">
              <a:lnSpc>
                <a:spcPct val="90000"/>
              </a:lnSpc>
            </a:pPr>
            <a:r>
              <a:rPr lang="en-GB" sz="1400" dirty="0"/>
              <a:t>“Can we see who answered it, what they said and when it was closed? I’d want to see all of those.”</a:t>
            </a:r>
          </a:p>
          <a:p>
            <a:pPr lvl="0">
              <a:lnSpc>
                <a:spcPct val="90000"/>
              </a:lnSpc>
            </a:pPr>
            <a:r>
              <a:rPr lang="en-GB" sz="1400" dirty="0"/>
              <a:t>“I’d want to add notes, so I know what’s been done because, when you’re busy and you have to come back to something, you usually think, ‘what have I done with this again?’”</a:t>
            </a:r>
          </a:p>
          <a:p>
            <a:pPr>
              <a:lnSpc>
                <a:spcPct val="90000"/>
              </a:lnSpc>
            </a:pPr>
            <a:r>
              <a:rPr lang="en-GB" sz="1400" dirty="0"/>
              <a:t>Wants to be able to add notes to enquiries so that everyone in the team can deal with on-going enquiries and have up to date information on what’s happening with the enquiry. Also helps the person who dealt with it the first time to remember when another enquiry is received later or when a response from elsewhere in their organisation is received back to pass onto the customer.</a:t>
            </a:r>
          </a:p>
          <a:p>
            <a:pPr>
              <a:lnSpc>
                <a:spcPct val="90000"/>
              </a:lnSpc>
            </a:pPr>
            <a:r>
              <a:rPr lang="en-GB" sz="1400" dirty="0"/>
              <a:t>If the portal only shows the enquiries and I have to fulfil elsewhere, then it’s “highly likely” my team wouldn’t bother keeping status of enquiries up to date within the portal. FBS reporting of enquiry fulfilment will be difficult then)</a:t>
            </a:r>
          </a:p>
          <a:p>
            <a:pPr>
              <a:lnSpc>
                <a:spcPct val="90000"/>
              </a:lnSpc>
            </a:pPr>
            <a:endParaRPr lang="en-US" sz="1400" dirty="0"/>
          </a:p>
          <a:p>
            <a:pPr>
              <a:lnSpc>
                <a:spcPct val="90000"/>
              </a:lnSpc>
            </a:pPr>
            <a:endParaRPr lang="en-US" sz="1400" dirty="0"/>
          </a:p>
        </p:txBody>
      </p:sp>
      <p:sp>
        <p:nvSpPr>
          <p:cNvPr id="9" name="Title 1">
            <a:extLst>
              <a:ext uri="{FF2B5EF4-FFF2-40B4-BE49-F238E27FC236}">
                <a16:creationId xmlns:a16="http://schemas.microsoft.com/office/drawing/2014/main" id="{C4266891-A519-40F1-994B-DF5D39988DEC}"/>
              </a:ext>
            </a:extLst>
          </p:cNvPr>
          <p:cNvSpPr txBox="1">
            <a:spLocks/>
          </p:cNvSpPr>
          <p:nvPr/>
        </p:nvSpPr>
        <p:spPr>
          <a:xfrm>
            <a:off x="200472" y="274638"/>
            <a:ext cx="4882952" cy="448220"/>
          </a:xfrm>
          <a:prstGeom prst="rect">
            <a:avLst/>
          </a:prstGeom>
        </p:spPr>
        <p:txBody>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r>
              <a:rPr lang="en-GB" kern="0" dirty="0">
                <a:solidFill>
                  <a:schemeClr val="tx1"/>
                </a:solidFill>
              </a:rPr>
              <a:t>FBS Enquiries Portal Prototype</a:t>
            </a:r>
          </a:p>
        </p:txBody>
      </p:sp>
    </p:spTree>
    <p:extLst>
      <p:ext uri="{BB962C8B-B14F-4D97-AF65-F5344CB8AC3E}">
        <p14:creationId xmlns:p14="http://schemas.microsoft.com/office/powerpoint/2010/main" val="320513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1143000"/>
          </a:xfrm>
        </p:spPr>
        <p:txBody>
          <a:bodyPr>
            <a:normAutofit/>
          </a:bodyPr>
          <a:lstStyle/>
          <a:p>
            <a:r>
              <a:rPr lang="en-GB"/>
              <a:t>FBS Enquiries Portal Prototype</a:t>
            </a:r>
          </a:p>
        </p:txBody>
      </p:sp>
      <p:pic>
        <p:nvPicPr>
          <p:cNvPr id="9" name="Content Placeholder 8" descr="A screenshot of a cell phone&#10;&#10;Description automatically generated">
            <a:extLst>
              <a:ext uri="{FF2B5EF4-FFF2-40B4-BE49-F238E27FC236}">
                <a16:creationId xmlns:a16="http://schemas.microsoft.com/office/drawing/2014/main" id="{6FE8CBDB-D9C2-4BF3-A7A0-7848A525E86F}"/>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28092" y="2180273"/>
            <a:ext cx="4381500" cy="2497453"/>
          </a:xfrm>
          <a:noFill/>
        </p:spPr>
      </p:pic>
      <p:sp>
        <p:nvSpPr>
          <p:cNvPr id="14" name="Content Placeholder 3">
            <a:extLst>
              <a:ext uri="{FF2B5EF4-FFF2-40B4-BE49-F238E27FC236}">
                <a16:creationId xmlns:a16="http://schemas.microsoft.com/office/drawing/2014/main" id="{352C2C66-CDE7-4CC3-B450-5DEB312B19C3}"/>
              </a:ext>
            </a:extLst>
          </p:cNvPr>
          <p:cNvSpPr>
            <a:spLocks noGrp="1"/>
          </p:cNvSpPr>
          <p:nvPr>
            <p:ph sz="half" idx="2"/>
          </p:nvPr>
        </p:nvSpPr>
        <p:spPr>
          <a:xfrm>
            <a:off x="5083424" y="1628800"/>
            <a:ext cx="4381500" cy="4525963"/>
          </a:xfrm>
        </p:spPr>
        <p:txBody>
          <a:bodyPr/>
          <a:lstStyle/>
          <a:p>
            <a:r>
              <a:rPr lang="en-GB" sz="1400" i="1" dirty="0"/>
              <a:t>“It’s simple and easy to understand, I can also search and sort which is good”</a:t>
            </a:r>
          </a:p>
          <a:p>
            <a:endParaRPr lang="en-GB" sz="1400" i="1" dirty="0"/>
          </a:p>
          <a:p>
            <a:r>
              <a:rPr lang="en-GB" sz="1400" dirty="0"/>
              <a:t>One export as CSV under actions button – maybe you would want to export for reporting or something like that – can be helpful</a:t>
            </a:r>
          </a:p>
          <a:p>
            <a:endParaRPr lang="en-GB" sz="1400" dirty="0"/>
          </a:p>
          <a:p>
            <a:r>
              <a:rPr lang="en-GB" sz="1400" dirty="0"/>
              <a:t>One partner was worried about losing track of a series of enquiries that are related because, different people form the team each responding numerous times. Currently there is no way to tag or group enquiries to show they are part of a conversation</a:t>
            </a:r>
          </a:p>
          <a:p>
            <a:endParaRPr lang="en-GB" sz="1600" dirty="0"/>
          </a:p>
          <a:p>
            <a:endParaRPr lang="en-US" b="1" dirty="0"/>
          </a:p>
        </p:txBody>
      </p:sp>
      <p:sp>
        <p:nvSpPr>
          <p:cNvPr id="11" name="Title 1">
            <a:extLst>
              <a:ext uri="{FF2B5EF4-FFF2-40B4-BE49-F238E27FC236}">
                <a16:creationId xmlns:a16="http://schemas.microsoft.com/office/drawing/2014/main" id="{A3BA4F04-8ECD-440B-BA87-82E980F3EC25}"/>
              </a:ext>
            </a:extLst>
          </p:cNvPr>
          <p:cNvSpPr txBox="1">
            <a:spLocks/>
          </p:cNvSpPr>
          <p:nvPr/>
        </p:nvSpPr>
        <p:spPr>
          <a:xfrm>
            <a:off x="200472" y="274638"/>
            <a:ext cx="4882952" cy="448220"/>
          </a:xfrm>
          <a:prstGeom prst="rect">
            <a:avLst/>
          </a:prstGeom>
        </p:spPr>
        <p:txBody>
          <a:bodyPr/>
          <a:lst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a:lstStyle>
          <a:p>
            <a:r>
              <a:rPr lang="en-GB" kern="0" dirty="0">
                <a:solidFill>
                  <a:schemeClr val="tx1"/>
                </a:solidFill>
              </a:rPr>
              <a:t>FBS Enquiries Portal Prototype</a:t>
            </a:r>
          </a:p>
        </p:txBody>
      </p:sp>
    </p:spTree>
    <p:extLst>
      <p:ext uri="{BB962C8B-B14F-4D97-AF65-F5344CB8AC3E}">
        <p14:creationId xmlns:p14="http://schemas.microsoft.com/office/powerpoint/2010/main" val="3818598571"/>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schemas.openxmlformats.org/package/2006/metadata/core-properties"/>
    <ds:schemaRef ds:uri="http://purl.org/dc/dcmitype/"/>
    <ds:schemaRef ds:uri="6db2c8f2-fe83-4eb7-aef3-51a35d5deb60"/>
    <ds:schemaRef ds:uri="5c0236c5-800f-4186-8dff-7b2f080b9de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1139</TotalTime>
  <Words>1180</Words>
  <Application>Microsoft Office PowerPoint</Application>
  <PresentationFormat>A4 Paper (210x297 mm)</PresentationFormat>
  <Paragraphs>123</Paragraphs>
  <Slides>10</Slides>
  <Notes>9</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10</vt:i4>
      </vt:variant>
    </vt:vector>
  </HeadingPairs>
  <TitlesOfParts>
    <vt:vector size="16" baseType="lpstr">
      <vt:lpstr>Arial</vt:lpstr>
      <vt:lpstr>Calibri</vt:lpstr>
      <vt:lpstr>1_sdi template</vt:lpstr>
      <vt:lpstr>sdi template</vt:lpstr>
      <vt:lpstr>2_sdi template</vt:lpstr>
      <vt:lpstr>2_Customer Research 2017 - Screenshot only</vt:lpstr>
      <vt:lpstr>PowerPoint Presentation</vt:lpstr>
      <vt:lpstr>Who we tested with</vt:lpstr>
      <vt:lpstr>What we were trying to find out</vt:lpstr>
      <vt:lpstr>Summary</vt:lpstr>
      <vt:lpstr>PowerPoint Presentation</vt:lpstr>
      <vt:lpstr>FBS Enquiries Portal Prototype</vt:lpstr>
      <vt:lpstr>FBS Enquiries Portal Prototype</vt:lpstr>
      <vt:lpstr>FBS Enquiries Portal Prototype</vt:lpstr>
      <vt:lpstr>FBS Enquiries Portal Prototype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Mittal</dc:creator>
  <cp:lastModifiedBy>Anubhav Mittal</cp:lastModifiedBy>
  <cp:revision>1</cp:revision>
  <dcterms:created xsi:type="dcterms:W3CDTF">2020-06-26T14:47:00Z</dcterms:created>
  <dcterms:modified xsi:type="dcterms:W3CDTF">2020-06-30T11:11:33Z</dcterms:modified>
</cp:coreProperties>
</file>