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2"/>
  </p:notesMasterIdLst>
  <p:sldIdLst>
    <p:sldId id="454" r:id="rId8"/>
    <p:sldId id="541" r:id="rId9"/>
    <p:sldId id="542" r:id="rId10"/>
    <p:sldId id="543" r:id="rId11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31"/>
    <a:srgbClr val="36434D"/>
    <a:srgbClr val="2CB4D2"/>
    <a:srgbClr val="D0BB7E"/>
    <a:srgbClr val="00427F"/>
    <a:srgbClr val="610E6C"/>
    <a:srgbClr val="5EBEB9"/>
    <a:srgbClr val="D6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95510" autoAdjust="0"/>
  </p:normalViewPr>
  <p:slideViewPr>
    <p:cSldViewPr>
      <p:cViewPr varScale="1">
        <p:scale>
          <a:sx n="73" d="100"/>
          <a:sy n="73" d="100"/>
        </p:scale>
        <p:origin x="924" y="42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31/05/2019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1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19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23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2051" name="Picture 2" descr="SE landscape logo (cmyk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90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otent.leankit.com/card/829587331" TargetMode="External"/><Relationship Id="rId3" Type="http://schemas.openxmlformats.org/officeDocument/2006/relationships/hyperlink" Target="https://scotent.leankit.com/card/838723706" TargetMode="External"/><Relationship Id="rId7" Type="http://schemas.openxmlformats.org/officeDocument/2006/relationships/hyperlink" Target="https://scotent.leankit.com/card/83622054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otent.leankit.com/card/829593235**" TargetMode="External"/><Relationship Id="rId5" Type="http://schemas.openxmlformats.org/officeDocument/2006/relationships/hyperlink" Target="https://scotent.leankit.com/card/836251864" TargetMode="External"/><Relationship Id="rId10" Type="http://schemas.openxmlformats.org/officeDocument/2006/relationships/hyperlink" Target="https://scotent.leankit.com/card/841838720" TargetMode="External"/><Relationship Id="rId4" Type="http://schemas.openxmlformats.org/officeDocument/2006/relationships/hyperlink" Target="https://scotent.leankit.com/card/835687002" TargetMode="External"/><Relationship Id="rId9" Type="http://schemas.openxmlformats.org/officeDocument/2006/relationships/hyperlink" Target="https://scotent.leankit.com/card/84183599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at70.github.io/SEP/a11y_7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Shared Entry Point</a:t>
            </a:r>
            <a:br>
              <a:rPr lang="en-GB" sz="4000" b="1" dirty="0"/>
            </a:br>
            <a:r>
              <a:rPr lang="en-GB" sz="4000" b="1" dirty="0"/>
              <a:t>Accessibility Improvements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Sprint 7 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31</a:t>
            </a:r>
            <a:r>
              <a:rPr lang="en-GB" sz="2800" b="1" baseline="30000" dirty="0"/>
              <a:t>st</a:t>
            </a:r>
            <a:r>
              <a:rPr lang="en-GB" sz="2800" b="1" dirty="0"/>
              <a:t> May</a:t>
            </a:r>
          </a:p>
          <a:p>
            <a:pPr algn="ctr"/>
            <a:endParaRPr lang="en-GB" b="1" dirty="0"/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What all these acronyms 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0" y="1628800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World Wide Web Consortium (W3C)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4E0D2-F539-D947-B9E8-E828646A92ED}"/>
              </a:ext>
            </a:extLst>
          </p:cNvPr>
          <p:cNvSpPr txBox="1"/>
          <p:nvPr/>
        </p:nvSpPr>
        <p:spPr>
          <a:xfrm>
            <a:off x="807180" y="4293096"/>
            <a:ext cx="378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WCAG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D8CF1-42E2-994F-BB3E-02B63C3BCA5B}"/>
              </a:ext>
            </a:extLst>
          </p:cNvPr>
          <p:cNvSpPr txBox="1"/>
          <p:nvPr/>
        </p:nvSpPr>
        <p:spPr>
          <a:xfrm>
            <a:off x="5313364" y="4293096"/>
            <a:ext cx="407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ARIA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80769-5EA4-4B44-B199-82806837A665}"/>
              </a:ext>
            </a:extLst>
          </p:cNvPr>
          <p:cNvSpPr txBox="1"/>
          <p:nvPr/>
        </p:nvSpPr>
        <p:spPr>
          <a:xfrm>
            <a:off x="2648224" y="2988241"/>
            <a:ext cx="459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0" y="1628800"/>
            <a:ext cx="990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SEP - accessibility - </a:t>
            </a:r>
            <a:r>
              <a:rPr lang="en-GB" dirty="0">
                <a:hlinkClick r:id="rId3"/>
              </a:rPr>
              <a:t>static pages have no h1</a:t>
            </a:r>
            <a:br>
              <a:rPr lang="en-GB" dirty="0"/>
            </a:br>
            <a:endParaRPr lang="en-GB" dirty="0"/>
          </a:p>
          <a:p>
            <a:r>
              <a:rPr lang="en-GB" dirty="0"/>
              <a:t>2. GDL (affecting SE/SDI/BREXIT/SEP) - </a:t>
            </a:r>
            <a:r>
              <a:rPr lang="en-GB" dirty="0">
                <a:hlinkClick r:id="rId4"/>
              </a:rPr>
              <a:t>skip/accessibility links truncated on Firefox.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 GDL/SEP - Accessibility - </a:t>
            </a:r>
            <a:r>
              <a:rPr lang="en-GB" dirty="0">
                <a:hlinkClick r:id="rId5"/>
              </a:rPr>
              <a:t>Add jump link for postcode field on enquiry form.</a:t>
            </a:r>
            <a:br>
              <a:rPr lang="en-GB" dirty="0"/>
            </a:br>
            <a:endParaRPr lang="en-GB" dirty="0"/>
          </a:p>
          <a:p>
            <a:r>
              <a:rPr lang="en-GB" dirty="0"/>
              <a:t>4. SEP - Accessibility - </a:t>
            </a:r>
            <a:r>
              <a:rPr lang="en-GB" dirty="0">
                <a:hlinkClick r:id="rId6"/>
              </a:rPr>
              <a:t>Desktop support type </a:t>
            </a:r>
            <a:r>
              <a:rPr lang="en-GB" dirty="0" err="1">
                <a:hlinkClick r:id="rId6"/>
              </a:rPr>
              <a:t>listbox</a:t>
            </a:r>
            <a:r>
              <a:rPr lang="en-GB" dirty="0">
                <a:hlinkClick r:id="rId6"/>
              </a:rPr>
              <a:t> does not feedback selected state</a:t>
            </a:r>
            <a:br>
              <a:rPr lang="en-GB" dirty="0"/>
            </a:br>
            <a:endParaRPr lang="en-GB" dirty="0"/>
          </a:p>
          <a:p>
            <a:r>
              <a:rPr lang="en-GB" dirty="0"/>
              <a:t>5. GDL / SEP - Accessibility - </a:t>
            </a:r>
            <a:r>
              <a:rPr lang="en-GB" dirty="0">
                <a:hlinkClick r:id="rId7"/>
              </a:rPr>
              <a:t>Forms improvements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6. SEP - Accessibility - Mobile support type </a:t>
            </a:r>
            <a:r>
              <a:rPr lang="en-GB" dirty="0" err="1"/>
              <a:t>listbox</a:t>
            </a:r>
            <a:r>
              <a:rPr lang="en-GB" dirty="0"/>
              <a:t> is not accessible </a:t>
            </a:r>
            <a:r>
              <a:rPr lang="en-GB" dirty="0">
                <a:hlinkClick r:id="rId8"/>
              </a:rPr>
              <a:t>Mobile </a:t>
            </a:r>
            <a:r>
              <a:rPr lang="en-GB" dirty="0" err="1">
                <a:hlinkClick r:id="rId8"/>
              </a:rPr>
              <a:t>Listbox</a:t>
            </a:r>
            <a:r>
              <a:rPr lang="en-GB" dirty="0">
                <a:hlinkClick r:id="rId8"/>
              </a:rPr>
              <a:t> bellow 450px</a:t>
            </a:r>
            <a:endParaRPr lang="en-GB" dirty="0"/>
          </a:p>
          <a:p>
            <a:br>
              <a:rPr lang="en-GB" dirty="0"/>
            </a:br>
            <a:r>
              <a:rPr lang="en-GB" dirty="0"/>
              <a:t>7. SEP - CTAs text is overlapping select box </a:t>
            </a:r>
            <a:r>
              <a:rPr lang="en-GB" dirty="0">
                <a:hlinkClick r:id="rId9"/>
              </a:rPr>
              <a:t>Overlapping CTAs</a:t>
            </a:r>
            <a:br>
              <a:rPr lang="en-GB" dirty="0"/>
            </a:br>
            <a:endParaRPr lang="en-GB" dirty="0"/>
          </a:p>
          <a:p>
            <a:r>
              <a:rPr lang="en-GB" dirty="0"/>
              <a:t>8. SEP - Wrong closing tag on results-listing title causing validation errors - </a:t>
            </a:r>
            <a:r>
              <a:rPr lang="en-GB" dirty="0">
                <a:hlinkClick r:id="rId10"/>
              </a:rPr>
              <a:t>Wrong closing tag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 err="1">
                <a:solidFill>
                  <a:schemeClr val="tx1"/>
                </a:solidFill>
              </a:rPr>
              <a:t>Assesment</a:t>
            </a:r>
            <a:r>
              <a:rPr lang="en-GB" sz="3200" dirty="0">
                <a:solidFill>
                  <a:schemeClr val="tx1"/>
                </a:solidFill>
              </a:rPr>
              <a:t> Documentation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0" y="162880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4E0D2-F539-D947-B9E8-E828646A92ED}"/>
              </a:ext>
            </a:extLst>
          </p:cNvPr>
          <p:cNvSpPr txBox="1"/>
          <p:nvPr/>
        </p:nvSpPr>
        <p:spPr>
          <a:xfrm>
            <a:off x="513987" y="2564904"/>
            <a:ext cx="887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hlinkClick r:id="rId3"/>
              </a:rPr>
              <a:t>https://numbat70.github.io/SEP/a11y_7.html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35781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Props1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46A15F-D57E-4E87-AA84-7EAD2EFB80EA}"/>
</file>

<file path=customXml/itemProps3.xml><?xml version="1.0" encoding="utf-8"?>
<ds:datastoreItem xmlns:ds="http://schemas.openxmlformats.org/officeDocument/2006/customXml" ds:itemID="{F194AF57-505B-43E7-8B2B-F88E875D2B2E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5c0236c5-800f-4186-8dff-7b2f080b9de5"/>
    <ds:schemaRef ds:uri="http://purl.org/dc/dcmitype/"/>
    <ds:schemaRef ds:uri="http://schemas.microsoft.com/office/infopath/2007/PartnerControls"/>
    <ds:schemaRef ds:uri="6db2c8f2-fe83-4eb7-aef3-51a35d5deb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39217</TotalTime>
  <Words>46</Words>
  <Application>Microsoft Office PowerPoint</Application>
  <PresentationFormat>A4 Paper (210x297 mm)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What all these acronyms mean</vt:lpstr>
      <vt:lpstr>Improvements</vt:lpstr>
      <vt:lpstr>Assesment Documentation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Transformation</dc:title>
  <dc:subject>digital</dc:subject>
  <dc:creator>Glenn Exton</dc:creator>
  <cp:lastModifiedBy>Martin Kerr</cp:lastModifiedBy>
  <cp:revision>2247</cp:revision>
  <dcterms:created xsi:type="dcterms:W3CDTF">2013-05-29T15:18:42Z</dcterms:created>
  <dcterms:modified xsi:type="dcterms:W3CDTF">2019-05-31T09:58:26Z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