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9"/>
  </p:notesMasterIdLst>
  <p:sldIdLst>
    <p:sldId id="256" r:id="rId2"/>
    <p:sldId id="258" r:id="rId3"/>
    <p:sldId id="289" r:id="rId4"/>
    <p:sldId id="261" r:id="rId5"/>
    <p:sldId id="336" r:id="rId6"/>
    <p:sldId id="359" r:id="rId7"/>
    <p:sldId id="334" r:id="rId8"/>
    <p:sldId id="331" r:id="rId9"/>
    <p:sldId id="342" r:id="rId10"/>
    <p:sldId id="327" r:id="rId11"/>
    <p:sldId id="343" r:id="rId12"/>
    <p:sldId id="346" r:id="rId13"/>
    <p:sldId id="347" r:id="rId14"/>
    <p:sldId id="345" r:id="rId15"/>
    <p:sldId id="348" r:id="rId16"/>
    <p:sldId id="350" r:id="rId17"/>
    <p:sldId id="328" r:id="rId18"/>
    <p:sldId id="351" r:id="rId19"/>
    <p:sldId id="352" r:id="rId20"/>
    <p:sldId id="353" r:id="rId21"/>
    <p:sldId id="355" r:id="rId22"/>
    <p:sldId id="354" r:id="rId23"/>
    <p:sldId id="356" r:id="rId24"/>
    <p:sldId id="357" r:id="rId25"/>
    <p:sldId id="358" r:id="rId26"/>
    <p:sldId id="360" r:id="rId27"/>
    <p:sldId id="362" r:id="rId28"/>
    <p:sldId id="361" r:id="rId29"/>
    <p:sldId id="363" r:id="rId30"/>
    <p:sldId id="364" r:id="rId31"/>
    <p:sldId id="333" r:id="rId32"/>
    <p:sldId id="332" r:id="rId33"/>
    <p:sldId id="330" r:id="rId34"/>
    <p:sldId id="339" r:id="rId35"/>
    <p:sldId id="340" r:id="rId36"/>
    <p:sldId id="341" r:id="rId37"/>
    <p:sldId id="276" r:id="rId38"/>
  </p:sldIdLst>
  <p:sldSz cx="9144000" cy="5143500" type="screen16x9"/>
  <p:notesSz cx="6858000" cy="9144000"/>
  <p:embeddedFontLst>
    <p:embeddedFont>
      <p:font typeface="Roboto" panose="02020500000000000000" charset="0"/>
      <p:regular r:id="rId40"/>
      <p:bold r:id="rId41"/>
      <p:italic r:id="rId42"/>
      <p:boldItalic r:id="rId43"/>
    </p:embeddedFont>
    <p:embeddedFont>
      <p:font typeface="Oswald Medium" panose="02020500000000000000" charset="0"/>
      <p:regular r:id="rId44"/>
      <p:bold r:id="rId45"/>
    </p:embeddedFont>
    <p:embeddedFont>
      <p:font typeface="Oxygen" panose="02020500000000000000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34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B1F01-4A20-43BA-B43D-1AAEA766812C}">
  <a:tblStyle styleId="{F31B1F01-4A20-43BA-B43D-1AAEA7668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025" autoAdjust="0"/>
  </p:normalViewPr>
  <p:slideViewPr>
    <p:cSldViewPr snapToGrid="0">
      <p:cViewPr varScale="1">
        <p:scale>
          <a:sx n="104" d="100"/>
          <a:sy n="104" d="100"/>
        </p:scale>
        <p:origin x="850" y="470"/>
      </p:cViewPr>
      <p:guideLst>
        <p:guide orient="horz" pos="1620"/>
        <p:guide pos="2880"/>
        <p:guide pos="340"/>
        <p:guide pos="5420"/>
        <p:guide orient="horz" pos="340"/>
        <p:guide orient="horz" pos="29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79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67480c12f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67480c12f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b8c1d4cb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b8c1d4cb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f67480c12f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f67480c12f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2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各位同學有沒有想過，平常我們在做線上購物時，瀏覽時間，各種行為資料都會被記錄下來，那我們不是可以用這些資料來預測說我們最後究竟會不會買下商品。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38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34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54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17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2db8a4c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2db8a4c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7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27400" y="740073"/>
            <a:ext cx="5689200" cy="25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2750" y="3669550"/>
            <a:ext cx="49470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831" r="83968"/>
          <a:stretch/>
        </p:blipFill>
        <p:spPr>
          <a:xfrm>
            <a:off x="-88950" y="-56000"/>
            <a:ext cx="1198500" cy="52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13398" r="71401"/>
          <a:stretch/>
        </p:blipFill>
        <p:spPr>
          <a:xfrm flipH="1">
            <a:off x="7945500" y="-83950"/>
            <a:ext cx="1198500" cy="52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75675" y="-18625"/>
            <a:ext cx="1186800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938375" y="-48150"/>
            <a:ext cx="1158000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865577" y="2887200"/>
            <a:ext cx="37158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53851" r="10979"/>
          <a:stretch/>
        </p:blipFill>
        <p:spPr>
          <a:xfrm>
            <a:off x="-223500" y="-158975"/>
            <a:ext cx="2880900" cy="54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223575" y="-18625"/>
            <a:ext cx="2880900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155650" y="1506450"/>
            <a:ext cx="4832700" cy="2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53851" r="30122"/>
          <a:stretch/>
        </p:blipFill>
        <p:spPr>
          <a:xfrm rot="5400000">
            <a:off x="3497475" y="-5056773"/>
            <a:ext cx="2238000" cy="9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rot="5400000">
            <a:off x="3455850" y="-5046875"/>
            <a:ext cx="2232300" cy="9293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l="53851" r="30122"/>
          <a:stretch/>
        </p:blipFill>
        <p:spPr>
          <a:xfrm rot="-5400000">
            <a:off x="3434288" y="890802"/>
            <a:ext cx="2238000" cy="9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 rot="-5400000">
            <a:off x="3481613" y="895003"/>
            <a:ext cx="2232300" cy="9293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userDrawn="1">
  <p:cSld name="SECTION_HEADER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1632701" y="0"/>
            <a:ext cx="5878597" cy="10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TW" dirty="0"/>
              <a:t>123</a:t>
            </a:r>
            <a:endParaRPr dirty="0"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l="53851" r="10979"/>
          <a:stretch/>
        </p:blipFill>
        <p:spPr>
          <a:xfrm rot="10800000">
            <a:off x="-705980" y="-48150"/>
            <a:ext cx="2244796" cy="53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-1274351" y="0"/>
            <a:ext cx="2813168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B91D5-B8E5-4E51-99A7-F82913AF29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96242" y="1200633"/>
            <a:ext cx="5751513" cy="3757612"/>
          </a:xfrm>
        </p:spPr>
        <p:txBody>
          <a:bodyPr/>
          <a:lstStyle>
            <a:lvl1pPr marL="457200" indent="-317500">
              <a:buClr>
                <a:srgbClr val="FF0000"/>
              </a:buClr>
              <a:buFont typeface="Wingdings" panose="05000000000000000000" pitchFamily="2" charset="2"/>
              <a:buChar char="l"/>
              <a:defRPr sz="1800"/>
            </a:lvl1pPr>
            <a:lvl2pPr marL="914400" indent="-317500">
              <a:buClr>
                <a:srgbClr val="FFFF00"/>
              </a:buClr>
              <a:buFont typeface="Wingdings" panose="05000000000000000000" pitchFamily="2" charset="2"/>
              <a:buChar char="u"/>
              <a:defRPr sz="1800"/>
            </a:lvl2pPr>
            <a:lvl3pPr marL="1371600" indent="-31750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16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第三層</a:t>
            </a:r>
          </a:p>
          <a:p>
            <a:pPr lvl="2"/>
            <a:r>
              <a:rPr lang="zh-TW" altLang="en-US" dirty="0"/>
              <a:t>第四層</a:t>
            </a:r>
          </a:p>
          <a:p>
            <a:pPr lvl="3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812600" y="1550175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18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651777" y="1513500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1812605" y="2268174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534275" y="1550175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18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4" hasCustomPrompt="1"/>
          </p:nvPr>
        </p:nvSpPr>
        <p:spPr>
          <a:xfrm>
            <a:off x="4357899" y="1513500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5534275" y="2268174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6"/>
          </p:nvPr>
        </p:nvSpPr>
        <p:spPr>
          <a:xfrm>
            <a:off x="1812600" y="3146300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18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7" hasCustomPrompt="1"/>
          </p:nvPr>
        </p:nvSpPr>
        <p:spPr>
          <a:xfrm>
            <a:off x="651777" y="3109625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1812605" y="3863825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9"/>
          </p:nvPr>
        </p:nvSpPr>
        <p:spPr>
          <a:xfrm>
            <a:off x="5534275" y="3146300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18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13" hasCustomPrompt="1"/>
          </p:nvPr>
        </p:nvSpPr>
        <p:spPr>
          <a:xfrm>
            <a:off x="4358025" y="3109625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5534275" y="3863825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5"/>
          </p:nvPr>
        </p:nvSpPr>
        <p:spPr>
          <a:xfrm>
            <a:off x="713225" y="539250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l="61707" r="24354"/>
          <a:stretch/>
        </p:blipFill>
        <p:spPr>
          <a:xfrm>
            <a:off x="8317600" y="-136475"/>
            <a:ext cx="1137000" cy="54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 flipH="1">
            <a:off x="8307100" y="-48150"/>
            <a:ext cx="1158000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 rotWithShape="1">
          <a:blip r:embed="rId2">
            <a:alphaModFix/>
          </a:blip>
          <a:srcRect t="14925" b="71462"/>
          <a:stretch/>
        </p:blipFill>
        <p:spPr>
          <a:xfrm>
            <a:off x="-88575" y="3993175"/>
            <a:ext cx="9543300" cy="13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/>
          <p:nvPr/>
        </p:nvSpPr>
        <p:spPr>
          <a:xfrm rot="-5400000">
            <a:off x="3924300" y="18025"/>
            <a:ext cx="1295400" cy="9245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 rotWithShape="1">
          <a:blip r:embed="rId2">
            <a:alphaModFix/>
          </a:blip>
          <a:srcRect l="4744" r="81317"/>
          <a:stretch/>
        </p:blipFill>
        <p:spPr>
          <a:xfrm>
            <a:off x="8307100" y="-136475"/>
            <a:ext cx="1137000" cy="54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/>
          <p:nvPr/>
        </p:nvSpPr>
        <p:spPr>
          <a:xfrm flipH="1">
            <a:off x="8307100" y="-48150"/>
            <a:ext cx="1158000" cy="523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1730706" y="1610300"/>
            <a:ext cx="26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hasCustomPrompt="1"/>
          </p:nvPr>
        </p:nvSpPr>
        <p:spPr>
          <a:xfrm>
            <a:off x="666228" y="1532300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2"/>
          </p:nvPr>
        </p:nvSpPr>
        <p:spPr>
          <a:xfrm>
            <a:off x="1730706" y="2316625"/>
            <a:ext cx="26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3" hasCustomPrompt="1"/>
          </p:nvPr>
        </p:nvSpPr>
        <p:spPr>
          <a:xfrm>
            <a:off x="666228" y="2238625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"/>
          </p:nvPr>
        </p:nvSpPr>
        <p:spPr>
          <a:xfrm>
            <a:off x="1730706" y="3010500"/>
            <a:ext cx="2644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 idx="5" hasCustomPrompt="1"/>
          </p:nvPr>
        </p:nvSpPr>
        <p:spPr>
          <a:xfrm>
            <a:off x="666228" y="2944950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6"/>
          </p:nvPr>
        </p:nvSpPr>
        <p:spPr>
          <a:xfrm>
            <a:off x="1730706" y="3716825"/>
            <a:ext cx="2644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 idx="7" hasCustomPrompt="1"/>
          </p:nvPr>
        </p:nvSpPr>
        <p:spPr>
          <a:xfrm>
            <a:off x="666228" y="3651275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title" idx="8"/>
          </p:nvPr>
        </p:nvSpPr>
        <p:spPr>
          <a:xfrm>
            <a:off x="697802" y="539250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45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xygen"/>
              <a:buNone/>
              <a:defRPr sz="30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87" r:id="rId6"/>
    <p:sldLayoutId id="2147483688" r:id="rId7"/>
    <p:sldLayoutId id="21474836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ctrTitle"/>
          </p:nvPr>
        </p:nvSpPr>
        <p:spPr>
          <a:xfrm>
            <a:off x="1727400" y="740073"/>
            <a:ext cx="5689200" cy="25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dirty="0">
                <a:solidFill>
                  <a:srgbClr val="DE96C1"/>
                </a:solidFill>
              </a:rPr>
              <a:t>機器學習 期末報告</a:t>
            </a:r>
            <a:r>
              <a:rPr lang="en-US" altLang="zh-TW" sz="4000" b="0" dirty="0">
                <a:solidFill>
                  <a:srgbClr val="DE96C1"/>
                </a:solidFill>
              </a:rPr>
              <a:t/>
            </a:r>
            <a:br>
              <a:rPr lang="en-US" altLang="zh-TW" sz="4000" b="0" dirty="0">
                <a:solidFill>
                  <a:srgbClr val="DE96C1"/>
                </a:solidFill>
              </a:rPr>
            </a:br>
            <a:r>
              <a:rPr lang="zh-TW" altLang="en-US" sz="4000" b="0" dirty="0" smtClean="0">
                <a:solidFill>
                  <a:srgbClr val="DE96C1"/>
                </a:solidFill>
              </a:rPr>
              <a:t>購物慾預測</a:t>
            </a:r>
            <a:endParaRPr sz="4000" b="0" dirty="0">
              <a:solidFill>
                <a:srgbClr val="DE96C1"/>
              </a:solidFill>
            </a:endParaRPr>
          </a:p>
        </p:txBody>
      </p:sp>
      <p:sp>
        <p:nvSpPr>
          <p:cNvPr id="313" name="Google Shape;313;p45"/>
          <p:cNvSpPr txBox="1">
            <a:spLocks noGrp="1"/>
          </p:cNvSpPr>
          <p:nvPr>
            <p:ph type="subTitle" idx="1"/>
          </p:nvPr>
        </p:nvSpPr>
        <p:spPr>
          <a:xfrm>
            <a:off x="2172750" y="3669550"/>
            <a:ext cx="49470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資工三 </a:t>
            </a:r>
            <a:r>
              <a:rPr lang="en-US" altLang="zh-TW" dirty="0"/>
              <a:t>0816028</a:t>
            </a:r>
            <a:r>
              <a:rPr lang="zh-TW" altLang="en-US" dirty="0"/>
              <a:t> 周孟謙</a:t>
            </a:r>
            <a:endParaRPr dirty="0"/>
          </a:p>
        </p:txBody>
      </p:sp>
      <p:cxnSp>
        <p:nvCxnSpPr>
          <p:cNvPr id="314" name="Google Shape;314;p45"/>
          <p:cNvCxnSpPr/>
          <p:nvPr/>
        </p:nvCxnSpPr>
        <p:spPr>
          <a:xfrm>
            <a:off x="2172675" y="3453625"/>
            <a:ext cx="4947000" cy="0"/>
          </a:xfrm>
          <a:prstGeom prst="straightConnector1">
            <a:avLst/>
          </a:prstGeom>
          <a:noFill/>
          <a:ln w="19050" cap="flat" cmpd="sng">
            <a:solidFill>
              <a:srgbClr val="DE96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48686-A186-414A-A18E-93FF2317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38" y="0"/>
            <a:ext cx="7603958" cy="1083000"/>
          </a:xfrm>
        </p:spPr>
        <p:txBody>
          <a:bodyPr/>
          <a:lstStyle/>
          <a:p>
            <a:pPr algn="ctr"/>
            <a:r>
              <a:rPr lang="fr-FR" altLang="zh-TW" sz="1800" dirty="0"/>
              <a:t>Administrative &amp; </a:t>
            </a:r>
            <a:r>
              <a:rPr lang="fr-FR" altLang="zh-TW" sz="1800" dirty="0" err="1"/>
              <a:t>Informational</a:t>
            </a:r>
            <a:r>
              <a:rPr lang="fr-FR" altLang="zh-TW" sz="1800" dirty="0"/>
              <a:t> &amp; </a:t>
            </a:r>
            <a:r>
              <a:rPr lang="fr-FR" altLang="zh-TW" sz="1800" dirty="0" err="1"/>
              <a:t>ProductRelated</a:t>
            </a:r>
            <a:endParaRPr lang="zh-TW" altLang="en-US" sz="1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49" y="1098514"/>
            <a:ext cx="7058136" cy="181684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84" y="3104591"/>
            <a:ext cx="7088466" cy="18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0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8791" y="360218"/>
            <a:ext cx="5878597" cy="1083000"/>
          </a:xfrm>
        </p:spPr>
        <p:txBody>
          <a:bodyPr/>
          <a:lstStyle/>
          <a:p>
            <a:r>
              <a:rPr lang="en-US" altLang="zh-TW" dirty="0" err="1"/>
              <a:t>BounceRates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90"/>
          <a:stretch/>
        </p:blipFill>
        <p:spPr>
          <a:xfrm>
            <a:off x="5508125" y="1509889"/>
            <a:ext cx="3326174" cy="2545693"/>
          </a:xfrm>
        </p:spPr>
      </p:pic>
      <p:sp>
        <p:nvSpPr>
          <p:cNvPr id="5" name="文字方塊 4"/>
          <p:cNvSpPr txBox="1"/>
          <p:nvPr/>
        </p:nvSpPr>
        <p:spPr>
          <a:xfrm>
            <a:off x="1528791" y="1509889"/>
            <a:ext cx="37636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 「跳出率」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endParaRPr lang="en-US" altLang="zh-TW" sz="2000" dirty="0">
              <a:solidFill>
                <a:schemeClr val="bg1"/>
              </a:solidFill>
            </a:endParaRPr>
          </a:p>
          <a:p>
            <a:pPr indent="720000"/>
            <a:r>
              <a:rPr lang="zh-TW" altLang="en-US" sz="2000" dirty="0">
                <a:solidFill>
                  <a:schemeClr val="bg1"/>
                </a:solidFill>
              </a:rPr>
              <a:t>在一進入網站之後馬上就離開訪客的百分比。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indent="720000"/>
            <a:r>
              <a:rPr lang="zh-TW" altLang="en-US" sz="2000" dirty="0">
                <a:solidFill>
                  <a:schemeClr val="bg1"/>
                </a:solidFill>
              </a:rPr>
              <a:t>未停留在網站中繼續瀏覽頁面，（就像被跳出一樣）。</a:t>
            </a:r>
          </a:p>
        </p:txBody>
      </p:sp>
    </p:spTree>
    <p:extLst>
      <p:ext uri="{BB962C8B-B14F-4D97-AF65-F5344CB8AC3E}">
        <p14:creationId xmlns:p14="http://schemas.microsoft.com/office/powerpoint/2010/main" val="376493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8791" y="360218"/>
            <a:ext cx="5878597" cy="1083000"/>
          </a:xfrm>
        </p:spPr>
        <p:txBody>
          <a:bodyPr/>
          <a:lstStyle/>
          <a:p>
            <a:r>
              <a:rPr lang="en-US" altLang="zh-TW" dirty="0" err="1"/>
              <a:t>ExitRates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5665" y="1177380"/>
            <a:ext cx="3749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對網頁的所有瀏覽量來說，「離開率」是網頁成為工作階段中「最後」的百分比。也就是最後瀏覽的網頁，並從這頁離開。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0"/>
            <a:endParaRPr lang="en-US" altLang="zh-TW" sz="2000" dirty="0">
              <a:solidFill>
                <a:srgbClr val="FFFFFF"/>
              </a:solidFill>
            </a:endParaRP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跳出率： 該頁離開總數 </a:t>
            </a:r>
            <a:r>
              <a:rPr lang="en-US" altLang="zh-TW" sz="2000" dirty="0">
                <a:solidFill>
                  <a:srgbClr val="FFFFFF"/>
                </a:solidFill>
              </a:rPr>
              <a:t>/ </a:t>
            </a:r>
            <a:r>
              <a:rPr lang="zh-TW" altLang="en-US" sz="2000" dirty="0">
                <a:solidFill>
                  <a:srgbClr val="FFFFFF"/>
                </a:solidFill>
              </a:rPr>
              <a:t>從該頁開始總數 </a:t>
            </a:r>
            <a:r>
              <a:rPr lang="en-US" altLang="zh-TW" sz="2000" dirty="0">
                <a:solidFill>
                  <a:srgbClr val="FFFFFF"/>
                </a:solidFill>
              </a:rPr>
              <a:t>x 100%</a:t>
            </a:r>
          </a:p>
          <a:p>
            <a:pPr lvl="0"/>
            <a:endParaRPr lang="en-US" altLang="zh-TW" sz="2000" dirty="0">
              <a:solidFill>
                <a:srgbClr val="FFFFFF"/>
              </a:solidFill>
            </a:endParaRP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離開率： 該頁離開總數 </a:t>
            </a:r>
            <a:r>
              <a:rPr lang="en-US" altLang="zh-TW" sz="2000" dirty="0">
                <a:solidFill>
                  <a:srgbClr val="FFFFFF"/>
                </a:solidFill>
              </a:rPr>
              <a:t>/ </a:t>
            </a:r>
            <a:r>
              <a:rPr lang="zh-TW" altLang="en-US" sz="2000" dirty="0">
                <a:solidFill>
                  <a:srgbClr val="FFFFFF"/>
                </a:solidFill>
              </a:rPr>
              <a:t>該頁總數 </a:t>
            </a:r>
            <a:r>
              <a:rPr lang="en-US" altLang="zh-TW" sz="2000" dirty="0">
                <a:solidFill>
                  <a:srgbClr val="FFFFFF"/>
                </a:solidFill>
              </a:rPr>
              <a:t>x 100%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3" r="32643"/>
          <a:stretch/>
        </p:blipFill>
        <p:spPr>
          <a:xfrm>
            <a:off x="5195455" y="1351066"/>
            <a:ext cx="3798220" cy="2902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0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3428" y="18180"/>
            <a:ext cx="5878597" cy="1083000"/>
          </a:xfrm>
        </p:spPr>
        <p:txBody>
          <a:bodyPr/>
          <a:lstStyle/>
          <a:p>
            <a:r>
              <a:rPr lang="en-US" altLang="zh-TW" dirty="0" err="1"/>
              <a:t>PageValues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6447" y="879507"/>
            <a:ext cx="3749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「網頁價值」是使用者在抵達目標網頁或完成電子商務交易 </a:t>
            </a:r>
            <a:r>
              <a:rPr lang="en-US" altLang="zh-TW" sz="2000" dirty="0">
                <a:solidFill>
                  <a:srgbClr val="FFFFFF"/>
                </a:solidFill>
              </a:rPr>
              <a:t>(</a:t>
            </a:r>
            <a:r>
              <a:rPr lang="zh-TW" altLang="en-US" sz="2000" dirty="0">
                <a:solidFill>
                  <a:srgbClr val="FFFFFF"/>
                </a:solidFill>
              </a:rPr>
              <a:t>或兩者</a:t>
            </a:r>
            <a:r>
              <a:rPr lang="en-US" altLang="zh-TW" sz="2000" dirty="0">
                <a:solidFill>
                  <a:srgbClr val="FFFFFF"/>
                </a:solidFill>
              </a:rPr>
              <a:t>) </a:t>
            </a:r>
            <a:r>
              <a:rPr lang="zh-TW" altLang="en-US" sz="2000" dirty="0">
                <a:solidFill>
                  <a:srgbClr val="FFFFFF"/>
                </a:solidFill>
              </a:rPr>
              <a:t>之前所造訪網頁的平均價值。這個價值的用途，是讓我們大致瞭解網站的哪些網頁對網站收益更有貢獻。如果網頁並未以任何形式參與網站的電子商務交易，該網頁的「網頁價值」就等於 </a:t>
            </a:r>
            <a:r>
              <a:rPr lang="en-US" altLang="zh-TW" sz="2000" dirty="0">
                <a:solidFill>
                  <a:srgbClr val="FFFFFF"/>
                </a:solidFill>
              </a:rPr>
              <a:t>$0 </a:t>
            </a:r>
            <a:r>
              <a:rPr lang="zh-TW" altLang="en-US" sz="2000" dirty="0">
                <a:solidFill>
                  <a:srgbClr val="FFFFFF"/>
                </a:solidFill>
              </a:rPr>
              <a:t>美元，因為使用者未曾在進行交易的工作階段造訪該網頁。</a:t>
            </a:r>
          </a:p>
          <a:p>
            <a:pPr lvl="0"/>
            <a:endParaRPr lang="zh-TW" altLang="en-US" sz="2000" dirty="0">
              <a:solidFill>
                <a:srgbClr val="FFFFFF"/>
              </a:solidFill>
            </a:endParaRP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電子商務收益 </a:t>
            </a:r>
            <a:r>
              <a:rPr lang="en-US" altLang="zh-TW" sz="2000" dirty="0">
                <a:solidFill>
                  <a:srgbClr val="FFFFFF"/>
                </a:solidFill>
              </a:rPr>
              <a:t>+ </a:t>
            </a:r>
            <a:r>
              <a:rPr lang="zh-TW" altLang="en-US" sz="2000" dirty="0">
                <a:solidFill>
                  <a:srgbClr val="FFFFFF"/>
                </a:solidFill>
              </a:rPr>
              <a:t>總目標價值</a:t>
            </a: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特定頁面的不重複瀏覽量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6"/>
          <a:stretch/>
        </p:blipFill>
        <p:spPr>
          <a:xfrm>
            <a:off x="5274208" y="1443218"/>
            <a:ext cx="3645712" cy="2856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21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1703961" y="259051"/>
            <a:ext cx="5147114" cy="30036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假設您想要知道網頁 B 的「網頁價值」，而已知的因素如下：</a:t>
            </a:r>
            <a:endParaRPr lang="zh-TW" altLang="zh-TW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600" b="1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目標網頁 D</a:t>
            </a: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：$10 美元 (請注意，初次在 Analytics (分析) 的「設定」頁面建立目標時，必須指定目標網頁的價值)</a:t>
            </a:r>
            <a:b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</a:b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收據網頁 E：$100 美元 (這是使用者進行 $100 美元的電子商務交易的網頁)</a:t>
            </a:r>
            <a:b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</a:b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網頁 B 的不重複網頁瀏覽量：一次</a:t>
            </a:r>
            <a:endParaRPr lang="zh-TW" altLang="zh-TW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接下來，您需要設定「網頁價值」計算式，如下所示：</a:t>
            </a:r>
            <a:endParaRPr lang="zh-TW" altLang="zh-TW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600" b="1" u="sng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電子商務收益 </a:t>
            </a:r>
            <a:r>
              <a:rPr lang="zh-TW" altLang="zh-TW" sz="1600" u="sng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($100 美元) + </a:t>
            </a:r>
            <a:r>
              <a:rPr lang="zh-TW" altLang="zh-TW" sz="1600" b="1" u="sng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總目標價值 </a:t>
            </a:r>
            <a:r>
              <a:rPr lang="zh-TW" altLang="zh-TW" sz="1600" u="sng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($10 美元)</a:t>
            </a: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/>
            </a:r>
            <a:b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</a:br>
            <a:r>
              <a:rPr lang="zh-TW" altLang="zh-TW" sz="1600" b="1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網頁 B 的不重複網頁瀏覽量</a:t>
            </a: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 (1)</a:t>
            </a:r>
            <a:endParaRPr lang="zh-TW" altLang="zh-TW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600" dirty="0">
                <a:solidFill>
                  <a:schemeClr val="bg1"/>
                </a:solidFill>
                <a:latin typeface="Arial" panose="020B0604020202020204" pitchFamily="34" charset="0"/>
                <a:ea typeface="Google Sans Text"/>
              </a:rPr>
              <a:t>網頁 B 的「網頁價值」為 $110 美元，因為使用者在這個工作階段中造訪目標網頁之前，只造訪網頁 B 一次。</a:t>
            </a:r>
            <a:endParaRPr lang="zh-TW" altLang="zh-TW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範例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3603984"/>
            <a:ext cx="6381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0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1690106" y="51233"/>
            <a:ext cx="5147114" cy="3003694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現在讓我們進一步探索，當我們結合兩個不同工作階段的資料時，網頁 </a:t>
            </a:r>
            <a:r>
              <a:rPr lang="en-US" altLang="zh-TW" sz="1100" dirty="0">
                <a:solidFill>
                  <a:schemeClr val="bg1"/>
                </a:solidFill>
              </a:rPr>
              <a:t>B </a:t>
            </a:r>
            <a:r>
              <a:rPr lang="zh-TW" altLang="en-US" sz="1100" dirty="0">
                <a:solidFill>
                  <a:schemeClr val="bg1"/>
                </a:solidFill>
              </a:rPr>
              <a:t>的「網頁價值」會有什麼影響。您可以看到網頁 </a:t>
            </a:r>
            <a:r>
              <a:rPr lang="en-US" altLang="zh-TW" sz="1100" dirty="0">
                <a:solidFill>
                  <a:schemeClr val="bg1"/>
                </a:solidFill>
              </a:rPr>
              <a:t>B </a:t>
            </a:r>
            <a:r>
              <a:rPr lang="zh-TW" altLang="en-US" sz="1100" dirty="0">
                <a:solidFill>
                  <a:schemeClr val="bg1"/>
                </a:solidFill>
              </a:rPr>
              <a:t>在工作階段 </a:t>
            </a:r>
            <a:r>
              <a:rPr lang="en-US" altLang="zh-TW" sz="1100" dirty="0">
                <a:solidFill>
                  <a:schemeClr val="bg1"/>
                </a:solidFill>
              </a:rPr>
              <a:t>1 </a:t>
            </a:r>
            <a:r>
              <a:rPr lang="zh-TW" altLang="en-US" sz="1100" dirty="0">
                <a:solidFill>
                  <a:schemeClr val="bg1"/>
                </a:solidFill>
              </a:rPr>
              <a:t>期間只有一次瀏覽，但在工作階段 </a:t>
            </a:r>
            <a:r>
              <a:rPr lang="en-US" altLang="zh-TW" sz="1100" dirty="0">
                <a:solidFill>
                  <a:schemeClr val="bg1"/>
                </a:solidFill>
              </a:rPr>
              <a:t>2 </a:t>
            </a:r>
            <a:r>
              <a:rPr lang="zh-TW" altLang="en-US" sz="1100" dirty="0">
                <a:solidFill>
                  <a:schemeClr val="bg1"/>
                </a:solidFill>
              </a:rPr>
              <a:t>則增加為兩次瀏覽 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zh-TW" altLang="en-US" sz="1100" dirty="0">
                <a:solidFill>
                  <a:schemeClr val="bg1"/>
                </a:solidFill>
              </a:rPr>
              <a:t>假設這兩次瀏覽來自於同一位使用者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  <a:r>
              <a:rPr lang="zh-TW" altLang="en-US" sz="1100" dirty="0">
                <a:solidFill>
                  <a:schemeClr val="bg1"/>
                </a:solidFill>
              </a:rPr>
              <a:t>。這兩個工作階段的電子商務總收益是相同的，雖然有兩次不重複網頁瀏覽，但兩個工作階段還是只有一筆電子商務交易總計。</a:t>
            </a:r>
          </a:p>
          <a:p>
            <a:endParaRPr lang="zh-TW" altLang="en-US" sz="11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目標網頁 </a:t>
            </a:r>
            <a:r>
              <a:rPr lang="en-US" altLang="zh-TW" sz="1100" dirty="0">
                <a:solidFill>
                  <a:schemeClr val="bg1"/>
                </a:solidFill>
              </a:rPr>
              <a:t>D</a:t>
            </a:r>
            <a:r>
              <a:rPr lang="zh-TW" altLang="en-US" sz="1100" dirty="0">
                <a:solidFill>
                  <a:schemeClr val="bg1"/>
                </a:solidFill>
              </a:rPr>
              <a:t>：</a:t>
            </a:r>
            <a:r>
              <a:rPr lang="en-US" altLang="zh-TW" sz="1100" dirty="0">
                <a:solidFill>
                  <a:schemeClr val="bg1"/>
                </a:solidFill>
              </a:rPr>
              <a:t>$10 </a:t>
            </a:r>
            <a:r>
              <a:rPr lang="zh-TW" altLang="en-US" sz="1100" dirty="0">
                <a:solidFill>
                  <a:schemeClr val="bg1"/>
                </a:solidFill>
              </a:rPr>
              <a:t>美元</a:t>
            </a: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收據網頁 </a:t>
            </a:r>
            <a:r>
              <a:rPr lang="en-US" altLang="zh-TW" sz="1100" dirty="0">
                <a:solidFill>
                  <a:schemeClr val="bg1"/>
                </a:solidFill>
              </a:rPr>
              <a:t>E</a:t>
            </a:r>
            <a:r>
              <a:rPr lang="zh-TW" altLang="en-US" sz="1100" dirty="0">
                <a:solidFill>
                  <a:schemeClr val="bg1"/>
                </a:solidFill>
              </a:rPr>
              <a:t>：</a:t>
            </a:r>
            <a:r>
              <a:rPr lang="en-US" altLang="zh-TW" sz="1100" dirty="0">
                <a:solidFill>
                  <a:schemeClr val="bg1"/>
                </a:solidFill>
              </a:rPr>
              <a:t>$100 </a:t>
            </a:r>
            <a:r>
              <a:rPr lang="zh-TW" altLang="en-US" sz="1100" dirty="0">
                <a:solidFill>
                  <a:schemeClr val="bg1"/>
                </a:solidFill>
              </a:rPr>
              <a:t>美元</a:t>
            </a: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網頁 </a:t>
            </a:r>
            <a:r>
              <a:rPr lang="en-US" altLang="zh-TW" sz="1100" dirty="0">
                <a:solidFill>
                  <a:schemeClr val="bg1"/>
                </a:solidFill>
              </a:rPr>
              <a:t>B </a:t>
            </a:r>
            <a:r>
              <a:rPr lang="zh-TW" altLang="en-US" sz="1100" dirty="0">
                <a:solidFill>
                  <a:schemeClr val="bg1"/>
                </a:solidFill>
              </a:rPr>
              <a:t>的不重複網頁瀏覽量：兩次</a:t>
            </a:r>
          </a:p>
          <a:p>
            <a:endParaRPr lang="zh-TW" altLang="en-US" sz="11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您的「網頁價值」計算方式應該調整如下：</a:t>
            </a:r>
          </a:p>
          <a:p>
            <a:endParaRPr lang="zh-TW" altLang="en-US" sz="11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電子商務收益 </a:t>
            </a:r>
            <a:r>
              <a:rPr lang="en-US" altLang="zh-TW" sz="1100" dirty="0">
                <a:solidFill>
                  <a:schemeClr val="bg1"/>
                </a:solidFill>
              </a:rPr>
              <a:t>($100 </a:t>
            </a:r>
            <a:r>
              <a:rPr lang="zh-TW" altLang="en-US" sz="1100" dirty="0">
                <a:solidFill>
                  <a:schemeClr val="bg1"/>
                </a:solidFill>
              </a:rPr>
              <a:t>美元</a:t>
            </a:r>
            <a:r>
              <a:rPr lang="en-US" altLang="zh-TW" sz="1100" dirty="0">
                <a:solidFill>
                  <a:schemeClr val="bg1"/>
                </a:solidFill>
              </a:rPr>
              <a:t>) + </a:t>
            </a:r>
            <a:r>
              <a:rPr lang="zh-TW" altLang="en-US" sz="1100" dirty="0">
                <a:solidFill>
                  <a:schemeClr val="bg1"/>
                </a:solidFill>
              </a:rPr>
              <a:t>總目標價值 </a:t>
            </a:r>
            <a:r>
              <a:rPr lang="en-US" altLang="zh-TW" sz="1100" dirty="0">
                <a:solidFill>
                  <a:schemeClr val="bg1"/>
                </a:solidFill>
              </a:rPr>
              <a:t>($10 </a:t>
            </a:r>
            <a:r>
              <a:rPr lang="zh-TW" altLang="en-US" sz="1100" dirty="0">
                <a:solidFill>
                  <a:schemeClr val="bg1"/>
                </a:solidFill>
              </a:rPr>
              <a:t>美元 </a:t>
            </a:r>
            <a:r>
              <a:rPr lang="en-US" altLang="zh-TW" sz="1100" dirty="0">
                <a:solidFill>
                  <a:schemeClr val="bg1"/>
                </a:solidFill>
              </a:rPr>
              <a:t>x 2 </a:t>
            </a:r>
            <a:r>
              <a:rPr lang="zh-TW" altLang="en-US" sz="1100" dirty="0">
                <a:solidFill>
                  <a:schemeClr val="bg1"/>
                </a:solidFill>
              </a:rPr>
              <a:t>個工作階段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網頁 </a:t>
            </a:r>
            <a:r>
              <a:rPr lang="en-US" altLang="zh-TW" sz="1100" dirty="0">
                <a:solidFill>
                  <a:schemeClr val="bg1"/>
                </a:solidFill>
              </a:rPr>
              <a:t>B </a:t>
            </a:r>
            <a:r>
              <a:rPr lang="zh-TW" altLang="en-US" sz="1100" dirty="0">
                <a:solidFill>
                  <a:schemeClr val="bg1"/>
                </a:solidFill>
              </a:rPr>
              <a:t>的不重複瀏覽量 </a:t>
            </a:r>
            <a:r>
              <a:rPr lang="en-US" altLang="zh-TW" sz="1100" dirty="0">
                <a:solidFill>
                  <a:schemeClr val="bg1"/>
                </a:solidFill>
              </a:rPr>
              <a:t>(2)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zh-TW" altLang="en-US" sz="1100" dirty="0">
                <a:solidFill>
                  <a:schemeClr val="bg1"/>
                </a:solidFill>
              </a:rPr>
              <a:t>網頁 </a:t>
            </a:r>
            <a:r>
              <a:rPr lang="en-US" altLang="zh-TW" sz="1100" dirty="0">
                <a:solidFill>
                  <a:schemeClr val="bg1"/>
                </a:solidFill>
              </a:rPr>
              <a:t>B </a:t>
            </a:r>
            <a:r>
              <a:rPr lang="zh-TW" altLang="en-US" sz="1100" dirty="0">
                <a:solidFill>
                  <a:schemeClr val="bg1"/>
                </a:solidFill>
              </a:rPr>
              <a:t>在兩個工作階段中的「網頁價值」計算結果為 </a:t>
            </a:r>
            <a:r>
              <a:rPr lang="en-US" altLang="zh-TW" sz="1100" dirty="0">
                <a:solidFill>
                  <a:schemeClr val="bg1"/>
                </a:solidFill>
              </a:rPr>
              <a:t>$60 </a:t>
            </a:r>
            <a:r>
              <a:rPr lang="zh-TW" altLang="en-US" sz="1100" dirty="0">
                <a:solidFill>
                  <a:schemeClr val="bg1"/>
                </a:solidFill>
              </a:rPr>
              <a:t>美元，亦即 </a:t>
            </a:r>
            <a:r>
              <a:rPr lang="en-US" altLang="zh-TW" sz="1100" dirty="0">
                <a:solidFill>
                  <a:schemeClr val="bg1"/>
                </a:solidFill>
              </a:rPr>
              <a:t>$120 </a:t>
            </a:r>
            <a:r>
              <a:rPr lang="zh-TW" altLang="en-US" sz="1100" dirty="0">
                <a:solidFill>
                  <a:schemeClr val="bg1"/>
                </a:solidFill>
              </a:rPr>
              <a:t>美元除以兩個工作階段所得的值。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53006"/>
          <a:stretch/>
        </p:blipFill>
        <p:spPr>
          <a:xfrm>
            <a:off x="1803688" y="3470563"/>
            <a:ext cx="5438775" cy="15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8791" y="34838"/>
            <a:ext cx="5878597" cy="1083000"/>
          </a:xfrm>
        </p:spPr>
        <p:txBody>
          <a:bodyPr/>
          <a:lstStyle/>
          <a:p>
            <a:r>
              <a:rPr lang="en-US" altLang="zh-TW" dirty="0" err="1"/>
              <a:t>SpecialDay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5665" y="894336"/>
            <a:ext cx="3749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“特殊日” 表示訪問網站時間與特定特殊日子（例如母親節、情人節）的接近程度，該交易可能就是為了該節日而進行的。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該屬性的值是通過考慮電子商務的動態（例如訂單日期和交貨日期之間的持續時間）來確定的。例如，對於 </a:t>
            </a:r>
            <a:r>
              <a:rPr lang="en-US" altLang="zh-TW" sz="2000" dirty="0">
                <a:solidFill>
                  <a:srgbClr val="FFFFFF"/>
                </a:solidFill>
              </a:rPr>
              <a:t>Valentine </a:t>
            </a:r>
            <a:r>
              <a:rPr lang="zh-TW" altLang="en-US" sz="2000" dirty="0">
                <a:solidFill>
                  <a:srgbClr val="FFFFFF"/>
                </a:solidFill>
              </a:rPr>
              <a:t>的這一天，該值在 </a:t>
            </a:r>
            <a:r>
              <a:rPr lang="en-US" altLang="zh-TW" sz="2000" dirty="0">
                <a:solidFill>
                  <a:srgbClr val="FFFFFF"/>
                </a:solidFill>
              </a:rPr>
              <a:t>2 </a:t>
            </a:r>
            <a:r>
              <a:rPr lang="zh-TW" altLang="en-US" sz="2000" dirty="0">
                <a:solidFill>
                  <a:srgbClr val="FFFFFF"/>
                </a:solidFill>
              </a:rPr>
              <a:t>月 </a:t>
            </a:r>
            <a:r>
              <a:rPr lang="en-US" altLang="zh-TW" sz="2000" dirty="0">
                <a:solidFill>
                  <a:srgbClr val="FFFFFF"/>
                </a:solidFill>
              </a:rPr>
              <a:t>2 </a:t>
            </a:r>
            <a:r>
              <a:rPr lang="zh-TW" altLang="en-US" sz="2000" dirty="0">
                <a:solidFill>
                  <a:srgbClr val="FFFFFF"/>
                </a:solidFill>
              </a:rPr>
              <a:t>日和 </a:t>
            </a:r>
            <a:r>
              <a:rPr lang="en-US" altLang="zh-TW" sz="2000" dirty="0">
                <a:solidFill>
                  <a:srgbClr val="FFFFFF"/>
                </a:solidFill>
              </a:rPr>
              <a:t>2 </a:t>
            </a:r>
            <a:r>
              <a:rPr lang="zh-TW" altLang="en-US" sz="2000" dirty="0">
                <a:solidFill>
                  <a:srgbClr val="FFFFFF"/>
                </a:solidFill>
              </a:rPr>
              <a:t>月 </a:t>
            </a:r>
            <a:r>
              <a:rPr lang="en-US" altLang="zh-TW" sz="2000" dirty="0">
                <a:solidFill>
                  <a:srgbClr val="FFFFFF"/>
                </a:solidFill>
              </a:rPr>
              <a:t>12 </a:t>
            </a:r>
            <a:r>
              <a:rPr lang="zh-TW" altLang="en-US" sz="2000" dirty="0">
                <a:solidFill>
                  <a:srgbClr val="FFFFFF"/>
                </a:solidFill>
              </a:rPr>
              <a:t>日之間取一個非零值，在此日期之前和之後取零，除非它接近另一個特殊日子，並且其最大值在 </a:t>
            </a:r>
            <a:r>
              <a:rPr lang="en-US" altLang="zh-TW" sz="2000" dirty="0">
                <a:solidFill>
                  <a:srgbClr val="FFFFFF"/>
                </a:solidFill>
              </a:rPr>
              <a:t>2 </a:t>
            </a:r>
            <a:r>
              <a:rPr lang="zh-TW" altLang="en-US" sz="2000" dirty="0">
                <a:solidFill>
                  <a:srgbClr val="FFFFFF"/>
                </a:solidFill>
              </a:rPr>
              <a:t>月 </a:t>
            </a:r>
            <a:r>
              <a:rPr lang="en-US" altLang="zh-TW" sz="2000" dirty="0">
                <a:solidFill>
                  <a:srgbClr val="FFFFFF"/>
                </a:solidFill>
              </a:rPr>
              <a:t>8 </a:t>
            </a:r>
            <a:r>
              <a:rPr lang="zh-TW" altLang="en-US" sz="2000" dirty="0">
                <a:solidFill>
                  <a:srgbClr val="FFFFFF"/>
                </a:solidFill>
              </a:rPr>
              <a:t>日取值為 </a:t>
            </a:r>
            <a:r>
              <a:rPr lang="en-US" altLang="zh-TW" sz="2000" dirty="0">
                <a:solidFill>
                  <a:srgbClr val="FFFFFF"/>
                </a:solidFill>
              </a:rPr>
              <a:t>1</a:t>
            </a:r>
            <a:r>
              <a:rPr lang="zh-TW" altLang="en-US" sz="2000" dirty="0">
                <a:solidFill>
                  <a:srgbClr val="FFFFFF"/>
                </a:solidFill>
              </a:rPr>
              <a:t>。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r="57580"/>
          <a:stretch/>
        </p:blipFill>
        <p:spPr>
          <a:xfrm>
            <a:off x="5407819" y="1117838"/>
            <a:ext cx="3429000" cy="3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5B85-C6C7-4415-9D4A-5F4F6F8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016" y="182108"/>
            <a:ext cx="5878597" cy="1083000"/>
          </a:xfrm>
        </p:spPr>
        <p:txBody>
          <a:bodyPr/>
          <a:lstStyle/>
          <a:p>
            <a:r>
              <a:rPr lang="en-US" altLang="zh-TW" dirty="0"/>
              <a:t>Month &amp; Region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r="5716"/>
          <a:stretch/>
        </p:blipFill>
        <p:spPr>
          <a:xfrm>
            <a:off x="1582016" y="1265108"/>
            <a:ext cx="3461039" cy="3376932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721"/>
          <a:stretch/>
        </p:blipFill>
        <p:spPr>
          <a:xfrm>
            <a:off x="5415332" y="1265108"/>
            <a:ext cx="3342320" cy="34282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23186" y="23716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</a:rPr>
              <a:t>訪問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26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936" y="171875"/>
            <a:ext cx="5878597" cy="1083000"/>
          </a:xfrm>
        </p:spPr>
        <p:txBody>
          <a:bodyPr/>
          <a:lstStyle/>
          <a:p>
            <a:r>
              <a:rPr lang="en-US" altLang="zh-TW" dirty="0"/>
              <a:t>Traffic Type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8738" y="1361800"/>
            <a:ext cx="3749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定義：網站訪問者的數量，以及他們點擊的頁面，被稱為網站流量。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舉例：流量是我們用來描述用戶</a:t>
            </a:r>
            <a:r>
              <a:rPr lang="en-US" altLang="zh-TW" sz="2000" dirty="0">
                <a:solidFill>
                  <a:srgbClr val="FFFFFF"/>
                </a:solidFill>
              </a:rPr>
              <a:t>/</a:t>
            </a:r>
            <a:r>
              <a:rPr lang="zh-TW" altLang="en-US" sz="2000" dirty="0">
                <a:solidFill>
                  <a:srgbClr val="FFFFFF"/>
                </a:solidFill>
              </a:rPr>
              <a:t>訪問者及其在您網站上的活動的總體術語。 有不同類型的流量：直接、自然、推薦、社交、電子郵件、展示和付費。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6"/>
          <a:stretch/>
        </p:blipFill>
        <p:spPr>
          <a:xfrm>
            <a:off x="5279624" y="1163781"/>
            <a:ext cx="3219242" cy="3193040"/>
          </a:xfrm>
        </p:spPr>
      </p:pic>
    </p:spTree>
    <p:extLst>
      <p:ext uri="{BB962C8B-B14F-4D97-AF65-F5344CB8AC3E}">
        <p14:creationId xmlns:p14="http://schemas.microsoft.com/office/powerpoint/2010/main" val="419507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628" y="249250"/>
            <a:ext cx="5878597" cy="1083000"/>
          </a:xfrm>
        </p:spPr>
        <p:txBody>
          <a:bodyPr/>
          <a:lstStyle/>
          <a:p>
            <a:r>
              <a:rPr lang="en-US" altLang="zh-TW" dirty="0"/>
              <a:t>Direct Traffic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488424" y="133225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dirty="0"/>
              <a:t>定義：通過直接在瀏覽器中輸入 </a:t>
            </a:r>
            <a:r>
              <a:rPr lang="en-US" altLang="zh-TW" dirty="0"/>
              <a:t>URL </a:t>
            </a:r>
            <a:r>
              <a:rPr lang="zh-TW" altLang="en-US" dirty="0"/>
              <a:t>來訪問站點的訪問者。 “直接”還可以指點擊來自書籤</a:t>
            </a:r>
            <a:r>
              <a:rPr lang="en-US" altLang="zh-TW" dirty="0"/>
              <a:t>/</a:t>
            </a:r>
            <a:r>
              <a:rPr lang="zh-TW" altLang="en-US" dirty="0"/>
              <a:t>收藏夾中的鏈接、電子郵件中未標記的鏈接或來自不包含跟踪變量的文檔（例如 </a:t>
            </a:r>
            <a:r>
              <a:rPr lang="en-US" altLang="zh-TW" dirty="0"/>
              <a:t>PDF </a:t>
            </a:r>
            <a:r>
              <a:rPr lang="zh-TW" altLang="en-US" dirty="0"/>
              <a:t>或 </a:t>
            </a:r>
            <a:r>
              <a:rPr lang="en-US" altLang="zh-TW" dirty="0"/>
              <a:t>Word </a:t>
            </a:r>
            <a:r>
              <a:rPr lang="zh-TW" altLang="en-US" dirty="0"/>
              <a:t>文檔）的鏈接的訪問者。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舉例：從購物到娛樂，我們知道如何直接訪問某些網站：在搜索欄中直接輸入 </a:t>
            </a:r>
            <a:r>
              <a:rPr lang="en-US" altLang="zh-TW" dirty="0"/>
              <a:t>URL</a:t>
            </a:r>
            <a:r>
              <a:rPr lang="zh-TW" altLang="en-US" dirty="0"/>
              <a:t>。 具體示例可以是“</a:t>
            </a:r>
            <a:r>
              <a:rPr lang="en-US" altLang="zh-TW" dirty="0"/>
              <a:t>mediag.com”</a:t>
            </a:r>
            <a:r>
              <a:rPr lang="zh-TW" altLang="en-US" dirty="0"/>
              <a:t>或“</a:t>
            </a:r>
            <a:r>
              <a:rPr lang="en-US" altLang="zh-TW" dirty="0"/>
              <a:t>amazon.com”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713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 idx="15"/>
          </p:nvPr>
        </p:nvSpPr>
        <p:spPr>
          <a:xfrm>
            <a:off x="713225" y="539250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26" name="Google Shape;326;p47"/>
          <p:cNvSpPr txBox="1">
            <a:spLocks noGrp="1"/>
          </p:cNvSpPr>
          <p:nvPr>
            <p:ph type="subTitle" idx="1"/>
          </p:nvPr>
        </p:nvSpPr>
        <p:spPr>
          <a:xfrm>
            <a:off x="1812600" y="1550175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dirty="0">
                <a:solidFill>
                  <a:schemeClr val="dk2"/>
                </a:solidFill>
              </a:rPr>
              <a:t>Objective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651777" y="1513500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subTitle" idx="2"/>
          </p:nvPr>
        </p:nvSpPr>
        <p:spPr>
          <a:xfrm>
            <a:off x="1812605" y="2268174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29" name="Google Shape;329;p47"/>
          <p:cNvSpPr txBox="1">
            <a:spLocks noGrp="1"/>
          </p:cNvSpPr>
          <p:nvPr>
            <p:ph type="subTitle" idx="3"/>
          </p:nvPr>
        </p:nvSpPr>
        <p:spPr>
          <a:xfrm>
            <a:off x="5534275" y="1550175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dirty="0">
                <a:solidFill>
                  <a:schemeClr val="dk2"/>
                </a:solidFill>
              </a:rPr>
              <a:t>Data</a:t>
            </a:r>
          </a:p>
        </p:txBody>
      </p:sp>
      <p:sp>
        <p:nvSpPr>
          <p:cNvPr id="330" name="Google Shape;330;p47"/>
          <p:cNvSpPr txBox="1">
            <a:spLocks noGrp="1"/>
          </p:cNvSpPr>
          <p:nvPr>
            <p:ph type="title" idx="4"/>
          </p:nvPr>
        </p:nvSpPr>
        <p:spPr>
          <a:xfrm>
            <a:off x="4357899" y="1513500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subTitle" idx="5"/>
          </p:nvPr>
        </p:nvSpPr>
        <p:spPr>
          <a:xfrm>
            <a:off x="5534275" y="2268174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subTitle" idx="6"/>
          </p:nvPr>
        </p:nvSpPr>
        <p:spPr>
          <a:xfrm>
            <a:off x="1812600" y="3146300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Methods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3" name="Google Shape;333;p47"/>
          <p:cNvSpPr txBox="1">
            <a:spLocks noGrp="1"/>
          </p:cNvSpPr>
          <p:nvPr>
            <p:ph type="title" idx="7"/>
          </p:nvPr>
        </p:nvSpPr>
        <p:spPr>
          <a:xfrm>
            <a:off x="651777" y="3109625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subTitle" idx="8"/>
          </p:nvPr>
        </p:nvSpPr>
        <p:spPr>
          <a:xfrm>
            <a:off x="1812605" y="3863825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subTitle" idx="9"/>
          </p:nvPr>
        </p:nvSpPr>
        <p:spPr>
          <a:xfrm>
            <a:off x="5534275" y="3146300"/>
            <a:ext cx="2070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Results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6" name="Google Shape;336;p47"/>
          <p:cNvSpPr txBox="1">
            <a:spLocks noGrp="1"/>
          </p:cNvSpPr>
          <p:nvPr>
            <p:ph type="title" idx="13"/>
          </p:nvPr>
        </p:nvSpPr>
        <p:spPr>
          <a:xfrm>
            <a:off x="4358025" y="3109625"/>
            <a:ext cx="898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subTitle" idx="14"/>
          </p:nvPr>
        </p:nvSpPr>
        <p:spPr>
          <a:xfrm>
            <a:off x="5534275" y="3863825"/>
            <a:ext cx="22188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38" name="Google Shape;338;p47"/>
          <p:cNvCxnSpPr/>
          <p:nvPr/>
        </p:nvCxnSpPr>
        <p:spPr>
          <a:xfrm>
            <a:off x="1655730" y="1673673"/>
            <a:ext cx="9000" cy="10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7"/>
          <p:cNvCxnSpPr/>
          <p:nvPr/>
        </p:nvCxnSpPr>
        <p:spPr>
          <a:xfrm>
            <a:off x="5377400" y="1673673"/>
            <a:ext cx="9000" cy="10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7"/>
          <p:cNvCxnSpPr/>
          <p:nvPr/>
        </p:nvCxnSpPr>
        <p:spPr>
          <a:xfrm>
            <a:off x="1655730" y="3266182"/>
            <a:ext cx="9000" cy="10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7"/>
          <p:cNvCxnSpPr/>
          <p:nvPr/>
        </p:nvCxnSpPr>
        <p:spPr>
          <a:xfrm>
            <a:off x="5377409" y="3266182"/>
            <a:ext cx="9000" cy="10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628" y="249250"/>
            <a:ext cx="5878597" cy="1083000"/>
          </a:xfrm>
        </p:spPr>
        <p:txBody>
          <a:bodyPr/>
          <a:lstStyle/>
          <a:p>
            <a:pPr fontAlgn="base"/>
            <a:r>
              <a:rPr lang="en-US" altLang="zh-TW" dirty="0"/>
              <a:t>Organic Traffic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488424" y="133225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dirty="0"/>
              <a:t>定義：由未付費搜索引擎列表引薦的訪問者。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舉例：當使用者通過 </a:t>
            </a:r>
            <a:r>
              <a:rPr lang="en-US" altLang="zh-TW" dirty="0"/>
              <a:t>Google </a:t>
            </a:r>
            <a:r>
              <a:rPr lang="zh-TW" altLang="en-US" dirty="0"/>
              <a:t>或 </a:t>
            </a:r>
            <a:r>
              <a:rPr lang="en-US" altLang="zh-TW" dirty="0"/>
              <a:t>Bing </a:t>
            </a:r>
            <a:r>
              <a:rPr lang="zh-TW" altLang="en-US" dirty="0"/>
              <a:t>等搜索引擎開始搜索並蒐索“汽車維修店”之類的詞組時，會出現數千個結果。 有時您會注意到您看到的前幾個結果是廣告，即付費列表，如果您點擊這些，則是</a:t>
            </a:r>
            <a:r>
              <a:rPr lang="en-US" altLang="zh-TW" dirty="0"/>
              <a:t>Paid Traffic</a:t>
            </a:r>
            <a:r>
              <a:rPr lang="zh-TW" altLang="en-US" dirty="0"/>
              <a:t>。 但是，之後的大多數結果都是</a:t>
            </a:r>
            <a:r>
              <a:rPr lang="en-US" altLang="zh-TW" dirty="0"/>
              <a:t>Organic Traffic</a:t>
            </a:r>
            <a:r>
              <a:rPr lang="zh-TW" altLang="en-US" dirty="0"/>
              <a:t>，當我們點擊這些結果時，將這被視為</a:t>
            </a:r>
            <a:r>
              <a:rPr lang="en-US" altLang="zh-TW" dirty="0"/>
              <a:t>Organic Traffic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55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628" y="249250"/>
            <a:ext cx="5878597" cy="1083000"/>
          </a:xfrm>
        </p:spPr>
        <p:txBody>
          <a:bodyPr/>
          <a:lstStyle/>
          <a:p>
            <a:pPr fontAlgn="base"/>
            <a:r>
              <a:rPr lang="en-US" altLang="zh-TW" dirty="0"/>
              <a:t>Referral Traffic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488424" y="133225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dirty="0"/>
              <a:t>定義：通過其他網站上的鏈接引薦的訪問者。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舉例：有沒有和朋友交談過，他推薦你去不同的沙龍、雜貨店或餐館？ 推薦流量有點像那樣。 您可能已經註意到，大多數博客或新聞文章鏈接到另一個博客、新聞或相關主題的參考文章。 當任何網站具有鏈接到任何其他網站頁面的鏈接</a:t>
            </a:r>
            <a:r>
              <a:rPr lang="en-US" altLang="zh-TW" dirty="0"/>
              <a:t>/</a:t>
            </a:r>
            <a:r>
              <a:rPr lang="zh-TW" altLang="en-US" dirty="0"/>
              <a:t>內容頁面時，第二個頁面將從第一頁獲得流量推薦，因此得名。</a:t>
            </a:r>
          </a:p>
        </p:txBody>
      </p:sp>
    </p:spTree>
    <p:extLst>
      <p:ext uri="{BB962C8B-B14F-4D97-AF65-F5344CB8AC3E}">
        <p14:creationId xmlns:p14="http://schemas.microsoft.com/office/powerpoint/2010/main" val="291352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628" y="249250"/>
            <a:ext cx="5878597" cy="1083000"/>
          </a:xfrm>
        </p:spPr>
        <p:txBody>
          <a:bodyPr/>
          <a:lstStyle/>
          <a:p>
            <a:pPr fontAlgn="base"/>
            <a:r>
              <a:rPr lang="en-US" altLang="zh-TW" dirty="0"/>
              <a:t>Social Traffic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488424" y="133225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dirty="0"/>
              <a:t>定義：通過社交媒體網站上的鏈接引薦的訪問者。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舉例：</a:t>
            </a:r>
            <a:r>
              <a:rPr lang="en-US" altLang="zh-TW" dirty="0"/>
              <a:t>Social Traffic</a:t>
            </a:r>
            <a:r>
              <a:rPr lang="zh-TW" altLang="en-US" dirty="0"/>
              <a:t>與</a:t>
            </a:r>
            <a:r>
              <a:rPr lang="en-US" altLang="zh-TW" b="1" dirty="0"/>
              <a:t>Referral Traffic</a:t>
            </a:r>
            <a:r>
              <a:rPr lang="zh-TW" altLang="en-US" dirty="0"/>
              <a:t>非常相似，不同之處在於它來自社交媒體上的鏈接，如 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LinkedIn</a:t>
            </a:r>
            <a:r>
              <a:rPr lang="zh-TW" altLang="en-US" dirty="0"/>
              <a:t>、</a:t>
            </a:r>
            <a:r>
              <a:rPr lang="en-US" altLang="zh-TW" dirty="0"/>
              <a:t>Twitter</a:t>
            </a:r>
            <a:r>
              <a:rPr lang="zh-TW" altLang="en-US" dirty="0"/>
              <a:t>、</a:t>
            </a:r>
            <a:r>
              <a:rPr lang="en-US" altLang="zh-TW" dirty="0"/>
              <a:t>Instagram </a:t>
            </a:r>
            <a:r>
              <a:rPr lang="zh-TW" altLang="en-US" dirty="0"/>
              <a:t>等。重要的是要知道組織是否在社交媒體上投放廣告， 所有流量</a:t>
            </a:r>
            <a:r>
              <a:rPr lang="en-US" altLang="zh-TW" dirty="0"/>
              <a:t> (“organic” social media and “paid” social</a:t>
            </a:r>
            <a:r>
              <a:rPr lang="zh-TW" altLang="en-US" dirty="0"/>
              <a:t> </a:t>
            </a:r>
            <a:r>
              <a:rPr lang="en-US" altLang="zh-TW" dirty="0"/>
              <a:t>media) </a:t>
            </a:r>
            <a:r>
              <a:rPr lang="zh-TW" altLang="en-US" dirty="0"/>
              <a:t>都將歸入該指標。 如果您想跟踪來自特定社交活動的流量。</a:t>
            </a:r>
          </a:p>
        </p:txBody>
      </p:sp>
    </p:spTree>
    <p:extLst>
      <p:ext uri="{BB962C8B-B14F-4D97-AF65-F5344CB8AC3E}">
        <p14:creationId xmlns:p14="http://schemas.microsoft.com/office/powerpoint/2010/main" val="189715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9628" y="249250"/>
            <a:ext cx="5878597" cy="1083000"/>
          </a:xfrm>
        </p:spPr>
        <p:txBody>
          <a:bodyPr/>
          <a:lstStyle/>
          <a:p>
            <a:pPr fontAlgn="base"/>
            <a:r>
              <a:rPr lang="en-US" altLang="zh-TW" dirty="0"/>
              <a:t>Paid Traffic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488424" y="133225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dirty="0"/>
              <a:t>定義：付費流量是一種使用搜索引擎營銷將訪問者發送到您網站的方式。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舉例：就是花錢。 每當您為某人訪問您的網站付費時，這就是付費流量。</a:t>
            </a:r>
          </a:p>
        </p:txBody>
      </p:sp>
    </p:spTree>
    <p:extLst>
      <p:ext uri="{BB962C8B-B14F-4D97-AF65-F5344CB8AC3E}">
        <p14:creationId xmlns:p14="http://schemas.microsoft.com/office/powerpoint/2010/main" val="127597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936" y="171875"/>
            <a:ext cx="5878597" cy="1083000"/>
          </a:xfrm>
        </p:spPr>
        <p:txBody>
          <a:bodyPr/>
          <a:lstStyle/>
          <a:p>
            <a:r>
              <a:rPr lang="en-US" altLang="zh-TW" dirty="0" err="1"/>
              <a:t>VisitorType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1808" y="1438000"/>
            <a:ext cx="3749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srgbClr val="FFFFFF"/>
                </a:solidFill>
              </a:rPr>
              <a:t>三種不同類型的顧客，</a:t>
            </a:r>
            <a:r>
              <a:rPr lang="en-US" altLang="zh-TW" sz="2000" dirty="0">
                <a:solidFill>
                  <a:srgbClr val="FFFFFF"/>
                </a:solidFill>
              </a:rPr>
              <a:t>returning visitor</a:t>
            </a:r>
            <a:r>
              <a:rPr lang="zh-TW" altLang="en-US" sz="2000" dirty="0">
                <a:solidFill>
                  <a:srgbClr val="FFFFFF"/>
                </a:solidFill>
              </a:rPr>
              <a:t>為回頭客，</a:t>
            </a:r>
            <a:r>
              <a:rPr lang="en-US" altLang="zh-TW" sz="2000" dirty="0">
                <a:solidFill>
                  <a:srgbClr val="FFFFFF"/>
                </a:solidFill>
              </a:rPr>
              <a:t>new visitor</a:t>
            </a:r>
            <a:r>
              <a:rPr lang="zh-TW" altLang="en-US" sz="2000" dirty="0">
                <a:solidFill>
                  <a:srgbClr val="FFFFFF"/>
                </a:solidFill>
              </a:rPr>
              <a:t>為新顧客，</a:t>
            </a:r>
            <a:r>
              <a:rPr lang="en-US" altLang="zh-TW" sz="2000" dirty="0">
                <a:solidFill>
                  <a:srgbClr val="FFFFFF"/>
                </a:solidFill>
              </a:rPr>
              <a:t>other</a:t>
            </a:r>
            <a:r>
              <a:rPr lang="zh-TW" altLang="en-US" sz="2000" dirty="0">
                <a:solidFill>
                  <a:srgbClr val="FFFFFF"/>
                </a:solidFill>
              </a:rPr>
              <a:t>為其他。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3787"/>
          <a:stretch/>
        </p:blipFill>
        <p:spPr>
          <a:xfrm>
            <a:off x="5243944" y="1361800"/>
            <a:ext cx="3643747" cy="29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936" y="171875"/>
            <a:ext cx="5878597" cy="1083000"/>
          </a:xfrm>
        </p:spPr>
        <p:txBody>
          <a:bodyPr/>
          <a:lstStyle/>
          <a:p>
            <a:r>
              <a:rPr lang="en-US" altLang="zh-TW" dirty="0"/>
              <a:t>Weekend &amp; Revenue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39" y="1413164"/>
            <a:ext cx="7125008" cy="2985222"/>
          </a:xfrm>
        </p:spPr>
      </p:pic>
    </p:spTree>
    <p:extLst>
      <p:ext uri="{BB962C8B-B14F-4D97-AF65-F5344CB8AC3E}">
        <p14:creationId xmlns:p14="http://schemas.microsoft.com/office/powerpoint/2010/main" val="389511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44" y="247867"/>
            <a:ext cx="6113280" cy="4647766"/>
          </a:xfrm>
        </p:spPr>
      </p:pic>
    </p:spTree>
    <p:extLst>
      <p:ext uri="{BB962C8B-B14F-4D97-AF65-F5344CB8AC3E}">
        <p14:creationId xmlns:p14="http://schemas.microsoft.com/office/powerpoint/2010/main" val="319050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6" y="222984"/>
            <a:ext cx="5751513" cy="23037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6" y="2596056"/>
            <a:ext cx="5985164" cy="24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14" y="286668"/>
            <a:ext cx="5751513" cy="22456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3" y="2652048"/>
            <a:ext cx="5833054" cy="23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5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319238"/>
            <a:ext cx="5751513" cy="21848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650928"/>
            <a:ext cx="6016334" cy="23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8"/>
          <p:cNvSpPr txBox="1">
            <a:spLocks noGrp="1"/>
          </p:cNvSpPr>
          <p:nvPr>
            <p:ph type="title" idx="8"/>
          </p:nvPr>
        </p:nvSpPr>
        <p:spPr>
          <a:xfrm>
            <a:off x="697802" y="539250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2"/>
                </a:solidFill>
              </a:rPr>
              <a:t>Table of 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99" name="Google Shape;899;p78"/>
          <p:cNvSpPr txBox="1">
            <a:spLocks noGrp="1"/>
          </p:cNvSpPr>
          <p:nvPr>
            <p:ph type="subTitle" idx="1"/>
          </p:nvPr>
        </p:nvSpPr>
        <p:spPr>
          <a:xfrm>
            <a:off x="1730706" y="1610300"/>
            <a:ext cx="26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620869" y="1111950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01" name="Google Shape;901;p78"/>
          <p:cNvSpPr txBox="1">
            <a:spLocks noGrp="1"/>
          </p:cNvSpPr>
          <p:nvPr>
            <p:ph type="subTitle" idx="2"/>
          </p:nvPr>
        </p:nvSpPr>
        <p:spPr>
          <a:xfrm>
            <a:off x="1691255" y="1206402"/>
            <a:ext cx="26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Topic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包括背景介紹</a:t>
            </a:r>
            <a:r>
              <a:rPr lang="en-US" altLang="zh-TW" sz="2000" b="1" dirty="0"/>
              <a:t>)</a:t>
            </a:r>
            <a:endParaRPr sz="2000" b="1" dirty="0"/>
          </a:p>
        </p:txBody>
      </p:sp>
      <p:sp>
        <p:nvSpPr>
          <p:cNvPr id="902" name="Google Shape;902;p78"/>
          <p:cNvSpPr txBox="1">
            <a:spLocks noGrp="1"/>
          </p:cNvSpPr>
          <p:nvPr>
            <p:ph type="title" idx="3"/>
          </p:nvPr>
        </p:nvSpPr>
        <p:spPr>
          <a:xfrm>
            <a:off x="632526" y="1874275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03" name="Google Shape;903;p78"/>
          <p:cNvSpPr txBox="1">
            <a:spLocks noGrp="1"/>
          </p:cNvSpPr>
          <p:nvPr>
            <p:ph type="subTitle" idx="4"/>
          </p:nvPr>
        </p:nvSpPr>
        <p:spPr>
          <a:xfrm>
            <a:off x="1713037" y="1978652"/>
            <a:ext cx="2644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/>
              <a:t>Data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Collection</a:t>
            </a:r>
            <a:endParaRPr sz="1800" b="1" dirty="0"/>
          </a:p>
        </p:txBody>
      </p:sp>
      <p:sp>
        <p:nvSpPr>
          <p:cNvPr id="904" name="Google Shape;904;p78"/>
          <p:cNvSpPr txBox="1">
            <a:spLocks noGrp="1"/>
          </p:cNvSpPr>
          <p:nvPr>
            <p:ph type="title" idx="5"/>
          </p:nvPr>
        </p:nvSpPr>
        <p:spPr>
          <a:xfrm>
            <a:off x="666228" y="2700430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05" name="Google Shape;905;p78"/>
          <p:cNvSpPr txBox="1">
            <a:spLocks noGrp="1"/>
          </p:cNvSpPr>
          <p:nvPr>
            <p:ph type="subTitle" idx="6"/>
          </p:nvPr>
        </p:nvSpPr>
        <p:spPr>
          <a:xfrm>
            <a:off x="1739383" y="3429733"/>
            <a:ext cx="2644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Results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06" name="Google Shape;906;p78"/>
          <p:cNvSpPr txBox="1">
            <a:spLocks noGrp="1"/>
          </p:cNvSpPr>
          <p:nvPr>
            <p:ph type="title" idx="7"/>
          </p:nvPr>
        </p:nvSpPr>
        <p:spPr>
          <a:xfrm>
            <a:off x="666228" y="3526585"/>
            <a:ext cx="7875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07" name="Google Shape;907;p78"/>
          <p:cNvPicPr preferRelativeResize="0"/>
          <p:nvPr/>
        </p:nvPicPr>
        <p:blipFill rotWithShape="1">
          <a:blip r:embed="rId3">
            <a:alphaModFix/>
          </a:blip>
          <a:srcRect l="5173" t="4847" r="5164" b="10111"/>
          <a:stretch/>
        </p:blipFill>
        <p:spPr>
          <a:xfrm>
            <a:off x="4961677" y="1528590"/>
            <a:ext cx="3861002" cy="24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78"/>
          <p:cNvCxnSpPr/>
          <p:nvPr/>
        </p:nvCxnSpPr>
        <p:spPr>
          <a:xfrm flipH="1">
            <a:off x="1572491" y="1212273"/>
            <a:ext cx="1" cy="36991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906;p78"/>
          <p:cNvSpPr txBox="1">
            <a:spLocks/>
          </p:cNvSpPr>
          <p:nvPr/>
        </p:nvSpPr>
        <p:spPr>
          <a:xfrm>
            <a:off x="691914" y="4314425"/>
            <a:ext cx="7875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36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xygen"/>
              <a:buNone/>
              <a:defRPr sz="4000" b="1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5</a:t>
            </a:r>
            <a:endParaRPr lang="en" dirty="0"/>
          </a:p>
        </p:txBody>
      </p:sp>
      <p:sp>
        <p:nvSpPr>
          <p:cNvPr id="5" name="矩形 4"/>
          <p:cNvSpPr/>
          <p:nvPr/>
        </p:nvSpPr>
        <p:spPr>
          <a:xfrm>
            <a:off x="1736614" y="28031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TW" sz="18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8" name="Google Shape;905;p78"/>
          <p:cNvSpPr txBox="1">
            <a:spLocks/>
          </p:cNvSpPr>
          <p:nvPr/>
        </p:nvSpPr>
        <p:spPr>
          <a:xfrm>
            <a:off x="1713037" y="4445525"/>
            <a:ext cx="2644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Conclusion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96" y="82696"/>
            <a:ext cx="4921190" cy="24319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2640243"/>
            <a:ext cx="5389418" cy="22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9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title" idx="2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65" name="Google Shape;365;p50"/>
          <p:cNvCxnSpPr/>
          <p:nvPr/>
        </p:nvCxnSpPr>
        <p:spPr>
          <a:xfrm rot="10800000">
            <a:off x="4741950" y="1730150"/>
            <a:ext cx="0" cy="20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10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5B85-C6C7-4415-9D4A-5F4F6F8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80AB6-B6C4-435D-A60A-FEF297CC1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Complexity of your preprocessing</a:t>
            </a:r>
          </a:p>
          <a:p>
            <a:r>
              <a:rPr lang="en-US" altLang="zh-TW" dirty="0"/>
              <a:t>Use the proper preprocessing techniques for the corresponding 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4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Results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title" idx="2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364" name="Google Shape;364;p50"/>
          <p:cNvSpPr txBox="1">
            <a:spLocks noGrp="1"/>
          </p:cNvSpPr>
          <p:nvPr>
            <p:ph type="subTitle" idx="1"/>
          </p:nvPr>
        </p:nvSpPr>
        <p:spPr>
          <a:xfrm>
            <a:off x="4865577" y="2887200"/>
            <a:ext cx="37158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It’s full of iron oxide dust, which gives the planet its reddish color</a:t>
            </a:r>
            <a:endParaRPr/>
          </a:p>
        </p:txBody>
      </p:sp>
      <p:cxnSp>
        <p:nvCxnSpPr>
          <p:cNvPr id="365" name="Google Shape;365;p50"/>
          <p:cNvCxnSpPr/>
          <p:nvPr/>
        </p:nvCxnSpPr>
        <p:spPr>
          <a:xfrm rot="10800000">
            <a:off x="4741950" y="1730150"/>
            <a:ext cx="0" cy="20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43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80AB6-B6C4-435D-A60A-FEF297CC1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More quantitative evaluations</a:t>
            </a:r>
          </a:p>
          <a:p>
            <a:r>
              <a:rPr lang="en-US" altLang="zh-TW" dirty="0"/>
              <a:t>Reasonable and acceptable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79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Conculsion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title" idx="2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364" name="Google Shape;364;p50"/>
          <p:cNvSpPr txBox="1">
            <a:spLocks noGrp="1"/>
          </p:cNvSpPr>
          <p:nvPr>
            <p:ph type="subTitle" idx="1"/>
          </p:nvPr>
        </p:nvSpPr>
        <p:spPr>
          <a:xfrm>
            <a:off x="4865577" y="2887200"/>
            <a:ext cx="37158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It’s full of iron oxide dust, which gives the planet its reddish color</a:t>
            </a:r>
            <a:endParaRPr/>
          </a:p>
        </p:txBody>
      </p:sp>
      <p:cxnSp>
        <p:nvCxnSpPr>
          <p:cNvPr id="365" name="Google Shape;365;p50"/>
          <p:cNvCxnSpPr/>
          <p:nvPr/>
        </p:nvCxnSpPr>
        <p:spPr>
          <a:xfrm rot="10800000">
            <a:off x="4741950" y="1730150"/>
            <a:ext cx="0" cy="20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26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5B85-C6C7-4415-9D4A-5F4F6F8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80AB6-B6C4-435D-A60A-FEF297CC1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How robust your models are</a:t>
            </a:r>
          </a:p>
          <a:p>
            <a:r>
              <a:rPr lang="en-US" altLang="zh-TW" dirty="0"/>
              <a:t>How important your conclusion 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42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>
            <a:spLocks noGrp="1"/>
          </p:cNvSpPr>
          <p:nvPr>
            <p:ph type="title"/>
          </p:nvPr>
        </p:nvSpPr>
        <p:spPr>
          <a:xfrm>
            <a:off x="2155650" y="1506450"/>
            <a:ext cx="4832700" cy="2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</a:t>
            </a:r>
            <a:r>
              <a:rPr lang="en" dirty="0"/>
              <a:t>o</a:t>
            </a:r>
            <a:r>
              <a:rPr lang="en-US" dirty="0"/>
              <a:t>r Listening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3" name="Google Shape;363;p50"/>
          <p:cNvSpPr txBox="1">
            <a:spLocks noGrp="1"/>
          </p:cNvSpPr>
          <p:nvPr>
            <p:ph type="title" idx="2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65" name="Google Shape;365;p50"/>
          <p:cNvCxnSpPr/>
          <p:nvPr/>
        </p:nvCxnSpPr>
        <p:spPr>
          <a:xfrm rot="10800000">
            <a:off x="4741950" y="1730150"/>
            <a:ext cx="0" cy="20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5B85-C6C7-4415-9D4A-5F4F6F8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80AB6-B6C4-435D-A60A-FEF297CC1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How interesting your project topic is</a:t>
            </a:r>
          </a:p>
          <a:p>
            <a:r>
              <a:rPr lang="en-US" altLang="zh-TW" dirty="0"/>
              <a:t>Usefulness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73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876351" y="701870"/>
            <a:ext cx="5751513" cy="3757612"/>
          </a:xfrm>
        </p:spPr>
        <p:txBody>
          <a:bodyPr/>
          <a:lstStyle/>
          <a:p>
            <a:pPr marL="139700" indent="0">
              <a:buNone/>
            </a:pPr>
            <a:r>
              <a:rPr lang="zh-TW" altLang="en-US" sz="2400" dirty="0"/>
              <a:t>這次的</a:t>
            </a:r>
            <a:r>
              <a:rPr lang="en-US" altLang="zh-TW" sz="2400" dirty="0"/>
              <a:t>project</a:t>
            </a:r>
            <a:r>
              <a:rPr lang="zh-TW" altLang="en-US" sz="2400" dirty="0"/>
              <a:t>為利用線上購物時買家的各種資料去預測最後是否會買下商品。如今在網路發達的年代，網購已經成為人們日常生活中的消費方式，甚至對於某些族群更是不可或缺的消費手段，因此若能從消費者的行為去預判是否會買下商品，將能為購物網站去檢視因該如何去引導消費並且擴大收益。</a:t>
            </a:r>
          </a:p>
        </p:txBody>
      </p:sp>
    </p:spTree>
    <p:extLst>
      <p:ext uri="{BB962C8B-B14F-4D97-AF65-F5344CB8AC3E}">
        <p14:creationId xmlns:p14="http://schemas.microsoft.com/office/powerpoint/2010/main" val="37138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865577" y="1620472"/>
            <a:ext cx="28809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Data</a:t>
            </a:r>
            <a:br>
              <a:rPr lang="en-US" altLang="zh-TW" dirty="0"/>
            </a:br>
            <a:r>
              <a:rPr lang="en-US" altLang="zh-TW" dirty="0"/>
              <a:t>Collection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title" idx="2"/>
          </p:nvPr>
        </p:nvSpPr>
        <p:spPr>
          <a:xfrm>
            <a:off x="2971729" y="1620472"/>
            <a:ext cx="1918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65" name="Google Shape;365;p50"/>
          <p:cNvCxnSpPr/>
          <p:nvPr/>
        </p:nvCxnSpPr>
        <p:spPr>
          <a:xfrm rot="10800000">
            <a:off x="4741950" y="1730150"/>
            <a:ext cx="0" cy="20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237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5B85-C6C7-4415-9D4A-5F4F6F8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80AB6-B6C4-435D-A60A-FEF297CC1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Data crawling technique</a:t>
            </a:r>
          </a:p>
          <a:p>
            <a:r>
              <a:rPr lang="en-US" altLang="zh-TW" dirty="0"/>
              <a:t>How difficult your dataset is to obtain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37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510145" y="937396"/>
            <a:ext cx="7232072" cy="3757612"/>
          </a:xfrm>
        </p:spPr>
        <p:txBody>
          <a:bodyPr/>
          <a:lstStyle/>
          <a:p>
            <a:pPr marL="139700" indent="0" algn="ctr">
              <a:buNone/>
            </a:pPr>
            <a:r>
              <a:rPr lang="zh-TW" altLang="en-US" sz="2000" dirty="0"/>
              <a:t>使用者在訪問網頁時的不同類型的頁面資訊</a:t>
            </a:r>
            <a:endParaRPr lang="en-US" altLang="zh-TW" sz="2000" dirty="0"/>
          </a:p>
          <a:p>
            <a:pPr marL="139700" indent="0" algn="ctr"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fr-FR" altLang="zh-TW" dirty="0"/>
              <a:t>Administrative</a:t>
            </a:r>
            <a:r>
              <a:rPr lang="zh-TW" altLang="en-US" dirty="0"/>
              <a:t>  ：辦帳號、下單網頁</a:t>
            </a:r>
            <a:r>
              <a:rPr lang="zh-TW" altLang="en-US" b="1" u="sng" dirty="0">
                <a:solidFill>
                  <a:srgbClr val="0070C0"/>
                </a:solidFill>
              </a:rPr>
              <a:t>瀏覽數量</a:t>
            </a:r>
            <a:r>
              <a:rPr lang="zh-TW" altLang="en-US" b="1" dirty="0">
                <a:solidFill>
                  <a:srgbClr val="0070C0"/>
                </a:solidFill>
              </a:rPr>
              <a:t>  </a:t>
            </a:r>
            <a:r>
              <a:rPr lang="fr-FR" altLang="zh-TW" sz="1800" dirty="0"/>
              <a:t>Duration</a:t>
            </a:r>
            <a:r>
              <a:rPr lang="zh-TW" altLang="en-US" b="1" u="sng" dirty="0">
                <a:solidFill>
                  <a:srgbClr val="0070C0"/>
                </a:solidFill>
              </a:rPr>
              <a:t>停留時間</a:t>
            </a:r>
            <a:endParaRPr lang="en-US" altLang="zh-TW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fr-FR" altLang="zh-TW" dirty="0" err="1"/>
              <a:t>Informational</a:t>
            </a:r>
            <a:r>
              <a:rPr lang="zh-TW" altLang="en-US" dirty="0"/>
              <a:t>    ：瀏覽產品信息網頁</a:t>
            </a:r>
            <a:r>
              <a:rPr lang="zh-TW" altLang="en-US" b="1" u="sng" dirty="0">
                <a:solidFill>
                  <a:srgbClr val="0070C0"/>
                </a:solidFill>
              </a:rPr>
              <a:t>瀏覽數量</a:t>
            </a:r>
            <a:r>
              <a:rPr lang="zh-TW" altLang="en-US" b="1" dirty="0">
                <a:solidFill>
                  <a:srgbClr val="0070C0"/>
                </a:solidFill>
              </a:rPr>
              <a:t>  </a:t>
            </a:r>
            <a:r>
              <a:rPr lang="fr-FR" altLang="zh-TW" sz="1800" dirty="0"/>
              <a:t>Duration</a:t>
            </a:r>
            <a:r>
              <a:rPr lang="zh-TW" altLang="en-US" b="1" u="sng" dirty="0">
                <a:solidFill>
                  <a:srgbClr val="0070C0"/>
                </a:solidFill>
              </a:rPr>
              <a:t>停留時間</a:t>
            </a:r>
            <a:endParaRPr lang="fr-FR" altLang="zh-TW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fr-FR" altLang="zh-TW" dirty="0" err="1"/>
              <a:t>ProductRelated</a:t>
            </a:r>
            <a:r>
              <a:rPr lang="zh-TW" altLang="en-US" dirty="0"/>
              <a:t> ：類似產品網頁</a:t>
            </a:r>
            <a:r>
              <a:rPr lang="zh-TW" altLang="en-US" b="1" u="sng" dirty="0">
                <a:solidFill>
                  <a:srgbClr val="0070C0"/>
                </a:solidFill>
              </a:rPr>
              <a:t>瀏覽數量</a:t>
            </a:r>
            <a:r>
              <a:rPr lang="zh-TW" altLang="en-US" b="1" dirty="0">
                <a:solidFill>
                  <a:srgbClr val="0070C0"/>
                </a:solidFill>
              </a:rPr>
              <a:t>          </a:t>
            </a:r>
            <a:r>
              <a:rPr lang="fr-FR" altLang="zh-TW" sz="1800" dirty="0"/>
              <a:t>Duration</a:t>
            </a:r>
            <a:r>
              <a:rPr lang="zh-TW" altLang="en-US" b="1" u="sng" dirty="0">
                <a:solidFill>
                  <a:srgbClr val="0070C0"/>
                </a:solidFill>
              </a:rPr>
              <a:t>停留時</a:t>
            </a:r>
            <a:endParaRPr lang="en-US" altLang="zh-TW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6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/>
              <a:t>特別現象：</a:t>
            </a:r>
            <a:r>
              <a:rPr lang="fr-FR" altLang="zh-TW" sz="1600" dirty="0" err="1"/>
              <a:t>ProductRelated</a:t>
            </a:r>
            <a:r>
              <a:rPr lang="fr-FR" altLang="zh-TW" sz="1600" dirty="0"/>
              <a:t> </a:t>
            </a:r>
            <a:r>
              <a:rPr lang="zh-TW" altLang="en-US" sz="1600" dirty="0"/>
              <a:t>許多數字大於 </a:t>
            </a:r>
            <a:r>
              <a:rPr lang="en-US" altLang="zh-TW" sz="16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/>
              <a:t>         可能原因：大部分人買產品多會貨比三家</a:t>
            </a:r>
            <a:endParaRPr lang="en-US" altLang="zh-TW" sz="16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A948686-A186-414A-A18E-93FF2317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45" y="0"/>
            <a:ext cx="7633855" cy="1083000"/>
          </a:xfrm>
        </p:spPr>
        <p:txBody>
          <a:bodyPr/>
          <a:lstStyle/>
          <a:p>
            <a:pPr algn="ctr"/>
            <a:r>
              <a:rPr lang="fr-FR" altLang="zh-TW" sz="1800" dirty="0"/>
              <a:t>Administrative &amp; </a:t>
            </a:r>
            <a:r>
              <a:rPr lang="fr-FR" altLang="zh-TW" sz="1800" dirty="0" err="1"/>
              <a:t>Informational</a:t>
            </a:r>
            <a:r>
              <a:rPr lang="fr-FR" altLang="zh-TW" sz="1800" dirty="0"/>
              <a:t> &amp; </a:t>
            </a:r>
            <a:r>
              <a:rPr lang="fr-FR" altLang="zh-TW" sz="1800" dirty="0" err="1"/>
              <a:t>ProductRelated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226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upply Chain Management Consulting Toolkit by Slidesgo">
  <a:themeElements>
    <a:clrScheme name="Simple Light">
      <a:dk1>
        <a:srgbClr val="351C75"/>
      </a:dk1>
      <a:lt1>
        <a:srgbClr val="FFFFFF"/>
      </a:lt1>
      <a:dk2>
        <a:srgbClr val="DE96C1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1479</Words>
  <Application>Microsoft Office PowerPoint</Application>
  <PresentationFormat>如螢幕大小 (16:9)</PresentationFormat>
  <Paragraphs>121</Paragraphs>
  <Slides>37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Roboto</vt:lpstr>
      <vt:lpstr>Wingdings</vt:lpstr>
      <vt:lpstr>Oswald Medium</vt:lpstr>
      <vt:lpstr>Google Sans Text</vt:lpstr>
      <vt:lpstr>Oxygen</vt:lpstr>
      <vt:lpstr>Arial</vt:lpstr>
      <vt:lpstr>Supply Chain Management Consulting Toolkit by Slidesgo</vt:lpstr>
      <vt:lpstr>機器學習 期末報告 購物慾預測</vt:lpstr>
      <vt:lpstr>TABLE OF CONTENTS</vt:lpstr>
      <vt:lpstr>Table of Contents</vt:lpstr>
      <vt:lpstr>Topic  Introduction</vt:lpstr>
      <vt:lpstr>Topic</vt:lpstr>
      <vt:lpstr>PowerPoint 簡報</vt:lpstr>
      <vt:lpstr>Data Collection</vt:lpstr>
      <vt:lpstr>PowerPoint 簡報</vt:lpstr>
      <vt:lpstr>Administrative &amp; Informational &amp; ProductRelated</vt:lpstr>
      <vt:lpstr>Administrative &amp; Informational &amp; ProductRelated</vt:lpstr>
      <vt:lpstr>BounceRates</vt:lpstr>
      <vt:lpstr>ExitRates</vt:lpstr>
      <vt:lpstr>PageValues</vt:lpstr>
      <vt:lpstr>PowerPoint 簡報</vt:lpstr>
      <vt:lpstr>PowerPoint 簡報</vt:lpstr>
      <vt:lpstr>SpecialDay</vt:lpstr>
      <vt:lpstr>Month &amp; Region</vt:lpstr>
      <vt:lpstr>Traffic Type</vt:lpstr>
      <vt:lpstr>Direct Traffic</vt:lpstr>
      <vt:lpstr>Organic Traffic</vt:lpstr>
      <vt:lpstr>Referral Traffic</vt:lpstr>
      <vt:lpstr>Social Traffic</vt:lpstr>
      <vt:lpstr>Paid Traffic</vt:lpstr>
      <vt:lpstr>VisitorType</vt:lpstr>
      <vt:lpstr>Weekend &amp; Revenue</vt:lpstr>
      <vt:lpstr>PowerPoint 簡報</vt:lpstr>
      <vt:lpstr>PowerPoint 簡報</vt:lpstr>
      <vt:lpstr>PowerPoint 簡報</vt:lpstr>
      <vt:lpstr>PowerPoint 簡報</vt:lpstr>
      <vt:lpstr>PowerPoint 簡報</vt:lpstr>
      <vt:lpstr>Methods</vt:lpstr>
      <vt:lpstr>PowerPoint 簡報</vt:lpstr>
      <vt:lpstr>Results</vt:lpstr>
      <vt:lpstr>PowerPoint 簡報</vt:lpstr>
      <vt:lpstr>Conculsion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Consulting Toolkit</dc:title>
  <dc:creator>Yi Chun</dc:creator>
  <cp:lastModifiedBy>Yi Chun</cp:lastModifiedBy>
  <cp:revision>43</cp:revision>
  <dcterms:modified xsi:type="dcterms:W3CDTF">2021-12-17T15:31:19Z</dcterms:modified>
</cp:coreProperties>
</file>