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ww.postgresql.org/docs/current/history.html"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B616-4211-BAD6-9CC5-38E3815CF4AC}"/>
              </a:ext>
            </a:extLst>
          </p:cNvPr>
          <p:cNvSpPr>
            <a:spLocks noGrp="1"/>
          </p:cNvSpPr>
          <p:nvPr>
            <p:ph type="ctrTitle"/>
          </p:nvPr>
        </p:nvSpPr>
        <p:spPr/>
        <p:txBody>
          <a:bodyPr/>
          <a:lstStyle/>
          <a:p>
            <a:r>
              <a:rPr lang="en-US"/>
              <a:t>Introduction to data Base</a:t>
            </a:r>
          </a:p>
        </p:txBody>
      </p:sp>
    </p:spTree>
    <p:extLst>
      <p:ext uri="{BB962C8B-B14F-4D97-AF65-F5344CB8AC3E}">
        <p14:creationId xmlns:p14="http://schemas.microsoft.com/office/powerpoint/2010/main" val="323606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B616-4211-BAD6-9CC5-38E3815CF4AC}"/>
              </a:ext>
            </a:extLst>
          </p:cNvPr>
          <p:cNvSpPr>
            <a:spLocks noGrp="1"/>
          </p:cNvSpPr>
          <p:nvPr>
            <p:ph type="title"/>
          </p:nvPr>
        </p:nvSpPr>
        <p:spPr/>
        <p:txBody>
          <a:bodyPr/>
          <a:lstStyle/>
          <a:p>
            <a:r>
              <a:rPr lang="en-US" b="0" i="0">
                <a:solidFill>
                  <a:srgbClr val="0F0F19"/>
                </a:solidFill>
                <a:effectLst/>
                <a:latin typeface="Montserrat" pitchFamily="2" charset="0"/>
              </a:rPr>
              <a:t>MySQL</a:t>
            </a:r>
            <a:endParaRPr lang="en-US"/>
          </a:p>
        </p:txBody>
      </p:sp>
      <p:sp>
        <p:nvSpPr>
          <p:cNvPr id="3" name="Content Placeholder 2">
            <a:extLst>
              <a:ext uri="{FF2B5EF4-FFF2-40B4-BE49-F238E27FC236}">
                <a16:creationId xmlns:a16="http://schemas.microsoft.com/office/drawing/2014/main" id="{B9352903-AFFA-FF52-0E29-5B0F28E30EC2}"/>
              </a:ext>
            </a:extLst>
          </p:cNvPr>
          <p:cNvSpPr>
            <a:spLocks noGrp="1"/>
          </p:cNvSpPr>
          <p:nvPr>
            <p:ph idx="1"/>
          </p:nvPr>
        </p:nvSpPr>
        <p:spPr>
          <a:xfrm>
            <a:off x="2948891" y="2961077"/>
            <a:ext cx="7011973" cy="2778950"/>
          </a:xfrm>
        </p:spPr>
        <p:txBody>
          <a:bodyPr/>
          <a:lstStyle/>
          <a:p>
            <a:r>
              <a:rPr lang="en-US"/>
              <a:t>MySQL is a relational database management system (RDBMS) developed by Oracle that is based on structured query language (SQL).</a:t>
            </a:r>
          </a:p>
          <a:p>
            <a:r>
              <a:rPr lang="en-US"/>
              <a:t>MySQL is one of the most recognizable technologies in the modern big data ecosystem. Often called the most popular database and currently enjoying widespread, effective use regardless of industry, it’s clear that anyone involved with enterprise data or general IT should at least aim for a basic familiarity of MySQL.</a:t>
            </a:r>
            <a:endParaRPr lang="en-US" b="1" i="1">
              <a:solidFill>
                <a:schemeClr val="tx1"/>
              </a:solidFill>
            </a:endParaRPr>
          </a:p>
        </p:txBody>
      </p:sp>
    </p:spTree>
    <p:extLst>
      <p:ext uri="{BB962C8B-B14F-4D97-AF65-F5344CB8AC3E}">
        <p14:creationId xmlns:p14="http://schemas.microsoft.com/office/powerpoint/2010/main" val="268963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5779-0617-7EE5-DFE2-6181B6CB71A3}"/>
              </a:ext>
            </a:extLst>
          </p:cNvPr>
          <p:cNvSpPr>
            <a:spLocks noGrp="1"/>
          </p:cNvSpPr>
          <p:nvPr>
            <p:ph type="title"/>
          </p:nvPr>
        </p:nvSpPr>
        <p:spPr/>
        <p:txBody>
          <a:bodyPr/>
          <a:lstStyle/>
          <a:p>
            <a:r>
              <a:rPr lang="en-US" b="0" i="0">
                <a:solidFill>
                  <a:srgbClr val="0F0F19"/>
                </a:solidFill>
                <a:effectLst/>
                <a:latin typeface="Montserrat" pitchFamily="2" charset="0"/>
              </a:rPr>
              <a:t>PostgreSQL</a:t>
            </a:r>
            <a:endParaRPr lang="en-US"/>
          </a:p>
        </p:txBody>
      </p:sp>
      <p:sp>
        <p:nvSpPr>
          <p:cNvPr id="3" name="Content Placeholder 2">
            <a:extLst>
              <a:ext uri="{FF2B5EF4-FFF2-40B4-BE49-F238E27FC236}">
                <a16:creationId xmlns:a16="http://schemas.microsoft.com/office/drawing/2014/main" id="{E79ADDC1-3DDF-23EA-B733-84A24AE64B78}"/>
              </a:ext>
            </a:extLst>
          </p:cNvPr>
          <p:cNvSpPr>
            <a:spLocks noGrp="1"/>
          </p:cNvSpPr>
          <p:nvPr>
            <p:ph idx="1"/>
          </p:nvPr>
        </p:nvSpPr>
        <p:spPr/>
        <p:txBody>
          <a:bodyPr/>
          <a:lstStyle/>
          <a:p>
            <a:r>
              <a:rPr lang="en-US"/>
              <a:t>PostgreSQL is a powerful, open source object-relational database system that uses and extends the SQL language combined with many features that safely store and scale the most complicated data workloads. The origins of PostgreSQL date back to 1986 as part of the </a:t>
            </a:r>
            <a:r>
              <a:rPr lang="en-US">
                <a:hlinkClick r:id="rId2">
                  <a:extLst>
                    <a:ext uri="{A12FA001-AC4F-418D-AE19-62706E023703}">
                      <ahyp:hlinkClr xmlns:ahyp="http://schemas.microsoft.com/office/drawing/2018/hyperlinkcolor" val="tx"/>
                    </a:ext>
                  </a:extLst>
                </a:hlinkClick>
              </a:rPr>
              <a:t>POSTGRES</a:t>
            </a:r>
            <a:r>
              <a:rPr lang="en-US"/>
              <a:t> project at the University of California at Berkeley and has more than 30 years of active development on the core platform.</a:t>
            </a:r>
            <a:endParaRPr lang="en-US" b="1" i="1">
              <a:solidFill>
                <a:schemeClr val="tx1"/>
              </a:solidFill>
            </a:endParaRPr>
          </a:p>
        </p:txBody>
      </p:sp>
    </p:spTree>
    <p:extLst>
      <p:ext uri="{BB962C8B-B14F-4D97-AF65-F5344CB8AC3E}">
        <p14:creationId xmlns:p14="http://schemas.microsoft.com/office/powerpoint/2010/main" val="217378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9848-B46E-7B9D-76AB-2EFF91ECD10B}"/>
              </a:ext>
            </a:extLst>
          </p:cNvPr>
          <p:cNvSpPr>
            <a:spLocks noGrp="1"/>
          </p:cNvSpPr>
          <p:nvPr>
            <p:ph type="title"/>
          </p:nvPr>
        </p:nvSpPr>
        <p:spPr/>
        <p:txBody>
          <a:bodyPr/>
          <a:lstStyle/>
          <a:p>
            <a:r>
              <a:rPr lang="en-US" b="0" i="0">
                <a:solidFill>
                  <a:srgbClr val="0F0F19"/>
                </a:solidFill>
                <a:effectLst/>
                <a:latin typeface="Montserrat" pitchFamily="2" charset="0"/>
              </a:rPr>
              <a:t>SQL SERVER</a:t>
            </a:r>
            <a:endParaRPr lang="en-US"/>
          </a:p>
        </p:txBody>
      </p:sp>
      <p:sp>
        <p:nvSpPr>
          <p:cNvPr id="3" name="Content Placeholder 2">
            <a:extLst>
              <a:ext uri="{FF2B5EF4-FFF2-40B4-BE49-F238E27FC236}">
                <a16:creationId xmlns:a16="http://schemas.microsoft.com/office/drawing/2014/main" id="{407AE114-5E46-AAA4-BBF4-12C367F304F6}"/>
              </a:ext>
            </a:extLst>
          </p:cNvPr>
          <p:cNvSpPr>
            <a:spLocks noGrp="1"/>
          </p:cNvSpPr>
          <p:nvPr>
            <p:ph idx="1"/>
          </p:nvPr>
        </p:nvSpPr>
        <p:spPr/>
        <p:txBody>
          <a:bodyPr>
            <a:normAutofit/>
          </a:bodyPr>
          <a:lstStyle/>
          <a:p>
            <a:r>
              <a:rPr lang="en-US"/>
              <a:t>SQL Server is Microsoft's relational database management system (RDBMS). It is a full-featured database primarily designed to compete against competitors Oracle Database (DB) and MySQL.</a:t>
            </a:r>
          </a:p>
          <a:p>
            <a:r>
              <a:rPr lang="en-US"/>
              <a:t>Like all major RBDMS, SQL Server supports ANSI SQL, the standard SQL language. However, SQL Server also contains T-SQL, its own SQL implemention. SQL Server Management Studio (SSMS) (previously known as Enterprise Manager) is SQL Server's main interface tool, and it supports 32-bit and 64-bit environments.</a:t>
            </a:r>
          </a:p>
          <a:p>
            <a:r>
              <a:rPr lang="en-US"/>
              <a:t>SQL Server is sometimes referred to as MSSQL and Microsoft SQL Server.</a:t>
            </a:r>
          </a:p>
          <a:p>
            <a:endParaRPr lang="en-US"/>
          </a:p>
        </p:txBody>
      </p:sp>
      <p:sp>
        <p:nvSpPr>
          <p:cNvPr id="4" name="TextBox 3">
            <a:extLst>
              <a:ext uri="{FF2B5EF4-FFF2-40B4-BE49-F238E27FC236}">
                <a16:creationId xmlns:a16="http://schemas.microsoft.com/office/drawing/2014/main" id="{44EAD691-CF83-214E-3F0B-4A72A7DF48EC}"/>
              </a:ext>
            </a:extLst>
          </p:cNvPr>
          <p:cNvSpPr txBox="1"/>
          <p:nvPr/>
        </p:nvSpPr>
        <p:spPr>
          <a:xfrm>
            <a:off x="5184443" y="2515818"/>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67043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351B-768F-457C-E898-16605EB15CDD}"/>
              </a:ext>
            </a:extLst>
          </p:cNvPr>
          <p:cNvSpPr>
            <a:spLocks noGrp="1"/>
          </p:cNvSpPr>
          <p:nvPr>
            <p:ph type="title"/>
          </p:nvPr>
        </p:nvSpPr>
        <p:spPr/>
        <p:txBody>
          <a:bodyPr/>
          <a:lstStyle/>
          <a:p>
            <a:r>
              <a:rPr lang="en-US" b="0" i="0">
                <a:solidFill>
                  <a:srgbClr val="0F0F19"/>
                </a:solidFill>
                <a:effectLst/>
                <a:latin typeface="Montserrat" pitchFamily="2" charset="0"/>
              </a:rPr>
              <a:t>comparison</a:t>
            </a:r>
            <a:endParaRPr lang="en-US"/>
          </a:p>
        </p:txBody>
      </p:sp>
      <p:pic>
        <p:nvPicPr>
          <p:cNvPr id="5" name="Google Shape;162;p17">
            <a:extLst>
              <a:ext uri="{FF2B5EF4-FFF2-40B4-BE49-F238E27FC236}">
                <a16:creationId xmlns:a16="http://schemas.microsoft.com/office/drawing/2014/main" id="{4DEC72E5-D30F-52F1-B76C-50752A41E4C4}"/>
              </a:ext>
            </a:extLst>
          </p:cNvPr>
          <p:cNvPicPr>
            <a:picLocks noGrp="1"/>
          </p:cNvPicPr>
          <p:nvPr>
            <p:ph idx="1"/>
          </p:nvPr>
        </p:nvPicPr>
        <p:blipFill>
          <a:blip r:embed="rId2"/>
          <a:stretch/>
        </p:blipFill>
        <p:spPr>
          <a:xfrm>
            <a:off x="268082" y="2153413"/>
            <a:ext cx="11661524" cy="3975894"/>
          </a:xfrm>
          <a:prstGeom prst="rect">
            <a:avLst/>
          </a:prstGeom>
          <a:ln>
            <a:noFill/>
          </a:ln>
        </p:spPr>
      </p:pic>
    </p:spTree>
    <p:extLst>
      <p:ext uri="{BB962C8B-B14F-4D97-AF65-F5344CB8AC3E}">
        <p14:creationId xmlns:p14="http://schemas.microsoft.com/office/powerpoint/2010/main" val="12823874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Parcel</vt:lpstr>
      <vt:lpstr>Introduction to data Base</vt:lpstr>
      <vt:lpstr>MySQL</vt:lpstr>
      <vt:lpstr>PostgreSQL</vt:lpstr>
      <vt:lpstr>SQL SERVER</vt:lpstr>
      <vt:lpstr>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Base</dc:title>
  <dc:creator>ranimsaoudi90@gmail.com</dc:creator>
  <cp:lastModifiedBy>ranimsaoudi90@gmail.com</cp:lastModifiedBy>
  <cp:revision>4</cp:revision>
  <dcterms:created xsi:type="dcterms:W3CDTF">2022-07-12T20:13:52Z</dcterms:created>
  <dcterms:modified xsi:type="dcterms:W3CDTF">2022-07-12T20:30:17Z</dcterms:modified>
</cp:coreProperties>
</file>