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2" r:id="rId6"/>
    <p:sldId id="268" r:id="rId7"/>
    <p:sldId id="263" r:id="rId8"/>
    <p:sldId id="264" r:id="rId9"/>
    <p:sldId id="265" r:id="rId10"/>
    <p:sldId id="260" r:id="rId11"/>
    <p:sldId id="259" r:id="rId12"/>
    <p:sldId id="267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2" d="100"/>
          <a:sy n="42" d="100"/>
        </p:scale>
        <p:origin x="-14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TDKLAB:Users:TomKocher:Downloads:Top10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TDKLAB:Users:TomKocher:Downloads:Top1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800"/>
            </a:pPr>
            <a:r>
              <a:rPr lang="en-US" sz="2800" dirty="0"/>
              <a:t>Good Scaffold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88514862861215"/>
          <c:y val="0.121061482936272"/>
          <c:w val="0.879607994467776"/>
          <c:h val="0.750992383486789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  <a:effectLst/>
          </c:spPr>
          <c:marker>
            <c:symbol val="circle"/>
            <c:size val="8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marker>
          <c:trendline>
            <c:trendlineType val="linear"/>
            <c:dispRSqr val="1"/>
            <c:dispEq val="0"/>
            <c:trendlineLbl>
              <c:layout>
                <c:manualLayout>
                  <c:x val="-0.00275721784776903"/>
                  <c:y val="-0.279931466899971"/>
                </c:manualLayout>
              </c:layout>
              <c:numFmt formatCode="General" sourceLinked="0"/>
              <c:txPr>
                <a:bodyPr/>
                <a:lstStyle/>
                <a:p>
                  <a:pPr>
                    <a:defRPr sz="1400"/>
                  </a:pPr>
                  <a:endParaRPr lang="en-US"/>
                </a:p>
              </c:txPr>
            </c:trendlineLbl>
          </c:trendline>
          <c:xVal>
            <c:numRef>
              <c:f>UMD!$D$95:$D$109</c:f>
              <c:numCache>
                <c:formatCode>General</c:formatCode>
                <c:ptCount val="15"/>
                <c:pt idx="0">
                  <c:v>27.3</c:v>
                </c:pt>
                <c:pt idx="1">
                  <c:v>34.2</c:v>
                </c:pt>
                <c:pt idx="2">
                  <c:v>38.7</c:v>
                </c:pt>
                <c:pt idx="3">
                  <c:v>39.8</c:v>
                </c:pt>
                <c:pt idx="4">
                  <c:v>42.3</c:v>
                </c:pt>
                <c:pt idx="5">
                  <c:v>44.6</c:v>
                </c:pt>
                <c:pt idx="6">
                  <c:v>45.3</c:v>
                </c:pt>
                <c:pt idx="7">
                  <c:v>46.2</c:v>
                </c:pt>
                <c:pt idx="8">
                  <c:v>46.5</c:v>
                </c:pt>
                <c:pt idx="9">
                  <c:v>46.8</c:v>
                </c:pt>
                <c:pt idx="10">
                  <c:v>49.7</c:v>
                </c:pt>
                <c:pt idx="11">
                  <c:v>50.0</c:v>
                </c:pt>
                <c:pt idx="12">
                  <c:v>55.0</c:v>
                </c:pt>
                <c:pt idx="13">
                  <c:v>59.3</c:v>
                </c:pt>
                <c:pt idx="14">
                  <c:v>65.8</c:v>
                </c:pt>
              </c:numCache>
            </c:numRef>
          </c:xVal>
          <c:yVal>
            <c:numRef>
              <c:f>UMD!$E$95:$E$109</c:f>
              <c:numCache>
                <c:formatCode>General</c:formatCode>
                <c:ptCount val="15"/>
                <c:pt idx="0">
                  <c:v>18.935013</c:v>
                </c:pt>
                <c:pt idx="1">
                  <c:v>18.202381</c:v>
                </c:pt>
                <c:pt idx="2">
                  <c:v>17.375327</c:v>
                </c:pt>
                <c:pt idx="3">
                  <c:v>17.49612</c:v>
                </c:pt>
                <c:pt idx="4">
                  <c:v>16.634862</c:v>
                </c:pt>
                <c:pt idx="5">
                  <c:v>16.315377</c:v>
                </c:pt>
                <c:pt idx="6">
                  <c:v>16.227088</c:v>
                </c:pt>
                <c:pt idx="7">
                  <c:v>15.942316</c:v>
                </c:pt>
                <c:pt idx="8">
                  <c:v>15.831607</c:v>
                </c:pt>
                <c:pt idx="9">
                  <c:v>15.740371</c:v>
                </c:pt>
                <c:pt idx="10">
                  <c:v>14.965761</c:v>
                </c:pt>
                <c:pt idx="11">
                  <c:v>14.954182</c:v>
                </c:pt>
                <c:pt idx="12">
                  <c:v>14.065454</c:v>
                </c:pt>
                <c:pt idx="13">
                  <c:v>13.613315</c:v>
                </c:pt>
                <c:pt idx="14">
                  <c:v>13.162797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3348136"/>
        <c:axId val="2046268520"/>
      </c:scatterChart>
      <c:valAx>
        <c:axId val="21333481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Genetic</a:t>
                </a:r>
                <a:r>
                  <a:rPr lang="en-US" sz="1400" baseline="0"/>
                  <a:t> Distance (cM)</a:t>
                </a:r>
                <a:endParaRPr 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046268520"/>
        <c:crosses val="autoZero"/>
        <c:crossBetween val="midCat"/>
      </c:valAx>
      <c:valAx>
        <c:axId val="204626852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Physical Distance (Mb)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1333481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800"/>
            </a:pPr>
            <a:r>
              <a:rPr lang="en-US" sz="2800" dirty="0"/>
              <a:t>Problematic Scaffold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00081570686017"/>
          <c:y val="0.132666219137196"/>
          <c:w val="0.868680716381041"/>
          <c:h val="0.698261152206134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  <a:effectLst/>
          </c:spPr>
          <c:marker>
            <c:symbol val="circle"/>
            <c:size val="8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marker>
          <c:trendline>
            <c:trendlineType val="linear"/>
            <c:dispRSqr val="1"/>
            <c:dispEq val="1"/>
            <c:trendlineLbl>
              <c:layout>
                <c:manualLayout>
                  <c:x val="-0.0654724409448819"/>
                  <c:y val="-0.0959277486147565"/>
                </c:manualLayout>
              </c:layout>
              <c:tx>
                <c:rich>
                  <a:bodyPr/>
                  <a:lstStyle/>
                  <a:p>
                    <a:pPr>
                      <a:defRPr sz="1400"/>
                    </a:pPr>
                    <a:r>
                      <a:rPr lang="en-US" sz="1400" baseline="0"/>
                      <a:t>R² = 0.24364</a:t>
                    </a:r>
                    <a:endParaRPr lang="en-US" sz="1400"/>
                  </a:p>
                </c:rich>
              </c:tx>
              <c:numFmt formatCode="General" sourceLinked="0"/>
            </c:trendlineLbl>
          </c:trendline>
          <c:xVal>
            <c:numRef>
              <c:f>UMD!$D$111:$D$120</c:f>
              <c:numCache>
                <c:formatCode>General</c:formatCode>
                <c:ptCount val="10"/>
                <c:pt idx="0">
                  <c:v>0.0</c:v>
                </c:pt>
                <c:pt idx="1">
                  <c:v>6.8</c:v>
                </c:pt>
                <c:pt idx="2">
                  <c:v>10.3</c:v>
                </c:pt>
                <c:pt idx="3">
                  <c:v>13.4</c:v>
                </c:pt>
                <c:pt idx="4">
                  <c:v>15.0</c:v>
                </c:pt>
                <c:pt idx="5">
                  <c:v>16.6</c:v>
                </c:pt>
                <c:pt idx="6">
                  <c:v>17.9</c:v>
                </c:pt>
                <c:pt idx="7">
                  <c:v>19.0</c:v>
                </c:pt>
                <c:pt idx="8">
                  <c:v>21.1</c:v>
                </c:pt>
                <c:pt idx="9">
                  <c:v>30.5</c:v>
                </c:pt>
              </c:numCache>
            </c:numRef>
          </c:xVal>
          <c:yVal>
            <c:numRef>
              <c:f>UMD!$E$111:$E$120</c:f>
              <c:numCache>
                <c:formatCode>General</c:formatCode>
                <c:ptCount val="10"/>
                <c:pt idx="0">
                  <c:v>3.014013</c:v>
                </c:pt>
                <c:pt idx="1">
                  <c:v>6.933811</c:v>
                </c:pt>
                <c:pt idx="2">
                  <c:v>6.271554</c:v>
                </c:pt>
                <c:pt idx="3">
                  <c:v>5.438946</c:v>
                </c:pt>
                <c:pt idx="4">
                  <c:v>5.406149</c:v>
                </c:pt>
                <c:pt idx="5">
                  <c:v>5.027297</c:v>
                </c:pt>
                <c:pt idx="6">
                  <c:v>4.376022</c:v>
                </c:pt>
                <c:pt idx="7">
                  <c:v>4.58631</c:v>
                </c:pt>
                <c:pt idx="8">
                  <c:v>4.404980999999998</c:v>
                </c:pt>
                <c:pt idx="9">
                  <c:v>8.860617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0710536"/>
        <c:axId val="-2110637384"/>
      </c:scatterChart>
      <c:valAx>
        <c:axId val="21307105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Genetic Distance (cM)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110637384"/>
        <c:crosses val="autoZero"/>
        <c:crossBetween val="midCat"/>
      </c:valAx>
      <c:valAx>
        <c:axId val="-211063738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Physical Distance (Mb)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1307105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6F1C8-2084-7544-903D-C001059FE3B9}" type="datetimeFigureOut">
              <a:rPr lang="en-US" smtClean="0"/>
              <a:t>4/12/16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239B9-8D4A-104B-AE37-CB7FCC88D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45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Object-&gt; Object Beginning-&gt;</a:t>
            </a:r>
            <a:r>
              <a:rPr lang="en-US" baseline="0" dirty="0" smtClean="0"/>
              <a:t> Object End-&gt;Part number -&gt; Component type (N-&gt; gap, W-&gt; WGS </a:t>
            </a:r>
            <a:r>
              <a:rPr lang="en-US" baseline="0" dirty="0" err="1" smtClean="0"/>
              <a:t>Contig</a:t>
            </a:r>
            <a:r>
              <a:rPr lang="en-US" baseline="0" dirty="0" smtClean="0"/>
              <a:t>) -&gt; gap length or component id -&gt; type of gap / where on the component sequence does </a:t>
            </a:r>
            <a:r>
              <a:rPr lang="en-US" baseline="0" smtClean="0"/>
              <a:t>this start -&gt;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239B9-8D4A-104B-AE37-CB7FCC88DB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12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239B9-8D4A-104B-AE37-CB7FCC88DB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41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239B9-8D4A-104B-AE37-CB7FCC88DB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24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April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April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April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April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April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April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April 12,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April 12,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April 12,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April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April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April 12, 2016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atchenlab.life.illinois.edu/chromonomer/" TargetMode="Externa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8081" y="1676400"/>
            <a:ext cx="465286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Drop Anchor:</a:t>
            </a:r>
            <a:br>
              <a:rPr lang="en-US" dirty="0" smtClean="0"/>
            </a:br>
            <a:r>
              <a:rPr lang="en-US" dirty="0" smtClean="0"/>
              <a:t>Anchoring a genome assembly using </a:t>
            </a:r>
            <a:r>
              <a:rPr lang="en-US" dirty="0" err="1" smtClean="0"/>
              <a:t>Chromonomer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  Will </a:t>
            </a:r>
            <a:r>
              <a:rPr lang="en-US" dirty="0" err="1" smtClean="0"/>
              <a:t>Gammerdinger</a:t>
            </a:r>
            <a:endParaRPr lang="en-US" dirty="0" smtClean="0"/>
          </a:p>
          <a:p>
            <a:r>
              <a:rPr lang="en-US" dirty="0" smtClean="0"/>
              <a:t>UMD Bring </a:t>
            </a:r>
            <a:r>
              <a:rPr lang="en-US" dirty="0"/>
              <a:t>Y</a:t>
            </a:r>
            <a:r>
              <a:rPr lang="en-US" dirty="0" smtClean="0"/>
              <a:t>our Own Bioinformatics</a:t>
            </a:r>
          </a:p>
          <a:p>
            <a:r>
              <a:rPr lang="en-US" dirty="0" smtClean="0"/>
              <a:t>April 12</a:t>
            </a:r>
            <a:r>
              <a:rPr lang="en-US" baseline="30000" dirty="0" smtClean="0"/>
              <a:t>th</a:t>
            </a:r>
            <a:r>
              <a:rPr lang="en-US" dirty="0" smtClean="0"/>
              <a:t>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04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259017771"/>
              </p:ext>
            </p:extLst>
          </p:nvPr>
        </p:nvGraphicFramePr>
        <p:xfrm>
          <a:off x="771521" y="332366"/>
          <a:ext cx="7738942" cy="4997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14154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6710591"/>
              </p:ext>
            </p:extLst>
          </p:nvPr>
        </p:nvGraphicFramePr>
        <p:xfrm>
          <a:off x="685800" y="332366"/>
          <a:ext cx="7772400" cy="5215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5371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on my pedestal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Linkage map publications need:</a:t>
            </a:r>
          </a:p>
          <a:p>
            <a:pPr lvl="1"/>
            <a:r>
              <a:rPr lang="en-US" dirty="0" smtClean="0"/>
              <a:t>A linkage map file</a:t>
            </a:r>
          </a:p>
          <a:p>
            <a:pPr lvl="1"/>
            <a:r>
              <a:rPr lang="en-US" dirty="0" smtClean="0"/>
              <a:t>Markers file</a:t>
            </a:r>
          </a:p>
          <a:p>
            <a:pPr lvl="1"/>
            <a:endParaRPr lang="en-US" dirty="0"/>
          </a:p>
          <a:p>
            <a:r>
              <a:rPr lang="en-US" dirty="0" smtClean="0"/>
              <a:t>Manuscripts without these things should </a:t>
            </a:r>
            <a:r>
              <a:rPr lang="en-US" dirty="0" smtClean="0"/>
              <a:t>be </a:t>
            </a:r>
            <a:r>
              <a:rPr lang="en-US" dirty="0" smtClean="0"/>
              <a:t>revised to include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92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66695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924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Written and distributed by Julian </a:t>
            </a:r>
            <a:r>
              <a:rPr lang="en-US" dirty="0" err="1" smtClean="0"/>
              <a:t>Catchen</a:t>
            </a:r>
            <a:r>
              <a:rPr lang="en-US" dirty="0" smtClean="0"/>
              <a:t> and Angel </a:t>
            </a:r>
            <a:r>
              <a:rPr lang="en-US" dirty="0" err="1" smtClean="0"/>
              <a:t>Amores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Released in the beginning for 2016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Purpose: Using a genetic map, it will quickly anchor a genome assembly and create a new anchored genome assembly</a:t>
            </a:r>
          </a:p>
          <a:p>
            <a:endParaRPr lang="en-US" dirty="0"/>
          </a:p>
          <a:p>
            <a:r>
              <a:rPr lang="en-US" dirty="0" smtClean="0"/>
              <a:t>Designed to be implemented from Stacks output, but with work any genetic map will suffice</a:t>
            </a:r>
          </a:p>
          <a:p>
            <a:endParaRPr lang="en-US" dirty="0"/>
          </a:p>
          <a:p>
            <a:r>
              <a:rPr lang="en-US" dirty="0" smtClean="0"/>
              <a:t>Web interface for visualization that will not be discussed here</a:t>
            </a:r>
          </a:p>
          <a:p>
            <a:endParaRPr lang="en-US" dirty="0"/>
          </a:p>
          <a:p>
            <a:r>
              <a:rPr lang="en-US" dirty="0" smtClean="0"/>
              <a:t>Available for download at:</a:t>
            </a:r>
            <a:endParaRPr lang="en-US" dirty="0" smtClean="0">
              <a:hlinkClick r:id="rId2"/>
            </a:endParaRPr>
          </a:p>
          <a:p>
            <a:pPr marL="6858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://catchenlab.life.illinois.edu/chromonomer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6-04-11 at 10.42.0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3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39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the 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Observes the markers furthest apart markers on the scaffold</a:t>
            </a:r>
          </a:p>
          <a:p>
            <a:endParaRPr lang="en-US" dirty="0"/>
          </a:p>
          <a:p>
            <a:r>
              <a:rPr lang="en-US" dirty="0" smtClean="0"/>
              <a:t>Determines the directionality and prunes the fewest number of markers </a:t>
            </a:r>
          </a:p>
          <a:p>
            <a:endParaRPr lang="en-US" dirty="0" smtClean="0"/>
          </a:p>
          <a:p>
            <a:r>
              <a:rPr lang="en-US" dirty="0"/>
              <a:t>Assesses alignment of all mapped markers to look for scaffolds spanning multiple linkage groups and splits them</a:t>
            </a:r>
          </a:p>
          <a:p>
            <a:pPr lvl="1"/>
            <a:r>
              <a:rPr lang="en-US" dirty="0" smtClean="0"/>
              <a:t>Needs gaps to split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45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Marker names need to be numeric</a:t>
            </a:r>
          </a:p>
          <a:p>
            <a:endParaRPr lang="en-US" dirty="0"/>
          </a:p>
          <a:p>
            <a:r>
              <a:rPr lang="en-US" dirty="0" smtClean="0"/>
              <a:t>Marker names in the genetic map must match the marker name in the FASTA file</a:t>
            </a:r>
          </a:p>
          <a:p>
            <a:endParaRPr lang="en-US" dirty="0"/>
          </a:p>
          <a:p>
            <a:r>
              <a:rPr lang="en-US" dirty="0" smtClean="0"/>
              <a:t>Genome FASTA file cannot be line-wrapped</a:t>
            </a:r>
          </a:p>
          <a:p>
            <a:endParaRPr lang="en-US" dirty="0"/>
          </a:p>
          <a:p>
            <a:r>
              <a:rPr lang="en-US" dirty="0" smtClean="0"/>
              <a:t>FASTA headers should just be “&gt;</a:t>
            </a:r>
            <a:r>
              <a:rPr lang="en-US" dirty="0" err="1" smtClean="0"/>
              <a:t>scaffold_name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32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FASTA file of the markers</a:t>
            </a:r>
          </a:p>
          <a:p>
            <a:endParaRPr lang="en-US" dirty="0" smtClean="0"/>
          </a:p>
          <a:p>
            <a:r>
              <a:rPr lang="en-US" dirty="0" smtClean="0"/>
              <a:t>Genetic map</a:t>
            </a:r>
          </a:p>
          <a:p>
            <a:endParaRPr lang="en-US" dirty="0"/>
          </a:p>
          <a:p>
            <a:r>
              <a:rPr lang="en-US" dirty="0" smtClean="0"/>
              <a:t>AGP file of the genome</a:t>
            </a:r>
          </a:p>
          <a:p>
            <a:endParaRPr lang="en-US" dirty="0"/>
          </a:p>
          <a:p>
            <a:r>
              <a:rPr lang="en-US" dirty="0" smtClean="0"/>
              <a:t>FASTA file of the genome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80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AGP File format</a:t>
            </a:r>
            <a:endParaRPr lang="en-US" dirty="0"/>
          </a:p>
        </p:txBody>
      </p:sp>
      <p:pic>
        <p:nvPicPr>
          <p:cNvPr id="4" name="Content Placeholder 3" descr="Screen Shot 2016-04-11 at 5.18.54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30" r="-4230"/>
          <a:stretch>
            <a:fillRect/>
          </a:stretch>
        </p:blipFill>
        <p:spPr>
          <a:xfrm>
            <a:off x="97510" y="1187019"/>
            <a:ext cx="8852126" cy="4252492"/>
          </a:xfrm>
        </p:spPr>
      </p:pic>
    </p:spTree>
    <p:extLst>
      <p:ext uri="{BB962C8B-B14F-4D97-AF65-F5344CB8AC3E}">
        <p14:creationId xmlns:p14="http://schemas.microsoft.com/office/powerpoint/2010/main" val="2105316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 the markers to the genome</a:t>
            </a:r>
          </a:p>
          <a:p>
            <a:pPr lvl="1"/>
            <a:r>
              <a:rPr lang="en-US" dirty="0" smtClean="0"/>
              <a:t>BWA</a:t>
            </a:r>
          </a:p>
          <a:p>
            <a:pPr lvl="1"/>
            <a:r>
              <a:rPr lang="en-US" dirty="0" smtClean="0"/>
              <a:t>BLAST</a:t>
            </a:r>
          </a:p>
          <a:p>
            <a:pPr lvl="1"/>
            <a:r>
              <a:rPr lang="en-US" dirty="0" smtClean="0"/>
              <a:t>Alignments can be SAM/BAM</a:t>
            </a:r>
          </a:p>
          <a:p>
            <a:endParaRPr lang="en-US" dirty="0" smtClean="0"/>
          </a:p>
          <a:p>
            <a:r>
              <a:rPr lang="en-US" dirty="0" smtClean="0"/>
              <a:t>May need to produce an AGP file if you genome assembler did not produce one</a:t>
            </a:r>
          </a:p>
          <a:p>
            <a:pPr lvl="1"/>
            <a:r>
              <a:rPr lang="en-US" dirty="0" smtClean="0"/>
              <a:t>Not terribly hard to make if you need to script it up yourself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9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Chromonomer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hromonomer</a:t>
            </a:r>
            <a:r>
              <a:rPr lang="en-US" dirty="0" smtClean="0"/>
              <a:t> -p </a:t>
            </a:r>
            <a:r>
              <a:rPr lang="en-US" dirty="0" err="1" smtClean="0"/>
              <a:t>genetic_map.txt</a:t>
            </a:r>
            <a:r>
              <a:rPr lang="en-US" dirty="0" smtClean="0"/>
              <a:t> -s </a:t>
            </a:r>
            <a:r>
              <a:rPr lang="en-US" dirty="0" err="1" smtClean="0"/>
              <a:t>markers.sam</a:t>
            </a:r>
            <a:r>
              <a:rPr lang="en-US" dirty="0" smtClean="0"/>
              <a:t> </a:t>
            </a:r>
            <a:r>
              <a:rPr lang="en-US" dirty="0" smtClean="0"/>
              <a:t>-a </a:t>
            </a:r>
            <a:r>
              <a:rPr lang="en-US" dirty="0" err="1" smtClean="0"/>
              <a:t>genome.agp</a:t>
            </a:r>
            <a:r>
              <a:rPr lang="en-US" dirty="0" smtClean="0"/>
              <a:t> </a:t>
            </a:r>
            <a:r>
              <a:rPr lang="en-US" dirty="0" smtClean="0"/>
              <a:t>-o </a:t>
            </a:r>
            <a:r>
              <a:rPr lang="en-US" dirty="0" err="1" smtClean="0"/>
              <a:t>chromonomer_output_directory</a:t>
            </a:r>
            <a:r>
              <a:rPr lang="en-US" dirty="0" smtClean="0"/>
              <a:t>/ --</a:t>
            </a:r>
            <a:r>
              <a:rPr lang="en-US" dirty="0" err="1" smtClean="0"/>
              <a:t>fasta</a:t>
            </a:r>
            <a:r>
              <a:rPr lang="en-US" dirty="0" smtClean="0"/>
              <a:t> </a:t>
            </a:r>
            <a:r>
              <a:rPr lang="en-US" dirty="0" err="1" smtClean="0"/>
              <a:t>genome.fasta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--</a:t>
            </a:r>
            <a:r>
              <a:rPr lang="en-US" dirty="0" err="1" smtClean="0"/>
              <a:t>fasta</a:t>
            </a:r>
            <a:r>
              <a:rPr lang="en-US" dirty="0" smtClean="0"/>
              <a:t> option is optional, but if it is provided it will produce a copy of the anchored assembly </a:t>
            </a:r>
            <a:r>
              <a:rPr lang="en-US" dirty="0" err="1" smtClean="0"/>
              <a:t>fasta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iterate using multiple genetic 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329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00853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Demo </a:t>
            </a:r>
            <a:r>
              <a:rPr lang="en-US" dirty="0" err="1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416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1016</TotalTime>
  <Words>397</Words>
  <Application>Microsoft Macintosh PowerPoint</Application>
  <PresentationFormat>On-screen Show (4:3)</PresentationFormat>
  <Paragraphs>73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Urban Pop</vt:lpstr>
      <vt:lpstr>Drop Anchor: Anchoring a genome assembly using Chromonomer</vt:lpstr>
      <vt:lpstr>PowerPoint Presentation</vt:lpstr>
      <vt:lpstr>Under the hood</vt:lpstr>
      <vt:lpstr>Pro Tips</vt:lpstr>
      <vt:lpstr>Requirements</vt:lpstr>
      <vt:lpstr>AGP File format</vt:lpstr>
      <vt:lpstr>Prep Work</vt:lpstr>
      <vt:lpstr>Running Chromonomer</vt:lpstr>
      <vt:lpstr>Demo TIme</vt:lpstr>
      <vt:lpstr>PowerPoint Presentation</vt:lpstr>
      <vt:lpstr>PowerPoint Presentation</vt:lpstr>
      <vt:lpstr>Getting on my pedestal</vt:lpstr>
      <vt:lpstr>Questions?</vt:lpstr>
    </vt:vector>
  </TitlesOfParts>
  <Company>University of Maryland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Drop Anchor: Anchoring a genome assembly using Chromonomer</dc:title>
  <dc:creator>Tom Kocher</dc:creator>
  <cp:lastModifiedBy>Will Gammerdinger</cp:lastModifiedBy>
  <cp:revision>19</cp:revision>
  <dcterms:created xsi:type="dcterms:W3CDTF">2016-04-11T14:33:16Z</dcterms:created>
  <dcterms:modified xsi:type="dcterms:W3CDTF">2016-04-13T04:02:24Z</dcterms:modified>
</cp:coreProperties>
</file>