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71" r:id="rId9"/>
    <p:sldId id="273" r:id="rId10"/>
    <p:sldId id="272" r:id="rId11"/>
    <p:sldId id="274" r:id="rId12"/>
    <p:sldId id="283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47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kevingnyberg:Machado_Lab:Mather40:Mapping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3366FF"/>
              </a:solidFill>
              <a:ln>
                <a:noFill/>
              </a:ln>
            </c:spPr>
          </c:marker>
          <c:xVal>
            <c:numRef>
              <c:f>Sheet1!$B$29:$B$36</c:f>
              <c:numCache>
                <c:formatCode>General</c:formatCode>
                <c:ptCount val="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</c:numCache>
            </c:numRef>
          </c:xVal>
          <c:yVal>
            <c:numRef>
              <c:f>Sheet1!$D$11:$D$18</c:f>
              <c:numCache>
                <c:formatCode>General</c:formatCode>
                <c:ptCount val="8"/>
                <c:pt idx="0">
                  <c:v>81.95279381419741</c:v>
                </c:pt>
                <c:pt idx="1">
                  <c:v>81.12752696064184</c:v>
                </c:pt>
                <c:pt idx="2">
                  <c:v>77.00649395652748</c:v>
                </c:pt>
                <c:pt idx="3">
                  <c:v>78.66768872886813</c:v>
                </c:pt>
                <c:pt idx="4">
                  <c:v>89.34106191275492</c:v>
                </c:pt>
                <c:pt idx="5">
                  <c:v>92.4882951692161</c:v>
                </c:pt>
                <c:pt idx="6">
                  <c:v>88.89344078482455</c:v>
                </c:pt>
                <c:pt idx="7">
                  <c:v>86.33000208066601</c:v>
                </c:pt>
              </c:numCache>
            </c:numRef>
          </c:yVal>
          <c:smooth val="0"/>
        </c:ser>
        <c:ser>
          <c:idx val="0"/>
          <c:order val="1"/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FF6600"/>
              </a:solidFill>
              <a:ln>
                <a:noFill/>
              </a:ln>
            </c:spPr>
          </c:marker>
          <c:xVal>
            <c:numRef>
              <c:f>Sheet1!$C$29:$C$36</c:f>
              <c:numCache>
                <c:formatCode>General</c:formatCode>
                <c:ptCount val="8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68.89159815051038</c:v>
                </c:pt>
                <c:pt idx="1">
                  <c:v>72.10775770345961</c:v>
                </c:pt>
                <c:pt idx="2">
                  <c:v>71.36035024383624</c:v>
                </c:pt>
                <c:pt idx="3">
                  <c:v>73.07801108193712</c:v>
                </c:pt>
                <c:pt idx="4">
                  <c:v>78.85414245743584</c:v>
                </c:pt>
                <c:pt idx="5">
                  <c:v>80.67381899143166</c:v>
                </c:pt>
                <c:pt idx="6">
                  <c:v>81.05580540316588</c:v>
                </c:pt>
                <c:pt idx="7">
                  <c:v>82.89215383985815</c:v>
                </c:pt>
              </c:numCache>
            </c:numRef>
          </c:yVal>
          <c:smooth val="0"/>
        </c:ser>
        <c:ser>
          <c:idx val="1"/>
          <c:order val="2"/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008000"/>
              </a:solidFill>
              <a:ln>
                <a:noFill/>
              </a:ln>
            </c:spPr>
          </c:marker>
          <c:xVal>
            <c:numRef>
              <c:f>Sheet1!$D$29:$D$36</c:f>
              <c:numCache>
                <c:formatCode>General</c:formatCode>
                <c:ptCount val="8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2.5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73.98573533441591</c:v>
                </c:pt>
                <c:pt idx="1">
                  <c:v>76.1825168051155</c:v>
                </c:pt>
                <c:pt idx="2">
                  <c:v>76.85774888007845</c:v>
                </c:pt>
                <c:pt idx="3">
                  <c:v>78.35557886532922</c:v>
                </c:pt>
                <c:pt idx="4">
                  <c:v>90.37590570597301</c:v>
                </c:pt>
                <c:pt idx="5">
                  <c:v>91.79633254267162</c:v>
                </c:pt>
                <c:pt idx="6">
                  <c:v>86.69394656449705</c:v>
                </c:pt>
                <c:pt idx="7">
                  <c:v>87.75643007967975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573448"/>
        <c:axId val="2131605624"/>
      </c:scatterChart>
      <c:valAx>
        <c:axId val="2131573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1605624"/>
        <c:crosses val="autoZero"/>
        <c:crossBetween val="midCat"/>
      </c:valAx>
      <c:valAx>
        <c:axId val="2131605624"/>
        <c:scaling>
          <c:orientation val="minMax"/>
          <c:max val="100.0"/>
          <c:min val="50.0"/>
        </c:scaling>
        <c:delete val="0"/>
        <c:axPos val="l"/>
        <c:numFmt formatCode="General" sourceLinked="1"/>
        <c:majorTickMark val="out"/>
        <c:minorTickMark val="none"/>
        <c:tickLblPos val="nextTo"/>
        <c:crossAx val="2131573448"/>
        <c:crosses val="autoZero"/>
        <c:crossBetween val="midCat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08E6F-65BD-6F44-8A4F-186E3D383F09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E03A-13D8-2447-958C-312806F2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0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latin typeface="Calibri" charset="0"/>
            </a:endParaRPr>
          </a:p>
        </p:txBody>
      </p:sp>
      <p:sp>
        <p:nvSpPr>
          <p:cNvPr id="30723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76200" indent="-76200" eaLnBrk="1" hangingPunct="1">
              <a:lnSpc>
                <a:spcPct val="93000"/>
              </a:lnSpc>
              <a:spcBef>
                <a:spcPct val="0"/>
              </a:spcBef>
              <a:buSzPct val="45000"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</a:tabLst>
            </a:pPr>
            <a:r>
              <a:rPr lang="en-GB" dirty="0" smtClean="0">
                <a:latin typeface="Arial" charset="0"/>
                <a:ea typeface="ＭＳ Ｐゴシック" charset="0"/>
                <a:cs typeface="msgothic" charset="0"/>
              </a:rPr>
              <a:t> </a:t>
            </a:r>
            <a:r>
              <a:rPr lang="en-GB" dirty="0">
                <a:latin typeface="Arial" charset="0"/>
                <a:ea typeface="ＭＳ Ｐゴシック" charset="0"/>
                <a:cs typeface="msgothic" charset="0"/>
              </a:rPr>
              <a:t>)‏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879D-B35C-C44A-9CC2-B17A2D3BD8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0713-4106-824D-960C-C8267F92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715" y="909538"/>
            <a:ext cx="7775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Abundance estimation and allele-specific expression using </a:t>
            </a:r>
            <a:r>
              <a:rPr lang="en-US" sz="3000" b="1" dirty="0" err="1" smtClean="0"/>
              <a:t>kallisto</a:t>
            </a:r>
            <a:endParaRPr lang="en-US" sz="3000" b="1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  <a:p>
            <a:r>
              <a:rPr lang="en-US" sz="2400" dirty="0" smtClean="0"/>
              <a:t>Kevin Nyberg</a:t>
            </a:r>
          </a:p>
          <a:p>
            <a:r>
              <a:rPr lang="en-US" sz="2400" dirty="0" smtClean="0"/>
              <a:t>Machado Lab</a:t>
            </a:r>
          </a:p>
          <a:p>
            <a:r>
              <a:rPr lang="en-US" sz="2400" dirty="0" smtClean="0"/>
              <a:t>BYOB, </a:t>
            </a:r>
            <a:r>
              <a:rPr lang="en-US" sz="2400" dirty="0" smtClean="0"/>
              <a:t>3-1-16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85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ASE using </a:t>
            </a:r>
            <a:r>
              <a:rPr lang="en-US" sz="2400" b="1" dirty="0" err="1" smtClean="0"/>
              <a:t>kallisto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7066" y="1591732"/>
            <a:ext cx="8449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test </a:t>
            </a:r>
            <a:r>
              <a:rPr lang="en-US" sz="2000" dirty="0" err="1"/>
              <a:t>kallisto’s</a:t>
            </a:r>
            <a:r>
              <a:rPr lang="en-US" sz="2000" dirty="0"/>
              <a:t> suitability for allele specific expression (ASE) quantification, </a:t>
            </a:r>
            <a:r>
              <a:rPr lang="en-US" sz="2000" dirty="0" smtClean="0"/>
              <a:t>we also </a:t>
            </a:r>
            <a:r>
              <a:rPr lang="en-US" sz="2000" dirty="0"/>
              <a:t>simulated reads from a </a:t>
            </a:r>
            <a:r>
              <a:rPr lang="en-US" sz="2000" dirty="0" err="1"/>
              <a:t>transcriptome</a:t>
            </a:r>
            <a:r>
              <a:rPr lang="en-US" sz="2000" dirty="0"/>
              <a:t> with two distinct haplotypes. </a:t>
            </a:r>
            <a:r>
              <a:rPr lang="en-US" sz="2000" dirty="0" smtClean="0"/>
              <a:t>The median</a:t>
            </a:r>
            <a:r>
              <a:rPr lang="en-US" sz="2000" dirty="0"/>
              <a:t> </a:t>
            </a:r>
            <a:r>
              <a:rPr lang="en-US" sz="2000" dirty="0" smtClean="0"/>
              <a:t>percent </a:t>
            </a:r>
            <a:r>
              <a:rPr lang="en-US" sz="2000" dirty="0"/>
              <a:t>error for </a:t>
            </a:r>
            <a:r>
              <a:rPr lang="en-US" sz="2000" dirty="0" err="1"/>
              <a:t>kallisto</a:t>
            </a:r>
            <a:r>
              <a:rPr lang="en-US" sz="2000" dirty="0"/>
              <a:t> was 12.2% vs. 11.3% for RSEM, 14.8% </a:t>
            </a:r>
            <a:r>
              <a:rPr lang="en-US" sz="2000" dirty="0" smtClean="0"/>
              <a:t>for </a:t>
            </a:r>
            <a:r>
              <a:rPr lang="en-US" sz="2000" dirty="0" err="1" smtClean="0"/>
              <a:t>eXpress</a:t>
            </a:r>
            <a:r>
              <a:rPr lang="en-US" sz="2000" dirty="0" smtClean="0"/>
              <a:t> </a:t>
            </a:r>
            <a:r>
              <a:rPr lang="en-US" sz="2000" dirty="0"/>
              <a:t>and 14.6</a:t>
            </a:r>
            <a:r>
              <a:rPr lang="en-US" sz="2000" dirty="0" smtClean="0"/>
              <a:t>% for </a:t>
            </a:r>
            <a:r>
              <a:rPr lang="en-US" sz="2000" dirty="0"/>
              <a:t>Sailfish, showing that </a:t>
            </a:r>
            <a:r>
              <a:rPr lang="en-US" sz="2000" dirty="0" err="1"/>
              <a:t>kallisto</a:t>
            </a:r>
            <a:r>
              <a:rPr lang="en-US" sz="2000" dirty="0"/>
              <a:t> is suitable for ASE (it </a:t>
            </a:r>
            <a:r>
              <a:rPr lang="en-US" sz="2000" dirty="0" smtClean="0"/>
              <a:t>is important </a:t>
            </a:r>
            <a:r>
              <a:rPr lang="en-US" sz="2000" dirty="0"/>
              <a:t>to note again, that </a:t>
            </a:r>
            <a:r>
              <a:rPr lang="en-US" sz="2000" dirty="0" smtClean="0"/>
              <a:t>the simulation </a:t>
            </a:r>
            <a:r>
              <a:rPr lang="en-US" sz="2000" dirty="0"/>
              <a:t>was based on RSEM, both </a:t>
            </a:r>
            <a:r>
              <a:rPr lang="en-US" sz="2000" dirty="0" smtClean="0"/>
              <a:t>for generating </a:t>
            </a:r>
            <a:r>
              <a:rPr lang="en-US" sz="2000" dirty="0"/>
              <a:t>the parameters and then the data).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600922" y="4145634"/>
            <a:ext cx="385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Bray et al. 2015. http</a:t>
            </a:r>
            <a:r>
              <a:rPr lang="en-US" sz="1200" dirty="0"/>
              <a:t>://</a:t>
            </a:r>
            <a:r>
              <a:rPr lang="en-US" sz="1200" dirty="0" err="1"/>
              <a:t>arxiv.org</a:t>
            </a:r>
            <a:r>
              <a:rPr lang="en-US" sz="1200" dirty="0"/>
              <a:t>/</a:t>
            </a:r>
            <a:r>
              <a:rPr lang="en-US" sz="1200" dirty="0" err="1"/>
              <a:t>pdf</a:t>
            </a:r>
            <a:r>
              <a:rPr lang="en-US" sz="1200" dirty="0"/>
              <a:t>/1505.02710v2.pdf</a:t>
            </a:r>
          </a:p>
        </p:txBody>
      </p:sp>
    </p:spTree>
    <p:extLst>
      <p:ext uri="{BB962C8B-B14F-4D97-AF65-F5344CB8AC3E}">
        <p14:creationId xmlns:p14="http://schemas.microsoft.com/office/powerpoint/2010/main" val="260849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ASE using </a:t>
            </a:r>
            <a:r>
              <a:rPr lang="en-US" sz="2400" b="1" dirty="0" err="1" smtClean="0"/>
              <a:t>kallisto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7066" y="1219206"/>
            <a:ext cx="8449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How does </a:t>
            </a:r>
            <a:r>
              <a:rPr lang="en-US" sz="2000" dirty="0" err="1" smtClean="0"/>
              <a:t>kallisto</a:t>
            </a:r>
            <a:r>
              <a:rPr lang="en-US" sz="2000" dirty="0" smtClean="0"/>
              <a:t> compare to abundance estimation using </a:t>
            </a:r>
            <a:r>
              <a:rPr lang="en-US" sz="2000" dirty="0" err="1" smtClean="0"/>
              <a:t>TopHat</a:t>
            </a:r>
            <a:r>
              <a:rPr lang="en-US" sz="2000" dirty="0" smtClean="0"/>
              <a:t>/</a:t>
            </a:r>
            <a:r>
              <a:rPr lang="en-US" sz="2000" dirty="0" err="1" smtClean="0"/>
              <a:t>HTSeq</a:t>
            </a:r>
            <a:r>
              <a:rPr lang="en-US" sz="2000" dirty="0" smtClean="0"/>
              <a:t>-count?</a:t>
            </a:r>
          </a:p>
          <a:p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How accurate is </a:t>
            </a:r>
            <a:r>
              <a:rPr lang="en-US" sz="2000" dirty="0" err="1" smtClean="0"/>
              <a:t>kallisto</a:t>
            </a:r>
            <a:r>
              <a:rPr lang="en-US" sz="2000" dirty="0" smtClean="0"/>
              <a:t> for calculating ASE?</a:t>
            </a:r>
            <a:endParaRPr lang="en-US" sz="2000" dirty="0"/>
          </a:p>
        </p:txBody>
      </p:sp>
      <p:pic>
        <p:nvPicPr>
          <p:cNvPr id="5" name="Picture 4" descr="dpse_f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/>
          <a:stretch/>
        </p:blipFill>
        <p:spPr>
          <a:xfrm>
            <a:off x="965452" y="4262956"/>
            <a:ext cx="2984139" cy="17754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865" y="6038405"/>
            <a:ext cx="27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i="1" dirty="0" smtClean="0"/>
              <a:t> </a:t>
            </a:r>
            <a:r>
              <a:rPr lang="en-US" dirty="0" smtClean="0"/>
              <a:t>ovary</a:t>
            </a:r>
            <a:endParaRPr lang="en-US" i="1" dirty="0"/>
          </a:p>
        </p:txBody>
      </p:sp>
      <p:pic>
        <p:nvPicPr>
          <p:cNvPr id="7" name="Picture 6" descr="dpse_f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/>
          <a:stretch/>
        </p:blipFill>
        <p:spPr>
          <a:xfrm>
            <a:off x="5063319" y="4262956"/>
            <a:ext cx="2984139" cy="1775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7392" y="6038405"/>
            <a:ext cx="21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persimilis</a:t>
            </a:r>
            <a:r>
              <a:rPr lang="en-US" i="1" dirty="0" smtClean="0"/>
              <a:t> </a:t>
            </a:r>
            <a:r>
              <a:rPr lang="en-US" dirty="0" smtClean="0"/>
              <a:t>ovary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04547" y="314584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“</a:t>
            </a:r>
            <a:r>
              <a:rPr lang="en-US" sz="2400" b="1" dirty="0" err="1" smtClean="0"/>
              <a:t>Pseudohybrid</a:t>
            </a:r>
            <a:r>
              <a:rPr lang="en-US" sz="2400" b="1" dirty="0" smtClean="0"/>
              <a:t>” dataset = combined </a:t>
            </a:r>
            <a:r>
              <a:rPr lang="en-US" sz="2400" b="1" dirty="0" err="1" smtClean="0"/>
              <a:t>unstranded</a:t>
            </a:r>
            <a:r>
              <a:rPr lang="en-US" sz="2400" b="1" dirty="0" smtClean="0"/>
              <a:t> RNA-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(20 million mate pairs) from parental species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0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kallisto</a:t>
            </a:r>
            <a:r>
              <a:rPr lang="en-US" sz="2400" b="1" dirty="0" smtClean="0"/>
              <a:t> abundance estimation - commands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749" y="1253062"/>
            <a:ext cx="8491084" cy="5847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FF00"/>
                </a:solidFill>
              </a:rPr>
              <a:t>kallisto</a:t>
            </a:r>
            <a:r>
              <a:rPr lang="en-US" sz="1600" dirty="0" smtClean="0">
                <a:solidFill>
                  <a:srgbClr val="00FF00"/>
                </a:solidFill>
              </a:rPr>
              <a:t> </a:t>
            </a:r>
            <a:r>
              <a:rPr lang="en-US" sz="1600" dirty="0">
                <a:solidFill>
                  <a:srgbClr val="00FF00"/>
                </a:solidFill>
              </a:rPr>
              <a:t>index -</a:t>
            </a:r>
            <a:r>
              <a:rPr lang="en-US" sz="1600" dirty="0" err="1">
                <a:solidFill>
                  <a:srgbClr val="00FF00"/>
                </a:solidFill>
              </a:rPr>
              <a:t>i</a:t>
            </a:r>
            <a:r>
              <a:rPr lang="en-US" sz="1600" dirty="0">
                <a:solidFill>
                  <a:srgbClr val="00FF00"/>
                </a:solidFill>
              </a:rPr>
              <a:t> merged_X234_MV225r3.idx merged_X234_r3.</a:t>
            </a:r>
            <a:r>
              <a:rPr lang="en-US" sz="1600" dirty="0" smtClean="0">
                <a:solidFill>
                  <a:srgbClr val="00FF00"/>
                </a:solidFill>
              </a:rPr>
              <a:t>fa</a:t>
            </a:r>
          </a:p>
          <a:p>
            <a:r>
              <a:rPr lang="en-US" sz="1600" dirty="0" err="1" smtClean="0">
                <a:solidFill>
                  <a:srgbClr val="00FF00"/>
                </a:solidFill>
              </a:rPr>
              <a:t>kallisto</a:t>
            </a:r>
            <a:r>
              <a:rPr lang="en-US" sz="1600" dirty="0" smtClean="0">
                <a:solidFill>
                  <a:srgbClr val="00FF00"/>
                </a:solidFill>
              </a:rPr>
              <a:t> </a:t>
            </a:r>
            <a:r>
              <a:rPr lang="en-US" sz="1600" dirty="0">
                <a:solidFill>
                  <a:srgbClr val="00FF00"/>
                </a:solidFill>
              </a:rPr>
              <a:t>index -</a:t>
            </a:r>
            <a:r>
              <a:rPr lang="en-US" sz="1600" dirty="0" err="1">
                <a:solidFill>
                  <a:srgbClr val="00FF00"/>
                </a:solidFill>
              </a:rPr>
              <a:t>i</a:t>
            </a:r>
            <a:r>
              <a:rPr lang="en-US" sz="1600" dirty="0">
                <a:solidFill>
                  <a:srgbClr val="00FF00"/>
                </a:solidFill>
              </a:rPr>
              <a:t> merged_X234_Math40.idx merged_X234_Mather40.fa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548" y="3318955"/>
            <a:ext cx="7977452" cy="107721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FF00"/>
                </a:solidFill>
              </a:rPr>
              <a:t>kallisto</a:t>
            </a:r>
            <a:r>
              <a:rPr lang="en-US" sz="1600" dirty="0">
                <a:solidFill>
                  <a:srgbClr val="00FF00"/>
                </a:solidFill>
              </a:rPr>
              <a:t> quant </a:t>
            </a:r>
            <a:r>
              <a:rPr lang="en-US" sz="1600" dirty="0" smtClean="0">
                <a:solidFill>
                  <a:srgbClr val="00FF00"/>
                </a:solidFill>
              </a:rPr>
              <a:t>–I merged_X234_MV225r3</a:t>
            </a:r>
            <a:r>
              <a:rPr lang="en-US" sz="1600" dirty="0">
                <a:solidFill>
                  <a:srgbClr val="00FF00"/>
                </a:solidFill>
              </a:rPr>
              <a:t>.idx -o </a:t>
            </a:r>
            <a:r>
              <a:rPr lang="en-US" sz="1600" dirty="0" err="1">
                <a:solidFill>
                  <a:srgbClr val="00FF00"/>
                </a:solidFill>
              </a:rPr>
              <a:t>kallisto_output</a:t>
            </a:r>
            <a:r>
              <a:rPr lang="en-US" sz="1600" dirty="0">
                <a:solidFill>
                  <a:srgbClr val="00FF00"/>
                </a:solidFill>
              </a:rPr>
              <a:t> -b 100 -t 12 MV225_ovB_sampled.1.fastq MV225_ovB_sampled.2.</a:t>
            </a:r>
            <a:r>
              <a:rPr lang="en-US" sz="1600" dirty="0" smtClean="0">
                <a:solidFill>
                  <a:srgbClr val="00FF00"/>
                </a:solidFill>
              </a:rPr>
              <a:t>fastq</a:t>
            </a:r>
          </a:p>
          <a:p>
            <a:r>
              <a:rPr lang="en-US" sz="1600" dirty="0" err="1">
                <a:solidFill>
                  <a:srgbClr val="00FF00"/>
                </a:solidFill>
              </a:rPr>
              <a:t>kallisto</a:t>
            </a:r>
            <a:r>
              <a:rPr lang="en-US" sz="1600" dirty="0">
                <a:solidFill>
                  <a:srgbClr val="00FF00"/>
                </a:solidFill>
              </a:rPr>
              <a:t> quant </a:t>
            </a:r>
            <a:r>
              <a:rPr lang="en-US" sz="1600" dirty="0" smtClean="0">
                <a:solidFill>
                  <a:srgbClr val="00FF00"/>
                </a:solidFill>
              </a:rPr>
              <a:t>–I merged_X234_Math40</a:t>
            </a:r>
            <a:r>
              <a:rPr lang="en-US" sz="1600" dirty="0">
                <a:solidFill>
                  <a:srgbClr val="00FF00"/>
                </a:solidFill>
              </a:rPr>
              <a:t>.idx -o </a:t>
            </a:r>
            <a:r>
              <a:rPr lang="en-US" sz="1600" dirty="0" err="1">
                <a:solidFill>
                  <a:srgbClr val="00FF00"/>
                </a:solidFill>
              </a:rPr>
              <a:t>kallisto_output</a:t>
            </a:r>
            <a:r>
              <a:rPr lang="en-US" sz="1600" dirty="0">
                <a:solidFill>
                  <a:srgbClr val="00FF00"/>
                </a:solidFill>
              </a:rPr>
              <a:t> -b 100 -t 12 Math40_ovA_sampled.1.fastq Math40_ovA_sampled.2.fastq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722" y="2974567"/>
            <a:ext cx="37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 abundances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490957" y="1896535"/>
            <a:ext cx="1" cy="355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6" y="882133"/>
            <a:ext cx="250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kallisto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66705" y="2235202"/>
            <a:ext cx="364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Haplotype-specific </a:t>
            </a:r>
            <a:r>
              <a:rPr lang="en-US" dirty="0" err="1" smtClean="0"/>
              <a:t>transcriptomes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547" y="4752567"/>
            <a:ext cx="82483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  <a:r>
              <a:rPr lang="en-US" dirty="0" err="1" smtClean="0"/>
              <a:t>abundance.tsv</a:t>
            </a:r>
            <a:endParaRPr lang="en-US" dirty="0" smtClean="0"/>
          </a:p>
          <a:p>
            <a:r>
              <a:rPr lang="en-US" dirty="0" err="1"/>
              <a:t>target_id</a:t>
            </a:r>
            <a:r>
              <a:rPr lang="en-US" dirty="0"/>
              <a:t>	length	</a:t>
            </a:r>
            <a:r>
              <a:rPr lang="en-US" dirty="0" err="1"/>
              <a:t>eff_length</a:t>
            </a:r>
            <a:r>
              <a:rPr lang="en-US" dirty="0"/>
              <a:t>	</a:t>
            </a:r>
            <a:r>
              <a:rPr lang="en-US" dirty="0" err="1"/>
              <a:t>est_counts</a:t>
            </a:r>
            <a:r>
              <a:rPr lang="en-US" dirty="0"/>
              <a:t>	</a:t>
            </a:r>
            <a:r>
              <a:rPr lang="en-US" dirty="0" err="1"/>
              <a:t>tpm</a:t>
            </a:r>
            <a:endParaRPr lang="en-US" dirty="0"/>
          </a:p>
          <a:p>
            <a:r>
              <a:rPr lang="en-US" dirty="0"/>
              <a:t>TCONS_00000001	7556	7469.64	189.989	1.16328</a:t>
            </a:r>
          </a:p>
          <a:p>
            <a:r>
              <a:rPr lang="en-US" dirty="0"/>
              <a:t>TCONS_00000002	21688	21601.6	757.924	1.6047</a:t>
            </a:r>
          </a:p>
          <a:p>
            <a:r>
              <a:rPr lang="en-US" dirty="0"/>
              <a:t>TCONS_00000003	1323	1236.64	0	0</a:t>
            </a:r>
          </a:p>
          <a:p>
            <a:r>
              <a:rPr lang="en-US" dirty="0"/>
              <a:t>TCONS_00000004	240	153.702	0	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6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kallisto</a:t>
            </a:r>
            <a:r>
              <a:rPr lang="en-US" sz="2400" b="1" dirty="0" smtClean="0"/>
              <a:t> vs. </a:t>
            </a:r>
            <a:r>
              <a:rPr lang="en-US" sz="2400" b="1" dirty="0" err="1" smtClean="0"/>
              <a:t>TopHat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HTSeq</a:t>
            </a:r>
            <a:r>
              <a:rPr lang="en-US" sz="2400" b="1" dirty="0" smtClean="0"/>
              <a:t>-count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Mismatch = 2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Overlap mode = union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2592" r="36625" b="15062"/>
          <a:stretch/>
        </p:blipFill>
        <p:spPr>
          <a:xfrm>
            <a:off x="4152903" y="846667"/>
            <a:ext cx="4838700" cy="846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10" y="1778002"/>
            <a:ext cx="3680165" cy="3680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54" y="1778002"/>
            <a:ext cx="3670777" cy="36707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5065" y="1864267"/>
            <a:ext cx="1694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D. </a:t>
            </a:r>
            <a:r>
              <a:rPr lang="en-US" sz="1400" i="1" dirty="0" err="1" smtClean="0"/>
              <a:t>persimilis</a:t>
            </a:r>
            <a:r>
              <a:rPr lang="en-US" sz="1400" dirty="0" smtClean="0"/>
              <a:t> ovary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61063" y="1864267"/>
            <a:ext cx="2174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D. </a:t>
            </a:r>
            <a:r>
              <a:rPr lang="en-US" sz="1400" i="1" dirty="0" err="1" smtClean="0"/>
              <a:t>pseudoobscura</a:t>
            </a:r>
            <a:r>
              <a:rPr lang="en-US" sz="1400" dirty="0" smtClean="0"/>
              <a:t> ovary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4089" y="5304278"/>
            <a:ext cx="2669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TopHat</a:t>
            </a:r>
            <a:r>
              <a:rPr lang="en-US" sz="1400" dirty="0" smtClean="0"/>
              <a:t>/</a:t>
            </a:r>
            <a:r>
              <a:rPr lang="en-US" sz="1400" dirty="0" err="1" smtClean="0"/>
              <a:t>HTSeq</a:t>
            </a:r>
            <a:r>
              <a:rPr lang="en-US" sz="1400" dirty="0" smtClean="0"/>
              <a:t>-count COUNTS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674559" y="3373827"/>
            <a:ext cx="2635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Kallisto</a:t>
            </a:r>
            <a:r>
              <a:rPr lang="en-US" sz="1400" dirty="0" smtClean="0"/>
              <a:t> ESTIMATED COUNTS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382027" y="3887802"/>
            <a:ext cx="1853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y=1.067x+</a:t>
            </a:r>
            <a:r>
              <a:rPr lang="en-US" dirty="0" smtClean="0"/>
              <a:t>543.7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=0.554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98666" y="3887802"/>
            <a:ext cx="1853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y=1.037x+</a:t>
            </a:r>
            <a:r>
              <a:rPr lang="en-US" dirty="0" smtClean="0"/>
              <a:t>565.1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=0.5737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4547" y="5842005"/>
            <a:ext cx="84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allisto</a:t>
            </a:r>
            <a:r>
              <a:rPr lang="en-US" dirty="0" smtClean="0"/>
              <a:t> is able to obtain counts for many transcripts that </a:t>
            </a:r>
            <a:r>
              <a:rPr lang="en-US" dirty="0" err="1" smtClean="0"/>
              <a:t>TopHat</a:t>
            </a:r>
            <a:r>
              <a:rPr lang="en-US" dirty="0" smtClean="0"/>
              <a:t>/</a:t>
            </a:r>
            <a:r>
              <a:rPr lang="en-US" dirty="0" err="1" smtClean="0"/>
              <a:t>HTSeq</a:t>
            </a:r>
            <a:r>
              <a:rPr lang="en-US" dirty="0" smtClean="0"/>
              <a:t>-count ignores (likely because “ambiguous”)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5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2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kallisto</a:t>
            </a:r>
            <a:r>
              <a:rPr lang="en-US" sz="2400" b="1" dirty="0" smtClean="0"/>
              <a:t> 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548" y="1032933"/>
            <a:ext cx="797745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FF00"/>
                </a:solidFill>
              </a:rPr>
              <a:t>kallisto</a:t>
            </a:r>
            <a:r>
              <a:rPr lang="en-US" sz="1600" dirty="0">
                <a:solidFill>
                  <a:srgbClr val="00FF00"/>
                </a:solidFill>
              </a:rPr>
              <a:t> index -</a:t>
            </a:r>
            <a:r>
              <a:rPr lang="en-US" sz="1600" dirty="0" err="1">
                <a:solidFill>
                  <a:srgbClr val="00FF00"/>
                </a:solidFill>
              </a:rPr>
              <a:t>i</a:t>
            </a:r>
            <a:r>
              <a:rPr lang="en-US" sz="1600" dirty="0">
                <a:solidFill>
                  <a:srgbClr val="00FF00"/>
                </a:solidFill>
              </a:rPr>
              <a:t> merged_X234_MV225_Math40.idx merged_X234_MV225_Math40.fa</a:t>
            </a:r>
            <a:endParaRPr lang="en-US" sz="1600" dirty="0">
              <a:solidFill>
                <a:srgbClr val="00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20534" y="4394788"/>
            <a:ext cx="253999" cy="6773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42467" y="2230737"/>
            <a:ext cx="375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transcriptome</a:t>
            </a:r>
            <a:r>
              <a:rPr lang="en-US" dirty="0" smtClean="0"/>
              <a:t> file with sequences from both haplotypes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4548" y="3810012"/>
            <a:ext cx="7977452" cy="58477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FF00"/>
                </a:solidFill>
              </a:rPr>
              <a:t>kallisto</a:t>
            </a:r>
            <a:r>
              <a:rPr lang="en-US" sz="1600" dirty="0">
                <a:solidFill>
                  <a:srgbClr val="00FF00"/>
                </a:solidFill>
              </a:rPr>
              <a:t> quant -</a:t>
            </a:r>
            <a:r>
              <a:rPr lang="en-US" sz="1600" dirty="0" err="1">
                <a:solidFill>
                  <a:srgbClr val="00FF00"/>
                </a:solidFill>
              </a:rPr>
              <a:t>i</a:t>
            </a:r>
            <a:r>
              <a:rPr lang="en-US" sz="1600" dirty="0">
                <a:solidFill>
                  <a:srgbClr val="00FF00"/>
                </a:solidFill>
              </a:rPr>
              <a:t> merged_X234_MV225_Math40.idx -o </a:t>
            </a:r>
            <a:r>
              <a:rPr lang="en-US" sz="1600" dirty="0" err="1">
                <a:solidFill>
                  <a:srgbClr val="00FF00"/>
                </a:solidFill>
              </a:rPr>
              <a:t>kallisto_output_ov</a:t>
            </a:r>
            <a:r>
              <a:rPr lang="en-US" sz="1600" dirty="0">
                <a:solidFill>
                  <a:srgbClr val="00FF00"/>
                </a:solidFill>
              </a:rPr>
              <a:t> -b 100 -t 12 pseudohybrid_ov_1.fastq pseudohybrid_ov_2.fastq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744135" y="4411721"/>
            <a:ext cx="1930398" cy="6773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637867" y="1553405"/>
            <a:ext cx="253999" cy="6773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91269" y="5172677"/>
            <a:ext cx="37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Pseudohybrid</a:t>
            </a:r>
            <a:r>
              <a:rPr lang="en-US" dirty="0" smtClean="0"/>
              <a:t> RNA-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 err="1" smtClean="0"/>
              <a:t>fastq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10000" y="2877068"/>
            <a:ext cx="3335866" cy="9329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8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9" y="965902"/>
            <a:ext cx="5130800" cy="513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kallisto</a:t>
            </a:r>
            <a:r>
              <a:rPr lang="en-US" sz="2400" b="1" dirty="0" smtClean="0"/>
              <a:t> ASE – only loci with 0TPM in either haplotype removed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1073" y="5693504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Parental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940" y="3147529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Pseudohybrid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8739" y="3132667"/>
            <a:ext cx="165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m=0.851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=0.6489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99733" y="3420533"/>
            <a:ext cx="6891869" cy="2419528"/>
            <a:chOff x="2099733" y="3420533"/>
            <a:chExt cx="6891869" cy="2419528"/>
          </a:xfrm>
        </p:grpSpPr>
        <p:sp>
          <p:nvSpPr>
            <p:cNvPr id="8" name="Oval 7"/>
            <p:cNvSpPr/>
            <p:nvPr/>
          </p:nvSpPr>
          <p:spPr>
            <a:xfrm>
              <a:off x="2099733" y="3420533"/>
              <a:ext cx="4351867" cy="3584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062133" y="3778998"/>
              <a:ext cx="736606" cy="809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29407" y="4639732"/>
              <a:ext cx="2362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ASE in parents but not in </a:t>
              </a:r>
              <a:r>
                <a:rPr lang="en-US" dirty="0" err="1" smtClean="0">
                  <a:solidFill>
                    <a:srgbClr val="FF0000"/>
                  </a:solidFill>
                </a:rPr>
                <a:t>pseudohybrids</a:t>
              </a:r>
              <a:r>
                <a:rPr lang="en-US" dirty="0" smtClean="0">
                  <a:solidFill>
                    <a:srgbClr val="FF0000"/>
                  </a:solidFill>
                </a:rPr>
                <a:t>. Possible if no sequence variants?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87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7" y="709504"/>
            <a:ext cx="5562599" cy="5562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kallisto</a:t>
            </a:r>
            <a:r>
              <a:rPr lang="en-US" sz="2400" b="1" dirty="0" smtClean="0"/>
              <a:t> ASE – only loci with variants</a:t>
            </a:r>
            <a:r>
              <a:rPr lang="en-US" sz="2400" b="1" dirty="0"/>
              <a:t> </a:t>
            </a:r>
            <a:r>
              <a:rPr lang="en-US" sz="2400" b="1" dirty="0" smtClean="0"/>
              <a:t>and ≥ 5 counts in a single haplotype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1073" y="5693504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Parental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940" y="3147529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Pseudohybrid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8072" y="3132667"/>
            <a:ext cx="165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m=0.895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=0.6975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5" y="723900"/>
            <a:ext cx="7962900" cy="539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47" y="317978"/>
            <a:ext cx="844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 ASE accuracy correlated to variant density at a locus?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3607" y="5525771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Variant density (variants/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12962" y="2741133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Abs[1-(</a:t>
            </a:r>
            <a:r>
              <a:rPr lang="en-US" dirty="0" err="1" smtClean="0"/>
              <a:t>pseudohybrid</a:t>
            </a:r>
            <a:r>
              <a:rPr lang="en-US" dirty="0" smtClean="0"/>
              <a:t> ratio/parental ratio)]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5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723900"/>
            <a:ext cx="7962900" cy="539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47" y="317978"/>
            <a:ext cx="844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 ASE accuracy correlated to read depth at a locus?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8540" y="5525771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Mean counts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12962" y="2741133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Abs[1-(</a:t>
            </a:r>
            <a:r>
              <a:rPr lang="en-US" dirty="0" err="1" smtClean="0"/>
              <a:t>pseudohybrid</a:t>
            </a:r>
            <a:r>
              <a:rPr lang="en-US" dirty="0" smtClean="0"/>
              <a:t> ratio/parental ratio)]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3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21" y="630810"/>
            <a:ext cx="5326724" cy="570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kallisto</a:t>
            </a:r>
            <a:r>
              <a:rPr lang="en-US" sz="2400" b="1" dirty="0" smtClean="0"/>
              <a:t> ASE – only loci with variants</a:t>
            </a:r>
            <a:r>
              <a:rPr lang="en-US" sz="2400" b="1" dirty="0"/>
              <a:t> </a:t>
            </a:r>
            <a:r>
              <a:rPr lang="en-US" sz="2400" b="1" dirty="0" smtClean="0"/>
              <a:t>and ≥ 10 mean counts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1073" y="5693504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Parental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940" y="3147529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Pseudohybrid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8072" y="3132667"/>
            <a:ext cx="165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m=0.911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=0.6992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9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RNA-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analyses in highly inbred model organisms is straight-forward</a:t>
            </a:r>
          </a:p>
        </p:txBody>
      </p:sp>
      <p:pic>
        <p:nvPicPr>
          <p:cNvPr id="3" name="Picture 2" descr="drosophila_pseudoobscu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9" y="1597388"/>
            <a:ext cx="4497761" cy="29685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126" y="1614549"/>
            <a:ext cx="27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6" y="4713311"/>
            <a:ext cx="4420724" cy="1207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0972" y="5935882"/>
            <a:ext cx="271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Richards et al. 2005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232754" y="1597388"/>
            <a:ext cx="157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7836" y="3334292"/>
            <a:ext cx="201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MAPPED READS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20" y="5006476"/>
            <a:ext cx="326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COUNTS PER LOCUS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19782" y="2103486"/>
            <a:ext cx="0" cy="1022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9782" y="3901659"/>
            <a:ext cx="0" cy="1022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91121" y="237501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TopHat2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44000" y="4216117"/>
            <a:ext cx="154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HTSeq</a:t>
            </a:r>
            <a:r>
              <a:rPr lang="en-US" dirty="0" smtClean="0"/>
              <a:t>-count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8" y="931332"/>
            <a:ext cx="5266267" cy="5266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kallisto</a:t>
            </a:r>
            <a:r>
              <a:rPr lang="en-US" sz="2400" b="1" dirty="0" smtClean="0"/>
              <a:t> ASE – only loci with variants</a:t>
            </a:r>
            <a:r>
              <a:rPr lang="en-US" sz="2400" b="1" dirty="0"/>
              <a:t> </a:t>
            </a:r>
            <a:r>
              <a:rPr lang="en-US" sz="2400" b="1" dirty="0" smtClean="0"/>
              <a:t>and ≥ 60 mean counts (Optimal accuracy given data?)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1073" y="5693504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Parental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940" y="3147529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(TPM </a:t>
            </a:r>
            <a:r>
              <a:rPr lang="en-US" dirty="0" err="1" smtClean="0"/>
              <a:t>Dpse</a:t>
            </a:r>
            <a:r>
              <a:rPr lang="en-US" dirty="0" smtClean="0"/>
              <a:t>/TPM </a:t>
            </a:r>
            <a:r>
              <a:rPr lang="en-US" dirty="0" err="1" smtClean="0"/>
              <a:t>Dper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Pseudohybrid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8072" y="3132667"/>
            <a:ext cx="165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m=0.946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=0.6946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1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Hybrid analyses require measurement of allele-specific expression (ASE)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3052" y="1143000"/>
            <a:ext cx="7662334" cy="531283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21077"/>
          <a:stretch/>
        </p:blipFill>
        <p:spPr>
          <a:xfrm>
            <a:off x="4748715" y="1418156"/>
            <a:ext cx="3076771" cy="1775450"/>
          </a:xfrm>
          <a:prstGeom prst="rect">
            <a:avLst/>
          </a:prstGeom>
        </p:spPr>
      </p:pic>
      <p:pic>
        <p:nvPicPr>
          <p:cNvPr id="19" name="Picture 18" descr="dpse_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/>
          <a:stretch/>
        </p:blipFill>
        <p:spPr>
          <a:xfrm>
            <a:off x="1321052" y="1418156"/>
            <a:ext cx="2984139" cy="17754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16465" y="3193605"/>
            <a:ext cx="294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i="1" dirty="0" smtClean="0"/>
              <a:t> </a:t>
            </a:r>
            <a:r>
              <a:rPr lang="en-US" dirty="0" smtClean="0"/>
              <a:t>Female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38925" y="3193606"/>
            <a:ext cx="206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/>
              <a:t>p</a:t>
            </a:r>
            <a:r>
              <a:rPr lang="en-US" i="1" dirty="0" err="1" smtClean="0"/>
              <a:t>ersimilis</a:t>
            </a:r>
            <a:r>
              <a:rPr lang="en-US" i="1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ale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70439" y="1911937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2880" y="2619823"/>
            <a:ext cx="0" cy="24813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5081" y="5179998"/>
            <a:ext cx="12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Hybrids</a:t>
            </a:r>
            <a:endParaRPr lang="en-US" dirty="0"/>
          </a:p>
        </p:txBody>
      </p:sp>
      <p:pic>
        <p:nvPicPr>
          <p:cNvPr id="25" name="Picture 24" descr="dpse_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/>
          <a:stretch/>
        </p:blipFill>
        <p:spPr>
          <a:xfrm>
            <a:off x="879272" y="4197221"/>
            <a:ext cx="2984139" cy="1775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t="21077"/>
          <a:stretch/>
        </p:blipFill>
        <p:spPr>
          <a:xfrm>
            <a:off x="5302426" y="4197220"/>
            <a:ext cx="3076771" cy="1775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88518" y="5818675"/>
            <a:ext cx="181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Fertile</a:t>
            </a:r>
            <a:r>
              <a:rPr lang="en-US" i="1" dirty="0" smtClean="0"/>
              <a:t> </a:t>
            </a:r>
            <a:r>
              <a:rPr lang="en-US" dirty="0" smtClean="0"/>
              <a:t>Females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51680" y="5818675"/>
            <a:ext cx="15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</a:t>
            </a:r>
            <a:r>
              <a:rPr lang="en-US" i="1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ales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10460" y="6472766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FlyBase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841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Calculating ASE can be useful for understanding:</a:t>
            </a:r>
          </a:p>
          <a:p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Allelic imbalance in wild (i.e. non-inbred) individuals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i="1" dirty="0" err="1" smtClean="0"/>
              <a:t>Cis</a:t>
            </a:r>
            <a:r>
              <a:rPr lang="en-US" sz="2400" i="1" dirty="0" smtClean="0"/>
              <a:t>/trans </a:t>
            </a:r>
            <a:r>
              <a:rPr lang="en-US" sz="2400" dirty="0" smtClean="0"/>
              <a:t>regulatory evolution in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hybrids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Genetic imprinting</a:t>
            </a:r>
            <a:endParaRPr lang="en-US" sz="2400" b="1" dirty="0" smtClean="0"/>
          </a:p>
          <a:p>
            <a:pPr marL="342900" indent="-342900">
              <a:buFont typeface="Arial"/>
              <a:buChar char="•"/>
            </a:pPr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Nonsense-mediated decay induced by variants that produce premature STOP codons.</a:t>
            </a:r>
          </a:p>
        </p:txBody>
      </p:sp>
    </p:spTree>
    <p:extLst>
      <p:ext uri="{BB962C8B-B14F-4D97-AF65-F5344CB8AC3E}">
        <p14:creationId xmlns:p14="http://schemas.microsoft.com/office/powerpoint/2010/main" val="33625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9290" y="989291"/>
            <a:ext cx="5630334" cy="3378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035045"/>
              </p:ext>
            </p:extLst>
          </p:nvPr>
        </p:nvGraphicFramePr>
        <p:xfrm>
          <a:off x="1899291" y="989290"/>
          <a:ext cx="5630333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24" y="2149218"/>
            <a:ext cx="125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fragments mapped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97222" y="4198152"/>
            <a:ext cx="50969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7" y="4510286"/>
            <a:ext cx="125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Genome: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9755" y="4504151"/>
            <a:ext cx="120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</a:t>
            </a:r>
            <a:endParaRPr lang="en-US" i="1" dirty="0" smtClean="0"/>
          </a:p>
          <a:p>
            <a:r>
              <a:rPr lang="en-US" i="1" dirty="0" smtClean="0"/>
              <a:t>D. </a:t>
            </a:r>
            <a:r>
              <a:rPr lang="en-US" i="1" dirty="0" err="1" smtClean="0"/>
              <a:t>pse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29220" y="4510286"/>
            <a:ext cx="120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D. per</a:t>
            </a:r>
          </a:p>
          <a:p>
            <a:r>
              <a:rPr lang="en-US" i="1" dirty="0" smtClean="0"/>
              <a:t>D. </a:t>
            </a:r>
            <a:r>
              <a:rPr lang="en-US" i="1" dirty="0" err="1" smtClean="0"/>
              <a:t>pse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16161" y="116454"/>
            <a:ext cx="869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Mapping to a species-specific genome greatly reduces any genome-wide reference bias.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0285" y="4510286"/>
            <a:ext cx="120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D. per</a:t>
            </a:r>
          </a:p>
          <a:p>
            <a:r>
              <a:rPr lang="en-US" i="1" dirty="0" smtClean="0"/>
              <a:t>D. per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9676" y="5380672"/>
            <a:ext cx="854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i="1" dirty="0" smtClean="0"/>
              <a:t> </a:t>
            </a:r>
            <a:r>
              <a:rPr lang="en-US" dirty="0" smtClean="0"/>
              <a:t>genome = </a:t>
            </a:r>
            <a:r>
              <a:rPr lang="en-US" dirty="0" err="1" smtClean="0"/>
              <a:t>FlyBase</a:t>
            </a:r>
            <a:r>
              <a:rPr lang="en-US" dirty="0" smtClean="0"/>
              <a:t> reference</a:t>
            </a:r>
          </a:p>
          <a:p>
            <a:r>
              <a:rPr lang="en-US" i="1" dirty="0" smtClean="0"/>
              <a:t>D. </a:t>
            </a:r>
            <a:r>
              <a:rPr lang="en-US" i="1" dirty="0" err="1" smtClean="0"/>
              <a:t>persimilis</a:t>
            </a:r>
            <a:r>
              <a:rPr lang="en-US" dirty="0" smtClean="0"/>
              <a:t> genome =	</a:t>
            </a:r>
            <a:r>
              <a:rPr lang="en-US" dirty="0" err="1" smtClean="0"/>
              <a:t>Illumina</a:t>
            </a:r>
            <a:r>
              <a:rPr lang="en-US" dirty="0" smtClean="0"/>
              <a:t> reads mapped to </a:t>
            </a:r>
            <a:r>
              <a:rPr lang="en-US" i="1" dirty="0" err="1" smtClean="0"/>
              <a:t>Dpse</a:t>
            </a:r>
            <a:r>
              <a:rPr lang="en-US" dirty="0" smtClean="0"/>
              <a:t> reference using </a:t>
            </a:r>
            <a:r>
              <a:rPr lang="en-US" b="1" dirty="0" err="1" smtClean="0"/>
              <a:t>bwa</a:t>
            </a:r>
            <a:endParaRPr lang="en-US" b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				</a:t>
            </a:r>
            <a:r>
              <a:rPr lang="en-US" dirty="0" smtClean="0"/>
              <a:t>Variants </a:t>
            </a:r>
            <a:r>
              <a:rPr lang="en-US" dirty="0" err="1" smtClean="0"/>
              <a:t>IDed</a:t>
            </a:r>
            <a:r>
              <a:rPr lang="en-US" dirty="0" smtClean="0"/>
              <a:t> using </a:t>
            </a:r>
            <a:r>
              <a:rPr lang="en-US" b="1" dirty="0" smtClean="0"/>
              <a:t>GATK </a:t>
            </a:r>
            <a:r>
              <a:rPr lang="en-US" b="1" dirty="0" err="1" smtClean="0"/>
              <a:t>HaploypeCaller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dirty="0" smtClean="0"/>
              <a:t>					Genome reconstructed using </a:t>
            </a:r>
            <a:r>
              <a:rPr lang="en-US" b="1" dirty="0" err="1" smtClean="0"/>
              <a:t>AlleleSeq</a:t>
            </a:r>
            <a:r>
              <a:rPr lang="en-US" b="1" dirty="0" smtClean="0"/>
              <a:t> vcf2diploid</a:t>
            </a:r>
          </a:p>
          <a:p>
            <a:r>
              <a:rPr lang="en-US" i="1" dirty="0"/>
              <a:t>	</a:t>
            </a:r>
            <a:r>
              <a:rPr lang="en-US" i="1" dirty="0" smtClean="0"/>
              <a:t>					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54908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Limitations of ASE using </a:t>
            </a:r>
            <a:r>
              <a:rPr lang="en-US" sz="2400" b="1" dirty="0" err="1" smtClean="0"/>
              <a:t>TopHat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HTSeq</a:t>
            </a:r>
            <a:r>
              <a:rPr lang="en-US" sz="2400" b="1" dirty="0" smtClean="0"/>
              <a:t>-count to map to haplotype-specific genomes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31211" y="1782054"/>
            <a:ext cx="157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6293" y="3518958"/>
            <a:ext cx="201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MAPPED READS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077" y="5191142"/>
            <a:ext cx="326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COUNTS PER LOCUS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18239" y="2288152"/>
            <a:ext cx="0" cy="1022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18239" y="4086325"/>
            <a:ext cx="0" cy="1022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89578" y="2559684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TopHat2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42457" y="4400783"/>
            <a:ext cx="154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HTSeq</a:t>
            </a:r>
            <a:r>
              <a:rPr lang="en-US" dirty="0" smtClean="0"/>
              <a:t>-count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036" y="1979459"/>
            <a:ext cx="4806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Mismatch allowance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Default (n=2 mismatches) or permissive settings won’t accurately partition reads to correct haplotype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Perfect matches don’t allow for errors in reads or genome assemblies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Reads mapping to </a:t>
            </a:r>
            <a:r>
              <a:rPr lang="en-US" b="1" dirty="0" err="1" smtClean="0"/>
              <a:t>nonvariant</a:t>
            </a:r>
            <a:r>
              <a:rPr lang="en-US" b="1" dirty="0" smtClean="0"/>
              <a:t> regions in transcripts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Won’t reflect ASE accurately. Ignore them?</a:t>
            </a:r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398" y="1451604"/>
            <a:ext cx="3538539" cy="4948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New superfast alignment-free abundance estimation tools (i.e. Sailfish, Salmon, </a:t>
            </a:r>
            <a:r>
              <a:rPr lang="en-US" sz="2400" b="1" dirty="0" err="1" smtClean="0"/>
              <a:t>kallisto</a:t>
            </a:r>
            <a:r>
              <a:rPr lang="en-US" sz="2400" b="1" dirty="0" smtClean="0"/>
              <a:t>) may be ideal for ASE</a:t>
            </a:r>
          </a:p>
          <a:p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mers</a:t>
            </a:r>
            <a:r>
              <a:rPr lang="en-US" sz="2400" dirty="0" smtClean="0"/>
              <a:t> from reads are counted or </a:t>
            </a:r>
            <a:r>
              <a:rPr lang="en-US" sz="2400" dirty="0" err="1" smtClean="0"/>
              <a:t>pseudoaligned</a:t>
            </a:r>
            <a:r>
              <a:rPr lang="en-US" sz="2400" dirty="0" smtClean="0"/>
              <a:t> against k-</a:t>
            </a:r>
            <a:r>
              <a:rPr lang="en-US" sz="2400" dirty="0" err="1" smtClean="0"/>
              <a:t>mers</a:t>
            </a:r>
            <a:r>
              <a:rPr lang="en-US" sz="2400" dirty="0" smtClean="0"/>
              <a:t> from </a:t>
            </a:r>
            <a:r>
              <a:rPr lang="en-US" sz="2400" dirty="0" err="1" smtClean="0"/>
              <a:t>transcriptome</a:t>
            </a:r>
            <a:r>
              <a:rPr lang="en-US" sz="2400" dirty="0" smtClean="0"/>
              <a:t> (not genome)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mers</a:t>
            </a:r>
            <a:r>
              <a:rPr lang="en-US" sz="2400" dirty="0" smtClean="0"/>
              <a:t> that match to variant regions should be assigned to correct haplotype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k-</a:t>
            </a:r>
            <a:r>
              <a:rPr lang="en-US" sz="2400" dirty="0" err="1" smtClean="0"/>
              <a:t>mers</a:t>
            </a:r>
            <a:r>
              <a:rPr lang="en-US" sz="2400" dirty="0" smtClean="0"/>
              <a:t> that match to </a:t>
            </a:r>
            <a:r>
              <a:rPr lang="en-US" sz="2400" dirty="0" err="1" smtClean="0"/>
              <a:t>nonvariant</a:t>
            </a:r>
            <a:r>
              <a:rPr lang="en-US" sz="2400" dirty="0" smtClean="0"/>
              <a:t> regions should be proportionally distributed to correct haplotype using EM algorithm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Only provide abundance estimates, not “alignments” to genome (e.g. can’t view in genome browser for coverage)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230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</a:t>
            </a:r>
            <a:r>
              <a:rPr lang="en-US" sz="2400" b="1" dirty="0" err="1" smtClean="0"/>
              <a:t>allisto</a:t>
            </a:r>
            <a:r>
              <a:rPr lang="en-US" sz="2400" b="1" dirty="0" smtClean="0"/>
              <a:t> is both fast and accurate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1" y="718421"/>
            <a:ext cx="4259814" cy="500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14" y="718421"/>
            <a:ext cx="4291520" cy="5042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597" y="6449347"/>
            <a:ext cx="3264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pachterlab.github.io</a:t>
            </a:r>
            <a:r>
              <a:rPr lang="en-US" sz="1200" dirty="0"/>
              <a:t>/</a:t>
            </a:r>
            <a:r>
              <a:rPr lang="en-US" sz="1200" dirty="0" err="1"/>
              <a:t>kallisto</a:t>
            </a:r>
            <a:r>
              <a:rPr lang="en-US" sz="1200" dirty="0"/>
              <a:t>/</a:t>
            </a:r>
            <a:r>
              <a:rPr lang="en-US" sz="1200" dirty="0" err="1"/>
              <a:t>about.html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5107" y="5761147"/>
            <a:ext cx="735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reads from RSEM simulator: 20 samples of 30 million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0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47" y="317978"/>
            <a:ext cx="84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</a:t>
            </a:r>
            <a:r>
              <a:rPr lang="en-US" sz="2400" b="1" dirty="0" err="1" smtClean="0"/>
              <a:t>mer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pseudoalignment</a:t>
            </a:r>
            <a:r>
              <a:rPr lang="en-US" sz="2400" b="1" dirty="0" smtClean="0"/>
              <a:t> using </a:t>
            </a:r>
            <a:r>
              <a:rPr lang="en-US" sz="2400" b="1" dirty="0" err="1" smtClean="0"/>
              <a:t>kallisto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7" y="1233640"/>
            <a:ext cx="4508500" cy="483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3" y="1525602"/>
            <a:ext cx="294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models in </a:t>
            </a:r>
            <a:r>
              <a:rPr lang="en-US" dirty="0" err="1" smtClean="0"/>
              <a:t>txome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3" y="2321470"/>
            <a:ext cx="381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is created from </a:t>
            </a:r>
            <a:r>
              <a:rPr lang="en-US" dirty="0" err="1" smtClean="0"/>
              <a:t>txome</a:t>
            </a:r>
            <a:r>
              <a:rPr lang="en-US" dirty="0" smtClean="0"/>
              <a:t> De </a:t>
            </a:r>
            <a:r>
              <a:rPr lang="en-US" dirty="0" err="1" smtClean="0"/>
              <a:t>Bruijn</a:t>
            </a:r>
            <a:r>
              <a:rPr lang="en-US" dirty="0" smtClean="0"/>
              <a:t> graph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3" y="3354404"/>
            <a:ext cx="381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of a read are hashed to find compatibility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3" y="4539737"/>
            <a:ext cx="38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Redundant k-</a:t>
            </a:r>
            <a:r>
              <a:rPr lang="en-US" dirty="0" err="1" smtClean="0"/>
              <a:t>mers</a:t>
            </a:r>
            <a:r>
              <a:rPr lang="en-US" dirty="0" smtClean="0"/>
              <a:t> are skipped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3" y="5667544"/>
            <a:ext cx="38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Compatible transcripts are </a:t>
            </a:r>
            <a:r>
              <a:rPr lang="en-US" dirty="0" err="1" smtClean="0"/>
              <a:t>IDed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7055" y="6330034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Bray et al 2015. http</a:t>
            </a:r>
            <a:r>
              <a:rPr lang="en-US" sz="1200" dirty="0"/>
              <a:t>://</a:t>
            </a:r>
            <a:r>
              <a:rPr lang="en-US" sz="1200" dirty="0" err="1"/>
              <a:t>arxiv.org</a:t>
            </a:r>
            <a:r>
              <a:rPr lang="en-US" sz="1200" dirty="0"/>
              <a:t>/</a:t>
            </a:r>
            <a:r>
              <a:rPr lang="en-US" sz="1200" dirty="0" err="1"/>
              <a:t>pdf</a:t>
            </a:r>
            <a:r>
              <a:rPr lang="en-US" sz="1200" dirty="0"/>
              <a:t>/1505.02710v2.pdf</a:t>
            </a:r>
          </a:p>
        </p:txBody>
      </p:sp>
    </p:spTree>
    <p:extLst>
      <p:ext uri="{BB962C8B-B14F-4D97-AF65-F5344CB8AC3E}">
        <p14:creationId xmlns:p14="http://schemas.microsoft.com/office/powerpoint/2010/main" val="272973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1018</Words>
  <Application>Microsoft Macintosh PowerPoint</Application>
  <PresentationFormat>On-screen Show (4:3)</PresentationFormat>
  <Paragraphs>157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Nyberg</dc:creator>
  <cp:lastModifiedBy>Kevin Nyberg</cp:lastModifiedBy>
  <cp:revision>65</cp:revision>
  <dcterms:created xsi:type="dcterms:W3CDTF">2015-10-22T15:57:18Z</dcterms:created>
  <dcterms:modified xsi:type="dcterms:W3CDTF">2016-03-01T19:52:37Z</dcterms:modified>
</cp:coreProperties>
</file>