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61" r:id="rId9"/>
    <p:sldId id="286" r:id="rId10"/>
    <p:sldId id="287" r:id="rId11"/>
    <p:sldId id="288" r:id="rId12"/>
    <p:sldId id="289" r:id="rId13"/>
    <p:sldId id="290" r:id="rId14"/>
    <p:sldId id="291" r:id="rId15"/>
    <p:sldId id="292" r:id="rId16"/>
    <p:sldId id="29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36"/>
    <a:srgbClr val="103350"/>
    <a:srgbClr val="0C4360"/>
    <a:srgbClr val="1B6872"/>
    <a:srgbClr val="63B7C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9/21/2022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9/21/2022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5542843" y="4967112"/>
            <a:ext cx="6231467" cy="1343378"/>
          </a:xfrm>
        </p:spPr>
        <p:txBody>
          <a:bodyPr>
            <a:normAutofit/>
          </a:bodyPr>
          <a:lstStyle/>
          <a:p>
            <a:pPr marL="0" indent="0">
              <a:buNone/>
            </a:pPr>
            <a:r>
              <a:rPr lang="en-US" sz="3600" dirty="0"/>
              <a:t>Under the guidance of</a:t>
            </a:r>
          </a:p>
          <a:p>
            <a:pPr marL="0" indent="0">
              <a:buNone/>
            </a:pPr>
            <a:r>
              <a:rPr lang="en-US" sz="3600" dirty="0"/>
              <a:t>Dr. Fahad sir</a:t>
            </a:r>
          </a:p>
        </p:txBody>
      </p:sp>
      <p:sp>
        <p:nvSpPr>
          <p:cNvPr id="5" name="Title 4">
            <a:extLst>
              <a:ext uri="{FF2B5EF4-FFF2-40B4-BE49-F238E27FC236}">
                <a16:creationId xmlns:a16="http://schemas.microsoft.com/office/drawing/2014/main" id="{782A4743-C890-1CEA-0356-7A26DACA38E7}"/>
              </a:ext>
            </a:extLst>
          </p:cNvPr>
          <p:cNvSpPr>
            <a:spLocks noGrp="1"/>
          </p:cNvSpPr>
          <p:nvPr>
            <p:ph type="ctrTitle"/>
          </p:nvPr>
        </p:nvSpPr>
        <p:spPr/>
        <p:txBody>
          <a:bodyPr/>
          <a:lstStyle/>
          <a:p>
            <a:r>
              <a:rPr lang="en-IN" dirty="0"/>
              <a:t>SOFTWARE ENGINEERING</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 name="Rectangle: Rounded Corners 2">
            <a:extLst>
              <a:ext uri="{FF2B5EF4-FFF2-40B4-BE49-F238E27FC236}">
                <a16:creationId xmlns:a16="http://schemas.microsoft.com/office/drawing/2014/main" id="{B3E743DA-9601-9DB8-9934-00A0B82DD0C7}"/>
              </a:ext>
            </a:extLst>
          </p:cNvPr>
          <p:cNvSpPr/>
          <p:nvPr/>
        </p:nvSpPr>
        <p:spPr>
          <a:xfrm>
            <a:off x="1972235" y="385482"/>
            <a:ext cx="5172636" cy="6902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USE CASE DIAGRAM</a:t>
            </a:r>
          </a:p>
          <a:p>
            <a:pPr algn="ctr"/>
            <a:endParaRPr lang="en-IN" dirty="0"/>
          </a:p>
        </p:txBody>
      </p:sp>
      <p:pic>
        <p:nvPicPr>
          <p:cNvPr id="6" name="Picture 5">
            <a:extLst>
              <a:ext uri="{FF2B5EF4-FFF2-40B4-BE49-F238E27FC236}">
                <a16:creationId xmlns:a16="http://schemas.microsoft.com/office/drawing/2014/main" id="{628CD68F-6983-6FEF-6F33-6D61AF595D03}"/>
              </a:ext>
            </a:extLst>
          </p:cNvPr>
          <p:cNvPicPr>
            <a:picLocks noChangeAspect="1"/>
          </p:cNvPicPr>
          <p:nvPr/>
        </p:nvPicPr>
        <p:blipFill>
          <a:blip r:embed="rId2"/>
          <a:stretch>
            <a:fillRect/>
          </a:stretch>
        </p:blipFill>
        <p:spPr>
          <a:xfrm>
            <a:off x="2321859" y="1306047"/>
            <a:ext cx="6220509" cy="4772024"/>
          </a:xfrm>
          <a:prstGeom prst="rect">
            <a:avLst/>
          </a:prstGeom>
        </p:spPr>
      </p:pic>
    </p:spTree>
    <p:extLst>
      <p:ext uri="{BB962C8B-B14F-4D97-AF65-F5344CB8AC3E}">
        <p14:creationId xmlns:p14="http://schemas.microsoft.com/office/powerpoint/2010/main" val="42450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3" name="Rectangle: Rounded Corners 2">
            <a:extLst>
              <a:ext uri="{FF2B5EF4-FFF2-40B4-BE49-F238E27FC236}">
                <a16:creationId xmlns:a16="http://schemas.microsoft.com/office/drawing/2014/main" id="{88133CCC-09BE-A28C-C698-53A8C42F3294}"/>
              </a:ext>
            </a:extLst>
          </p:cNvPr>
          <p:cNvSpPr/>
          <p:nvPr/>
        </p:nvSpPr>
        <p:spPr>
          <a:xfrm>
            <a:off x="1891553" y="591671"/>
            <a:ext cx="3245223" cy="788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 DIAGRAM</a:t>
            </a:r>
            <a:endParaRPr lang="en-IN" sz="2800" dirty="0"/>
          </a:p>
        </p:txBody>
      </p:sp>
      <p:pic>
        <p:nvPicPr>
          <p:cNvPr id="6" name="Picture 5">
            <a:extLst>
              <a:ext uri="{FF2B5EF4-FFF2-40B4-BE49-F238E27FC236}">
                <a16:creationId xmlns:a16="http://schemas.microsoft.com/office/drawing/2014/main" id="{75196F0D-8538-0816-8E53-45752F7F6EA0}"/>
              </a:ext>
            </a:extLst>
          </p:cNvPr>
          <p:cNvPicPr>
            <a:picLocks noChangeAspect="1"/>
          </p:cNvPicPr>
          <p:nvPr/>
        </p:nvPicPr>
        <p:blipFill>
          <a:blip r:embed="rId2"/>
          <a:stretch>
            <a:fillRect/>
          </a:stretch>
        </p:blipFill>
        <p:spPr>
          <a:xfrm>
            <a:off x="573319" y="1983322"/>
            <a:ext cx="4674322" cy="3258908"/>
          </a:xfrm>
          <a:prstGeom prst="rect">
            <a:avLst/>
          </a:prstGeom>
        </p:spPr>
      </p:pic>
      <p:pic>
        <p:nvPicPr>
          <p:cNvPr id="8" name="Picture 7">
            <a:extLst>
              <a:ext uri="{FF2B5EF4-FFF2-40B4-BE49-F238E27FC236}">
                <a16:creationId xmlns:a16="http://schemas.microsoft.com/office/drawing/2014/main" id="{A30BAAAA-110A-5096-AA25-EB83125144CA}"/>
              </a:ext>
            </a:extLst>
          </p:cNvPr>
          <p:cNvPicPr>
            <a:picLocks noChangeAspect="1"/>
          </p:cNvPicPr>
          <p:nvPr/>
        </p:nvPicPr>
        <p:blipFill>
          <a:blip r:embed="rId3"/>
          <a:stretch>
            <a:fillRect/>
          </a:stretch>
        </p:blipFill>
        <p:spPr>
          <a:xfrm>
            <a:off x="6302187" y="1955307"/>
            <a:ext cx="5710939" cy="3212404"/>
          </a:xfrm>
          <a:prstGeom prst="rect">
            <a:avLst/>
          </a:prstGeom>
        </p:spPr>
      </p:pic>
      <p:sp>
        <p:nvSpPr>
          <p:cNvPr id="9" name="Rectangle: Rounded Corners 8">
            <a:extLst>
              <a:ext uri="{FF2B5EF4-FFF2-40B4-BE49-F238E27FC236}">
                <a16:creationId xmlns:a16="http://schemas.microsoft.com/office/drawing/2014/main" id="{7D42B85B-8C25-B562-8BDE-9C0E455A6F5D}"/>
              </a:ext>
            </a:extLst>
          </p:cNvPr>
          <p:cNvSpPr/>
          <p:nvPr/>
        </p:nvSpPr>
        <p:spPr>
          <a:xfrm>
            <a:off x="7064188" y="807942"/>
            <a:ext cx="3585883" cy="65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SEQUENCE DIAGRAM</a:t>
            </a:r>
            <a:endParaRPr lang="en-IN" dirty="0"/>
          </a:p>
        </p:txBody>
      </p:sp>
    </p:spTree>
    <p:extLst>
      <p:ext uri="{BB962C8B-B14F-4D97-AF65-F5344CB8AC3E}">
        <p14:creationId xmlns:p14="http://schemas.microsoft.com/office/powerpoint/2010/main" val="31856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3" name="Rectangle: Rounded Corners 2">
            <a:extLst>
              <a:ext uri="{FF2B5EF4-FFF2-40B4-BE49-F238E27FC236}">
                <a16:creationId xmlns:a16="http://schemas.microsoft.com/office/drawing/2014/main" id="{42D6A33E-1E60-3067-ECCC-4D1BAC4537AA}"/>
              </a:ext>
            </a:extLst>
          </p:cNvPr>
          <p:cNvSpPr/>
          <p:nvPr/>
        </p:nvSpPr>
        <p:spPr>
          <a:xfrm>
            <a:off x="2429435" y="1"/>
            <a:ext cx="4778189" cy="744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FLOW CHART</a:t>
            </a:r>
            <a:endParaRPr lang="en-IN" sz="3200" b="1" dirty="0"/>
          </a:p>
        </p:txBody>
      </p:sp>
      <p:sp>
        <p:nvSpPr>
          <p:cNvPr id="12" name="Oval 11">
            <a:extLst>
              <a:ext uri="{FF2B5EF4-FFF2-40B4-BE49-F238E27FC236}">
                <a16:creationId xmlns:a16="http://schemas.microsoft.com/office/drawing/2014/main" id="{290A51A6-2F2B-6D02-3BBC-5C1D659FE3E0}"/>
              </a:ext>
            </a:extLst>
          </p:cNvPr>
          <p:cNvSpPr/>
          <p:nvPr/>
        </p:nvSpPr>
        <p:spPr>
          <a:xfrm>
            <a:off x="4121877" y="975739"/>
            <a:ext cx="1379621" cy="4227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sp>
        <p:nvSpPr>
          <p:cNvPr id="13" name="Rectangle 12">
            <a:extLst>
              <a:ext uri="{FF2B5EF4-FFF2-40B4-BE49-F238E27FC236}">
                <a16:creationId xmlns:a16="http://schemas.microsoft.com/office/drawing/2014/main" id="{71546ADE-B57B-B297-06D2-D0241A7C3325}"/>
              </a:ext>
            </a:extLst>
          </p:cNvPr>
          <p:cNvSpPr/>
          <p:nvPr/>
        </p:nvSpPr>
        <p:spPr>
          <a:xfrm>
            <a:off x="4240306" y="1630164"/>
            <a:ext cx="1138518" cy="422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login</a:t>
            </a:r>
            <a:endParaRPr lang="en-IN" dirty="0"/>
          </a:p>
        </p:txBody>
      </p:sp>
      <p:sp>
        <p:nvSpPr>
          <p:cNvPr id="14" name="Flowchart: Decision 13">
            <a:extLst>
              <a:ext uri="{FF2B5EF4-FFF2-40B4-BE49-F238E27FC236}">
                <a16:creationId xmlns:a16="http://schemas.microsoft.com/office/drawing/2014/main" id="{4EDE2FB6-508A-10A7-0248-4132DDD57088}"/>
              </a:ext>
            </a:extLst>
          </p:cNvPr>
          <p:cNvSpPr/>
          <p:nvPr/>
        </p:nvSpPr>
        <p:spPr>
          <a:xfrm>
            <a:off x="3576918" y="2275618"/>
            <a:ext cx="2519082" cy="58412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successful</a:t>
            </a:r>
            <a:endParaRPr lang="en-IN" dirty="0"/>
          </a:p>
        </p:txBody>
      </p:sp>
      <p:sp>
        <p:nvSpPr>
          <p:cNvPr id="15" name="Rectangle 14">
            <a:extLst>
              <a:ext uri="{FF2B5EF4-FFF2-40B4-BE49-F238E27FC236}">
                <a16:creationId xmlns:a16="http://schemas.microsoft.com/office/drawing/2014/main" id="{BD71C331-1B0C-9EF7-0B8E-53A3C882CE10}"/>
              </a:ext>
            </a:extLst>
          </p:cNvPr>
          <p:cNvSpPr/>
          <p:nvPr/>
        </p:nvSpPr>
        <p:spPr>
          <a:xfrm>
            <a:off x="8202706" y="1111624"/>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7B37082-63E2-69E1-2102-CA2694F3CFBC}"/>
              </a:ext>
            </a:extLst>
          </p:cNvPr>
          <p:cNvSpPr/>
          <p:nvPr/>
        </p:nvSpPr>
        <p:spPr>
          <a:xfrm>
            <a:off x="3478307" y="3173506"/>
            <a:ext cx="2617693" cy="5633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Check leave application</a:t>
            </a:r>
            <a:endParaRPr lang="en-IN" dirty="0"/>
          </a:p>
        </p:txBody>
      </p:sp>
      <p:sp>
        <p:nvSpPr>
          <p:cNvPr id="17" name="Rectangle 16">
            <a:extLst>
              <a:ext uri="{FF2B5EF4-FFF2-40B4-BE49-F238E27FC236}">
                <a16:creationId xmlns:a16="http://schemas.microsoft.com/office/drawing/2014/main" id="{0777B67B-3AB7-F234-976D-5EB44753B4C4}"/>
              </a:ext>
            </a:extLst>
          </p:cNvPr>
          <p:cNvSpPr/>
          <p:nvPr/>
        </p:nvSpPr>
        <p:spPr>
          <a:xfrm>
            <a:off x="3576918" y="4159625"/>
            <a:ext cx="2420470" cy="5633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Approve/reject leave applications</a:t>
            </a:r>
            <a:endParaRPr lang="en-IN" dirty="0"/>
          </a:p>
        </p:txBody>
      </p:sp>
      <p:sp>
        <p:nvSpPr>
          <p:cNvPr id="18" name="Rectangle 17">
            <a:extLst>
              <a:ext uri="{FF2B5EF4-FFF2-40B4-BE49-F238E27FC236}">
                <a16:creationId xmlns:a16="http://schemas.microsoft.com/office/drawing/2014/main" id="{FFFF880D-95C1-E94B-0BA2-6C798A22E73A}"/>
              </a:ext>
            </a:extLst>
          </p:cNvPr>
          <p:cNvSpPr/>
          <p:nvPr/>
        </p:nvSpPr>
        <p:spPr>
          <a:xfrm>
            <a:off x="3792071" y="5051608"/>
            <a:ext cx="2026023" cy="4751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Update record</a:t>
            </a:r>
          </a:p>
        </p:txBody>
      </p:sp>
      <p:sp>
        <p:nvSpPr>
          <p:cNvPr id="19" name="Rectangle 18">
            <a:extLst>
              <a:ext uri="{FF2B5EF4-FFF2-40B4-BE49-F238E27FC236}">
                <a16:creationId xmlns:a16="http://schemas.microsoft.com/office/drawing/2014/main" id="{A56D19AF-F21F-42D6-CA8B-FA29144540ED}"/>
              </a:ext>
            </a:extLst>
          </p:cNvPr>
          <p:cNvSpPr/>
          <p:nvPr/>
        </p:nvSpPr>
        <p:spPr>
          <a:xfrm>
            <a:off x="3792071" y="5691167"/>
            <a:ext cx="2026023" cy="4751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Send email notification</a:t>
            </a:r>
            <a:endParaRPr lang="en-IN" dirty="0"/>
          </a:p>
        </p:txBody>
      </p:sp>
      <p:sp>
        <p:nvSpPr>
          <p:cNvPr id="20" name="Oval 19">
            <a:extLst>
              <a:ext uri="{FF2B5EF4-FFF2-40B4-BE49-F238E27FC236}">
                <a16:creationId xmlns:a16="http://schemas.microsoft.com/office/drawing/2014/main" id="{A0DC17EA-B0AB-62FE-BC4C-F44EE4E6611C}"/>
              </a:ext>
            </a:extLst>
          </p:cNvPr>
          <p:cNvSpPr/>
          <p:nvPr/>
        </p:nvSpPr>
        <p:spPr>
          <a:xfrm>
            <a:off x="4121877" y="6472518"/>
            <a:ext cx="1256947" cy="3651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cxnSp>
        <p:nvCxnSpPr>
          <p:cNvPr id="22" name="Straight Arrow Connector 21">
            <a:extLst>
              <a:ext uri="{FF2B5EF4-FFF2-40B4-BE49-F238E27FC236}">
                <a16:creationId xmlns:a16="http://schemas.microsoft.com/office/drawing/2014/main" id="{F1B97289-9D1C-4E95-E54D-3657AB0F6986}"/>
              </a:ext>
            </a:extLst>
          </p:cNvPr>
          <p:cNvCxnSpPr>
            <a:cxnSpLocks/>
            <a:endCxn id="13" idx="0"/>
          </p:cNvCxnSpPr>
          <p:nvPr/>
        </p:nvCxnSpPr>
        <p:spPr>
          <a:xfrm>
            <a:off x="4805082" y="1494042"/>
            <a:ext cx="4483" cy="136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A49A448-7F5A-F737-B2EB-F90CC83EE5E5}"/>
              </a:ext>
            </a:extLst>
          </p:cNvPr>
          <p:cNvCxnSpPr>
            <a:endCxn id="13" idx="0"/>
          </p:cNvCxnSpPr>
          <p:nvPr/>
        </p:nvCxnSpPr>
        <p:spPr>
          <a:xfrm>
            <a:off x="4787153" y="1157343"/>
            <a:ext cx="22412" cy="4728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FD2812B-83B3-1F2A-0AEB-1B730377B6AC}"/>
              </a:ext>
            </a:extLst>
          </p:cNvPr>
          <p:cNvCxnSpPr>
            <a:stCxn id="14" idx="2"/>
          </p:cNvCxnSpPr>
          <p:nvPr/>
        </p:nvCxnSpPr>
        <p:spPr>
          <a:xfrm>
            <a:off x="4836459" y="2859738"/>
            <a:ext cx="0" cy="569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07EC5553-F199-AC80-C884-1AD3AA674FB6}"/>
              </a:ext>
            </a:extLst>
          </p:cNvPr>
          <p:cNvCxnSpPr>
            <a:stCxn id="16" idx="2"/>
            <a:endCxn id="17" idx="0"/>
          </p:cNvCxnSpPr>
          <p:nvPr/>
        </p:nvCxnSpPr>
        <p:spPr>
          <a:xfrm flipH="1">
            <a:off x="4787153" y="3736861"/>
            <a:ext cx="1" cy="4227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B12ECA1C-6248-C7CE-1E89-3136BF8F32F0}"/>
              </a:ext>
            </a:extLst>
          </p:cNvPr>
          <p:cNvCxnSpPr>
            <a:stCxn id="17" idx="2"/>
          </p:cNvCxnSpPr>
          <p:nvPr/>
        </p:nvCxnSpPr>
        <p:spPr>
          <a:xfrm>
            <a:off x="4787153" y="4722980"/>
            <a:ext cx="11206" cy="5661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46130A64-4F30-40A1-A76D-A83F93394F93}"/>
              </a:ext>
            </a:extLst>
          </p:cNvPr>
          <p:cNvCxnSpPr>
            <a:stCxn id="18" idx="2"/>
            <a:endCxn id="19" idx="0"/>
          </p:cNvCxnSpPr>
          <p:nvPr/>
        </p:nvCxnSpPr>
        <p:spPr>
          <a:xfrm>
            <a:off x="4805083" y="5526737"/>
            <a:ext cx="0" cy="1644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B5E2277B-D025-BB2C-70A3-342E4FB763B2}"/>
              </a:ext>
            </a:extLst>
          </p:cNvPr>
          <p:cNvCxnSpPr>
            <a:stCxn id="19" idx="2"/>
            <a:endCxn id="20" idx="0"/>
          </p:cNvCxnSpPr>
          <p:nvPr/>
        </p:nvCxnSpPr>
        <p:spPr>
          <a:xfrm flipH="1">
            <a:off x="4750351" y="6166296"/>
            <a:ext cx="54732" cy="3062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8E7611F3-753C-2CF0-EEB9-8CAA82754C70}"/>
              </a:ext>
            </a:extLst>
          </p:cNvPr>
          <p:cNvCxnSpPr/>
          <p:nvPr/>
        </p:nvCxnSpPr>
        <p:spPr>
          <a:xfrm>
            <a:off x="4811687" y="1927412"/>
            <a:ext cx="24772" cy="4661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Connector: Elbow 40">
            <a:extLst>
              <a:ext uri="{FF2B5EF4-FFF2-40B4-BE49-F238E27FC236}">
                <a16:creationId xmlns:a16="http://schemas.microsoft.com/office/drawing/2014/main" id="{19FB36DE-A9BB-3AC8-04F1-998B48E0D161}"/>
              </a:ext>
            </a:extLst>
          </p:cNvPr>
          <p:cNvCxnSpPr>
            <a:stCxn id="14" idx="1"/>
            <a:endCxn id="13" idx="1"/>
          </p:cNvCxnSpPr>
          <p:nvPr/>
        </p:nvCxnSpPr>
        <p:spPr>
          <a:xfrm rot="10800000" flipH="1">
            <a:off x="3576918" y="1841542"/>
            <a:ext cx="663388" cy="726136"/>
          </a:xfrm>
          <a:prstGeom prst="bentConnector3">
            <a:avLst>
              <a:gd name="adj1" fmla="val -34459"/>
            </a:avLst>
          </a:prstGeom>
          <a:ln>
            <a:tailEnd type="triangle"/>
          </a:ln>
        </p:spPr>
        <p:style>
          <a:lnRef idx="3">
            <a:schemeClr val="dk1"/>
          </a:lnRef>
          <a:fillRef idx="0">
            <a:schemeClr val="dk1"/>
          </a:fillRef>
          <a:effectRef idx="2">
            <a:schemeClr val="dk1"/>
          </a:effectRef>
          <a:fontRef idx="minor">
            <a:schemeClr val="tx1"/>
          </a:fontRef>
        </p:style>
      </p:cxnSp>
      <p:sp>
        <p:nvSpPr>
          <p:cNvPr id="42" name="Rectangle: Rounded Corners 41">
            <a:extLst>
              <a:ext uri="{FF2B5EF4-FFF2-40B4-BE49-F238E27FC236}">
                <a16:creationId xmlns:a16="http://schemas.microsoft.com/office/drawing/2014/main" id="{34C423CC-AB93-E9D4-7820-78CDA07EC817}"/>
              </a:ext>
            </a:extLst>
          </p:cNvPr>
          <p:cNvSpPr/>
          <p:nvPr/>
        </p:nvSpPr>
        <p:spPr>
          <a:xfrm>
            <a:off x="3478307" y="2052920"/>
            <a:ext cx="643570" cy="222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yes</a:t>
            </a:r>
            <a:endParaRPr lang="en-IN" dirty="0"/>
          </a:p>
        </p:txBody>
      </p:sp>
      <p:sp>
        <p:nvSpPr>
          <p:cNvPr id="43" name="Rectangle: Rounded Corners 42">
            <a:extLst>
              <a:ext uri="{FF2B5EF4-FFF2-40B4-BE49-F238E27FC236}">
                <a16:creationId xmlns:a16="http://schemas.microsoft.com/office/drawing/2014/main" id="{6751EECD-896B-BCF0-5F8D-5ADD1EEBF82B}"/>
              </a:ext>
            </a:extLst>
          </p:cNvPr>
          <p:cNvSpPr/>
          <p:nvPr/>
        </p:nvSpPr>
        <p:spPr>
          <a:xfrm>
            <a:off x="5127812" y="2859738"/>
            <a:ext cx="690278" cy="222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a:t>
            </a:r>
            <a:endParaRPr lang="en-IN" dirty="0"/>
          </a:p>
        </p:txBody>
      </p:sp>
    </p:spTree>
    <p:extLst>
      <p:ext uri="{BB962C8B-B14F-4D97-AF65-F5344CB8AC3E}">
        <p14:creationId xmlns:p14="http://schemas.microsoft.com/office/powerpoint/2010/main" val="15089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A55526-4049-C86A-6B3B-5CD4C605C4DF}"/>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5" name="Rectangle: Rounded Corners 4">
            <a:extLst>
              <a:ext uri="{FF2B5EF4-FFF2-40B4-BE49-F238E27FC236}">
                <a16:creationId xmlns:a16="http://schemas.microsoft.com/office/drawing/2014/main" id="{64DCAE00-8CF5-916E-297E-966D4AF8FC3B}"/>
              </a:ext>
            </a:extLst>
          </p:cNvPr>
          <p:cNvSpPr/>
          <p:nvPr/>
        </p:nvSpPr>
        <p:spPr>
          <a:xfrm>
            <a:off x="1228165" y="215153"/>
            <a:ext cx="5298141" cy="726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GITHUB SETUP</a:t>
            </a:r>
            <a:endParaRPr lang="en-IN" sz="4400" dirty="0"/>
          </a:p>
        </p:txBody>
      </p:sp>
      <p:pic>
        <p:nvPicPr>
          <p:cNvPr id="7" name="Picture 6">
            <a:extLst>
              <a:ext uri="{FF2B5EF4-FFF2-40B4-BE49-F238E27FC236}">
                <a16:creationId xmlns:a16="http://schemas.microsoft.com/office/drawing/2014/main" id="{5B48AD42-DBEB-09D1-2178-21044EE2DC38}"/>
              </a:ext>
            </a:extLst>
          </p:cNvPr>
          <p:cNvPicPr>
            <a:picLocks noChangeAspect="1"/>
          </p:cNvPicPr>
          <p:nvPr/>
        </p:nvPicPr>
        <p:blipFill>
          <a:blip r:embed="rId2"/>
          <a:stretch>
            <a:fillRect/>
          </a:stretch>
        </p:blipFill>
        <p:spPr>
          <a:xfrm>
            <a:off x="5952565" y="3909733"/>
            <a:ext cx="4392704" cy="2470896"/>
          </a:xfrm>
          <a:prstGeom prst="rect">
            <a:avLst/>
          </a:prstGeom>
        </p:spPr>
      </p:pic>
      <p:pic>
        <p:nvPicPr>
          <p:cNvPr id="9" name="Picture 8">
            <a:extLst>
              <a:ext uri="{FF2B5EF4-FFF2-40B4-BE49-F238E27FC236}">
                <a16:creationId xmlns:a16="http://schemas.microsoft.com/office/drawing/2014/main" id="{0F99A7E8-45C6-369B-30FC-129E0010CDBE}"/>
              </a:ext>
            </a:extLst>
          </p:cNvPr>
          <p:cNvPicPr>
            <a:picLocks noChangeAspect="1"/>
          </p:cNvPicPr>
          <p:nvPr/>
        </p:nvPicPr>
        <p:blipFill>
          <a:blip r:embed="rId3"/>
          <a:stretch>
            <a:fillRect/>
          </a:stretch>
        </p:blipFill>
        <p:spPr>
          <a:xfrm>
            <a:off x="4217894" y="1386728"/>
            <a:ext cx="3630706" cy="2042272"/>
          </a:xfrm>
          <a:prstGeom prst="rect">
            <a:avLst/>
          </a:prstGeom>
        </p:spPr>
      </p:pic>
      <p:pic>
        <p:nvPicPr>
          <p:cNvPr id="11" name="Picture 10">
            <a:extLst>
              <a:ext uri="{FF2B5EF4-FFF2-40B4-BE49-F238E27FC236}">
                <a16:creationId xmlns:a16="http://schemas.microsoft.com/office/drawing/2014/main" id="{39D4B496-69E1-BB9D-FE85-D00491EC56FF}"/>
              </a:ext>
            </a:extLst>
          </p:cNvPr>
          <p:cNvPicPr>
            <a:picLocks noChangeAspect="1"/>
          </p:cNvPicPr>
          <p:nvPr/>
        </p:nvPicPr>
        <p:blipFill>
          <a:blip r:embed="rId4"/>
          <a:stretch>
            <a:fillRect/>
          </a:stretch>
        </p:blipFill>
        <p:spPr>
          <a:xfrm>
            <a:off x="242047" y="1313329"/>
            <a:ext cx="3761193" cy="2115671"/>
          </a:xfrm>
          <a:prstGeom prst="rect">
            <a:avLst/>
          </a:prstGeom>
        </p:spPr>
      </p:pic>
      <p:pic>
        <p:nvPicPr>
          <p:cNvPr id="13" name="Picture 12">
            <a:extLst>
              <a:ext uri="{FF2B5EF4-FFF2-40B4-BE49-F238E27FC236}">
                <a16:creationId xmlns:a16="http://schemas.microsoft.com/office/drawing/2014/main" id="{1EB28B66-6AF9-AEA7-011F-37DE86915DB5}"/>
              </a:ext>
            </a:extLst>
          </p:cNvPr>
          <p:cNvPicPr>
            <a:picLocks noChangeAspect="1"/>
          </p:cNvPicPr>
          <p:nvPr/>
        </p:nvPicPr>
        <p:blipFill>
          <a:blip r:embed="rId5"/>
          <a:stretch>
            <a:fillRect/>
          </a:stretch>
        </p:blipFill>
        <p:spPr>
          <a:xfrm>
            <a:off x="1228165" y="3994895"/>
            <a:ext cx="4241304" cy="2385734"/>
          </a:xfrm>
          <a:prstGeom prst="rect">
            <a:avLst/>
          </a:prstGeom>
        </p:spPr>
      </p:pic>
    </p:spTree>
    <p:extLst>
      <p:ext uri="{BB962C8B-B14F-4D97-AF65-F5344CB8AC3E}">
        <p14:creationId xmlns:p14="http://schemas.microsoft.com/office/powerpoint/2010/main" val="92006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1298223"/>
            <a:ext cx="6697585" cy="3544710"/>
          </a:xfrm>
        </p:spPr>
        <p:txBody>
          <a:bodyPr>
            <a:normAutofit/>
          </a:bodyPr>
          <a:lstStyle/>
          <a:p>
            <a:r>
              <a:rPr lang="en-US" sz="7200" dirty="0"/>
              <a:t>LEAVE MANAGEMENT SYSTEM</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519288"/>
            <a:ext cx="7781544" cy="857955"/>
          </a:xfrm>
        </p:spPr>
        <p:txBody>
          <a:bodyPr/>
          <a:lstStyle/>
          <a:p>
            <a:r>
              <a:rPr lang="en-US" dirty="0"/>
              <a:t>TEAM MEMBERS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Rectangle: Rounded Corners 2">
            <a:extLst>
              <a:ext uri="{FF2B5EF4-FFF2-40B4-BE49-F238E27FC236}">
                <a16:creationId xmlns:a16="http://schemas.microsoft.com/office/drawing/2014/main" id="{D0C0670E-9ACF-FF7D-2E36-B34AA3039CF4}"/>
              </a:ext>
            </a:extLst>
          </p:cNvPr>
          <p:cNvSpPr/>
          <p:nvPr/>
        </p:nvSpPr>
        <p:spPr>
          <a:xfrm>
            <a:off x="1066800" y="1989004"/>
            <a:ext cx="2886635" cy="5916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200" dirty="0">
                <a:solidFill>
                  <a:schemeClr val="tx1"/>
                </a:solidFill>
              </a:rPr>
              <a:t>2110030054</a:t>
            </a:r>
          </a:p>
        </p:txBody>
      </p:sp>
      <p:sp>
        <p:nvSpPr>
          <p:cNvPr id="6" name="Rectangle: Rounded Corners 5">
            <a:extLst>
              <a:ext uri="{FF2B5EF4-FFF2-40B4-BE49-F238E27FC236}">
                <a16:creationId xmlns:a16="http://schemas.microsoft.com/office/drawing/2014/main" id="{04D2C3FE-9A13-E521-F848-9DEC341B09B0}"/>
              </a:ext>
            </a:extLst>
          </p:cNvPr>
          <p:cNvSpPr/>
          <p:nvPr/>
        </p:nvSpPr>
        <p:spPr>
          <a:xfrm>
            <a:off x="977152" y="3015463"/>
            <a:ext cx="2886635" cy="5916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200" dirty="0">
                <a:solidFill>
                  <a:schemeClr val="tx1"/>
                </a:solidFill>
              </a:rPr>
              <a:t>2110030203</a:t>
            </a:r>
          </a:p>
        </p:txBody>
      </p:sp>
      <p:sp>
        <p:nvSpPr>
          <p:cNvPr id="7" name="Rectangle: Rounded Corners 6">
            <a:extLst>
              <a:ext uri="{FF2B5EF4-FFF2-40B4-BE49-F238E27FC236}">
                <a16:creationId xmlns:a16="http://schemas.microsoft.com/office/drawing/2014/main" id="{A710D4D7-49B5-2329-0412-0091E527E93E}"/>
              </a:ext>
            </a:extLst>
          </p:cNvPr>
          <p:cNvSpPr/>
          <p:nvPr/>
        </p:nvSpPr>
        <p:spPr>
          <a:xfrm>
            <a:off x="977152" y="4069978"/>
            <a:ext cx="2886635" cy="5916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200" dirty="0">
                <a:solidFill>
                  <a:schemeClr val="tx1"/>
                </a:solidFill>
              </a:rPr>
              <a:t>2110030218</a:t>
            </a:r>
          </a:p>
        </p:txBody>
      </p:sp>
      <p:sp>
        <p:nvSpPr>
          <p:cNvPr id="8" name="Rectangle: Rounded Corners 7">
            <a:extLst>
              <a:ext uri="{FF2B5EF4-FFF2-40B4-BE49-F238E27FC236}">
                <a16:creationId xmlns:a16="http://schemas.microsoft.com/office/drawing/2014/main" id="{D3A592A3-5D7A-EF2D-EC4B-1C097728853A}"/>
              </a:ext>
            </a:extLst>
          </p:cNvPr>
          <p:cNvSpPr/>
          <p:nvPr/>
        </p:nvSpPr>
        <p:spPr>
          <a:xfrm>
            <a:off x="977151" y="5068382"/>
            <a:ext cx="2886635" cy="5916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200" dirty="0">
                <a:solidFill>
                  <a:schemeClr val="tx1"/>
                </a:solidFill>
              </a:rPr>
              <a:t>2110030233</a:t>
            </a:r>
          </a:p>
        </p:txBody>
      </p:sp>
      <p:sp>
        <p:nvSpPr>
          <p:cNvPr id="9" name="Rectangle: Rounded Corners 8">
            <a:extLst>
              <a:ext uri="{FF2B5EF4-FFF2-40B4-BE49-F238E27FC236}">
                <a16:creationId xmlns:a16="http://schemas.microsoft.com/office/drawing/2014/main" id="{1840065D-7C50-7746-7713-5C4EACFEE5CE}"/>
              </a:ext>
            </a:extLst>
          </p:cNvPr>
          <p:cNvSpPr/>
          <p:nvPr/>
        </p:nvSpPr>
        <p:spPr>
          <a:xfrm>
            <a:off x="6096000" y="1900518"/>
            <a:ext cx="2886635" cy="5916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 </a:t>
            </a:r>
            <a:r>
              <a:rPr lang="en-IN" sz="3200" dirty="0">
                <a:solidFill>
                  <a:schemeClr val="tx1"/>
                </a:solidFill>
              </a:rPr>
              <a:t>VAISHNAVI</a:t>
            </a:r>
          </a:p>
        </p:txBody>
      </p:sp>
      <p:sp>
        <p:nvSpPr>
          <p:cNvPr id="10" name="Rectangle: Rounded Corners 9">
            <a:extLst>
              <a:ext uri="{FF2B5EF4-FFF2-40B4-BE49-F238E27FC236}">
                <a16:creationId xmlns:a16="http://schemas.microsoft.com/office/drawing/2014/main" id="{671BA81F-4F61-4AC6-F662-BAA2241FE34D}"/>
              </a:ext>
            </a:extLst>
          </p:cNvPr>
          <p:cNvSpPr/>
          <p:nvPr/>
        </p:nvSpPr>
        <p:spPr>
          <a:xfrm>
            <a:off x="6024280" y="5035846"/>
            <a:ext cx="2886635" cy="5916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200" dirty="0">
                <a:solidFill>
                  <a:schemeClr val="tx1"/>
                </a:solidFill>
              </a:rPr>
              <a:t>RISHIKA</a:t>
            </a:r>
          </a:p>
        </p:txBody>
      </p:sp>
      <p:sp>
        <p:nvSpPr>
          <p:cNvPr id="11" name="Rectangle: Rounded Corners 10">
            <a:extLst>
              <a:ext uri="{FF2B5EF4-FFF2-40B4-BE49-F238E27FC236}">
                <a16:creationId xmlns:a16="http://schemas.microsoft.com/office/drawing/2014/main" id="{76967A87-BC64-0692-0C2B-F768C5D8A3E1}"/>
              </a:ext>
            </a:extLst>
          </p:cNvPr>
          <p:cNvSpPr/>
          <p:nvPr/>
        </p:nvSpPr>
        <p:spPr>
          <a:xfrm>
            <a:off x="6024281" y="3932188"/>
            <a:ext cx="2886635" cy="5916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200" dirty="0">
                <a:solidFill>
                  <a:schemeClr val="tx1"/>
                </a:solidFill>
              </a:rPr>
              <a:t>NAVYA</a:t>
            </a:r>
          </a:p>
        </p:txBody>
      </p:sp>
      <p:sp>
        <p:nvSpPr>
          <p:cNvPr id="12" name="Rectangle: Rounded Corners 11">
            <a:extLst>
              <a:ext uri="{FF2B5EF4-FFF2-40B4-BE49-F238E27FC236}">
                <a16:creationId xmlns:a16="http://schemas.microsoft.com/office/drawing/2014/main" id="{61A28EB5-E669-7AC0-12CD-81E190455C60}"/>
              </a:ext>
            </a:extLst>
          </p:cNvPr>
          <p:cNvSpPr/>
          <p:nvPr/>
        </p:nvSpPr>
        <p:spPr>
          <a:xfrm>
            <a:off x="6096000" y="2916353"/>
            <a:ext cx="2886635" cy="5916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200" dirty="0">
                <a:solidFill>
                  <a:schemeClr val="tx1"/>
                </a:solidFill>
              </a:rPr>
              <a:t>MANISRI</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57130"/>
          </a:xfrm>
        </p:spPr>
        <p:txBody>
          <a:bodyPr/>
          <a:lstStyle/>
          <a:p>
            <a:r>
              <a:rPr lang="en-US" sz="4800" dirty="0"/>
              <a:t>PROBLEM STATEMENT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US" sz="1800" b="0" i="0" dirty="0">
                <a:effectLst/>
                <a:latin typeface="Helvetica Neue"/>
              </a:rPr>
              <a:t>In the existing system, leaves are maintained using the attendance register for staff. The staff needs to submit their leaves manually to their respective authorities. This increases the paperwork &amp; maintaining the records becomes tedious. Maintaining notices in the records also increases the paperwork. </a:t>
            </a:r>
          </a:p>
          <a:p>
            <a:pPr marL="0" indent="0">
              <a:buNone/>
            </a:pPr>
            <a:r>
              <a:rPr lang="en-US" sz="1800" dirty="0">
                <a:latin typeface="Helvetica Neue"/>
              </a:rPr>
              <a:t>Adjusting </a:t>
            </a:r>
            <a:r>
              <a:rPr lang="en-US" sz="1800" dirty="0" err="1">
                <a:latin typeface="Helvetica Neue"/>
              </a:rPr>
              <a:t>shedules</a:t>
            </a:r>
            <a:r>
              <a:rPr lang="en-US" sz="1800" dirty="0">
                <a:latin typeface="Helvetica Neue"/>
              </a:rPr>
              <a:t> for employee leaves based on the provider preferences for leave application.</a:t>
            </a:r>
            <a:endParaRPr lang="en-US" sz="1800" b="0" i="0" dirty="0">
              <a:effectLst/>
              <a:latin typeface="Helvetica Neue"/>
            </a:endParaRPr>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1255728"/>
          </a:xfrm>
        </p:spPr>
        <p:txBody>
          <a:bodyPr/>
          <a:lstStyle/>
          <a:p>
            <a:r>
              <a:rPr lang="en-US" sz="4400" dirty="0"/>
              <a:t>PURPOSED ALGORITHM DESIGN TECHNIQUE</a:t>
            </a:r>
            <a:br>
              <a:rPr lang="en-US" sz="4000" dirty="0"/>
            </a:br>
            <a:endParaRPr lang="en-US" sz="4000"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0" name="Rectangle: Rounded Corners 9">
            <a:extLst>
              <a:ext uri="{FF2B5EF4-FFF2-40B4-BE49-F238E27FC236}">
                <a16:creationId xmlns:a16="http://schemas.microsoft.com/office/drawing/2014/main" id="{77F7C600-7CFA-4379-AC6C-7C3E8B7014F1}"/>
              </a:ext>
            </a:extLst>
          </p:cNvPr>
          <p:cNvSpPr/>
          <p:nvPr/>
        </p:nvSpPr>
        <p:spPr>
          <a:xfrm>
            <a:off x="444500" y="1281953"/>
            <a:ext cx="10062135" cy="4948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chemeClr val="tx1"/>
                </a:solidFill>
              </a:rPr>
              <a:t>What is the technique</a:t>
            </a:r>
          </a:p>
          <a:p>
            <a:r>
              <a:rPr lang="en-IN" sz="2000" dirty="0"/>
              <a:t>The objective of this project is to create a system where the employee can easily apply for their leave through online system</a:t>
            </a:r>
          </a:p>
          <a:p>
            <a:r>
              <a:rPr lang="en-IN" sz="2000" b="1" dirty="0">
                <a:solidFill>
                  <a:schemeClr val="tx1"/>
                </a:solidFill>
              </a:rPr>
              <a:t>How is it suitable for your application</a:t>
            </a:r>
          </a:p>
          <a:p>
            <a:pPr marL="0" indent="0">
              <a:buNone/>
            </a:pPr>
            <a:r>
              <a:rPr lang="en-US" sz="2000" dirty="0"/>
              <a:t>Leave permits you to take time off from work for legitimate reasons, all with the formal approval of your supervisors through online. </a:t>
            </a:r>
          </a:p>
          <a:p>
            <a:pPr algn="l" fontAlgn="base"/>
            <a:r>
              <a:rPr lang="en-US" sz="2000" b="1" i="0" dirty="0">
                <a:solidFill>
                  <a:srgbClr val="222222"/>
                </a:solidFill>
                <a:effectLst/>
                <a:latin typeface="Poppins" panose="00000500000000000000" pitchFamily="2" charset="0"/>
              </a:rPr>
              <a:t>Register:</a:t>
            </a:r>
          </a:p>
          <a:p>
            <a:pPr algn="l" fontAlgn="base"/>
            <a:r>
              <a:rPr lang="en-US" sz="2000" b="1" i="0" dirty="0">
                <a:solidFill>
                  <a:srgbClr val="222222"/>
                </a:solidFill>
                <a:effectLst/>
                <a:latin typeface="Poppins" panose="00000500000000000000" pitchFamily="2" charset="0"/>
              </a:rPr>
              <a:t>Login:</a:t>
            </a:r>
          </a:p>
          <a:p>
            <a:pPr algn="l" fontAlgn="base"/>
            <a:r>
              <a:rPr lang="en-US" sz="2000" b="1" i="0" dirty="0">
                <a:solidFill>
                  <a:srgbClr val="222222"/>
                </a:solidFill>
                <a:effectLst/>
                <a:latin typeface="Poppins" panose="00000500000000000000" pitchFamily="2" charset="0"/>
              </a:rPr>
              <a:t>Leave applies:</a:t>
            </a:r>
            <a:endParaRPr lang="en-US" sz="2000" b="0" i="0" dirty="0">
              <a:solidFill>
                <a:srgbClr val="444444"/>
              </a:solidFill>
              <a:effectLst/>
              <a:latin typeface="Poppins" panose="00000500000000000000" pitchFamily="2" charset="0"/>
            </a:endParaRPr>
          </a:p>
          <a:p>
            <a:pPr algn="l" fontAlgn="base"/>
            <a:r>
              <a:rPr lang="en-US" sz="2000" b="1" i="0" dirty="0">
                <a:solidFill>
                  <a:srgbClr val="222222"/>
                </a:solidFill>
                <a:effectLst/>
                <a:latin typeface="Poppins" panose="00000500000000000000" pitchFamily="2" charset="0"/>
              </a:rPr>
              <a:t>Live review:</a:t>
            </a:r>
          </a:p>
          <a:p>
            <a:pPr algn="l" fontAlgn="base"/>
            <a:r>
              <a:rPr lang="en-US" sz="2000" b="1" i="0" dirty="0">
                <a:solidFill>
                  <a:srgbClr val="222222"/>
                </a:solidFill>
                <a:effectLst/>
                <a:latin typeface="Poppins" panose="00000500000000000000" pitchFamily="2" charset="0"/>
              </a:rPr>
              <a:t>Leave approval:</a:t>
            </a:r>
          </a:p>
          <a:p>
            <a:pPr algn="l" fontAlgn="base"/>
            <a:r>
              <a:rPr lang="en-US" sz="2000" b="1" i="0" dirty="0">
                <a:solidFill>
                  <a:srgbClr val="222222"/>
                </a:solidFill>
                <a:effectLst/>
                <a:latin typeface="Poppins" panose="00000500000000000000" pitchFamily="2" charset="0"/>
              </a:rPr>
              <a:t>Log out:</a:t>
            </a:r>
            <a:endParaRPr lang="en-IN" sz="2000" dirty="0"/>
          </a:p>
          <a:p>
            <a:endParaRPr lang="en-IN" sz="2800" dirty="0">
              <a:solidFill>
                <a:schemeClr val="bg1"/>
              </a:solidFill>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672353"/>
            <a:ext cx="6697585" cy="806823"/>
          </a:xfrm>
        </p:spPr>
        <p:txBody>
          <a:bodyPr>
            <a:normAutofit/>
          </a:bodyPr>
          <a:lstStyle/>
          <a:p>
            <a:r>
              <a:rPr lang="en-US" sz="4800" dirty="0"/>
              <a:t>EXISTING SOLUTIONS: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3" name="Rectangle: Rounded Corners 2">
            <a:extLst>
              <a:ext uri="{FF2B5EF4-FFF2-40B4-BE49-F238E27FC236}">
                <a16:creationId xmlns:a16="http://schemas.microsoft.com/office/drawing/2014/main" id="{B96A4B8C-710B-927F-EBF3-CC21CD9E35CA}"/>
              </a:ext>
            </a:extLst>
          </p:cNvPr>
          <p:cNvSpPr/>
          <p:nvPr/>
        </p:nvSpPr>
        <p:spPr>
          <a:xfrm>
            <a:off x="832104" y="1626534"/>
            <a:ext cx="7646894" cy="4688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fontAlgn="base">
              <a:buFont typeface="Arial" panose="020B0604020202020204" pitchFamily="34" charset="0"/>
              <a:buChar char="•"/>
            </a:pPr>
            <a:r>
              <a:rPr lang="en-US" sz="2400" dirty="0">
                <a:solidFill>
                  <a:schemeClr val="bg1"/>
                </a:solidFill>
                <a:effectLst/>
                <a:latin typeface="Bahnschrift Light" panose="020B0502040204020203" pitchFamily="34" charset="0"/>
              </a:rPr>
              <a:t>Our system is comprised of few important interface or we can say modules behind it so here we will discuss the modules related to all those interfaces and workflow further.</a:t>
            </a:r>
          </a:p>
          <a:p>
            <a:pPr marL="342900" indent="-342900">
              <a:buFont typeface="Arial" panose="020B0604020202020204" pitchFamily="34" charset="0"/>
              <a:buChar char="•"/>
            </a:pPr>
            <a:r>
              <a:rPr lang="en-US" sz="2400" dirty="0">
                <a:latin typeface="Bahnschrift Light SemiCondensed" panose="020B0502040204020203" pitchFamily="34" charset="0"/>
                <a:cs typeface="Arial" pitchFamily="34" charset="0"/>
              </a:rPr>
              <a:t>A leave management system is a software solution that automates the time-off process, helping companies to stay compliant with labor laws and be more productive. It also helps employees request their own leave by providing them access through an online portal, so they can track it themselves too!</a:t>
            </a:r>
            <a:endParaRPr lang="en-IN" sz="2400" dirty="0">
              <a:latin typeface="Bahnschrift Light SemiCondensed" panose="020B0502040204020203" pitchFamily="34" charset="0"/>
            </a:endParaRPr>
          </a:p>
        </p:txBody>
      </p:sp>
    </p:spTree>
    <p:extLst>
      <p:ext uri="{BB962C8B-B14F-4D97-AF65-F5344CB8AC3E}">
        <p14:creationId xmlns:p14="http://schemas.microsoft.com/office/powerpoint/2010/main" val="27451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1298223"/>
            <a:ext cx="6545849" cy="871236"/>
          </a:xfrm>
        </p:spPr>
        <p:txBody>
          <a:bodyPr>
            <a:normAutofit fontScale="90000"/>
          </a:bodyPr>
          <a:lstStyle/>
          <a:p>
            <a:r>
              <a:rPr lang="en-US" sz="7200" dirty="0"/>
              <a:t>DATA SET COLLECTIONS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Box 6">
            <a:extLst>
              <a:ext uri="{FF2B5EF4-FFF2-40B4-BE49-F238E27FC236}">
                <a16:creationId xmlns:a16="http://schemas.microsoft.com/office/drawing/2014/main" id="{4C4FF298-AC74-66F2-C670-C58A2CFF39E6}"/>
              </a:ext>
            </a:extLst>
          </p:cNvPr>
          <p:cNvSpPr txBox="1"/>
          <p:nvPr/>
        </p:nvSpPr>
        <p:spPr>
          <a:xfrm>
            <a:off x="430307" y="2169459"/>
            <a:ext cx="5997388" cy="3693319"/>
          </a:xfrm>
          <a:prstGeom prst="rect">
            <a:avLst/>
          </a:prstGeom>
          <a:noFill/>
        </p:spPr>
        <p:txBody>
          <a:bodyPr wrap="square">
            <a:spAutoFit/>
          </a:bodyPr>
          <a:lstStyle/>
          <a:p>
            <a:pPr marL="0" indent="0" fontAlgn="base">
              <a:buNone/>
            </a:pPr>
            <a:endParaRPr lang="en-US" dirty="0">
              <a:solidFill>
                <a:schemeClr val="accent6">
                  <a:lumMod val="75000"/>
                </a:schemeClr>
              </a:solidFill>
            </a:endParaRPr>
          </a:p>
          <a:p>
            <a:pPr marL="342900" indent="-342900" fontAlgn="base">
              <a:buFont typeface="Arial" panose="020B0604020202020204" pitchFamily="34" charset="0"/>
              <a:buChar char="•"/>
            </a:pPr>
            <a:r>
              <a:rPr lang="en-US" sz="2400" dirty="0">
                <a:solidFill>
                  <a:schemeClr val="bg1"/>
                </a:solidFill>
              </a:rPr>
              <a:t>A data structure is a specialized format for organizing , processing retrieving and storing data.</a:t>
            </a:r>
          </a:p>
          <a:p>
            <a:pPr marL="342900" indent="-342900" fontAlgn="base">
              <a:buFont typeface="Arial" panose="020B0604020202020204" pitchFamily="34" charset="0"/>
              <a:buChar char="•"/>
            </a:pPr>
            <a:r>
              <a:rPr lang="en-US" sz="2400" dirty="0">
                <a:solidFill>
                  <a:schemeClr val="bg1"/>
                </a:solidFill>
              </a:rPr>
              <a:t>There are several basic and advanced types of data structures ,all designed to arrange data for a use of purpose.</a:t>
            </a:r>
          </a:p>
          <a:p>
            <a:pPr marL="0" indent="0" fontAlgn="base">
              <a:buNone/>
            </a:pPr>
            <a:r>
              <a:rPr lang="en-US" sz="2400" dirty="0">
                <a:solidFill>
                  <a:schemeClr val="bg1"/>
                </a:solidFill>
              </a:rPr>
              <a:t>      The main methods are</a:t>
            </a:r>
          </a:p>
          <a:p>
            <a:pPr fontAlgn="base"/>
            <a:r>
              <a:rPr lang="en-US" sz="2400" dirty="0">
                <a:solidFill>
                  <a:schemeClr val="bg1"/>
                </a:solidFill>
              </a:rPr>
              <a:t>   Files</a:t>
            </a:r>
          </a:p>
          <a:p>
            <a:pPr fontAlgn="base"/>
            <a:r>
              <a:rPr lang="en-US" sz="2400" dirty="0">
                <a:solidFill>
                  <a:schemeClr val="bg1"/>
                </a:solidFill>
              </a:rPr>
              <a:t>   Strings</a:t>
            </a:r>
          </a:p>
        </p:txBody>
      </p:sp>
    </p:spTree>
    <p:extLst>
      <p:ext uri="{BB962C8B-B14F-4D97-AF65-F5344CB8AC3E}">
        <p14:creationId xmlns:p14="http://schemas.microsoft.com/office/powerpoint/2010/main" val="42595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1298223"/>
            <a:ext cx="6697585" cy="969848"/>
          </a:xfrm>
        </p:spPr>
        <p:txBody>
          <a:bodyPr>
            <a:normAutofit/>
          </a:bodyPr>
          <a:lstStyle/>
          <a:p>
            <a:r>
              <a:rPr lang="en-US" sz="6000" dirty="0"/>
              <a:t>TOOLS REQUIRED</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5" name="TextBox 4">
            <a:extLst>
              <a:ext uri="{FF2B5EF4-FFF2-40B4-BE49-F238E27FC236}">
                <a16:creationId xmlns:a16="http://schemas.microsoft.com/office/drawing/2014/main" id="{221EFB3D-3AD4-6EBC-B741-4B373DDA6E57}"/>
              </a:ext>
            </a:extLst>
          </p:cNvPr>
          <p:cNvSpPr txBox="1"/>
          <p:nvPr/>
        </p:nvSpPr>
        <p:spPr>
          <a:xfrm>
            <a:off x="1194547" y="2754904"/>
            <a:ext cx="6118412" cy="3416320"/>
          </a:xfrm>
          <a:prstGeom prst="rect">
            <a:avLst/>
          </a:prstGeom>
          <a:noFill/>
        </p:spPr>
        <p:txBody>
          <a:bodyPr wrap="square">
            <a:spAutoFit/>
          </a:bodyPr>
          <a:lstStyle/>
          <a:p>
            <a:pPr marL="342900" indent="-342900">
              <a:buFont typeface="Arial" panose="020B0604020202020204" pitchFamily="34" charset="0"/>
              <a:buChar char="•"/>
            </a:pPr>
            <a:r>
              <a:rPr lang="en-IN" sz="2400" dirty="0">
                <a:solidFill>
                  <a:schemeClr val="bg1"/>
                </a:solidFill>
              </a:rPr>
              <a:t>We will be using different software's to achieve the desired outcome</a:t>
            </a:r>
          </a:p>
          <a:p>
            <a:pPr marL="342900" indent="-342900">
              <a:buFont typeface="Arial" panose="020B0604020202020204" pitchFamily="34" charset="0"/>
              <a:buChar char="•"/>
            </a:pPr>
            <a:r>
              <a:rPr lang="en-IN" sz="2400" dirty="0">
                <a:solidFill>
                  <a:schemeClr val="bg1"/>
                </a:solidFill>
              </a:rPr>
              <a:t>Which are as below :</a:t>
            </a:r>
          </a:p>
          <a:p>
            <a:pPr marL="342900" indent="-342900">
              <a:buFont typeface="Arial" panose="020B0604020202020204" pitchFamily="34" charset="0"/>
              <a:buChar char="•"/>
            </a:pPr>
            <a:r>
              <a:rPr lang="en-IN" sz="2400" dirty="0">
                <a:solidFill>
                  <a:schemeClr val="bg1"/>
                </a:solidFill>
              </a:rPr>
              <a:t>Frontend</a:t>
            </a:r>
          </a:p>
          <a:p>
            <a:r>
              <a:rPr lang="en-IN" sz="2400" dirty="0">
                <a:solidFill>
                  <a:schemeClr val="bg1"/>
                </a:solidFill>
              </a:rPr>
              <a:t>     Django through PyCharm </a:t>
            </a:r>
          </a:p>
          <a:p>
            <a:pPr marL="342900" indent="-342900">
              <a:buFont typeface="Arial" panose="020B0604020202020204" pitchFamily="34" charset="0"/>
              <a:buChar char="•"/>
            </a:pPr>
            <a:r>
              <a:rPr lang="en-IN" sz="2400" dirty="0">
                <a:solidFill>
                  <a:schemeClr val="bg1"/>
                </a:solidFill>
              </a:rPr>
              <a:t>Backend</a:t>
            </a:r>
          </a:p>
          <a:p>
            <a:r>
              <a:rPr lang="en-IN" sz="2400" dirty="0">
                <a:solidFill>
                  <a:schemeClr val="bg1"/>
                </a:solidFill>
              </a:rPr>
              <a:t>     Star UML</a:t>
            </a:r>
          </a:p>
          <a:p>
            <a:r>
              <a:rPr lang="en-IN" sz="2400" dirty="0">
                <a:solidFill>
                  <a:schemeClr val="bg1"/>
                </a:solidFill>
              </a:rPr>
              <a:t>     MySQL</a:t>
            </a:r>
          </a:p>
          <a:p>
            <a:r>
              <a:rPr lang="en-IN" sz="2400" dirty="0">
                <a:solidFill>
                  <a:schemeClr val="bg1"/>
                </a:solidFill>
              </a:rPr>
              <a:t>     HTML</a:t>
            </a:r>
          </a:p>
        </p:txBody>
      </p:sp>
    </p:spTree>
    <p:extLst>
      <p:ext uri="{BB962C8B-B14F-4D97-AF65-F5344CB8AC3E}">
        <p14:creationId xmlns:p14="http://schemas.microsoft.com/office/powerpoint/2010/main" val="121078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1298223"/>
            <a:ext cx="6697585" cy="736765"/>
          </a:xfrm>
        </p:spPr>
        <p:txBody>
          <a:bodyPr>
            <a:normAutofit fontScale="90000"/>
          </a:bodyPr>
          <a:lstStyle/>
          <a:p>
            <a:r>
              <a:rPr lang="en-US" sz="7200" dirty="0"/>
              <a:t>ER DIAGRAM</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7" name="Picture 6">
            <a:extLst>
              <a:ext uri="{FF2B5EF4-FFF2-40B4-BE49-F238E27FC236}">
                <a16:creationId xmlns:a16="http://schemas.microsoft.com/office/drawing/2014/main" id="{0B260554-4732-AFA1-1F99-65A37CF4F1A9}"/>
              </a:ext>
            </a:extLst>
          </p:cNvPr>
          <p:cNvPicPr>
            <a:picLocks noChangeAspect="1"/>
          </p:cNvPicPr>
          <p:nvPr/>
        </p:nvPicPr>
        <p:blipFill>
          <a:blip r:embed="rId2"/>
          <a:stretch>
            <a:fillRect/>
          </a:stretch>
        </p:blipFill>
        <p:spPr>
          <a:xfrm>
            <a:off x="699247" y="2160494"/>
            <a:ext cx="6400800" cy="3554623"/>
          </a:xfrm>
          <a:prstGeom prst="rect">
            <a:avLst/>
          </a:prstGeom>
        </p:spPr>
      </p:pic>
    </p:spTree>
    <p:extLst>
      <p:ext uri="{BB962C8B-B14F-4D97-AF65-F5344CB8AC3E}">
        <p14:creationId xmlns:p14="http://schemas.microsoft.com/office/powerpoint/2010/main" val="418820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159</TotalTime>
  <Words>380</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Bahnschrift Light</vt:lpstr>
      <vt:lpstr>Bahnschrift Light SemiCondensed</vt:lpstr>
      <vt:lpstr>Calibri</vt:lpstr>
      <vt:lpstr>Helvetica Neue</vt:lpstr>
      <vt:lpstr>Poppins</vt:lpstr>
      <vt:lpstr>Trade Gothic LT Pro</vt:lpstr>
      <vt:lpstr>Trebuchet MS</vt:lpstr>
      <vt:lpstr>Office Theme</vt:lpstr>
      <vt:lpstr>SOFTWARE ENGINEERING</vt:lpstr>
      <vt:lpstr>LEAVE MANAGEMENT SYSTEM</vt:lpstr>
      <vt:lpstr>TEAM MEMBERS</vt:lpstr>
      <vt:lpstr>PROBLEM STATEMENT</vt:lpstr>
      <vt:lpstr>PURPOSED ALGORITHM DESIGN TECHNIQUE </vt:lpstr>
      <vt:lpstr>EXISTING SOLUTIONS:</vt:lpstr>
      <vt:lpstr>DATA SET COLLECTIONS</vt:lpstr>
      <vt:lpstr>TOOLS REQUIRED</vt:lpstr>
      <vt:lpstr>ER DIAGRAM</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gundannagari navya</dc:creator>
  <cp:lastModifiedBy>gundannagari navya</cp:lastModifiedBy>
  <cp:revision>2</cp:revision>
  <dcterms:created xsi:type="dcterms:W3CDTF">2022-09-21T08:09:33Z</dcterms:created>
  <dcterms:modified xsi:type="dcterms:W3CDTF">2022-09-21T13:25:34Z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