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19"/>
  </p:notesMasterIdLst>
  <p:handoutMasterIdLst>
    <p:handoutMasterId r:id="rId20"/>
  </p:handoutMasterIdLst>
  <p:sldIdLst>
    <p:sldId id="261" r:id="rId5"/>
    <p:sldId id="273" r:id="rId6"/>
    <p:sldId id="280" r:id="rId7"/>
    <p:sldId id="286" r:id="rId8"/>
    <p:sldId id="300" r:id="rId9"/>
    <p:sldId id="321" r:id="rId10"/>
    <p:sldId id="320" r:id="rId11"/>
    <p:sldId id="313" r:id="rId12"/>
    <p:sldId id="314" r:id="rId13"/>
    <p:sldId id="316" r:id="rId14"/>
    <p:sldId id="315" r:id="rId15"/>
    <p:sldId id="317" r:id="rId16"/>
    <p:sldId id="322" r:id="rId17"/>
    <p:sldId id="31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4" autoAdjust="0"/>
  </p:normalViewPr>
  <p:slideViewPr>
    <p:cSldViewPr>
      <p:cViewPr varScale="1">
        <p:scale>
          <a:sx n="85" d="100"/>
          <a:sy n="85" d="100"/>
        </p:scale>
        <p:origin x="590" y="67"/>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8/10/2022</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8/10/2022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2900598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127329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hyperlink" Target="https://www.lovelycoding.org/leave-management-system/" TargetMode="External"/><Relationship Id="rId7" Type="http://schemas.openxmlformats.org/officeDocument/2006/relationships/hyperlink" Target="https://www.youtube.com/watch?v=g8Qub6twpX4" TargetMode="External"/><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hyperlink" Target="https://factohr.com/leave-management-guide/" TargetMode="External"/><Relationship Id="rId5" Type="http://schemas.openxmlformats.org/officeDocument/2006/relationships/hyperlink" Target="https://www.slideshare.net/muzammilsiddiq/leave-management-system-documentation-44924723" TargetMode="External"/><Relationship Id="rId4" Type="http://schemas.openxmlformats.org/officeDocument/2006/relationships/hyperlink" Target="https://razorpay.com/payroll/learn/leave-management-syste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 Id="rId5" Type="http://schemas.openxmlformats.org/officeDocument/2006/relationships/image" Target="../media/image6.jpe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3253993" y="1717641"/>
            <a:ext cx="5864382" cy="2275238"/>
          </a:xfrm>
        </p:spPr>
        <p:txBody>
          <a:bodyPr>
            <a:normAutofit fontScale="90000"/>
          </a:bodyPr>
          <a:lstStyle/>
          <a:p>
            <a:r>
              <a:rPr lang="en-US" sz="6700" dirty="0">
                <a:solidFill>
                  <a:schemeClr val="accent2">
                    <a:lumMod val="20000"/>
                    <a:lumOff val="80000"/>
                  </a:schemeClr>
                </a:solidFill>
              </a:rPr>
              <a:t>Software engineering</a:t>
            </a:r>
            <a:br>
              <a:rPr lang="en-US" sz="6700" dirty="0">
                <a:solidFill>
                  <a:schemeClr val="accent2">
                    <a:lumMod val="20000"/>
                    <a:lumOff val="80000"/>
                  </a:schemeClr>
                </a:solidFill>
              </a:rPr>
            </a:br>
            <a:br>
              <a:rPr lang="en-US" dirty="0">
                <a:solidFill>
                  <a:schemeClr val="accent2">
                    <a:lumMod val="20000"/>
                    <a:lumOff val="80000"/>
                  </a:schemeClr>
                </a:solidFill>
              </a:rPr>
            </a:br>
            <a:r>
              <a:rPr lang="en-US" b="1" dirty="0"/>
              <a:t>Leave management system</a:t>
            </a:r>
            <a:br>
              <a:rPr lang="en-US" b="1" dirty="0"/>
            </a:br>
            <a:br>
              <a:rPr lang="en-US" dirty="0"/>
            </a:b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p:txBody>
          <a:bodyPr/>
          <a:lstStyle/>
          <a:p>
            <a:endParaRPr lang="en-US" dirty="0"/>
          </a:p>
          <a:p>
            <a:endParaRPr lang="en-US" dirty="0"/>
          </a:p>
        </p:txBody>
      </p:sp>
      <p:sp>
        <p:nvSpPr>
          <p:cNvPr id="8" name="TextBox 4">
            <a:extLst>
              <a:ext uri="{FF2B5EF4-FFF2-40B4-BE49-F238E27FC236}">
                <a16:creationId xmlns:a16="http://schemas.microsoft.com/office/drawing/2014/main" id="{D394F441-24BD-46BB-94EE-AF163589A1F4}"/>
              </a:ext>
            </a:extLst>
          </p:cNvPr>
          <p:cNvSpPr txBox="1"/>
          <p:nvPr/>
        </p:nvSpPr>
        <p:spPr>
          <a:xfrm>
            <a:off x="4151784" y="4809506"/>
            <a:ext cx="417579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FFC000"/>
                </a:solidFill>
                <a:latin typeface="Times New Roman" panose="02020603050405020304" pitchFamily="18" charset="0"/>
                <a:cs typeface="Times New Roman" panose="02020603050405020304" pitchFamily="18" charset="0"/>
              </a:rPr>
              <a:t>Under the guidance of</a:t>
            </a:r>
          </a:p>
          <a:p>
            <a:r>
              <a:rPr lang="en-IN" dirty="0">
                <a:solidFill>
                  <a:srgbClr val="FFC000"/>
                </a:solidFill>
                <a:latin typeface="Times New Roman" panose="02020603050405020304" pitchFamily="18" charset="0"/>
                <a:cs typeface="Times New Roman" panose="02020603050405020304" pitchFamily="18" charset="0"/>
              </a:rPr>
              <a:t>                     </a:t>
            </a:r>
            <a:r>
              <a:rPr lang="en-IN" dirty="0" err="1">
                <a:solidFill>
                  <a:srgbClr val="FFC000"/>
                </a:solidFill>
                <a:latin typeface="Times New Roman" panose="02020603050405020304" pitchFamily="18" charset="0"/>
                <a:cs typeface="Times New Roman" panose="02020603050405020304" pitchFamily="18" charset="0"/>
              </a:rPr>
              <a:t>Dr.Sheikh</a:t>
            </a:r>
            <a:r>
              <a:rPr lang="en-IN" dirty="0">
                <a:solidFill>
                  <a:srgbClr val="FFC000"/>
                </a:solidFill>
                <a:latin typeface="Times New Roman" panose="02020603050405020304" pitchFamily="18" charset="0"/>
                <a:cs typeface="Times New Roman" panose="02020603050405020304" pitchFamily="18" charset="0"/>
              </a:rPr>
              <a:t> Fahad Ahmad Sir</a:t>
            </a:r>
            <a:r>
              <a:rPr lang="en-IN" dirty="0">
                <a:solidFill>
                  <a:srgbClr val="FFC000"/>
                </a:solidFill>
              </a:rPr>
              <a:t>.</a:t>
            </a:r>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328A-1009-84BA-0969-D69E3D5B8A4E}"/>
              </a:ext>
            </a:extLst>
          </p:cNvPr>
          <p:cNvSpPr>
            <a:spLocks noGrp="1"/>
          </p:cNvSpPr>
          <p:nvPr>
            <p:ph type="title"/>
          </p:nvPr>
        </p:nvSpPr>
        <p:spPr>
          <a:xfrm>
            <a:off x="548640" y="990600"/>
            <a:ext cx="10805160" cy="712694"/>
          </a:xfrm>
        </p:spPr>
        <p:txBody>
          <a:bodyPr/>
          <a:lstStyle/>
          <a:p>
            <a:pPr algn="ctr"/>
            <a:r>
              <a:rPr lang="en-IN" b="1" dirty="0">
                <a:latin typeface="Times New Roman" panose="02020603050405020304" pitchFamily="18" charset="0"/>
                <a:cs typeface="Times New Roman" panose="02020603050405020304" pitchFamily="18" charset="0"/>
              </a:rPr>
              <a:t>Data set collection</a:t>
            </a:r>
          </a:p>
        </p:txBody>
      </p:sp>
      <p:sp>
        <p:nvSpPr>
          <p:cNvPr id="3" name="Slide Number Placeholder 2">
            <a:extLst>
              <a:ext uri="{FF2B5EF4-FFF2-40B4-BE49-F238E27FC236}">
                <a16:creationId xmlns:a16="http://schemas.microsoft.com/office/drawing/2014/main" id="{A17B51C3-5C9D-746E-71F1-72E1E847AD98}"/>
              </a:ext>
            </a:extLst>
          </p:cNvPr>
          <p:cNvSpPr>
            <a:spLocks noGrp="1"/>
          </p:cNvSpPr>
          <p:nvPr>
            <p:ph type="sldNum" sz="quarter" idx="4"/>
          </p:nvPr>
        </p:nvSpPr>
        <p:spPr/>
        <p:txBody>
          <a:bodyPr/>
          <a:lstStyle/>
          <a:p>
            <a:fld id="{4FAB73BC-B049-4115-A692-8D63A059BFB8}" type="slidenum">
              <a:rPr lang="en-US" noProof="0" smtClean="0"/>
              <a:pPr/>
              <a:t>10</a:t>
            </a:fld>
            <a:endParaRPr lang="en-US" noProof="0" dirty="0"/>
          </a:p>
        </p:txBody>
      </p:sp>
      <p:sp>
        <p:nvSpPr>
          <p:cNvPr id="4" name="Rectangle: Rounded Corners 3">
            <a:extLst>
              <a:ext uri="{FF2B5EF4-FFF2-40B4-BE49-F238E27FC236}">
                <a16:creationId xmlns:a16="http://schemas.microsoft.com/office/drawing/2014/main" id="{ABB129AB-B762-0AC0-1A83-F988FA7ADA96}"/>
              </a:ext>
            </a:extLst>
          </p:cNvPr>
          <p:cNvSpPr/>
          <p:nvPr/>
        </p:nvSpPr>
        <p:spPr>
          <a:xfrm>
            <a:off x="1343472" y="1916833"/>
            <a:ext cx="8928992" cy="39228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800" dirty="0"/>
              <a:t>We have done research on various organizations and found that they are facing issues in maintain the record about giving leaves .</a:t>
            </a:r>
            <a:endParaRPr lang="en-IN" sz="2800" dirty="0"/>
          </a:p>
          <a:p>
            <a:pPr marL="285750" indent="-285750" algn="ctr">
              <a:buFont typeface="Arial" panose="020B0604020202020204" pitchFamily="34" charset="0"/>
              <a:buChar char="•"/>
            </a:pPr>
            <a:r>
              <a:rPr lang="en-US" sz="2800" dirty="0"/>
              <a:t>So we decided to collect the data from the organizations , conduct surveys and develop this system</a:t>
            </a:r>
            <a:endParaRPr lang="en-IN" sz="2800" dirty="0"/>
          </a:p>
          <a:p>
            <a:pPr marL="285750" indent="-285750" algn="ctr">
              <a:buFont typeface="Arial" panose="020B0604020202020204" pitchFamily="34" charset="0"/>
              <a:buChar char="•"/>
            </a:pPr>
            <a:r>
              <a:rPr lang="en-US" sz="2800" dirty="0"/>
              <a:t>This makes it easier for them to manage the leaves of their employees effectively</a:t>
            </a:r>
            <a:r>
              <a:rPr lang="en-US" dirty="0"/>
              <a:t>.</a:t>
            </a:r>
            <a:endParaRPr lang="en-IN" dirty="0"/>
          </a:p>
        </p:txBody>
      </p:sp>
    </p:spTree>
    <p:extLst>
      <p:ext uri="{BB962C8B-B14F-4D97-AF65-F5344CB8AC3E}">
        <p14:creationId xmlns:p14="http://schemas.microsoft.com/office/powerpoint/2010/main" val="3624953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FFEE2A-2A07-5D2F-A888-6A3F257B2BDA}"/>
              </a:ext>
            </a:extLst>
          </p:cNvPr>
          <p:cNvSpPr>
            <a:spLocks noGrp="1"/>
          </p:cNvSpPr>
          <p:nvPr>
            <p:ph type="body" sz="quarter" idx="20"/>
          </p:nvPr>
        </p:nvSpPr>
        <p:spPr>
          <a:xfrm>
            <a:off x="552268" y="1189969"/>
            <a:ext cx="5975779" cy="4997471"/>
          </a:xfrm>
        </p:spPr>
        <p:txBody>
          <a:bodyPr/>
          <a:lstStyle/>
          <a:p>
            <a:endParaRPr lang="en-IN" dirty="0"/>
          </a:p>
        </p:txBody>
      </p:sp>
      <p:sp>
        <p:nvSpPr>
          <p:cNvPr id="4" name="Content Placeholder 3">
            <a:extLst>
              <a:ext uri="{FF2B5EF4-FFF2-40B4-BE49-F238E27FC236}">
                <a16:creationId xmlns:a16="http://schemas.microsoft.com/office/drawing/2014/main" id="{3C2E9EAC-8966-F658-24B9-97D38A0DEC63}"/>
              </a:ext>
            </a:extLst>
          </p:cNvPr>
          <p:cNvSpPr>
            <a:spLocks noGrp="1"/>
          </p:cNvSpPr>
          <p:nvPr>
            <p:ph sz="quarter" idx="19"/>
          </p:nvPr>
        </p:nvSpPr>
        <p:spPr>
          <a:xfrm>
            <a:off x="902788" y="1494770"/>
            <a:ext cx="5265219" cy="4382502"/>
          </a:xfrm>
        </p:spPr>
        <p:txBody>
          <a:bodyPr/>
          <a:lstStyle/>
          <a:p>
            <a:endParaRPr lang="en-IN" dirty="0"/>
          </a:p>
          <a:p>
            <a:endParaRPr lang="en-IN" dirty="0"/>
          </a:p>
        </p:txBody>
      </p:sp>
      <p:sp>
        <p:nvSpPr>
          <p:cNvPr id="5" name="Slide Number Placeholder 4">
            <a:extLst>
              <a:ext uri="{FF2B5EF4-FFF2-40B4-BE49-F238E27FC236}">
                <a16:creationId xmlns:a16="http://schemas.microsoft.com/office/drawing/2014/main" id="{39CFA154-4BE5-BD98-47C3-00C0DB5F1FA6}"/>
              </a:ext>
            </a:extLst>
          </p:cNvPr>
          <p:cNvSpPr>
            <a:spLocks noGrp="1"/>
          </p:cNvSpPr>
          <p:nvPr>
            <p:ph type="sldNum" sz="quarter" idx="4"/>
          </p:nvPr>
        </p:nvSpPr>
        <p:spPr/>
        <p:txBody>
          <a:bodyPr/>
          <a:lstStyle/>
          <a:p>
            <a:fld id="{4FAB73BC-B049-4115-A692-8D63A059BFB8}" type="slidenum">
              <a:rPr lang="en-US" noProof="0" smtClean="0"/>
              <a:pPr/>
              <a:t>11</a:t>
            </a:fld>
            <a:endParaRPr lang="en-US" noProof="0" dirty="0"/>
          </a:p>
        </p:txBody>
      </p:sp>
      <p:sp>
        <p:nvSpPr>
          <p:cNvPr id="6" name="Title 5">
            <a:extLst>
              <a:ext uri="{FF2B5EF4-FFF2-40B4-BE49-F238E27FC236}">
                <a16:creationId xmlns:a16="http://schemas.microsoft.com/office/drawing/2014/main" id="{6B5B62B0-0ADD-8A7B-C545-F64086E24311}"/>
              </a:ext>
            </a:extLst>
          </p:cNvPr>
          <p:cNvSpPr>
            <a:spLocks noGrp="1"/>
          </p:cNvSpPr>
          <p:nvPr>
            <p:ph type="title"/>
          </p:nvPr>
        </p:nvSpPr>
        <p:spPr>
          <a:xfrm>
            <a:off x="548640" y="548640"/>
            <a:ext cx="11106150" cy="441960"/>
          </a:xfrm>
        </p:spPr>
        <p:txBody>
          <a:bodyPr>
            <a:normAutofit fontScale="90000"/>
          </a:bodyPr>
          <a:lstStyle/>
          <a:p>
            <a:r>
              <a:rPr lang="en-IN" b="1" dirty="0">
                <a:latin typeface="Times New Roman" panose="02020603050405020304" pitchFamily="18" charset="0"/>
                <a:cs typeface="Times New Roman" panose="02020603050405020304" pitchFamily="18" charset="0"/>
              </a:rPr>
              <a:t>Tools required</a:t>
            </a:r>
          </a:p>
        </p:txBody>
      </p:sp>
      <p:sp>
        <p:nvSpPr>
          <p:cNvPr id="7" name="Rectangle: Rounded Corners 6">
            <a:extLst>
              <a:ext uri="{FF2B5EF4-FFF2-40B4-BE49-F238E27FC236}">
                <a16:creationId xmlns:a16="http://schemas.microsoft.com/office/drawing/2014/main" id="{0C14A591-40C2-6A88-44D4-C1778792E508}"/>
              </a:ext>
            </a:extLst>
          </p:cNvPr>
          <p:cNvSpPr/>
          <p:nvPr/>
        </p:nvSpPr>
        <p:spPr>
          <a:xfrm>
            <a:off x="1199456" y="1995623"/>
            <a:ext cx="4104456" cy="3672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ctr">
              <a:buFont typeface="Arial" panose="020B0604020202020204" pitchFamily="34" charset="0"/>
              <a:buChar char="•"/>
            </a:pPr>
            <a:r>
              <a:rPr lang="en-IN" sz="2800" dirty="0"/>
              <a:t>STAR UML</a:t>
            </a:r>
          </a:p>
          <a:p>
            <a:pPr marL="285750" indent="-285750" algn="ctr">
              <a:buFont typeface="Arial" panose="020B0604020202020204" pitchFamily="34" charset="0"/>
              <a:buChar char="•"/>
            </a:pPr>
            <a:r>
              <a:rPr lang="en-IN" sz="2800" dirty="0"/>
              <a:t>MY SQL</a:t>
            </a:r>
          </a:p>
          <a:p>
            <a:pPr marL="285750" indent="-285750" algn="ctr">
              <a:buFont typeface="Arial" panose="020B0604020202020204" pitchFamily="34" charset="0"/>
              <a:buChar char="•"/>
            </a:pPr>
            <a:r>
              <a:rPr lang="en-IN" sz="2800" dirty="0"/>
              <a:t>FLOW CHARTS</a:t>
            </a:r>
          </a:p>
          <a:p>
            <a:pPr marL="285750" indent="-285750" algn="ctr">
              <a:buFont typeface="Arial" panose="020B0604020202020204" pitchFamily="34" charset="0"/>
              <a:buChar char="•"/>
            </a:pPr>
            <a:r>
              <a:rPr lang="en-IN" sz="2800" dirty="0"/>
              <a:t>CLASS DIAGRAMS</a:t>
            </a:r>
          </a:p>
          <a:p>
            <a:pPr marL="285750" indent="-285750" algn="ctr">
              <a:buFont typeface="Arial" panose="020B0604020202020204" pitchFamily="34" charset="0"/>
              <a:buChar char="•"/>
            </a:pPr>
            <a:r>
              <a:rPr lang="en-IN" sz="2800" dirty="0"/>
              <a:t>USE CASE DIAGRAMS</a:t>
            </a:r>
          </a:p>
          <a:p>
            <a:pPr marL="285750" indent="-285750" algn="ctr">
              <a:buFont typeface="Arial" panose="020B0604020202020204" pitchFamily="34" charset="0"/>
              <a:buChar char="•"/>
            </a:pPr>
            <a:r>
              <a:rPr lang="en-IN" sz="2800" dirty="0"/>
              <a:t>PRESPECTIVE METHODS</a:t>
            </a:r>
          </a:p>
          <a:p>
            <a:pPr marL="285750" indent="-285750" algn="ctr">
              <a:buFont typeface="Arial" panose="020B0604020202020204" pitchFamily="34" charset="0"/>
              <a:buChar char="•"/>
            </a:pPr>
            <a:endParaRPr lang="en-IN" dirty="0"/>
          </a:p>
        </p:txBody>
      </p:sp>
      <p:pic>
        <p:nvPicPr>
          <p:cNvPr id="2052" name="Picture 4" descr="UML Tools - Javatpoint">
            <a:extLst>
              <a:ext uri="{FF2B5EF4-FFF2-40B4-BE49-F238E27FC236}">
                <a16:creationId xmlns:a16="http://schemas.microsoft.com/office/drawing/2014/main" id="{139BE276-0D0E-4BAD-2AE3-EE77BE0F12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0598" y="1124743"/>
            <a:ext cx="3607889" cy="3607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542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88EC-4233-821D-4D0B-BE2F45BDD8F9}"/>
              </a:ext>
            </a:extLst>
          </p:cNvPr>
          <p:cNvSpPr>
            <a:spLocks noGrp="1"/>
          </p:cNvSpPr>
          <p:nvPr>
            <p:ph type="title"/>
          </p:nvPr>
        </p:nvSpPr>
        <p:spPr/>
        <p:txBody>
          <a:bodyPr/>
          <a:lstStyle/>
          <a:p>
            <a:pPr marL="742950" indent="-742950" algn="ct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references</a:t>
            </a:r>
          </a:p>
        </p:txBody>
      </p:sp>
      <p:sp>
        <p:nvSpPr>
          <p:cNvPr id="3" name="Slide Number Placeholder 2">
            <a:extLst>
              <a:ext uri="{FF2B5EF4-FFF2-40B4-BE49-F238E27FC236}">
                <a16:creationId xmlns:a16="http://schemas.microsoft.com/office/drawing/2014/main" id="{CAFB298D-E09F-F4C9-B218-53CA3F21DA9D}"/>
              </a:ext>
            </a:extLst>
          </p:cNvPr>
          <p:cNvSpPr>
            <a:spLocks noGrp="1"/>
          </p:cNvSpPr>
          <p:nvPr>
            <p:ph type="sldNum" sz="quarter" idx="4"/>
          </p:nvPr>
        </p:nvSpPr>
        <p:spPr/>
        <p:txBody>
          <a:bodyPr/>
          <a:lstStyle/>
          <a:p>
            <a:fld id="{4FAB73BC-B049-4115-A692-8D63A059BFB8}" type="slidenum">
              <a:rPr lang="en-US" noProof="0" smtClean="0"/>
              <a:pPr/>
              <a:t>12</a:t>
            </a:fld>
            <a:endParaRPr lang="en-US" noProof="0" dirty="0"/>
          </a:p>
        </p:txBody>
      </p:sp>
      <p:pic>
        <p:nvPicPr>
          <p:cNvPr id="5" name="Picture 4">
            <a:extLst>
              <a:ext uri="{FF2B5EF4-FFF2-40B4-BE49-F238E27FC236}">
                <a16:creationId xmlns:a16="http://schemas.microsoft.com/office/drawing/2014/main" id="{31B869CF-402B-F2A3-D2F2-8483CC2BA8D2}"/>
              </a:ext>
            </a:extLst>
          </p:cNvPr>
          <p:cNvPicPr>
            <a:picLocks noChangeAspect="1"/>
          </p:cNvPicPr>
          <p:nvPr/>
        </p:nvPicPr>
        <p:blipFill>
          <a:blip r:embed="rId2"/>
          <a:stretch>
            <a:fillRect/>
          </a:stretch>
        </p:blipFill>
        <p:spPr>
          <a:xfrm>
            <a:off x="7824192" y="1039906"/>
            <a:ext cx="786452" cy="786452"/>
          </a:xfrm>
          <a:prstGeom prst="rect">
            <a:avLst/>
          </a:prstGeom>
        </p:spPr>
      </p:pic>
      <p:sp>
        <p:nvSpPr>
          <p:cNvPr id="6" name="Rectangle 5">
            <a:extLst>
              <a:ext uri="{FF2B5EF4-FFF2-40B4-BE49-F238E27FC236}">
                <a16:creationId xmlns:a16="http://schemas.microsoft.com/office/drawing/2014/main" id="{9AA9B4FF-400C-19E7-64E5-5DAB4B38E6F7}"/>
              </a:ext>
            </a:extLst>
          </p:cNvPr>
          <p:cNvSpPr/>
          <p:nvPr/>
        </p:nvSpPr>
        <p:spPr>
          <a:xfrm>
            <a:off x="982668" y="2095072"/>
            <a:ext cx="9937104" cy="3878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
            </a:pPr>
            <a:r>
              <a:rPr lang="en-IN" dirty="0">
                <a:solidFill>
                  <a:schemeClr val="bg1"/>
                </a:solidFill>
                <a:hlinkClick r:id="rId3">
                  <a:extLst>
                    <a:ext uri="{A12FA001-AC4F-418D-AE19-62706E023703}">
                      <ahyp:hlinkClr xmlns:ahyp="http://schemas.microsoft.com/office/drawing/2018/hyperlinkcolor" val="tx"/>
                    </a:ext>
                  </a:extLst>
                </a:hlinkClick>
              </a:rPr>
              <a:t>https://www.lovelycoding.org/leave-management-system/</a:t>
            </a:r>
            <a:endParaRPr lang="en-IN" dirty="0">
              <a:solidFill>
                <a:schemeClr val="bg1"/>
              </a:solidFill>
            </a:endParaRPr>
          </a:p>
          <a:p>
            <a:pPr marL="285750" indent="-285750" algn="ctr">
              <a:buFont typeface="Wingdings" panose="05000000000000000000" pitchFamily="2" charset="2"/>
              <a:buChar char="§"/>
            </a:pPr>
            <a:r>
              <a:rPr lang="en-IN" dirty="0">
                <a:solidFill>
                  <a:schemeClr val="bg1"/>
                </a:solidFill>
                <a:hlinkClick r:id="rId4">
                  <a:extLst>
                    <a:ext uri="{A12FA001-AC4F-418D-AE19-62706E023703}">
                      <ahyp:hlinkClr xmlns:ahyp="http://schemas.microsoft.com/office/drawing/2018/hyperlinkcolor" val="tx"/>
                    </a:ext>
                  </a:extLst>
                </a:hlinkClick>
              </a:rPr>
              <a:t>https://razorpay.com/payroll/learn/leave-management-system/</a:t>
            </a:r>
            <a:endParaRPr lang="en-IN" dirty="0">
              <a:solidFill>
                <a:schemeClr val="bg1"/>
              </a:solidFill>
            </a:endParaRPr>
          </a:p>
          <a:p>
            <a:pPr marL="285750" indent="-285750" algn="ctr">
              <a:buFont typeface="Wingdings" panose="05000000000000000000" pitchFamily="2" charset="2"/>
              <a:buChar char="§"/>
            </a:pPr>
            <a:r>
              <a:rPr lang="en-IN" dirty="0">
                <a:solidFill>
                  <a:schemeClr val="bg1"/>
                </a:solidFill>
                <a:hlinkClick r:id="rId5">
                  <a:extLst>
                    <a:ext uri="{A12FA001-AC4F-418D-AE19-62706E023703}">
                      <ahyp:hlinkClr xmlns:ahyp="http://schemas.microsoft.com/office/drawing/2018/hyperlinkcolor" val="tx"/>
                    </a:ext>
                  </a:extLst>
                </a:hlinkClick>
              </a:rPr>
              <a:t>https://www.slideshare.net/muzammilsiddiq/leave-management-system-documentation-44924723</a:t>
            </a:r>
            <a:endParaRPr lang="en-IN" dirty="0">
              <a:solidFill>
                <a:schemeClr val="bg1"/>
              </a:solidFill>
            </a:endParaRPr>
          </a:p>
          <a:p>
            <a:pPr marL="285750" indent="-285750" algn="ctr">
              <a:buFont typeface="Wingdings" panose="05000000000000000000" pitchFamily="2" charset="2"/>
              <a:buChar char="§"/>
            </a:pPr>
            <a:r>
              <a:rPr lang="en-IN" dirty="0">
                <a:solidFill>
                  <a:schemeClr val="bg1"/>
                </a:solidFill>
                <a:hlinkClick r:id="rId6">
                  <a:extLst>
                    <a:ext uri="{A12FA001-AC4F-418D-AE19-62706E023703}">
                      <ahyp:hlinkClr xmlns:ahyp="http://schemas.microsoft.com/office/drawing/2018/hyperlinkcolor" val="tx"/>
                    </a:ext>
                  </a:extLst>
                </a:hlinkClick>
              </a:rPr>
              <a:t>https://factohr.com/leave-management-guide/</a:t>
            </a:r>
            <a:endParaRPr lang="en-IN" dirty="0">
              <a:solidFill>
                <a:schemeClr val="bg1"/>
              </a:solidFill>
            </a:endParaRPr>
          </a:p>
          <a:p>
            <a:pPr marL="285750" indent="-285750" algn="ctr">
              <a:buFont typeface="Wingdings" panose="05000000000000000000" pitchFamily="2" charset="2"/>
              <a:buChar char="§"/>
            </a:pPr>
            <a:r>
              <a:rPr lang="en-IN" dirty="0">
                <a:solidFill>
                  <a:schemeClr val="bg1"/>
                </a:solidFill>
                <a:hlinkClick r:id="rId7">
                  <a:extLst>
                    <a:ext uri="{A12FA001-AC4F-418D-AE19-62706E023703}">
                      <ahyp:hlinkClr xmlns:ahyp="http://schemas.microsoft.com/office/drawing/2018/hyperlinkcolor" val="tx"/>
                    </a:ext>
                  </a:extLst>
                </a:hlinkClick>
              </a:rPr>
              <a:t>https://www.youtube.com/watch?v=g8Qub6twpX4</a:t>
            </a:r>
            <a:endParaRPr lang="en-IN" dirty="0">
              <a:solidFill>
                <a:schemeClr val="bg1"/>
              </a:solidFill>
            </a:endParaRPr>
          </a:p>
          <a:p>
            <a:pPr marL="285750" indent="-285750" algn="ctr">
              <a:buFont typeface="Wingdings" panose="05000000000000000000" pitchFamily="2" charset="2"/>
              <a:buChar char="§"/>
            </a:pPr>
            <a:endParaRPr lang="en-IN" dirty="0">
              <a:solidFill>
                <a:schemeClr val="bg1"/>
              </a:solidFill>
            </a:endParaRPr>
          </a:p>
          <a:p>
            <a:pPr algn="ctr"/>
            <a:endParaRPr lang="en-IN" dirty="0"/>
          </a:p>
        </p:txBody>
      </p:sp>
    </p:spTree>
    <p:extLst>
      <p:ext uri="{BB962C8B-B14F-4D97-AF65-F5344CB8AC3E}">
        <p14:creationId xmlns:p14="http://schemas.microsoft.com/office/powerpoint/2010/main" val="2529682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8ED1C-712C-79AC-14F8-7A685A6EAB8B}"/>
              </a:ext>
            </a:extLst>
          </p:cNvPr>
          <p:cNvSpPr>
            <a:spLocks noGrp="1"/>
          </p:cNvSpPr>
          <p:nvPr>
            <p:ph type="title"/>
          </p:nvPr>
        </p:nvSpPr>
        <p:spPr>
          <a:xfrm>
            <a:off x="931068" y="990600"/>
            <a:ext cx="10422731" cy="5174704"/>
          </a:xfrm>
        </p:spPr>
        <p:txBody>
          <a:bodyPr>
            <a:normAutofit/>
          </a:bodyPr>
          <a:lstStyle/>
          <a:p>
            <a:r>
              <a:rPr lang="en-US" sz="5400" b="1" dirty="0"/>
              <a:t>WORK ALLOCATION TO TEAM MEMBERS:</a:t>
            </a:r>
            <a:endParaRPr lang="en-IN" sz="5400" b="1" dirty="0"/>
          </a:p>
        </p:txBody>
      </p:sp>
      <p:sp>
        <p:nvSpPr>
          <p:cNvPr id="3" name="Slide Number Placeholder 2">
            <a:extLst>
              <a:ext uri="{FF2B5EF4-FFF2-40B4-BE49-F238E27FC236}">
                <a16:creationId xmlns:a16="http://schemas.microsoft.com/office/drawing/2014/main" id="{8E7474AC-76AA-955F-9778-70B3FFD571B5}"/>
              </a:ext>
            </a:extLst>
          </p:cNvPr>
          <p:cNvSpPr>
            <a:spLocks noGrp="1"/>
          </p:cNvSpPr>
          <p:nvPr>
            <p:ph type="sldNum" sz="quarter" idx="4"/>
          </p:nvPr>
        </p:nvSpPr>
        <p:spPr/>
        <p:txBody>
          <a:bodyPr/>
          <a:lstStyle/>
          <a:p>
            <a:fld id="{4FAB73BC-B049-4115-A692-8D63A059BFB8}" type="slidenum">
              <a:rPr lang="en-US" noProof="0" smtClean="0"/>
              <a:pPr/>
              <a:t>13</a:t>
            </a:fld>
            <a:endParaRPr lang="en-US" noProof="0" dirty="0"/>
          </a:p>
        </p:txBody>
      </p:sp>
      <p:sp>
        <p:nvSpPr>
          <p:cNvPr id="4" name="Rectangle: Rounded Corners 3">
            <a:extLst>
              <a:ext uri="{FF2B5EF4-FFF2-40B4-BE49-F238E27FC236}">
                <a16:creationId xmlns:a16="http://schemas.microsoft.com/office/drawing/2014/main" id="{18803870-30B5-B029-E179-3C692AE77C11}"/>
              </a:ext>
            </a:extLst>
          </p:cNvPr>
          <p:cNvSpPr/>
          <p:nvPr/>
        </p:nvSpPr>
        <p:spPr>
          <a:xfrm>
            <a:off x="1055440" y="2202240"/>
            <a:ext cx="10507772" cy="43204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7F84A2FF-B012-C160-4685-729E578EAEC1}"/>
              </a:ext>
            </a:extLst>
          </p:cNvPr>
          <p:cNvSpPr/>
          <p:nvPr/>
        </p:nvSpPr>
        <p:spPr>
          <a:xfrm>
            <a:off x="1919536" y="2636912"/>
            <a:ext cx="309634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PILLI VAISHNAVI</a:t>
            </a:r>
            <a:endParaRPr lang="en-IN" dirty="0"/>
          </a:p>
        </p:txBody>
      </p:sp>
      <p:sp>
        <p:nvSpPr>
          <p:cNvPr id="6" name="Rectangle: Rounded Corners 5">
            <a:extLst>
              <a:ext uri="{FF2B5EF4-FFF2-40B4-BE49-F238E27FC236}">
                <a16:creationId xmlns:a16="http://schemas.microsoft.com/office/drawing/2014/main" id="{C2152658-7DD7-E5F3-2B25-35561DD82CAD}"/>
              </a:ext>
            </a:extLst>
          </p:cNvPr>
          <p:cNvSpPr/>
          <p:nvPr/>
        </p:nvSpPr>
        <p:spPr>
          <a:xfrm>
            <a:off x="1919536" y="3616805"/>
            <a:ext cx="309634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MANISRI </a:t>
            </a:r>
            <a:endParaRPr lang="en-IN" dirty="0"/>
          </a:p>
        </p:txBody>
      </p:sp>
      <p:sp>
        <p:nvSpPr>
          <p:cNvPr id="7" name="Rectangle: Rounded Corners 6">
            <a:extLst>
              <a:ext uri="{FF2B5EF4-FFF2-40B4-BE49-F238E27FC236}">
                <a16:creationId xmlns:a16="http://schemas.microsoft.com/office/drawing/2014/main" id="{23177BD3-BDEC-CA00-6171-203149EC619E}"/>
              </a:ext>
            </a:extLst>
          </p:cNvPr>
          <p:cNvSpPr/>
          <p:nvPr/>
        </p:nvSpPr>
        <p:spPr>
          <a:xfrm>
            <a:off x="1919536" y="4581128"/>
            <a:ext cx="309634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NAVYA</a:t>
            </a:r>
            <a:endParaRPr lang="en-IN" dirty="0"/>
          </a:p>
        </p:txBody>
      </p:sp>
      <p:sp>
        <p:nvSpPr>
          <p:cNvPr id="8" name="Rectangle: Rounded Corners 7">
            <a:extLst>
              <a:ext uri="{FF2B5EF4-FFF2-40B4-BE49-F238E27FC236}">
                <a16:creationId xmlns:a16="http://schemas.microsoft.com/office/drawing/2014/main" id="{4B8D5074-85C2-5309-19EB-A0329975A6D3}"/>
              </a:ext>
            </a:extLst>
          </p:cNvPr>
          <p:cNvSpPr/>
          <p:nvPr/>
        </p:nvSpPr>
        <p:spPr>
          <a:xfrm>
            <a:off x="1919536" y="5445224"/>
            <a:ext cx="309634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RISHIKA</a:t>
            </a:r>
            <a:endParaRPr lang="en-IN" dirty="0"/>
          </a:p>
        </p:txBody>
      </p:sp>
      <p:sp>
        <p:nvSpPr>
          <p:cNvPr id="9" name="Rectangle: Rounded Corners 8">
            <a:extLst>
              <a:ext uri="{FF2B5EF4-FFF2-40B4-BE49-F238E27FC236}">
                <a16:creationId xmlns:a16="http://schemas.microsoft.com/office/drawing/2014/main" id="{9A73D6BD-54E9-100F-ABC2-58D345A25AE7}"/>
              </a:ext>
            </a:extLst>
          </p:cNvPr>
          <p:cNvSpPr/>
          <p:nvPr/>
        </p:nvSpPr>
        <p:spPr>
          <a:xfrm>
            <a:off x="6672064" y="2636912"/>
            <a:ext cx="3888432" cy="576064"/>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 END OF APPLICATION USING MYSQL TO STORING THE DATA</a:t>
            </a:r>
            <a:endParaRPr lang="en-IN" dirty="0"/>
          </a:p>
        </p:txBody>
      </p:sp>
      <p:sp>
        <p:nvSpPr>
          <p:cNvPr id="10" name="Rectangle: Rounded Corners 9">
            <a:extLst>
              <a:ext uri="{FF2B5EF4-FFF2-40B4-BE49-F238E27FC236}">
                <a16:creationId xmlns:a16="http://schemas.microsoft.com/office/drawing/2014/main" id="{EA50804C-2F9F-3125-C554-6F912081E547}"/>
              </a:ext>
            </a:extLst>
          </p:cNvPr>
          <p:cNvSpPr/>
          <p:nvPr/>
        </p:nvSpPr>
        <p:spPr>
          <a:xfrm>
            <a:off x="6672064" y="3616805"/>
            <a:ext cx="3888432" cy="576064"/>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UML SETUP AT CENTRAL END OF APPLICATION</a:t>
            </a:r>
            <a:endParaRPr lang="en-IN" dirty="0"/>
          </a:p>
        </p:txBody>
      </p:sp>
      <p:sp>
        <p:nvSpPr>
          <p:cNvPr id="11" name="Rectangle: Rounded Corners 10">
            <a:extLst>
              <a:ext uri="{FF2B5EF4-FFF2-40B4-BE49-F238E27FC236}">
                <a16:creationId xmlns:a16="http://schemas.microsoft.com/office/drawing/2014/main" id="{8844B2A0-698E-950C-B1DC-C66A2EA6B4F1}"/>
              </a:ext>
            </a:extLst>
          </p:cNvPr>
          <p:cNvSpPr/>
          <p:nvPr/>
        </p:nvSpPr>
        <p:spPr>
          <a:xfrm>
            <a:off x="6672064" y="4596698"/>
            <a:ext cx="3888432" cy="576064"/>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 END OF THE APPLICATION  USING DJANGO</a:t>
            </a:r>
            <a:endParaRPr lang="en-IN" dirty="0"/>
          </a:p>
        </p:txBody>
      </p:sp>
      <p:sp>
        <p:nvSpPr>
          <p:cNvPr id="12" name="Rectangle: Rounded Corners 11">
            <a:extLst>
              <a:ext uri="{FF2B5EF4-FFF2-40B4-BE49-F238E27FC236}">
                <a16:creationId xmlns:a16="http://schemas.microsoft.com/office/drawing/2014/main" id="{229137FD-1BB3-6346-8D1E-3F90DC981DD4}"/>
              </a:ext>
            </a:extLst>
          </p:cNvPr>
          <p:cNvSpPr/>
          <p:nvPr/>
        </p:nvSpPr>
        <p:spPr>
          <a:xfrm>
            <a:off x="6680484" y="5503123"/>
            <a:ext cx="3888432" cy="576064"/>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REASEARCH AND GATHERING INFORMATION</a:t>
            </a:r>
            <a:endParaRPr lang="en-IN" dirty="0"/>
          </a:p>
        </p:txBody>
      </p:sp>
    </p:spTree>
    <p:extLst>
      <p:ext uri="{BB962C8B-B14F-4D97-AF65-F5344CB8AC3E}">
        <p14:creationId xmlns:p14="http://schemas.microsoft.com/office/powerpoint/2010/main" val="1042905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DD7DA1-31E8-88F7-B4D3-E82AF7731A50}"/>
              </a:ext>
            </a:extLst>
          </p:cNvPr>
          <p:cNvSpPr>
            <a:spLocks noGrp="1"/>
          </p:cNvSpPr>
          <p:nvPr>
            <p:ph type="sldNum" sz="quarter" idx="4"/>
          </p:nvPr>
        </p:nvSpPr>
        <p:spPr/>
        <p:txBody>
          <a:bodyPr/>
          <a:lstStyle/>
          <a:p>
            <a:fld id="{4FAB73BC-B049-4115-A692-8D63A059BFB8}" type="slidenum">
              <a:rPr lang="en-US" noProof="0" smtClean="0"/>
              <a:pPr/>
              <a:t>14</a:t>
            </a:fld>
            <a:endParaRPr lang="en-US" noProof="0" dirty="0"/>
          </a:p>
        </p:txBody>
      </p:sp>
      <p:sp>
        <p:nvSpPr>
          <p:cNvPr id="4" name="Rectangle: Rounded Corners 3">
            <a:extLst>
              <a:ext uri="{FF2B5EF4-FFF2-40B4-BE49-F238E27FC236}">
                <a16:creationId xmlns:a16="http://schemas.microsoft.com/office/drawing/2014/main" id="{6A2CBBD2-18A2-31E7-0EF7-0E4E5F8234D6}"/>
              </a:ext>
            </a:extLst>
          </p:cNvPr>
          <p:cNvSpPr/>
          <p:nvPr/>
        </p:nvSpPr>
        <p:spPr>
          <a:xfrm>
            <a:off x="1847528" y="1484784"/>
            <a:ext cx="8280920" cy="4206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0" dirty="0">
                <a:effectLst>
                  <a:innerShdw blurRad="63500" dist="50800" dir="13500000">
                    <a:prstClr val="black">
                      <a:alpha val="50000"/>
                    </a:prstClr>
                  </a:innerShdw>
                </a:effectLst>
              </a:rPr>
              <a:t>Thank you</a:t>
            </a:r>
          </a:p>
        </p:txBody>
      </p:sp>
    </p:spTree>
    <p:extLst>
      <p:ext uri="{BB962C8B-B14F-4D97-AF65-F5344CB8AC3E}">
        <p14:creationId xmlns:p14="http://schemas.microsoft.com/office/powerpoint/2010/main" val="2853482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1199456" y="1238240"/>
            <a:ext cx="10225136" cy="5143088"/>
          </a:xfrm>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n-US" sz="5400" dirty="0"/>
              <a:t>TEAM MEMBERS </a:t>
            </a:r>
          </a:p>
          <a:p>
            <a:pPr algn="ctr"/>
            <a:r>
              <a:rPr lang="en-US" sz="5400" dirty="0"/>
              <a:t>  </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
        <p:nvSpPr>
          <p:cNvPr id="5" name="Rectangle: Rounded Corners 4">
            <a:extLst>
              <a:ext uri="{FF2B5EF4-FFF2-40B4-BE49-F238E27FC236}">
                <a16:creationId xmlns:a16="http://schemas.microsoft.com/office/drawing/2014/main" id="{B4D4355D-90F5-24AC-4DBA-07FFBEAD9FA2}"/>
              </a:ext>
            </a:extLst>
          </p:cNvPr>
          <p:cNvSpPr/>
          <p:nvPr/>
        </p:nvSpPr>
        <p:spPr>
          <a:xfrm>
            <a:off x="2832658" y="2492896"/>
            <a:ext cx="266429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2110030054</a:t>
            </a:r>
          </a:p>
        </p:txBody>
      </p:sp>
      <p:sp>
        <p:nvSpPr>
          <p:cNvPr id="6" name="Rectangle: Rounded Corners 5">
            <a:extLst>
              <a:ext uri="{FF2B5EF4-FFF2-40B4-BE49-F238E27FC236}">
                <a16:creationId xmlns:a16="http://schemas.microsoft.com/office/drawing/2014/main" id="{6B276587-95E5-E9A6-B897-D0E70503E8C9}"/>
              </a:ext>
            </a:extLst>
          </p:cNvPr>
          <p:cNvSpPr/>
          <p:nvPr/>
        </p:nvSpPr>
        <p:spPr>
          <a:xfrm>
            <a:off x="7464152" y="2492896"/>
            <a:ext cx="2376264"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PILLI VAISHNAVI</a:t>
            </a:r>
          </a:p>
        </p:txBody>
      </p:sp>
      <p:sp>
        <p:nvSpPr>
          <p:cNvPr id="7" name="Rectangle: Rounded Corners 6">
            <a:extLst>
              <a:ext uri="{FF2B5EF4-FFF2-40B4-BE49-F238E27FC236}">
                <a16:creationId xmlns:a16="http://schemas.microsoft.com/office/drawing/2014/main" id="{FDE1FEC3-7002-6983-200F-01A75651D0C7}"/>
              </a:ext>
            </a:extLst>
          </p:cNvPr>
          <p:cNvSpPr/>
          <p:nvPr/>
        </p:nvSpPr>
        <p:spPr>
          <a:xfrm>
            <a:off x="2832658" y="3429000"/>
            <a:ext cx="266429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2110030203</a:t>
            </a:r>
          </a:p>
        </p:txBody>
      </p:sp>
      <p:sp>
        <p:nvSpPr>
          <p:cNvPr id="8" name="Rectangle: Rounded Corners 7">
            <a:extLst>
              <a:ext uri="{FF2B5EF4-FFF2-40B4-BE49-F238E27FC236}">
                <a16:creationId xmlns:a16="http://schemas.microsoft.com/office/drawing/2014/main" id="{C2B1720F-D6B8-DD08-2DFF-E2335316CB2E}"/>
              </a:ext>
            </a:extLst>
          </p:cNvPr>
          <p:cNvSpPr/>
          <p:nvPr/>
        </p:nvSpPr>
        <p:spPr>
          <a:xfrm>
            <a:off x="7488179" y="3429000"/>
            <a:ext cx="244827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MANISRI</a:t>
            </a:r>
          </a:p>
        </p:txBody>
      </p:sp>
      <p:sp>
        <p:nvSpPr>
          <p:cNvPr id="9" name="Rectangle: Rounded Corners 8">
            <a:extLst>
              <a:ext uri="{FF2B5EF4-FFF2-40B4-BE49-F238E27FC236}">
                <a16:creationId xmlns:a16="http://schemas.microsoft.com/office/drawing/2014/main" id="{48FED7A5-1758-33DF-A6A1-568301121514}"/>
              </a:ext>
            </a:extLst>
          </p:cNvPr>
          <p:cNvSpPr/>
          <p:nvPr/>
        </p:nvSpPr>
        <p:spPr>
          <a:xfrm>
            <a:off x="2832658" y="4365104"/>
            <a:ext cx="266429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2110030218</a:t>
            </a:r>
          </a:p>
        </p:txBody>
      </p:sp>
      <p:sp>
        <p:nvSpPr>
          <p:cNvPr id="11" name="Rectangle: Rounded Corners 10">
            <a:extLst>
              <a:ext uri="{FF2B5EF4-FFF2-40B4-BE49-F238E27FC236}">
                <a16:creationId xmlns:a16="http://schemas.microsoft.com/office/drawing/2014/main" id="{8A2B0D08-1B04-E104-DFC3-AE0173B07FF0}"/>
              </a:ext>
            </a:extLst>
          </p:cNvPr>
          <p:cNvSpPr/>
          <p:nvPr/>
        </p:nvSpPr>
        <p:spPr>
          <a:xfrm>
            <a:off x="7536160" y="4365104"/>
            <a:ext cx="244827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NAVYA</a:t>
            </a:r>
          </a:p>
        </p:txBody>
      </p:sp>
      <p:sp>
        <p:nvSpPr>
          <p:cNvPr id="15" name="Rectangle: Rounded Corners 14">
            <a:extLst>
              <a:ext uri="{FF2B5EF4-FFF2-40B4-BE49-F238E27FC236}">
                <a16:creationId xmlns:a16="http://schemas.microsoft.com/office/drawing/2014/main" id="{65814CF7-D3B5-AC93-278D-0F4A0ADBE603}"/>
              </a:ext>
            </a:extLst>
          </p:cNvPr>
          <p:cNvSpPr/>
          <p:nvPr/>
        </p:nvSpPr>
        <p:spPr>
          <a:xfrm>
            <a:off x="2832658" y="5301208"/>
            <a:ext cx="266429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2110030233</a:t>
            </a:r>
          </a:p>
        </p:txBody>
      </p:sp>
      <p:sp>
        <p:nvSpPr>
          <p:cNvPr id="16" name="Rectangle: Rounded Corners 15">
            <a:extLst>
              <a:ext uri="{FF2B5EF4-FFF2-40B4-BE49-F238E27FC236}">
                <a16:creationId xmlns:a16="http://schemas.microsoft.com/office/drawing/2014/main" id="{00B69205-77CF-2BF7-6D26-CA6A1BBB9D37}"/>
              </a:ext>
            </a:extLst>
          </p:cNvPr>
          <p:cNvSpPr/>
          <p:nvPr/>
        </p:nvSpPr>
        <p:spPr>
          <a:xfrm>
            <a:off x="7544000" y="5301208"/>
            <a:ext cx="244827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RISHIKA</a:t>
            </a:r>
          </a:p>
        </p:txBody>
      </p:sp>
    </p:spTree>
    <p:extLst>
      <p:ext uri="{BB962C8B-B14F-4D97-AF65-F5344CB8AC3E}">
        <p14:creationId xmlns:p14="http://schemas.microsoft.com/office/powerpoint/2010/main" val="107472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1721698" y="620689"/>
            <a:ext cx="9990926" cy="1224135"/>
          </a:xfrm>
        </p:spPr>
        <p:txBody>
          <a:bodyPr>
            <a:normAutofit fontScale="90000"/>
          </a:bodyPr>
          <a:lstStyle/>
          <a:p>
            <a:r>
              <a:rPr lang="en-US" b="1" dirty="0">
                <a:latin typeface="Times New Roman" panose="02020603050405020304" pitchFamily="18" charset="0"/>
                <a:cs typeface="Times New Roman" panose="02020603050405020304" pitchFamily="18" charset="0"/>
              </a:rPr>
              <a:t>WHAT IS LEAVE MANAGEMENT SYSTEM</a:t>
            </a:r>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a:xfrm>
            <a:off x="407369" y="1714452"/>
            <a:ext cx="11161239" cy="4991148"/>
          </a:xfrm>
        </p:spPr>
        <p:txBody>
          <a:bodyPr/>
          <a:lstStyle/>
          <a:p>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9"/>
          </p:nvPr>
        </p:nvSpPr>
        <p:spPr>
          <a:xfrm>
            <a:off x="866796" y="2146290"/>
            <a:ext cx="10410804" cy="3721110"/>
          </a:xfrm>
        </p:spPr>
        <p:txBody>
          <a:bodyPr>
            <a:normAutofit fontScale="70000" lnSpcReduction="20000"/>
          </a:bodyPr>
          <a:lstStyle/>
          <a:p>
            <a:r>
              <a:rPr lang="en-US" dirty="0"/>
              <a:t>A leave management system is a unified platform that manages all the employee leave and vacation-related activities in single software or solution. It streamlines the entire process and saves a lot of time for both employer and employee. It is a cloud-based framework so employees can apply for leave, check to leave status, check balance leave, leave type, and any relevant information from any device and any location. Many professional leave management systems also provide mobile applications to make the process more comfortable. It is a robust solution and has various benefits such as</a:t>
            </a:r>
          </a:p>
          <a:p>
            <a:pPr marL="457200" indent="-457200">
              <a:buFont typeface="Arial" panose="020B0604020202020204" pitchFamily="34" charset="0"/>
              <a:buChar char="•"/>
            </a:pPr>
            <a:r>
              <a:rPr lang="en-US" dirty="0"/>
              <a:t>Eliminates Paperless process</a:t>
            </a:r>
          </a:p>
          <a:p>
            <a:pPr marL="457200" indent="-457200">
              <a:buFont typeface="Arial" panose="020B0604020202020204" pitchFamily="34" charset="0"/>
              <a:buChar char="•"/>
            </a:pPr>
            <a:r>
              <a:rPr lang="en-US" dirty="0"/>
              <a:t>Real-time visibility of the </a:t>
            </a:r>
            <a:r>
              <a:rPr lang="en-US" dirty="0" err="1"/>
              <a:t>processadditional</a:t>
            </a:r>
            <a:r>
              <a:rPr lang="en-US" dirty="0"/>
              <a:t> communication</a:t>
            </a:r>
          </a:p>
          <a:p>
            <a:pPr marL="457200" indent="-457200">
              <a:buFont typeface="Arial" panose="020B0604020202020204" pitchFamily="34" charset="0"/>
              <a:buChar char="•"/>
            </a:pPr>
            <a:r>
              <a:rPr lang="en-US" dirty="0"/>
              <a:t>Saves time and efforts</a:t>
            </a:r>
          </a:p>
          <a:p>
            <a:pPr marL="457200" indent="-457200">
              <a:buFont typeface="Arial" panose="020B0604020202020204" pitchFamily="34" charset="0"/>
              <a:buChar char="•"/>
            </a:pPr>
            <a:r>
              <a:rPr lang="en-US" dirty="0"/>
              <a:t>Secured option</a:t>
            </a:r>
          </a:p>
          <a:p>
            <a:pPr marL="457200" indent="-457200">
              <a:buFont typeface="Arial" panose="020B0604020202020204" pitchFamily="34" charset="0"/>
              <a:buChar char="•"/>
            </a:pPr>
            <a:r>
              <a:rPr lang="en-US" dirty="0"/>
              <a:t>Documentation</a:t>
            </a:r>
          </a:p>
          <a:p>
            <a:pPr marL="457200" indent="-457200">
              <a:buFont typeface="Arial" panose="020B0604020202020204" pitchFamily="34" charset="0"/>
              <a:buChar char="•"/>
            </a:pPr>
            <a:r>
              <a:rPr lang="en-US" dirty="0"/>
              <a:t>Ensures legal compliances</a:t>
            </a:r>
          </a:p>
          <a:p>
            <a:pPr marL="457200" indent="-457200">
              <a:buFont typeface="Arial" panose="020B0604020202020204" pitchFamily="34" charset="0"/>
              <a:buChar char="•"/>
            </a:pPr>
            <a:endParaRPr lang="en-US" dirty="0"/>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3">
            <a:extLst>
              <a:ext uri="{96DAC541-7B7A-43D3-8B79-37D633B846F1}">
                <asvg:svgBlip xmlns:asvg="http://schemas.microsoft.com/office/drawing/2016/SVG/main" r:embed="rId4"/>
              </a:ext>
            </a:extLst>
          </a:blip>
          <a:srcRect l="853" r="853"/>
          <a:stretch>
            <a:fillRect/>
          </a:stretch>
        </p:blipFill>
        <p:spPr>
          <a:xfrm>
            <a:off x="171588" y="620688"/>
            <a:ext cx="914400" cy="930275"/>
          </a:xfrm>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Benefits of using online leave management system | OfficeTimer">
            <a:extLst>
              <a:ext uri="{FF2B5EF4-FFF2-40B4-BE49-F238E27FC236}">
                <a16:creationId xmlns:a16="http://schemas.microsoft.com/office/drawing/2014/main" id="{B2992636-F22C-8D8D-BDDC-512B35C021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0688" y="4004393"/>
            <a:ext cx="2636912" cy="2636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204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style>
          <a:lnRef idx="2">
            <a:schemeClr val="accent2">
              <a:shade val="50000"/>
            </a:schemeClr>
          </a:lnRef>
          <a:fillRef idx="1">
            <a:schemeClr val="accent2"/>
          </a:fillRef>
          <a:effectRef idx="0">
            <a:schemeClr val="accent2"/>
          </a:effectRef>
          <a:fontRef idx="minor">
            <a:schemeClr val="lt1"/>
          </a:fontRef>
        </p:style>
        <p:txBody>
          <a:bodyPr/>
          <a:lstStyle/>
          <a:p>
            <a:pPr marL="342900" indent="-342900">
              <a:buFont typeface="Arial" panose="020B0604020202020204" pitchFamily="34" charset="0"/>
              <a:buChar char="•"/>
            </a:pPr>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695400" y="266700"/>
            <a:ext cx="10009112" cy="1074068"/>
          </a:xfrm>
        </p:spPr>
        <p:txBody>
          <a:bodyPr>
            <a:normAutofit/>
          </a:bodyPr>
          <a:lstStyle/>
          <a:p>
            <a:r>
              <a:rPr lang="en-US" dirty="0"/>
              <a:t>REQUIREMENTS:</a:t>
            </a:r>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
        <p:nvSpPr>
          <p:cNvPr id="2" name="Rectangle: Rounded Corners 1">
            <a:extLst>
              <a:ext uri="{FF2B5EF4-FFF2-40B4-BE49-F238E27FC236}">
                <a16:creationId xmlns:a16="http://schemas.microsoft.com/office/drawing/2014/main" id="{22BDCA64-E15E-3300-A8C2-0629316FA2D0}"/>
              </a:ext>
            </a:extLst>
          </p:cNvPr>
          <p:cNvSpPr/>
          <p:nvPr/>
        </p:nvSpPr>
        <p:spPr>
          <a:xfrm>
            <a:off x="819150" y="1340768"/>
            <a:ext cx="10389418" cy="47163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IN" dirty="0">
                <a:ln w="0"/>
                <a:solidFill>
                  <a:schemeClr val="bg1"/>
                </a:solidFill>
                <a:effectLst>
                  <a:outerShdw blurRad="38100" dist="19050" dir="2700000" algn="tl" rotWithShape="0">
                    <a:schemeClr val="dk1">
                      <a:alpha val="40000"/>
                    </a:schemeClr>
                  </a:outerShdw>
                </a:effectLst>
              </a:rPr>
              <a:t>USE CASE DIAGRAM IS A GRAPHICAL  DEPICTION OF A USER’S POSSIBLE INTERACTION WITH THE SYSTEM. IT SHOWS VARIOUS USE CASES AND DIFFERENT TYPES OF USERS THE SYSTEM HAS.</a:t>
            </a:r>
          </a:p>
          <a:p>
            <a:pPr marL="285750" indent="-285750" algn="ctr">
              <a:buFont typeface="Arial" panose="020B0604020202020204" pitchFamily="34" charset="0"/>
              <a:buChar char="•"/>
            </a:pPr>
            <a:endParaRPr lang="en-IN" dirty="0">
              <a:ln w="0"/>
              <a:solidFill>
                <a:schemeClr val="bg1"/>
              </a:solidFill>
              <a:effectLst>
                <a:outerShdw blurRad="38100" dist="19050" dir="2700000" algn="tl" rotWithShape="0">
                  <a:schemeClr val="dk1">
                    <a:alpha val="40000"/>
                  </a:schemeClr>
                </a:outerShdw>
              </a:effectLst>
            </a:endParaRPr>
          </a:p>
          <a:p>
            <a:pPr marL="285750" indent="-285750" algn="ctr">
              <a:buFont typeface="Arial" panose="020B0604020202020204" pitchFamily="34" charset="0"/>
              <a:buChar char="•"/>
            </a:pPr>
            <a:r>
              <a:rPr lang="en-IN" dirty="0">
                <a:ln w="0"/>
                <a:solidFill>
                  <a:schemeClr val="bg1"/>
                </a:solidFill>
                <a:effectLst>
                  <a:outerShdw blurRad="38100" dist="19050" dir="2700000" algn="tl" rotWithShape="0">
                    <a:schemeClr val="dk1">
                      <a:alpha val="40000"/>
                    </a:schemeClr>
                  </a:outerShdw>
                </a:effectLst>
              </a:rPr>
              <a:t>WE DO USE CASE AND CLASS DIAGRAMS WHICH ARE DONE IN STAR UML SOFTWARE.</a:t>
            </a:r>
          </a:p>
          <a:p>
            <a:pPr marL="285750" indent="-285750" algn="ctr">
              <a:buFont typeface="Arial" panose="020B0604020202020204" pitchFamily="34" charset="0"/>
              <a:buChar char="•"/>
            </a:pPr>
            <a:r>
              <a:rPr lang="en-IN" dirty="0">
                <a:ln w="0"/>
                <a:solidFill>
                  <a:schemeClr val="bg1"/>
                </a:solidFill>
                <a:effectLst>
                  <a:outerShdw blurRad="38100" dist="19050" dir="2700000" algn="tl" rotWithShape="0">
                    <a:schemeClr val="dk1">
                      <a:alpha val="40000"/>
                    </a:schemeClr>
                  </a:outerShdw>
                </a:effectLst>
              </a:rPr>
              <a:t>IN THE FRONT END WE USE DJANGO IN PYTHON AND MYSQL IN DATA BASE FOR THE BACK END TO SAVE THE USER’S AND ADMIN’S DATA.</a:t>
            </a:r>
          </a:p>
          <a:p>
            <a:pPr marL="285750" indent="-285750" algn="ctr">
              <a:buFont typeface="Arial" panose="020B0604020202020204" pitchFamily="34" charset="0"/>
              <a:buChar char="•"/>
            </a:pPr>
            <a:r>
              <a:rPr lang="en-IN" dirty="0">
                <a:ln w="0"/>
                <a:solidFill>
                  <a:schemeClr val="bg1"/>
                </a:solidFill>
                <a:effectLst>
                  <a:outerShdw blurRad="38100" dist="19050" dir="2700000" algn="tl" rotWithShape="0">
                    <a:schemeClr val="dk1">
                      <a:alpha val="40000"/>
                    </a:schemeClr>
                  </a:outerShdw>
                </a:effectLst>
              </a:rPr>
              <a:t>WE USE ANY ONE OF THE SOFTWARE ENGINEERING METHODS LIKE LINEAR, EVOLUTIONARY, ITERATIVE, PARALLEL OR PERSPECTIVE MODEL ETC.</a:t>
            </a:r>
          </a:p>
          <a:p>
            <a:pPr marL="285750" indent="-285750" algn="ctr">
              <a:buFont typeface="Arial" panose="020B0604020202020204" pitchFamily="34" charset="0"/>
              <a:buChar char="•"/>
            </a:pP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6905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990599"/>
            <a:ext cx="10805160" cy="4310609"/>
          </a:xfrm>
        </p:spPr>
        <p:txBody>
          <a:bodyPr>
            <a:noAutofit/>
          </a:bodyPr>
          <a:lstStyle/>
          <a:p>
            <a:pPr algn="ctr"/>
            <a:r>
              <a:rPr lang="en-US" sz="6000" dirty="0"/>
              <a:t>Literature review</a:t>
            </a:r>
            <a:br>
              <a:rPr lang="en-US" sz="2000" dirty="0">
                <a:latin typeface="+mn-lt"/>
              </a:rPr>
            </a:br>
            <a:r>
              <a:rPr lang="en-US" sz="2000" dirty="0">
                <a:latin typeface="+mn-lt"/>
              </a:rPr>
              <a:t>the project is the design and implementation of an interactive World Wide Web-based Leave Management System for the Human Resources Department at Texas A&amp;M University-Corpus Christi. The Leave Management System automates the process of managing and tracking multiple types of employee leaves. Employees are able to submit the leave form, cancel previously submitted leave requests, check the status of leave requests and view completed leave transactions. The Leave Management System maintains a database to keep a running balance of each employees account, accrues employee vacation and sick credits and provides individual reports on employees leave accruals.</a:t>
            </a:r>
            <a:br>
              <a:rPr lang="en-US" sz="2000" dirty="0">
                <a:latin typeface="+mn-lt"/>
              </a:rPr>
            </a:br>
            <a:r>
              <a:rPr lang="en-US" sz="2000" dirty="0">
                <a:latin typeface="+mn-lt"/>
              </a:rPr>
              <a:t> </a:t>
            </a:r>
            <a:br>
              <a:rPr lang="en-US" sz="2000" dirty="0">
                <a:latin typeface="+mn-lt"/>
              </a:rPr>
            </a:br>
            <a:r>
              <a:rPr lang="en-US" sz="2000" dirty="0">
                <a:latin typeface="+mn-lt"/>
              </a:rPr>
              <a:t>The researcher learned that in their system the employee can check the leave request status in their leave transactions, keep an accurate records and provide individual report.</a:t>
            </a:r>
          </a:p>
        </p:txBody>
      </p:sp>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p:txBody>
          <a:bodyPr/>
          <a:lstStyle/>
          <a:p>
            <a:r>
              <a:rPr lang="en-US" dirty="0"/>
              <a:t> </a:t>
            </a:r>
          </a:p>
        </p:txBody>
      </p:sp>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275175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DCA5604-D934-E403-C634-C56BC6397392}"/>
              </a:ext>
            </a:extLst>
          </p:cNvPr>
          <p:cNvSpPr>
            <a:spLocks noGrp="1"/>
          </p:cNvSpPr>
          <p:nvPr>
            <p:ph type="sldNum" sz="quarter" idx="4"/>
          </p:nvPr>
        </p:nvSpPr>
        <p:spPr/>
        <p:txBody>
          <a:bodyPr/>
          <a:lstStyle/>
          <a:p>
            <a:fld id="{4FAB73BC-B049-4115-A692-8D63A059BFB8}" type="slidenum">
              <a:rPr lang="en-US" noProof="0" smtClean="0"/>
              <a:pPr/>
              <a:t>6</a:t>
            </a:fld>
            <a:endParaRPr lang="en-US" noProof="0" dirty="0"/>
          </a:p>
        </p:txBody>
      </p:sp>
      <p:sp>
        <p:nvSpPr>
          <p:cNvPr id="5" name="TextBox 4">
            <a:extLst>
              <a:ext uri="{FF2B5EF4-FFF2-40B4-BE49-F238E27FC236}">
                <a16:creationId xmlns:a16="http://schemas.microsoft.com/office/drawing/2014/main" id="{53FE80BE-DB3D-C090-C20C-E1FB30100923}"/>
              </a:ext>
            </a:extLst>
          </p:cNvPr>
          <p:cNvSpPr txBox="1"/>
          <p:nvPr/>
        </p:nvSpPr>
        <p:spPr>
          <a:xfrm>
            <a:off x="2063552" y="2018827"/>
            <a:ext cx="7344816" cy="4339650"/>
          </a:xfrm>
          <a:prstGeom prst="rect">
            <a:avLst/>
          </a:prstGeom>
          <a:noFill/>
        </p:spPr>
        <p:txBody>
          <a:bodyPr wrap="square">
            <a:spAutoFit/>
          </a:bodyPr>
          <a:lstStyle/>
          <a:p>
            <a:r>
              <a:rPr lang="en-IN" sz="3200" b="1" dirty="0"/>
              <a:t>Register:</a:t>
            </a:r>
          </a:p>
          <a:p>
            <a:r>
              <a:rPr lang="en-IN" dirty="0"/>
              <a:t>One user has to register on this interface with its actual data to be filled and applied in the same interface, then press enters to be saved in the database. Further, move to log in.</a:t>
            </a:r>
          </a:p>
          <a:p>
            <a:endParaRPr lang="en-IN" dirty="0"/>
          </a:p>
          <a:p>
            <a:r>
              <a:rPr lang="en-IN" sz="3200" b="1" dirty="0"/>
              <a:t>Login:</a:t>
            </a:r>
          </a:p>
          <a:p>
            <a:r>
              <a:rPr lang="en-IN" dirty="0"/>
              <a:t>The user inputs its secure user id and password and enters the system. The user can log in multiple times as many times he wants.</a:t>
            </a:r>
          </a:p>
          <a:p>
            <a:endParaRPr lang="en-IN" dirty="0"/>
          </a:p>
          <a:p>
            <a:r>
              <a:rPr lang="en-IN" sz="3200" b="1" dirty="0"/>
              <a:t>Leave applies:</a:t>
            </a:r>
          </a:p>
          <a:p>
            <a:r>
              <a:rPr lang="en-IN" dirty="0"/>
              <a:t>Here is the module for applying for leave to the interface. One has to enter his details about the leave like the reason for the leave.</a:t>
            </a:r>
          </a:p>
          <a:p>
            <a:endParaRPr lang="en-IN" dirty="0"/>
          </a:p>
        </p:txBody>
      </p:sp>
      <p:sp>
        <p:nvSpPr>
          <p:cNvPr id="6" name="Rectangle: Rounded Corners 5">
            <a:extLst>
              <a:ext uri="{FF2B5EF4-FFF2-40B4-BE49-F238E27FC236}">
                <a16:creationId xmlns:a16="http://schemas.microsoft.com/office/drawing/2014/main" id="{99014D63-7547-993F-A511-124C1F7F7097}"/>
              </a:ext>
            </a:extLst>
          </p:cNvPr>
          <p:cNvSpPr/>
          <p:nvPr/>
        </p:nvSpPr>
        <p:spPr>
          <a:xfrm>
            <a:off x="839416" y="548680"/>
            <a:ext cx="9289031"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SYSTEM MODULES OF LEAVE APPLICATION MANAGEMENT SYSTEM</a:t>
            </a:r>
            <a:r>
              <a:rPr lang="en-US" dirty="0"/>
              <a:t>:</a:t>
            </a:r>
            <a:endParaRPr lang="en-IN" dirty="0"/>
          </a:p>
        </p:txBody>
      </p:sp>
    </p:spTree>
    <p:extLst>
      <p:ext uri="{BB962C8B-B14F-4D97-AF65-F5344CB8AC3E}">
        <p14:creationId xmlns:p14="http://schemas.microsoft.com/office/powerpoint/2010/main" val="623740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DCA5604-D934-E403-C634-C56BC6397392}"/>
              </a:ext>
            </a:extLst>
          </p:cNvPr>
          <p:cNvSpPr>
            <a:spLocks noGrp="1"/>
          </p:cNvSpPr>
          <p:nvPr>
            <p:ph type="sldNum" sz="quarter" idx="4"/>
          </p:nvPr>
        </p:nvSpPr>
        <p:spPr/>
        <p:txBody>
          <a:bodyPr/>
          <a:lstStyle/>
          <a:p>
            <a:fld id="{4FAB73BC-B049-4115-A692-8D63A059BFB8}" type="slidenum">
              <a:rPr lang="en-US" noProof="0" smtClean="0"/>
              <a:pPr/>
              <a:t>7</a:t>
            </a:fld>
            <a:endParaRPr lang="en-US" noProof="0" dirty="0"/>
          </a:p>
        </p:txBody>
      </p:sp>
      <p:sp>
        <p:nvSpPr>
          <p:cNvPr id="10" name="TextBox 9">
            <a:extLst>
              <a:ext uri="{FF2B5EF4-FFF2-40B4-BE49-F238E27FC236}">
                <a16:creationId xmlns:a16="http://schemas.microsoft.com/office/drawing/2014/main" id="{0A44911E-DD46-E07E-D6D6-7BC3DC92EFB6}"/>
              </a:ext>
            </a:extLst>
          </p:cNvPr>
          <p:cNvSpPr txBox="1"/>
          <p:nvPr/>
        </p:nvSpPr>
        <p:spPr>
          <a:xfrm>
            <a:off x="1919536" y="692696"/>
            <a:ext cx="7704856" cy="5663089"/>
          </a:xfrm>
          <a:prstGeom prst="rect">
            <a:avLst/>
          </a:prstGeom>
          <a:noFill/>
        </p:spPr>
        <p:txBody>
          <a:bodyPr wrap="square">
            <a:spAutoFit/>
          </a:bodyPr>
          <a:lstStyle/>
          <a:p>
            <a:r>
              <a:rPr lang="en-IN" sz="3200" b="1" dirty="0"/>
              <a:t>Choose the dates of the leave:</a:t>
            </a:r>
          </a:p>
          <a:p>
            <a:r>
              <a:rPr lang="en-IN" dirty="0"/>
              <a:t> Depending upon the user’s account and policy of the company or premise the cost of the leave is calculated and shown to the interface.</a:t>
            </a:r>
          </a:p>
          <a:p>
            <a:endParaRPr lang="en-IN" dirty="0"/>
          </a:p>
          <a:p>
            <a:r>
              <a:rPr lang="en-IN" sz="3200" b="1" dirty="0"/>
              <a:t>Live review:</a:t>
            </a:r>
          </a:p>
          <a:p>
            <a:r>
              <a:rPr lang="en-IN" dirty="0"/>
              <a:t>After successful application of the leave application is will come under scrutiny done by an admin. According to his need, he will review it and take necessary action in the next module.</a:t>
            </a:r>
          </a:p>
          <a:p>
            <a:endParaRPr lang="en-IN" dirty="0"/>
          </a:p>
          <a:p>
            <a:r>
              <a:rPr lang="en-IN" sz="3200" b="1" dirty="0"/>
              <a:t>Leave approval:</a:t>
            </a:r>
          </a:p>
          <a:p>
            <a:r>
              <a:rPr lang="en-IN" dirty="0"/>
              <a:t>Here admin approves the leave or not is reflected by admin to the users. Here all the real-time updates will be shown to the users. Users can see only their own leave requests there.</a:t>
            </a:r>
          </a:p>
          <a:p>
            <a:endParaRPr lang="en-IN" dirty="0"/>
          </a:p>
          <a:p>
            <a:r>
              <a:rPr lang="en-IN" sz="3200" b="1" dirty="0"/>
              <a:t>Log out:</a:t>
            </a:r>
          </a:p>
          <a:p>
            <a:r>
              <a:rPr lang="en-IN" dirty="0"/>
              <a:t>In the end, the user can log out the system to release the resources held for the purpose of anything else.</a:t>
            </a:r>
          </a:p>
        </p:txBody>
      </p:sp>
    </p:spTree>
    <p:extLst>
      <p:ext uri="{BB962C8B-B14F-4D97-AF65-F5344CB8AC3E}">
        <p14:creationId xmlns:p14="http://schemas.microsoft.com/office/powerpoint/2010/main" val="3089552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6" name="Title 5">
            <a:extLst>
              <a:ext uri="{FF2B5EF4-FFF2-40B4-BE49-F238E27FC236}">
                <a16:creationId xmlns:a16="http://schemas.microsoft.com/office/drawing/2014/main" id="{CD99362C-D607-A4FB-DEA1-55D916C79333}"/>
              </a:ext>
            </a:extLst>
          </p:cNvPr>
          <p:cNvSpPr>
            <a:spLocks noGrp="1"/>
          </p:cNvSpPr>
          <p:nvPr>
            <p:ph type="title"/>
          </p:nvPr>
        </p:nvSpPr>
        <p:spPr/>
        <p:txBody>
          <a:bodyPr>
            <a:normAutofit fontScale="90000"/>
          </a:bodyPr>
          <a:lstStyle/>
          <a:p>
            <a:r>
              <a:rPr lang="en-IN" sz="5300" dirty="0">
                <a:latin typeface="Times New Roman" panose="02020603050405020304" pitchFamily="18" charset="0"/>
                <a:cs typeface="Times New Roman" panose="02020603050405020304" pitchFamily="18" charset="0"/>
              </a:rPr>
              <a:t>Design modelling diagrams</a:t>
            </a:r>
            <a:br>
              <a:rPr lang="en-IN" dirty="0"/>
            </a:br>
            <a:endParaRPr lang="en-IN" dirty="0"/>
          </a:p>
        </p:txBody>
      </p:sp>
      <p:pic>
        <p:nvPicPr>
          <p:cNvPr id="12" name="Picture 11">
            <a:extLst>
              <a:ext uri="{FF2B5EF4-FFF2-40B4-BE49-F238E27FC236}">
                <a16:creationId xmlns:a16="http://schemas.microsoft.com/office/drawing/2014/main" id="{E47466EB-0D8C-B34A-AAF8-F3210AD81FEC}"/>
              </a:ext>
            </a:extLst>
          </p:cNvPr>
          <p:cNvPicPr>
            <a:picLocks noChangeAspect="1"/>
          </p:cNvPicPr>
          <p:nvPr/>
        </p:nvPicPr>
        <p:blipFill>
          <a:blip r:embed="rId3"/>
          <a:stretch>
            <a:fillRect/>
          </a:stretch>
        </p:blipFill>
        <p:spPr>
          <a:xfrm>
            <a:off x="1218778" y="1844824"/>
            <a:ext cx="5525294" cy="2410539"/>
          </a:xfrm>
          <a:prstGeom prst="rect">
            <a:avLst/>
          </a:prstGeom>
        </p:spPr>
      </p:pic>
      <p:sp>
        <p:nvSpPr>
          <p:cNvPr id="15" name="Rectangle: Rounded Corners 14">
            <a:extLst>
              <a:ext uri="{FF2B5EF4-FFF2-40B4-BE49-F238E27FC236}">
                <a16:creationId xmlns:a16="http://schemas.microsoft.com/office/drawing/2014/main" id="{A5B7C4C3-82BE-04BC-7372-B48CB9886886}"/>
              </a:ext>
            </a:extLst>
          </p:cNvPr>
          <p:cNvSpPr/>
          <p:nvPr/>
        </p:nvSpPr>
        <p:spPr>
          <a:xfrm>
            <a:off x="1194425" y="4621607"/>
            <a:ext cx="223224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CLASS DIAGRAM</a:t>
            </a:r>
          </a:p>
        </p:txBody>
      </p:sp>
      <p:sp>
        <p:nvSpPr>
          <p:cNvPr id="16" name="Rectangle: Rounded Corners 15">
            <a:extLst>
              <a:ext uri="{FF2B5EF4-FFF2-40B4-BE49-F238E27FC236}">
                <a16:creationId xmlns:a16="http://schemas.microsoft.com/office/drawing/2014/main" id="{A952E193-B6FE-E75F-646F-336FE096A6CE}"/>
              </a:ext>
            </a:extLst>
          </p:cNvPr>
          <p:cNvSpPr/>
          <p:nvPr/>
        </p:nvSpPr>
        <p:spPr>
          <a:xfrm>
            <a:off x="8976320" y="3020919"/>
            <a:ext cx="2205959" cy="477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USECASE DIAGRAM</a:t>
            </a:r>
          </a:p>
        </p:txBody>
      </p:sp>
      <p:pic>
        <p:nvPicPr>
          <p:cNvPr id="4" name="Picture 3">
            <a:extLst>
              <a:ext uri="{FF2B5EF4-FFF2-40B4-BE49-F238E27FC236}">
                <a16:creationId xmlns:a16="http://schemas.microsoft.com/office/drawing/2014/main" id="{0B6ED5D0-BC12-39AC-C393-10E69312988D}"/>
              </a:ext>
            </a:extLst>
          </p:cNvPr>
          <p:cNvPicPr>
            <a:picLocks noChangeAspect="1"/>
          </p:cNvPicPr>
          <p:nvPr/>
        </p:nvPicPr>
        <p:blipFill>
          <a:blip r:embed="rId4"/>
          <a:stretch>
            <a:fillRect/>
          </a:stretch>
        </p:blipFill>
        <p:spPr>
          <a:xfrm>
            <a:off x="7104111" y="3996062"/>
            <a:ext cx="4702653" cy="2645243"/>
          </a:xfrm>
          <a:prstGeom prst="rect">
            <a:avLst/>
          </a:prstGeom>
        </p:spPr>
      </p:pic>
    </p:spTree>
    <p:extLst>
      <p:ext uri="{BB962C8B-B14F-4D97-AF65-F5344CB8AC3E}">
        <p14:creationId xmlns:p14="http://schemas.microsoft.com/office/powerpoint/2010/main" val="2500734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A6BAB-FAC6-044C-B833-8382E349A0ED}"/>
              </a:ext>
            </a:extLst>
          </p:cNvPr>
          <p:cNvSpPr>
            <a:spLocks noGrp="1"/>
          </p:cNvSpPr>
          <p:nvPr>
            <p:ph type="title"/>
          </p:nvPr>
        </p:nvSpPr>
        <p:spPr>
          <a:xfrm>
            <a:off x="548640" y="990600"/>
            <a:ext cx="10805160" cy="5462736"/>
          </a:xfrm>
        </p:spPr>
        <p:txBody>
          <a:bodyPr>
            <a:noAutofit/>
          </a:bodyPr>
          <a:lstStyle/>
          <a:p>
            <a:r>
              <a:rPr lang="en-IN" sz="4400" b="1" dirty="0" err="1">
                <a:latin typeface="Times New Roman" panose="02020603050405020304" pitchFamily="18" charset="0"/>
                <a:cs typeface="Times New Roman" panose="02020603050405020304" pitchFamily="18" charset="0"/>
              </a:rPr>
              <a:t>Github</a:t>
            </a:r>
            <a:r>
              <a:rPr lang="en-IN" sz="4400" b="1" dirty="0">
                <a:latin typeface="Times New Roman" panose="02020603050405020304" pitchFamily="18" charset="0"/>
                <a:cs typeface="Times New Roman" panose="02020603050405020304" pitchFamily="18" charset="0"/>
              </a:rPr>
              <a:t> setup</a:t>
            </a:r>
          </a:p>
        </p:txBody>
      </p:sp>
      <p:sp>
        <p:nvSpPr>
          <p:cNvPr id="3" name="Slide Number Placeholder 2">
            <a:extLst>
              <a:ext uri="{FF2B5EF4-FFF2-40B4-BE49-F238E27FC236}">
                <a16:creationId xmlns:a16="http://schemas.microsoft.com/office/drawing/2014/main" id="{D62A1E8A-6840-C189-7610-D63796A1D8E5}"/>
              </a:ext>
            </a:extLst>
          </p:cNvPr>
          <p:cNvSpPr>
            <a:spLocks noGrp="1"/>
          </p:cNvSpPr>
          <p:nvPr>
            <p:ph type="sldNum" sz="quarter" idx="4"/>
          </p:nvPr>
        </p:nvSpPr>
        <p:spPr/>
        <p:txBody>
          <a:bodyPr/>
          <a:lstStyle/>
          <a:p>
            <a:fld id="{4FAB73BC-B049-4115-A692-8D63A059BFB8}" type="slidenum">
              <a:rPr lang="en-US" noProof="0" smtClean="0"/>
              <a:pPr/>
              <a:t>9</a:t>
            </a:fld>
            <a:endParaRPr lang="en-US" noProof="0" dirty="0"/>
          </a:p>
        </p:txBody>
      </p:sp>
      <p:pic>
        <p:nvPicPr>
          <p:cNvPr id="5" name="Picture 4">
            <a:extLst>
              <a:ext uri="{FF2B5EF4-FFF2-40B4-BE49-F238E27FC236}">
                <a16:creationId xmlns:a16="http://schemas.microsoft.com/office/drawing/2014/main" id="{C5AADA78-8B54-7E53-3BB1-CB7A637BEE7B}"/>
              </a:ext>
            </a:extLst>
          </p:cNvPr>
          <p:cNvPicPr>
            <a:picLocks noChangeAspect="1"/>
          </p:cNvPicPr>
          <p:nvPr/>
        </p:nvPicPr>
        <p:blipFill>
          <a:blip r:embed="rId2"/>
          <a:stretch>
            <a:fillRect/>
          </a:stretch>
        </p:blipFill>
        <p:spPr>
          <a:xfrm>
            <a:off x="2206804" y="2607077"/>
            <a:ext cx="7488832" cy="4212469"/>
          </a:xfrm>
          <a:prstGeom prst="rect">
            <a:avLst/>
          </a:prstGeom>
        </p:spPr>
      </p:pic>
      <p:sp>
        <p:nvSpPr>
          <p:cNvPr id="7" name="TextBox 6">
            <a:extLst>
              <a:ext uri="{FF2B5EF4-FFF2-40B4-BE49-F238E27FC236}">
                <a16:creationId xmlns:a16="http://schemas.microsoft.com/office/drawing/2014/main" id="{E47AE6DE-6D1F-F0F7-4A3B-0941287B384B}"/>
              </a:ext>
            </a:extLst>
          </p:cNvPr>
          <p:cNvSpPr txBox="1"/>
          <p:nvPr/>
        </p:nvSpPr>
        <p:spPr>
          <a:xfrm>
            <a:off x="3791744" y="1870210"/>
            <a:ext cx="6109446" cy="646331"/>
          </a:xfrm>
          <a:prstGeom prst="rect">
            <a:avLst/>
          </a:prstGeom>
          <a:noFill/>
        </p:spPr>
        <p:txBody>
          <a:bodyPr wrap="square">
            <a:spAutoFit/>
          </a:bodyPr>
          <a:lstStyle/>
          <a:p>
            <a:r>
              <a:rPr lang="en-IN" sz="3600" dirty="0"/>
              <a:t>https://gith/SE-2-1ub.com</a:t>
            </a:r>
          </a:p>
        </p:txBody>
      </p:sp>
      <p:pic>
        <p:nvPicPr>
          <p:cNvPr id="3074" name="Picture 2" descr="Github Logo - Free social media icons">
            <a:extLst>
              <a:ext uri="{FF2B5EF4-FFF2-40B4-BE49-F238E27FC236}">
                <a16:creationId xmlns:a16="http://schemas.microsoft.com/office/drawing/2014/main" id="{1FAFA66C-0CEB-B59D-5412-EAD58E71E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1904" y="718082"/>
            <a:ext cx="1152128" cy="1152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5981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106BD98-E608-40A1-98A8-93D5976215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172</TotalTime>
  <Words>844</Words>
  <Application>Microsoft Office PowerPoint</Application>
  <PresentationFormat>Widescreen</PresentationFormat>
  <Paragraphs>99</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Times New Roman</vt:lpstr>
      <vt:lpstr>Tw Cen MT</vt:lpstr>
      <vt:lpstr>Tw Cen MT Condensed</vt:lpstr>
      <vt:lpstr>Wingdings</vt:lpstr>
      <vt:lpstr>Wingdings 3</vt:lpstr>
      <vt:lpstr>ModernClassicBlock-3</vt:lpstr>
      <vt:lpstr>Software engineering  Leave management system  </vt:lpstr>
      <vt:lpstr>PowerPoint Presentation</vt:lpstr>
      <vt:lpstr>WHAT IS LEAVE MANAGEMENT SYSTEM</vt:lpstr>
      <vt:lpstr>REQUIREMENTS:</vt:lpstr>
      <vt:lpstr>Literature review the project is the design and implementation of an interactive World Wide Web-based Leave Management System for the Human Resources Department at Texas A&amp;M University-Corpus Christi. The Leave Management System automates the process of managing and tracking multiple types of employee leaves. Employees are able to submit the leave form, cancel previously submitted leave requests, check the status of leave requests and view completed leave transactions. The Leave Management System maintains a database to keep a running balance of each employees account, accrues employee vacation and sick credits and provides individual reports on employees leave accruals.   The researcher learned that in their system the employee can check the leave request status in their leave transactions, keep an accurate records and provide individual report.</vt:lpstr>
      <vt:lpstr>PowerPoint Presentation</vt:lpstr>
      <vt:lpstr>PowerPoint Presentation</vt:lpstr>
      <vt:lpstr>Design modelling diagrams </vt:lpstr>
      <vt:lpstr>Github setup</vt:lpstr>
      <vt:lpstr>Data set collection</vt:lpstr>
      <vt:lpstr>Tools required</vt:lpstr>
      <vt:lpstr>references</vt:lpstr>
      <vt:lpstr>WORK ALLOCATION TO TEAM MEMBERS: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Leave management system</dc:title>
  <dc:creator>gundannagari navya</dc:creator>
  <cp:lastModifiedBy>gundannagari navya</cp:lastModifiedBy>
  <cp:revision>5</cp:revision>
  <dcterms:created xsi:type="dcterms:W3CDTF">2022-08-08T04:46:58Z</dcterms:created>
  <dcterms:modified xsi:type="dcterms:W3CDTF">2022-08-10T09:33:36Z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