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6" r:id="rId2"/>
    <p:sldId id="263" r:id="rId3"/>
    <p:sldId id="256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309" r:id="rId13"/>
    <p:sldId id="310" r:id="rId14"/>
    <p:sldId id="311" r:id="rId15"/>
    <p:sldId id="275" r:id="rId16"/>
    <p:sldId id="273" r:id="rId17"/>
    <p:sldId id="281" r:id="rId18"/>
    <p:sldId id="307" r:id="rId19"/>
    <p:sldId id="308" r:id="rId20"/>
    <p:sldId id="276" r:id="rId21"/>
    <p:sldId id="277" r:id="rId22"/>
    <p:sldId id="278" r:id="rId23"/>
    <p:sldId id="280" r:id="rId24"/>
    <p:sldId id="279" r:id="rId25"/>
    <p:sldId id="306" r:id="rId26"/>
    <p:sldId id="282" r:id="rId27"/>
    <p:sldId id="283" r:id="rId28"/>
    <p:sldId id="295" r:id="rId29"/>
    <p:sldId id="292" r:id="rId30"/>
    <p:sldId id="286" r:id="rId31"/>
    <p:sldId id="288" r:id="rId32"/>
    <p:sldId id="287" r:id="rId33"/>
    <p:sldId id="290" r:id="rId34"/>
    <p:sldId id="291" r:id="rId35"/>
    <p:sldId id="289" r:id="rId36"/>
    <p:sldId id="293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3" r:id="rId46"/>
    <p:sldId id="305" r:id="rId47"/>
    <p:sldId id="25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622C-C45D-430B-AAA6-5EA96E6FB846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DFB5A-4670-49A1-86FF-53F40B1CE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6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15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1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33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1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9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92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97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70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51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37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36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84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0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58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33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68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5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35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8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8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92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76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9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93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17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24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69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617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4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08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6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41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9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FB5A-4670-49A1-86FF-53F40B1CE5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7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04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28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27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78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93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50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1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17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77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8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05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C260B-70F6-4BF4-97E6-21720C99AF5E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2249-F7AC-4CED-8C16-8C802765D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1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3.jp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blog.csdn.net/dropeye/article/details/65103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cin.com/p-1322536948.html" TargetMode="External"/><Relationship Id="rId5" Type="http://schemas.openxmlformats.org/officeDocument/2006/relationships/hyperlink" Target="https://baike.baidu.com/item/pdl%E8%AF%AD%E8%A8%80/8411985?fr=aladdin" TargetMode="External"/><Relationship Id="rId4" Type="http://schemas.openxmlformats.org/officeDocument/2006/relationships/hyperlink" Target="http://www.rapidesign.c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D6E01C-C42B-4229-893D-F5F3685920F8}"/>
              </a:ext>
            </a:extLst>
          </p:cNvPr>
          <p:cNvSpPr txBox="1"/>
          <p:nvPr/>
        </p:nvSpPr>
        <p:spPr>
          <a:xfrm>
            <a:off x="3515710" y="766390"/>
            <a:ext cx="5160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详细设计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25F89A-79FB-4C65-B08B-0751E0BD9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48" y="2196663"/>
            <a:ext cx="2544101" cy="21806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4D9F42-F550-4EC1-BB29-E70C446270B1}"/>
              </a:ext>
            </a:extLst>
          </p:cNvPr>
          <p:cNvSpPr txBox="1"/>
          <p:nvPr/>
        </p:nvSpPr>
        <p:spPr>
          <a:xfrm>
            <a:off x="3894081" y="4377321"/>
            <a:ext cx="440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时光笔记</a:t>
            </a:r>
            <a:r>
              <a:rPr lang="en-US" altLang="zh-CN" sz="32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APP</a:t>
            </a:r>
            <a:endParaRPr lang="zh-CN" altLang="en-US" sz="3200" b="1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576ABC-D9AE-4C7D-8DFF-3DF7DDAFE5BD}"/>
              </a:ext>
            </a:extLst>
          </p:cNvPr>
          <p:cNvSpPr txBox="1"/>
          <p:nvPr/>
        </p:nvSpPr>
        <p:spPr>
          <a:xfrm>
            <a:off x="818256" y="4962096"/>
            <a:ext cx="498643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G01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：郦哲聪、刘晓倩、陈铉文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650814-5210-48B7-A9F8-4637963DEF7A}"/>
              </a:ext>
            </a:extLst>
          </p:cNvPr>
          <p:cNvSpPr txBox="1"/>
          <p:nvPr/>
        </p:nvSpPr>
        <p:spPr>
          <a:xfrm>
            <a:off x="6095998" y="4962095"/>
            <a:ext cx="498643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指导老师：杨枨</a:t>
            </a:r>
          </a:p>
        </p:txBody>
      </p:sp>
    </p:spTree>
    <p:extLst>
      <p:ext uri="{BB962C8B-B14F-4D97-AF65-F5344CB8AC3E}">
        <p14:creationId xmlns:p14="http://schemas.microsoft.com/office/powerpoint/2010/main" val="115152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193592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2.3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开发环境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15C235-3507-484E-8E09-1DF174CE2A79}"/>
              </a:ext>
            </a:extLst>
          </p:cNvPr>
          <p:cNvSpPr/>
          <p:nvPr/>
        </p:nvSpPr>
        <p:spPr>
          <a:xfrm>
            <a:off x="945931" y="922774"/>
            <a:ext cx="738662" cy="156915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A7ED01-1343-413D-B230-0D3032CC3E00}"/>
              </a:ext>
            </a:extLst>
          </p:cNvPr>
          <p:cNvSpPr txBox="1"/>
          <p:nvPr/>
        </p:nvSpPr>
        <p:spPr>
          <a:xfrm>
            <a:off x="771039" y="1241685"/>
            <a:ext cx="1046440" cy="1117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系统操作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99CAD3-CE2F-4F6A-9FF9-8A9E43FDBA62}"/>
              </a:ext>
            </a:extLst>
          </p:cNvPr>
          <p:cNvSpPr/>
          <p:nvPr/>
        </p:nvSpPr>
        <p:spPr>
          <a:xfrm>
            <a:off x="945931" y="2929560"/>
            <a:ext cx="738662" cy="156915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141D9E-0523-4DFB-B19E-EAAE75BD00EE}"/>
              </a:ext>
            </a:extLst>
          </p:cNvPr>
          <p:cNvSpPr txBox="1"/>
          <p:nvPr/>
        </p:nvSpPr>
        <p:spPr>
          <a:xfrm>
            <a:off x="771039" y="3248471"/>
            <a:ext cx="1046440" cy="1117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软件办公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CEFFC6-559E-4506-A543-833B800E4C4D}"/>
              </a:ext>
            </a:extLst>
          </p:cNvPr>
          <p:cNvSpPr/>
          <p:nvPr/>
        </p:nvSpPr>
        <p:spPr>
          <a:xfrm>
            <a:off x="945931" y="4936346"/>
            <a:ext cx="738662" cy="156915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5B976E-71DA-40C0-86D2-6C7A3CD2A76E}"/>
              </a:ext>
            </a:extLst>
          </p:cNvPr>
          <p:cNvSpPr txBox="1"/>
          <p:nvPr/>
        </p:nvSpPr>
        <p:spPr>
          <a:xfrm>
            <a:off x="771039" y="5255257"/>
            <a:ext cx="1046440" cy="1117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测试单元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FF1EA4-DA90-4664-B55E-CE5FF7EFB734}"/>
              </a:ext>
            </a:extLst>
          </p:cNvPr>
          <p:cNvSpPr/>
          <p:nvPr/>
        </p:nvSpPr>
        <p:spPr>
          <a:xfrm>
            <a:off x="8634247" y="922774"/>
            <a:ext cx="738662" cy="156915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BDD55A-C7DE-43C5-932E-14F008B8E4A4}"/>
              </a:ext>
            </a:extLst>
          </p:cNvPr>
          <p:cNvSpPr txBox="1"/>
          <p:nvPr/>
        </p:nvSpPr>
        <p:spPr>
          <a:xfrm>
            <a:off x="8459355" y="1241685"/>
            <a:ext cx="1046440" cy="1117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软件开发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C25E1D7-C6B4-4CD8-982F-6FBA3D3F9425}"/>
              </a:ext>
            </a:extLst>
          </p:cNvPr>
          <p:cNvSpPr/>
          <p:nvPr/>
        </p:nvSpPr>
        <p:spPr>
          <a:xfrm>
            <a:off x="8634247" y="2929560"/>
            <a:ext cx="738662" cy="156915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F55094-402B-4551-89ED-7A9C0315B618}"/>
              </a:ext>
            </a:extLst>
          </p:cNvPr>
          <p:cNvSpPr txBox="1"/>
          <p:nvPr/>
        </p:nvSpPr>
        <p:spPr>
          <a:xfrm>
            <a:off x="8459355" y="3248471"/>
            <a:ext cx="1046440" cy="1117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设计界面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F5AB5D-B03A-4A05-B070-C1E6659102C1}"/>
              </a:ext>
            </a:extLst>
          </p:cNvPr>
          <p:cNvSpPr/>
          <p:nvPr/>
        </p:nvSpPr>
        <p:spPr>
          <a:xfrm>
            <a:off x="8634247" y="4936346"/>
            <a:ext cx="738662" cy="156915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6E6CDE-AB43-4544-AD16-164B71F0332F}"/>
              </a:ext>
            </a:extLst>
          </p:cNvPr>
          <p:cNvSpPr txBox="1"/>
          <p:nvPr/>
        </p:nvSpPr>
        <p:spPr>
          <a:xfrm>
            <a:off x="8459355" y="5255257"/>
            <a:ext cx="1046440" cy="1117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管理配置</a:t>
            </a: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BE66E82A-D106-4BC3-919A-759BCCA5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345" y="1241685"/>
            <a:ext cx="2842862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Microsoft Windows 7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Microsoft Windows 10</a:t>
            </a:r>
            <a:endParaRPr lang="zh-CN" altLang="en-US" sz="2000" b="1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37" name="Text Box 11">
            <a:extLst>
              <a:ext uri="{FF2B5EF4-FFF2-40B4-BE49-F238E27FC236}">
                <a16:creationId xmlns:a16="http://schemas.microsoft.com/office/drawing/2014/main" id="{366D6B03-A4E8-4311-BDDB-D627DB4F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70" y="3319401"/>
            <a:ext cx="301055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Microsoft Office 2016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Microsoft Project 2016</a:t>
            </a: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DD173F92-E10C-40C0-AA3F-6AEBA871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79" y="5444876"/>
            <a:ext cx="2537429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Junit</a:t>
            </a:r>
          </a:p>
        </p:txBody>
      </p:sp>
      <p:sp>
        <p:nvSpPr>
          <p:cNvPr id="39" name="矩形 18">
            <a:extLst>
              <a:ext uri="{FF2B5EF4-FFF2-40B4-BE49-F238E27FC236}">
                <a16:creationId xmlns:a16="http://schemas.microsoft.com/office/drawing/2014/main" id="{ED740D75-4ACC-4854-9495-B016C8F7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174" y="1241685"/>
            <a:ext cx="2659295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MySQL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Android Studio 3.0.1</a:t>
            </a:r>
            <a:endParaRPr lang="zh-CN" altLang="en-US" sz="2000" b="1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40" name="矩形 18">
            <a:extLst>
              <a:ext uri="{FF2B5EF4-FFF2-40B4-BE49-F238E27FC236}">
                <a16:creationId xmlns:a16="http://schemas.microsoft.com/office/drawing/2014/main" id="{E7A6BEE8-E7EF-4636-8CB4-DFABD781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249" y="3504758"/>
            <a:ext cx="2400170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Axure RP 8</a:t>
            </a:r>
          </a:p>
        </p:txBody>
      </p:sp>
      <p:sp>
        <p:nvSpPr>
          <p:cNvPr id="41" name="矩形 18">
            <a:extLst>
              <a:ext uri="{FF2B5EF4-FFF2-40B4-BE49-F238E27FC236}">
                <a16:creationId xmlns:a16="http://schemas.microsoft.com/office/drawing/2014/main" id="{04315B0F-C059-4348-9C37-18EBF37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174" y="5259924"/>
            <a:ext cx="2399225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GitHub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3710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17" grpId="0"/>
      <p:bldP spid="21" grpId="0" animBg="1"/>
      <p:bldP spid="22" grpId="0"/>
      <p:bldP spid="23" grpId="0" animBg="1"/>
      <p:bldP spid="24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90FD83-FD9C-46D9-B945-77E6B9435AB9}"/>
              </a:ext>
            </a:extLst>
          </p:cNvPr>
          <p:cNvGrpSpPr/>
          <p:nvPr/>
        </p:nvGrpSpPr>
        <p:grpSpPr>
          <a:xfrm>
            <a:off x="2238661" y="2628706"/>
            <a:ext cx="9369982" cy="1600588"/>
            <a:chOff x="1520222" y="903287"/>
            <a:chExt cx="3472600" cy="160058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311E6A-9332-4EAB-9754-1E75B84CAB0A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总体设计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EE3211-DE61-42E6-9AB1-8BAF76BFD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222" y="903287"/>
              <a:ext cx="476741" cy="1477328"/>
              <a:chOff x="3551265" y="2047768"/>
              <a:chExt cx="476768" cy="1475481"/>
            </a:xfrm>
          </p:grpSpPr>
          <p:sp>
            <p:nvSpPr>
              <p:cNvPr id="5" name="文本框 16">
                <a:extLst>
                  <a:ext uri="{FF2B5EF4-FFF2-40B4-BE49-F238E27FC236}">
                    <a16:creationId xmlns:a16="http://schemas.microsoft.com/office/drawing/2014/main" id="{9EF23AD1-8ED7-4DA9-8644-ECB2AEDC9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265" y="2047768"/>
                <a:ext cx="325698" cy="1475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3</a:t>
                </a:r>
                <a:endParaRPr lang="zh-CN" altLang="en-US" sz="90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37FA617-5006-4DD0-AA24-E712616CB2CC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>
                <a:off x="3714114" y="2247817"/>
                <a:ext cx="313919" cy="12754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69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业务流程图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F450CE-E5BF-47C9-83E4-E8697C34B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190" y="897277"/>
            <a:ext cx="7447619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业务流程图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656041-C35B-4FA4-97D8-0718570BA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931" y="1095666"/>
            <a:ext cx="6602259" cy="50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2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业务流程图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304EB1-F975-4430-ADD1-DDBF88EE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098" y="1055995"/>
            <a:ext cx="5676950" cy="54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3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图片 257">
            <a:extLst>
              <a:ext uri="{FF2B5EF4-FFF2-40B4-BE49-F238E27FC236}">
                <a16:creationId xmlns:a16="http://schemas.microsoft.com/office/drawing/2014/main" id="{38B1F5D1-C72D-43D1-B264-85A467CC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5" y="1109952"/>
            <a:ext cx="11876190" cy="4638095"/>
          </a:xfrm>
          <a:prstGeom prst="rect">
            <a:avLst/>
          </a:prstGeom>
        </p:spPr>
      </p:pic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3.2HIPO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E8F409-E39A-4AA4-B1A3-87E1541C874B}"/>
              </a:ext>
            </a:extLst>
          </p:cNvPr>
          <p:cNvSpPr/>
          <p:nvPr/>
        </p:nvSpPr>
        <p:spPr>
          <a:xfrm>
            <a:off x="1684020" y="2171700"/>
            <a:ext cx="746760" cy="563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71BF0DB9-35C2-4430-B032-903DBCE4BCC6}"/>
              </a:ext>
            </a:extLst>
          </p:cNvPr>
          <p:cNvSpPr/>
          <p:nvPr/>
        </p:nvSpPr>
        <p:spPr>
          <a:xfrm>
            <a:off x="6404610" y="2171700"/>
            <a:ext cx="702310" cy="563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A630E8AF-121E-4C36-8AE7-17DE1BDBE382}"/>
              </a:ext>
            </a:extLst>
          </p:cNvPr>
          <p:cNvSpPr/>
          <p:nvPr/>
        </p:nvSpPr>
        <p:spPr>
          <a:xfrm>
            <a:off x="3551555" y="2171700"/>
            <a:ext cx="702310" cy="563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2" name="图片 251">
            <a:extLst>
              <a:ext uri="{FF2B5EF4-FFF2-40B4-BE49-F238E27FC236}">
                <a16:creationId xmlns:a16="http://schemas.microsoft.com/office/drawing/2014/main" id="{091B9151-E198-4C46-A13D-A777697D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905" y="986143"/>
            <a:ext cx="4076190" cy="4885714"/>
          </a:xfrm>
          <a:prstGeom prst="rect">
            <a:avLst/>
          </a:prstGeom>
        </p:spPr>
      </p:pic>
      <p:pic>
        <p:nvPicPr>
          <p:cNvPr id="254" name="图片 253">
            <a:extLst>
              <a:ext uri="{FF2B5EF4-FFF2-40B4-BE49-F238E27FC236}">
                <a16:creationId xmlns:a16="http://schemas.microsoft.com/office/drawing/2014/main" id="{90F3FF1F-774C-4207-A2B0-2B86841FE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09" y="1567095"/>
            <a:ext cx="10952381" cy="3723809"/>
          </a:xfrm>
          <a:prstGeom prst="rect">
            <a:avLst/>
          </a:prstGeom>
        </p:spPr>
      </p:pic>
      <p:pic>
        <p:nvPicPr>
          <p:cNvPr id="257" name="图片 256">
            <a:extLst>
              <a:ext uri="{FF2B5EF4-FFF2-40B4-BE49-F238E27FC236}">
                <a16:creationId xmlns:a16="http://schemas.microsoft.com/office/drawing/2014/main" id="{7498DA8D-9935-4846-8B14-46589EFD4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2190" y="1062333"/>
            <a:ext cx="4047619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4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7"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251" grpId="0" animBg="1"/>
      <p:bldP spid="2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功能层次图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0045DC-4849-4C3D-ADFF-F1F24CE43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81" y="1614714"/>
            <a:ext cx="11295238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3.4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模块与分工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sp>
        <p:nvSpPr>
          <p:cNvPr id="59" name="Rectangle 44">
            <a:extLst>
              <a:ext uri="{FF2B5EF4-FFF2-40B4-BE49-F238E27FC236}">
                <a16:creationId xmlns:a16="http://schemas.microsoft.com/office/drawing/2014/main" id="{D45C270B-FFCA-4E69-BEF2-8C88D160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4335463"/>
            <a:ext cx="454025" cy="976313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585E81E5-5C8D-4540-99F2-AF7ABFA57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4640263"/>
            <a:ext cx="2397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0E5E7DCF-6970-4083-90CB-434C8139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4833938"/>
            <a:ext cx="15398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47">
            <a:extLst>
              <a:ext uri="{FF2B5EF4-FFF2-40B4-BE49-F238E27FC236}">
                <a16:creationId xmlns:a16="http://schemas.microsoft.com/office/drawing/2014/main" id="{B905E7AC-1469-4E02-9CD5-EB507092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4833938"/>
            <a:ext cx="15398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Freeform 63">
            <a:extLst>
              <a:ext uri="{FF2B5EF4-FFF2-40B4-BE49-F238E27FC236}">
                <a16:creationId xmlns:a16="http://schemas.microsoft.com/office/drawing/2014/main" id="{19523277-9F5D-4859-B592-F47ADB9B22E2}"/>
              </a:ext>
            </a:extLst>
          </p:cNvPr>
          <p:cNvSpPr>
            <a:spLocks/>
          </p:cNvSpPr>
          <p:nvPr/>
        </p:nvSpPr>
        <p:spPr bwMode="auto">
          <a:xfrm>
            <a:off x="217488" y="4271963"/>
            <a:ext cx="63500" cy="63500"/>
          </a:xfrm>
          <a:custGeom>
            <a:avLst/>
            <a:gdLst>
              <a:gd name="T0" fmla="*/ 40 w 40"/>
              <a:gd name="T1" fmla="*/ 0 h 40"/>
              <a:gd name="T2" fmla="*/ 20 w 40"/>
              <a:gd name="T3" fmla="*/ 40 h 40"/>
              <a:gd name="T4" fmla="*/ 0 w 40"/>
              <a:gd name="T5" fmla="*/ 0 h 40"/>
              <a:gd name="T6" fmla="*/ 40 w 40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40">
                <a:moveTo>
                  <a:pt x="40" y="0"/>
                </a:moveTo>
                <a:lnTo>
                  <a:pt x="20" y="40"/>
                </a:lnTo>
                <a:lnTo>
                  <a:pt x="0" y="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206">
            <a:extLst>
              <a:ext uri="{FF2B5EF4-FFF2-40B4-BE49-F238E27FC236}">
                <a16:creationId xmlns:a16="http://schemas.microsoft.com/office/drawing/2014/main" id="{392B0C25-BE13-45AA-B25D-9702949D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363" y="4546601"/>
            <a:ext cx="2413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申诉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07">
            <a:extLst>
              <a:ext uri="{FF2B5EF4-FFF2-40B4-BE49-F238E27FC236}">
                <a16:creationId xmlns:a16="http://schemas.microsoft.com/office/drawing/2014/main" id="{442799F4-38FE-4185-8CF2-2FDCEDBD0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363" y="4737101"/>
            <a:ext cx="2413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08">
            <a:extLst>
              <a:ext uri="{FF2B5EF4-FFF2-40B4-BE49-F238E27FC236}">
                <a16:creationId xmlns:a16="http://schemas.microsoft.com/office/drawing/2014/main" id="{018D7CF2-8166-40BF-81E0-B661C357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638" y="4932363"/>
            <a:ext cx="15398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09">
            <a:extLst>
              <a:ext uri="{FF2B5EF4-FFF2-40B4-BE49-F238E27FC236}">
                <a16:creationId xmlns:a16="http://schemas.microsoft.com/office/drawing/2014/main" id="{D598C6DE-8A02-4C58-B5A0-C88C247A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013" y="4932363"/>
            <a:ext cx="15398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10">
            <a:extLst>
              <a:ext uri="{FF2B5EF4-FFF2-40B4-BE49-F238E27FC236}">
                <a16:creationId xmlns:a16="http://schemas.microsoft.com/office/drawing/2014/main" id="{315D145C-4735-493B-9086-91ADB9E9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388" y="4932363"/>
            <a:ext cx="1555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212">
            <a:extLst>
              <a:ext uri="{FF2B5EF4-FFF2-40B4-BE49-F238E27FC236}">
                <a16:creationId xmlns:a16="http://schemas.microsoft.com/office/drawing/2014/main" id="{FCB050D4-BD46-440B-8525-94B64D31D0DA}"/>
              </a:ext>
            </a:extLst>
          </p:cNvPr>
          <p:cNvSpPr>
            <a:spLocks/>
          </p:cNvSpPr>
          <p:nvPr/>
        </p:nvSpPr>
        <p:spPr bwMode="auto">
          <a:xfrm>
            <a:off x="11915775" y="4271963"/>
            <a:ext cx="63500" cy="63500"/>
          </a:xfrm>
          <a:custGeom>
            <a:avLst/>
            <a:gdLst>
              <a:gd name="T0" fmla="*/ 40 w 40"/>
              <a:gd name="T1" fmla="*/ 0 h 40"/>
              <a:gd name="T2" fmla="*/ 20 w 40"/>
              <a:gd name="T3" fmla="*/ 40 h 40"/>
              <a:gd name="T4" fmla="*/ 0 w 40"/>
              <a:gd name="T5" fmla="*/ 0 h 40"/>
              <a:gd name="T6" fmla="*/ 40 w 40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40">
                <a:moveTo>
                  <a:pt x="40" y="0"/>
                </a:moveTo>
                <a:lnTo>
                  <a:pt x="20" y="40"/>
                </a:lnTo>
                <a:lnTo>
                  <a:pt x="0" y="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30D655-51EE-4399-A78E-80438DA34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84246"/>
              </p:ext>
            </p:extLst>
          </p:nvPr>
        </p:nvGraphicFramePr>
        <p:xfrm>
          <a:off x="2845434" y="2152650"/>
          <a:ext cx="6501129" cy="2257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069">
                  <a:extLst>
                    <a:ext uri="{9D8B030D-6E8A-4147-A177-3AD203B41FA5}">
                      <a16:colId xmlns:a16="http://schemas.microsoft.com/office/drawing/2014/main" val="1315984203"/>
                    </a:ext>
                  </a:extLst>
                </a:gridCol>
                <a:gridCol w="1300069">
                  <a:extLst>
                    <a:ext uri="{9D8B030D-6E8A-4147-A177-3AD203B41FA5}">
                      <a16:colId xmlns:a16="http://schemas.microsoft.com/office/drawing/2014/main" val="1328342035"/>
                    </a:ext>
                  </a:extLst>
                </a:gridCol>
                <a:gridCol w="1300069">
                  <a:extLst>
                    <a:ext uri="{9D8B030D-6E8A-4147-A177-3AD203B41FA5}">
                      <a16:colId xmlns:a16="http://schemas.microsoft.com/office/drawing/2014/main" val="2197043373"/>
                    </a:ext>
                  </a:extLst>
                </a:gridCol>
                <a:gridCol w="1300069">
                  <a:extLst>
                    <a:ext uri="{9D8B030D-6E8A-4147-A177-3AD203B41FA5}">
                      <a16:colId xmlns:a16="http://schemas.microsoft.com/office/drawing/2014/main" val="3273915892"/>
                    </a:ext>
                  </a:extLst>
                </a:gridCol>
                <a:gridCol w="1300853">
                  <a:extLst>
                    <a:ext uri="{9D8B030D-6E8A-4147-A177-3AD203B41FA5}">
                      <a16:colId xmlns:a16="http://schemas.microsoft.com/office/drawing/2014/main" val="1994858249"/>
                    </a:ext>
                  </a:extLst>
                </a:gridCol>
              </a:tblGrid>
              <a:tr h="639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模块号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包含内容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(HIPO</a:t>
                      </a:r>
                      <a:r>
                        <a:rPr lang="zh-CN" sz="1050" kern="100" dirty="0">
                          <a:effectLst/>
                        </a:rPr>
                        <a:t>图中的编号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伪代码负责人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实现负责人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验收负责人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175413"/>
                  </a:ext>
                </a:extLst>
              </a:tr>
              <a:tr h="4624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1.1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1.2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2.1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3.1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4.1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5.1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6.1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刘晓倩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郦哲聪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陈铉文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397729"/>
                  </a:ext>
                </a:extLst>
              </a:tr>
              <a:tr h="516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1.3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2.4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3.2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altLang="zh-CN" sz="1050" kern="100" dirty="0">
                          <a:effectLst/>
                        </a:rPr>
                        <a:t>3.3</a:t>
                      </a:r>
                      <a:r>
                        <a:rPr lang="zh-CN" altLang="en-US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4.4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5.2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6.2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郦哲聪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陈铉文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刘晓倩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521359"/>
                  </a:ext>
                </a:extLst>
              </a:tr>
              <a:tr h="639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2.3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2.4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4.2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4.3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5.3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6.3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陈铉文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刘晓倩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郦哲聪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08785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BE8994A-97E8-4483-9150-CFB8CF8A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3281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3980C2-654F-4C75-819B-68AC078AE911}"/>
              </a:ext>
            </a:extLst>
          </p:cNvPr>
          <p:cNvSpPr txBox="1"/>
          <p:nvPr/>
        </p:nvSpPr>
        <p:spPr>
          <a:xfrm>
            <a:off x="1452494" y="4840532"/>
            <a:ext cx="9498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将所有模块按</a:t>
            </a:r>
            <a:r>
              <a:rPr lang="zh-CN" altLang="en-US" sz="2400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功能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相近的原则分成了三个模块，分别安排给三个组员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三个模块中，预计</a:t>
            </a:r>
            <a:r>
              <a:rPr lang="zh-CN" altLang="zh-CN" sz="2400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模块</a:t>
            </a:r>
            <a:r>
              <a:rPr lang="en-US" altLang="zh-CN" sz="2400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2</a:t>
            </a:r>
            <a:r>
              <a:rPr lang="zh-CN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模块</a:t>
            </a:r>
            <a:r>
              <a:rPr lang="en-US" altLang="zh-CN" sz="2400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3</a:t>
            </a:r>
            <a:r>
              <a:rPr lang="zh-CN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的工作量比较大，评分会相应提高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54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3.5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测试计划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15712C-86DA-4F29-A568-AF9EBD195428}"/>
              </a:ext>
            </a:extLst>
          </p:cNvPr>
          <p:cNvSpPr txBox="1"/>
          <p:nvPr/>
        </p:nvSpPr>
        <p:spPr>
          <a:xfrm>
            <a:off x="3387969" y="897277"/>
            <a:ext cx="541606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3.1.1</a:t>
            </a:r>
            <a:r>
              <a:rPr lang="zh-CN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单元测试</a:t>
            </a:r>
            <a:endParaRPr lang="en-US" altLang="zh-CN" sz="2000" b="1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时间：</a:t>
            </a:r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2018-5-25</a:t>
            </a:r>
            <a:endParaRPr lang="zh-CN" altLang="zh-CN" sz="2000" b="1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系统能按照设计要求实现模块的各个功能。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测试用例</a:t>
            </a:r>
            <a:r>
              <a:rPr lang="zh-CN" altLang="en-US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见</a:t>
            </a: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《SE2018</a:t>
            </a:r>
            <a:r>
              <a:rPr lang="zh-CN" altLang="en-US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春</a:t>
            </a: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-G01-</a:t>
            </a:r>
            <a:r>
              <a:rPr lang="zh-CN" altLang="en-US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测试计划</a:t>
            </a: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》</a:t>
            </a:r>
            <a:r>
              <a:rPr lang="zh-CN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endParaRPr lang="zh-CN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3.1.2</a:t>
            </a:r>
            <a:r>
              <a:rPr lang="zh-CN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子系统测试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时间：</a:t>
            </a: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2018-6-9</a:t>
            </a:r>
            <a:endParaRPr lang="zh-CN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内容：对软件需求中所有子系统功能进行单独测试，需要在可操作界面上进行所有内容。</a:t>
            </a:r>
            <a:endParaRPr lang="en-US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endParaRPr lang="zh-CN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3.1.3</a:t>
            </a:r>
            <a:r>
              <a:rPr lang="zh-CN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系统测试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时间：</a:t>
            </a: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2018-6-16</a:t>
            </a:r>
            <a:endParaRPr lang="zh-CN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内容：软件需求中所有功能测试。需要让访谈的用户代表测试。</a:t>
            </a:r>
            <a:endParaRPr lang="en-US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endParaRPr lang="zh-CN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3.1.4</a:t>
            </a:r>
            <a:r>
              <a:rPr lang="zh-CN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验收测试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时间：</a:t>
            </a: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2018-6-21</a:t>
            </a:r>
            <a:endParaRPr lang="zh-CN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内容：由软件工程导论课程相关人员测试，将测试所有功能并给出评价。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9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3.5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测试计划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A28CFC-C11A-4EC5-B2BA-2F2AF370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69657"/>
              </p:ext>
            </p:extLst>
          </p:nvPr>
        </p:nvGraphicFramePr>
        <p:xfrm>
          <a:off x="2793463" y="1160082"/>
          <a:ext cx="6605074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0881">
                  <a:extLst>
                    <a:ext uri="{9D8B030D-6E8A-4147-A177-3AD203B41FA5}">
                      <a16:colId xmlns:a16="http://schemas.microsoft.com/office/drawing/2014/main" val="1585316781"/>
                    </a:ext>
                  </a:extLst>
                </a:gridCol>
                <a:gridCol w="1650881">
                  <a:extLst>
                    <a:ext uri="{9D8B030D-6E8A-4147-A177-3AD203B41FA5}">
                      <a16:colId xmlns:a16="http://schemas.microsoft.com/office/drawing/2014/main" val="3172311827"/>
                    </a:ext>
                  </a:extLst>
                </a:gridCol>
                <a:gridCol w="1651656">
                  <a:extLst>
                    <a:ext uri="{9D8B030D-6E8A-4147-A177-3AD203B41FA5}">
                      <a16:colId xmlns:a16="http://schemas.microsoft.com/office/drawing/2014/main" val="1120754698"/>
                    </a:ext>
                  </a:extLst>
                </a:gridCol>
                <a:gridCol w="1651656">
                  <a:extLst>
                    <a:ext uri="{9D8B030D-6E8A-4147-A177-3AD203B41FA5}">
                      <a16:colId xmlns:a16="http://schemas.microsoft.com/office/drawing/2014/main" val="171642590"/>
                    </a:ext>
                  </a:extLst>
                </a:gridCol>
              </a:tblGrid>
              <a:tr h="195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名字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负责测试项目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类别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联系方式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2311806984"/>
                  </a:ext>
                </a:extLst>
              </a:tr>
              <a:tr h="585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郦哲聪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单元测试、子系统测试、系统测试、压力测试、验收测试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审核人及总负责人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L87866283</a:t>
                      </a:r>
                      <a:r>
                        <a:rPr lang="zh-CN" sz="1300" kern="100">
                          <a:effectLst/>
                        </a:rPr>
                        <a:t>（微信）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4143559125"/>
                  </a:ext>
                </a:extLst>
              </a:tr>
              <a:tr h="585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刘晓倩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单元测试、子系统测试、系统测试、压力测试、验收测试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测试人员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lxq15988154533</a:t>
                      </a:r>
                      <a:r>
                        <a:rPr lang="zh-CN" sz="1300" kern="100">
                          <a:effectLst/>
                        </a:rPr>
                        <a:t>（微信）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1995214081"/>
                  </a:ext>
                </a:extLst>
              </a:tr>
              <a:tr h="585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陈铉文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单元测试、子系统测试、系统测试、压力测试、验收测试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测试人员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Wxid_l0kb5im617c22</a:t>
                      </a:r>
                      <a:r>
                        <a:rPr lang="zh-CN" sz="1300" kern="100">
                          <a:effectLst/>
                        </a:rPr>
                        <a:t>（微信）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4004252677"/>
                  </a:ext>
                </a:extLst>
              </a:tr>
              <a:tr h="390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许洁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系统测试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非计算机专业用户代表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1109797983</a:t>
                      </a:r>
                      <a:r>
                        <a:rPr lang="zh-CN" sz="1300" kern="100">
                          <a:effectLst/>
                        </a:rPr>
                        <a:t>（</a:t>
                      </a:r>
                      <a:r>
                        <a:rPr lang="en-US" sz="1300" kern="100">
                          <a:effectLst/>
                        </a:rPr>
                        <a:t>QQ</a:t>
                      </a:r>
                      <a:r>
                        <a:rPr lang="zh-CN" sz="1300" kern="100">
                          <a:effectLst/>
                        </a:rPr>
                        <a:t>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3552225668"/>
                  </a:ext>
                </a:extLst>
              </a:tr>
              <a:tr h="390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左文正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系统测试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计算机专业用户代表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zwz2933862040</a:t>
                      </a:r>
                      <a:r>
                        <a:rPr lang="zh-CN" sz="1300" kern="100">
                          <a:effectLst/>
                        </a:rPr>
                        <a:t>（微信）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4066398638"/>
                  </a:ext>
                </a:extLst>
              </a:tr>
              <a:tr h="390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蓝舒雯 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系统测试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计算机专业用户代表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552306510</a:t>
                      </a:r>
                      <a:endParaRPr lang="zh-CN" sz="13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（</a:t>
                      </a:r>
                      <a:r>
                        <a:rPr lang="en-US" sz="1300" kern="100">
                          <a:effectLst/>
                        </a:rPr>
                        <a:t>QQ</a:t>
                      </a:r>
                      <a:r>
                        <a:rPr lang="zh-CN" sz="1300" kern="100">
                          <a:effectLst/>
                        </a:rPr>
                        <a:t>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446030965"/>
                  </a:ext>
                </a:extLst>
              </a:tr>
              <a:tr h="390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黄浩峰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系统测试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计算机专业界面意见代表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95279880</a:t>
                      </a:r>
                      <a:endParaRPr lang="zh-CN" sz="13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（</a:t>
                      </a:r>
                      <a:r>
                        <a:rPr lang="en-US" sz="1300" kern="100">
                          <a:effectLst/>
                        </a:rPr>
                        <a:t>QQ</a:t>
                      </a:r>
                      <a:r>
                        <a:rPr lang="zh-CN" sz="1300" kern="100">
                          <a:effectLst/>
                        </a:rPr>
                        <a:t>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1172248611"/>
                  </a:ext>
                </a:extLst>
              </a:tr>
              <a:tr h="195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张嘉诚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系统测试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计算机专业用户代表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2582905612</a:t>
                      </a:r>
                      <a:r>
                        <a:rPr lang="zh-CN" sz="1300" kern="100">
                          <a:effectLst/>
                        </a:rPr>
                        <a:t>（</a:t>
                      </a:r>
                      <a:r>
                        <a:rPr lang="en-US" sz="1300" kern="100">
                          <a:effectLst/>
                        </a:rPr>
                        <a:t>QQ</a:t>
                      </a:r>
                      <a:r>
                        <a:rPr lang="zh-CN" sz="1300" kern="100">
                          <a:effectLst/>
                        </a:rPr>
                        <a:t>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3951987839"/>
                  </a:ext>
                </a:extLst>
              </a:tr>
              <a:tr h="390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陈子卿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系统测试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计算机专业管理员代表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1837626110</a:t>
                      </a:r>
                      <a:r>
                        <a:rPr lang="zh-CN" sz="1300" kern="100">
                          <a:effectLst/>
                        </a:rPr>
                        <a:t>（</a:t>
                      </a:r>
                      <a:r>
                        <a:rPr lang="en-US" sz="1300" kern="100">
                          <a:effectLst/>
                        </a:rPr>
                        <a:t>QQ</a:t>
                      </a:r>
                      <a:r>
                        <a:rPr lang="zh-CN" sz="1300" kern="100">
                          <a:effectLst/>
                        </a:rPr>
                        <a:t>）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2556050297"/>
                  </a:ext>
                </a:extLst>
              </a:tr>
              <a:tr h="390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杨枨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验收测试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指导老师及总验收人员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Holley Yang</a:t>
                      </a:r>
                      <a:endParaRPr lang="zh-CN" sz="13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（微信）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3707" marR="83707" marT="0" marB="0"/>
                </a:tc>
                <a:extLst>
                  <a:ext uri="{0D108BD9-81ED-4DB2-BD59-A6C34878D82A}">
                    <a16:rowId xmlns:a16="http://schemas.microsoft.com/office/drawing/2014/main" val="344474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2695D5E-C20B-4E97-A467-2640D5BC6D19}"/>
              </a:ext>
            </a:extLst>
          </p:cNvPr>
          <p:cNvSpPr txBox="1"/>
          <p:nvPr/>
        </p:nvSpPr>
        <p:spPr>
          <a:xfrm>
            <a:off x="10047889" y="2254302"/>
            <a:ext cx="2280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目</a:t>
            </a:r>
            <a:endParaRPr lang="en-US" altLang="zh-CN" sz="8000" b="1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录</a:t>
            </a:r>
            <a:endParaRPr lang="zh-CN" altLang="en-US" sz="6000" b="1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29839D-4EA2-4978-92E9-F8E22AA83AA8}"/>
              </a:ext>
            </a:extLst>
          </p:cNvPr>
          <p:cNvGrpSpPr/>
          <p:nvPr/>
        </p:nvGrpSpPr>
        <p:grpSpPr>
          <a:xfrm>
            <a:off x="3021281" y="1638599"/>
            <a:ext cx="3524724" cy="615703"/>
            <a:chOff x="1468098" y="903287"/>
            <a:chExt cx="3524724" cy="61570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EA21C1A-2BFB-444E-A5D7-521B1CD458E9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任务概述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437586C-528A-4477-964F-E4F16F3320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098" y="903287"/>
              <a:ext cx="528865" cy="584775"/>
              <a:chOff x="3499138" y="2047768"/>
              <a:chExt cx="528895" cy="584044"/>
            </a:xfrm>
          </p:grpSpPr>
          <p:sp>
            <p:nvSpPr>
              <p:cNvPr id="7" name="文本框 16">
                <a:extLst>
                  <a:ext uri="{FF2B5EF4-FFF2-40B4-BE49-F238E27FC236}">
                    <a16:creationId xmlns:a16="http://schemas.microsoft.com/office/drawing/2014/main" id="{3747CAC8-A075-47E9-864B-10FB73742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138" y="2047768"/>
                <a:ext cx="429950" cy="584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2</a:t>
                </a:r>
                <a:endParaRPr lang="zh-CN" altLang="en-US" sz="32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E579038-0DA5-417F-A17B-C1BD531A4FF3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>
                <a:off x="3714113" y="2247817"/>
                <a:ext cx="313920" cy="3839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7D017CF-9AC6-4668-918C-4F6AD32E2459}"/>
              </a:ext>
            </a:extLst>
          </p:cNvPr>
          <p:cNvGrpSpPr/>
          <p:nvPr/>
        </p:nvGrpSpPr>
        <p:grpSpPr>
          <a:xfrm>
            <a:off x="2492416" y="792929"/>
            <a:ext cx="3524724" cy="615703"/>
            <a:chOff x="1468098" y="903287"/>
            <a:chExt cx="3524724" cy="61570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7528908-A7B3-4B74-8197-DE2D425396F3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引言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07E7DB5-5EA2-4E74-8D9C-5FAB4225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098" y="903287"/>
              <a:ext cx="528865" cy="584775"/>
              <a:chOff x="3499138" y="2047768"/>
              <a:chExt cx="528895" cy="584044"/>
            </a:xfrm>
          </p:grpSpPr>
          <p:sp>
            <p:nvSpPr>
              <p:cNvPr id="15" name="文本框 16">
                <a:extLst>
                  <a:ext uri="{FF2B5EF4-FFF2-40B4-BE49-F238E27FC236}">
                    <a16:creationId xmlns:a16="http://schemas.microsoft.com/office/drawing/2014/main" id="{9B90CE0A-6117-4509-BDF4-D940B6E36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138" y="2047768"/>
                <a:ext cx="429950" cy="584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1</a:t>
                </a:r>
                <a:endParaRPr lang="zh-CN" altLang="en-US" sz="32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5E913850-6639-464B-B5AC-AA772E05BF3A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>
                <a:off x="3714113" y="2247817"/>
                <a:ext cx="313920" cy="3839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2034DB-65B1-48D3-8701-05BC521F58C2}"/>
              </a:ext>
            </a:extLst>
          </p:cNvPr>
          <p:cNvGrpSpPr/>
          <p:nvPr/>
        </p:nvGrpSpPr>
        <p:grpSpPr>
          <a:xfrm>
            <a:off x="3550146" y="2513460"/>
            <a:ext cx="3524724" cy="615703"/>
            <a:chOff x="1468098" y="903287"/>
            <a:chExt cx="3524724" cy="61570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AD60073-0C68-4C40-88E6-B73AA0321DA0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总体设计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E08DF67-4CE8-4D92-ACBA-6E55757AE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098" y="903287"/>
              <a:ext cx="528865" cy="584775"/>
              <a:chOff x="3499138" y="2047768"/>
              <a:chExt cx="528895" cy="584044"/>
            </a:xfrm>
          </p:grpSpPr>
          <p:sp>
            <p:nvSpPr>
              <p:cNvPr id="20" name="文本框 16">
                <a:extLst>
                  <a:ext uri="{FF2B5EF4-FFF2-40B4-BE49-F238E27FC236}">
                    <a16:creationId xmlns:a16="http://schemas.microsoft.com/office/drawing/2014/main" id="{566CB431-095D-4C5F-BBF7-53E7875839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138" y="2047768"/>
                <a:ext cx="429950" cy="584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3</a:t>
                </a:r>
                <a:endParaRPr lang="zh-CN" altLang="en-US" sz="32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CD0E1974-9BFC-4E37-B956-B0C1284EEEBF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H="1">
                <a:off x="3714113" y="2247817"/>
                <a:ext cx="313920" cy="3839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BFF5407-C30F-4743-A59C-7CD857FBE3BD}"/>
              </a:ext>
            </a:extLst>
          </p:cNvPr>
          <p:cNvGrpSpPr/>
          <p:nvPr/>
        </p:nvGrpSpPr>
        <p:grpSpPr>
          <a:xfrm>
            <a:off x="4074254" y="3419249"/>
            <a:ext cx="3524724" cy="615703"/>
            <a:chOff x="1468098" y="903287"/>
            <a:chExt cx="3524724" cy="615703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78A8283-57D7-40D0-832A-59C4913E92B9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逻辑算法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A78F16E-9E27-4F8D-BD18-5246EFFC2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098" y="903287"/>
              <a:ext cx="528865" cy="584775"/>
              <a:chOff x="3499138" y="2047768"/>
              <a:chExt cx="528895" cy="584044"/>
            </a:xfrm>
          </p:grpSpPr>
          <p:sp>
            <p:nvSpPr>
              <p:cNvPr id="25" name="文本框 16">
                <a:extLst>
                  <a:ext uri="{FF2B5EF4-FFF2-40B4-BE49-F238E27FC236}">
                    <a16:creationId xmlns:a16="http://schemas.microsoft.com/office/drawing/2014/main" id="{0C8F9FD9-067B-4FBE-85ED-F9771548A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138" y="2047768"/>
                <a:ext cx="429950" cy="584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4</a:t>
                </a:r>
                <a:endParaRPr lang="zh-CN" altLang="en-US" sz="32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E446D37C-806F-4F01-B192-37870C01C303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H="1">
                <a:off x="3714113" y="2247817"/>
                <a:ext cx="313920" cy="3839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62D4B9-2968-4776-BA21-47D5D407F270}"/>
              </a:ext>
            </a:extLst>
          </p:cNvPr>
          <p:cNvGrpSpPr/>
          <p:nvPr/>
        </p:nvGrpSpPr>
        <p:grpSpPr>
          <a:xfrm>
            <a:off x="4602318" y="4355966"/>
            <a:ext cx="3525525" cy="615703"/>
            <a:chOff x="1467297" y="903287"/>
            <a:chExt cx="3525525" cy="61570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4A4BB6-6CBA-4B5D-A808-168E17F469CC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存储分配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54ADAEB-CC99-488F-AD9C-1E8288B58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7297" y="903287"/>
              <a:ext cx="529668" cy="584775"/>
              <a:chOff x="3498337" y="2047768"/>
              <a:chExt cx="529698" cy="584044"/>
            </a:xfrm>
          </p:grpSpPr>
          <p:sp>
            <p:nvSpPr>
              <p:cNvPr id="30" name="文本框 16">
                <a:extLst>
                  <a:ext uri="{FF2B5EF4-FFF2-40B4-BE49-F238E27FC236}">
                    <a16:creationId xmlns:a16="http://schemas.microsoft.com/office/drawing/2014/main" id="{E5500D01-606A-49CA-9FCB-985CEBF9A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337" y="2047768"/>
                <a:ext cx="431552" cy="584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5</a:t>
                </a:r>
                <a:endParaRPr lang="zh-CN" altLang="en-US" sz="32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02DE310-1F05-415A-B052-71961602866F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H="1">
                <a:off x="3714113" y="2247817"/>
                <a:ext cx="313922" cy="3839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7BAD776-A6BD-4486-959E-84AC85C3151E}"/>
              </a:ext>
            </a:extLst>
          </p:cNvPr>
          <p:cNvGrpSpPr/>
          <p:nvPr/>
        </p:nvGrpSpPr>
        <p:grpSpPr>
          <a:xfrm>
            <a:off x="5106087" y="5323611"/>
            <a:ext cx="3525525" cy="615703"/>
            <a:chOff x="1467297" y="903287"/>
            <a:chExt cx="3525525" cy="615703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98A6DB6-DEA8-4745-B69E-316F11623FCC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界面设计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D70C807-EAC3-43AF-B0EC-91E61B05D0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7297" y="903287"/>
              <a:ext cx="529668" cy="584775"/>
              <a:chOff x="3498337" y="2047768"/>
              <a:chExt cx="529698" cy="584044"/>
            </a:xfrm>
          </p:grpSpPr>
          <p:sp>
            <p:nvSpPr>
              <p:cNvPr id="35" name="文本框 16">
                <a:extLst>
                  <a:ext uri="{FF2B5EF4-FFF2-40B4-BE49-F238E27FC236}">
                    <a16:creationId xmlns:a16="http://schemas.microsoft.com/office/drawing/2014/main" id="{E69415A2-968A-4E67-8EE6-B63B910576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337" y="2047768"/>
                <a:ext cx="431552" cy="584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6</a:t>
                </a:r>
                <a:endParaRPr lang="zh-CN" altLang="en-US" sz="32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A979918-A5AF-42D2-88AC-4BD72D710B4A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H="1">
                <a:off x="3714113" y="2247817"/>
                <a:ext cx="313922" cy="3839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646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3.6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结构图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E48A5A-D26D-432C-8288-2018663D476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889659"/>
            <a:ext cx="108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3.6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结构图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B9B75C-6578-474F-991D-331408FA73F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023731"/>
            <a:ext cx="108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3.6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结构图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C5C9CA-1CBD-45CF-9F4B-C1FAEC35D9F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020603"/>
            <a:ext cx="108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90FD83-FD9C-46D9-B945-77E6B9435AB9}"/>
              </a:ext>
            </a:extLst>
          </p:cNvPr>
          <p:cNvGrpSpPr/>
          <p:nvPr/>
        </p:nvGrpSpPr>
        <p:grpSpPr>
          <a:xfrm>
            <a:off x="2238661" y="2628706"/>
            <a:ext cx="9369982" cy="1600588"/>
            <a:chOff x="1520222" y="903287"/>
            <a:chExt cx="3472600" cy="160058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311E6A-9332-4EAB-9754-1E75B84CAB0A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逻辑算法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EE3211-DE61-42E6-9AB1-8BAF76BFD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222" y="903287"/>
              <a:ext cx="476741" cy="1477328"/>
              <a:chOff x="3551265" y="2047768"/>
              <a:chExt cx="476768" cy="1475481"/>
            </a:xfrm>
          </p:grpSpPr>
          <p:sp>
            <p:nvSpPr>
              <p:cNvPr id="5" name="文本框 16">
                <a:extLst>
                  <a:ext uri="{FF2B5EF4-FFF2-40B4-BE49-F238E27FC236}">
                    <a16:creationId xmlns:a16="http://schemas.microsoft.com/office/drawing/2014/main" id="{9EF23AD1-8ED7-4DA9-8644-ECB2AEDC9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265" y="2047768"/>
                <a:ext cx="325698" cy="1475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4</a:t>
                </a:r>
                <a:endParaRPr lang="zh-CN" altLang="en-US" sz="90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37FA617-5006-4DD0-AA24-E712616CB2CC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>
                <a:off x="3714114" y="2247817"/>
                <a:ext cx="313919" cy="12754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94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4.1 PDL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4DEAD2-53BD-4322-A4AE-548BECA13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35" y="1419476"/>
            <a:ext cx="3809524" cy="40190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1BF076-5E78-432C-9842-03C2B78BD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358" y="568341"/>
            <a:ext cx="3743117" cy="5752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21E134-7EF4-4BAC-86E3-29BF772C5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762" y="457571"/>
            <a:ext cx="6190476" cy="5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23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4.2 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流程图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6994EF-0479-4E25-80F8-AE8AD99011E2}"/>
              </a:ext>
            </a:extLst>
          </p:cNvPr>
          <p:cNvSpPr txBox="1"/>
          <p:nvPr/>
        </p:nvSpPr>
        <p:spPr>
          <a:xfrm>
            <a:off x="1357086" y="2537208"/>
            <a:ext cx="143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注册模块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B0A57A-ED28-481A-A878-CE45D2A4D931}"/>
              </a:ext>
            </a:extLst>
          </p:cNvPr>
          <p:cNvSpPr txBox="1"/>
          <p:nvPr/>
        </p:nvSpPr>
        <p:spPr>
          <a:xfrm>
            <a:off x="1357086" y="1923143"/>
            <a:ext cx="143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登录模块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763C29-BEF2-45A4-849A-122F69FAC140}"/>
              </a:ext>
            </a:extLst>
          </p:cNvPr>
          <p:cNvSpPr txBox="1"/>
          <p:nvPr/>
        </p:nvSpPr>
        <p:spPr>
          <a:xfrm>
            <a:off x="1357086" y="3151273"/>
            <a:ext cx="143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申诉模块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53AAAC-707D-4348-A487-E833AF62A9DE}"/>
              </a:ext>
            </a:extLst>
          </p:cNvPr>
          <p:cNvSpPr txBox="1"/>
          <p:nvPr/>
        </p:nvSpPr>
        <p:spPr>
          <a:xfrm>
            <a:off x="1357085" y="3763666"/>
            <a:ext cx="205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密码修改模块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54F9F8-8123-44E2-9272-60265FC306D1}"/>
              </a:ext>
            </a:extLst>
          </p:cNvPr>
          <p:cNvSpPr txBox="1"/>
          <p:nvPr/>
        </p:nvSpPr>
        <p:spPr>
          <a:xfrm>
            <a:off x="1357084" y="4376059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用户信息修改模块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4BFE0C-E733-4C9A-B305-DE376970277D}"/>
              </a:ext>
            </a:extLst>
          </p:cNvPr>
          <p:cNvSpPr txBox="1"/>
          <p:nvPr/>
        </p:nvSpPr>
        <p:spPr>
          <a:xfrm>
            <a:off x="1357084" y="4988452"/>
            <a:ext cx="267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用户个人信息模块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8A5F34-11AF-4248-8582-BFA5CFF4356F}"/>
              </a:ext>
            </a:extLst>
          </p:cNvPr>
          <p:cNvSpPr txBox="1"/>
          <p:nvPr/>
        </p:nvSpPr>
        <p:spPr>
          <a:xfrm>
            <a:off x="4412343" y="1923143"/>
            <a:ext cx="220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日历视图模块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E39F5-6C96-4DFA-8317-01BCCB15EF7B}"/>
              </a:ext>
            </a:extLst>
          </p:cNvPr>
          <p:cNvSpPr txBox="1"/>
          <p:nvPr/>
        </p:nvSpPr>
        <p:spPr>
          <a:xfrm>
            <a:off x="7467600" y="1923142"/>
            <a:ext cx="211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清单设置模块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2F4B48-A2C7-4873-9E80-BD2754DB9F96}"/>
              </a:ext>
            </a:extLst>
          </p:cNvPr>
          <p:cNvSpPr txBox="1"/>
          <p:nvPr/>
        </p:nvSpPr>
        <p:spPr>
          <a:xfrm>
            <a:off x="4412343" y="2537208"/>
            <a:ext cx="220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新建事务模块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1EA340-D713-4122-BC9D-7DFE1F64F27F}"/>
              </a:ext>
            </a:extLst>
          </p:cNvPr>
          <p:cNvSpPr txBox="1"/>
          <p:nvPr/>
        </p:nvSpPr>
        <p:spPr>
          <a:xfrm>
            <a:off x="4412343" y="3198167"/>
            <a:ext cx="220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事务修改模块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79680E-9845-4BCA-B89B-8B5907E32546}"/>
              </a:ext>
            </a:extLst>
          </p:cNvPr>
          <p:cNvSpPr txBox="1"/>
          <p:nvPr/>
        </p:nvSpPr>
        <p:spPr>
          <a:xfrm>
            <a:off x="4412342" y="3810560"/>
            <a:ext cx="205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事务删除模块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44BD66-6CC4-475C-B100-4C4FE4208EC6}"/>
              </a:ext>
            </a:extLst>
          </p:cNvPr>
          <p:cNvSpPr txBox="1"/>
          <p:nvPr/>
        </p:nvSpPr>
        <p:spPr>
          <a:xfrm>
            <a:off x="4412341" y="4422953"/>
            <a:ext cx="205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任务清单模块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C7E6F0-3E00-46B0-B162-D380EFAF943B}"/>
              </a:ext>
            </a:extLst>
          </p:cNvPr>
          <p:cNvSpPr txBox="1"/>
          <p:nvPr/>
        </p:nvSpPr>
        <p:spPr>
          <a:xfrm>
            <a:off x="4412340" y="5035346"/>
            <a:ext cx="205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新建清单模块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6F0596-CFD9-4F9C-855E-708E82EA4BDA}"/>
              </a:ext>
            </a:extLst>
          </p:cNvPr>
          <p:cNvSpPr txBox="1"/>
          <p:nvPr/>
        </p:nvSpPr>
        <p:spPr>
          <a:xfrm>
            <a:off x="7467597" y="3151273"/>
            <a:ext cx="205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成就查询模块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44AE8A-CBA6-40C0-AA4E-AE0C19793425}"/>
              </a:ext>
            </a:extLst>
          </p:cNvPr>
          <p:cNvSpPr txBox="1"/>
          <p:nvPr/>
        </p:nvSpPr>
        <p:spPr>
          <a:xfrm>
            <a:off x="7467596" y="3763666"/>
            <a:ext cx="143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监听模块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AF91ED-00BC-43CA-B0B0-64C0DF28BF6E}"/>
              </a:ext>
            </a:extLst>
          </p:cNvPr>
          <p:cNvSpPr txBox="1"/>
          <p:nvPr/>
        </p:nvSpPr>
        <p:spPr>
          <a:xfrm>
            <a:off x="7467595" y="4376059"/>
            <a:ext cx="211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事务提醒模块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555D26-179D-406D-B627-98C04D900BFA}"/>
              </a:ext>
            </a:extLst>
          </p:cNvPr>
          <p:cNvSpPr txBox="1"/>
          <p:nvPr/>
        </p:nvSpPr>
        <p:spPr>
          <a:xfrm>
            <a:off x="7467594" y="4988452"/>
            <a:ext cx="211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叶子计时模块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AB169B-A3D6-48B3-9B3B-996A4B6CCB32}"/>
              </a:ext>
            </a:extLst>
          </p:cNvPr>
          <p:cNvSpPr txBox="1"/>
          <p:nvPr/>
        </p:nvSpPr>
        <p:spPr>
          <a:xfrm>
            <a:off x="7467593" y="2535535"/>
            <a:ext cx="211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提醒设置模块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6F8ECE-F817-427D-A63E-2A99DD4B8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57" y="1680220"/>
            <a:ext cx="4591563" cy="436116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9200DC6-1F8F-4195-ADB8-B0B7EB598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7" y="1680220"/>
            <a:ext cx="4591563" cy="43611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7F5B8DC-11DB-48FF-A2C1-DF5800680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0857" y="1714714"/>
            <a:ext cx="4591563" cy="432666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E6C1E64-E127-4C30-847C-C852606D9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0857" y="1681381"/>
            <a:ext cx="4591563" cy="436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0F03388-08A7-4D49-AD38-36A154B863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0858" y="1714714"/>
            <a:ext cx="4591562" cy="432666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F4F7279-5C70-4023-AE2B-23E98E7BC7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0856" y="1628999"/>
            <a:ext cx="4680382" cy="441238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BA5D579-7C54-43C9-8E2E-EB6A501688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2040" y="1662333"/>
            <a:ext cx="4902532" cy="432666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EC6949F-0F66-4025-9F20-D4E56DF13A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0856" y="1662333"/>
            <a:ext cx="4769667" cy="432666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3FCA369-4B7C-4C00-9D28-09612B2D46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0856" y="1662333"/>
            <a:ext cx="4680852" cy="443142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961807E-936A-4EDC-8DA9-EAD3ABF4CF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0855" y="1662333"/>
            <a:ext cx="4680851" cy="443142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2340BE6-1F2A-4BED-9B3E-12B97449AD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10855" y="1473778"/>
            <a:ext cx="4862287" cy="460319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17EB38E-B7E0-4B4F-BEE2-8B775976C88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0855" y="1448047"/>
            <a:ext cx="4862287" cy="460319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AC617CB-6D93-4865-8E26-BCF0533320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10855" y="1352809"/>
            <a:ext cx="4589907" cy="46031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7A0CFC9-DB45-4600-A2D6-658F2C04BA5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10855" y="1452809"/>
            <a:ext cx="4670859" cy="450319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ACEC199-1495-4C8F-BAAB-BFE6DF32506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31887" y="1405190"/>
            <a:ext cx="5740304" cy="450319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CC73E79-1D81-4F6F-9E47-F9665C049A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52247" y="1000428"/>
            <a:ext cx="4735410" cy="485714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85B7D2C-A870-4871-B750-DC4AEF1032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80229" y="1376619"/>
            <a:ext cx="5533352" cy="485714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91045AE-E838-4B93-B316-3B0A49924B3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1299" y="2043887"/>
            <a:ext cx="4802208" cy="26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74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1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0" fill="hold">
                      <p:stCondLst>
                        <p:cond delay="0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4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" fill="hold">
                      <p:stCondLst>
                        <p:cond delay="0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5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6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" fill="hold">
                      <p:stCondLst>
                        <p:cond delay="0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7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4.3 PAD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3C045D-80FC-432A-809F-83BE8E90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939" y="795666"/>
            <a:ext cx="5682490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63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4.3 PAD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8487A4-ED0A-41CB-B57C-BB1C59546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759" y="897277"/>
            <a:ext cx="7308028" cy="57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9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4.3 PAD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1A313F-4789-4C80-8952-3516F53D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016" y="1510805"/>
            <a:ext cx="5441967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4.3PAD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213CB9-F032-4F02-96D5-DD009C619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90" y="1641427"/>
            <a:ext cx="4708710" cy="41007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61AFB-590B-4C6A-92C9-EDFA488BF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41427"/>
            <a:ext cx="4708710" cy="41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90FD83-FD9C-46D9-B945-77E6B9435AB9}"/>
              </a:ext>
            </a:extLst>
          </p:cNvPr>
          <p:cNvGrpSpPr/>
          <p:nvPr/>
        </p:nvGrpSpPr>
        <p:grpSpPr>
          <a:xfrm>
            <a:off x="2963918" y="2544623"/>
            <a:ext cx="10116173" cy="1600588"/>
            <a:chOff x="1243677" y="903287"/>
            <a:chExt cx="3749145" cy="160058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311E6A-9332-4EAB-9754-1E75B84CAB0A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引言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EE3211-DE61-42E6-9AB1-8BAF76BFD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3677" y="903287"/>
              <a:ext cx="878767" cy="1477328"/>
              <a:chOff x="3274705" y="2047768"/>
              <a:chExt cx="878817" cy="1475481"/>
            </a:xfrm>
          </p:grpSpPr>
          <p:sp>
            <p:nvSpPr>
              <p:cNvPr id="5" name="文本框 16">
                <a:extLst>
                  <a:ext uri="{FF2B5EF4-FFF2-40B4-BE49-F238E27FC236}">
                    <a16:creationId xmlns:a16="http://schemas.microsoft.com/office/drawing/2014/main" id="{9EF23AD1-8ED7-4DA9-8644-ECB2AEDC9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4705" y="2047768"/>
                <a:ext cx="878817" cy="1475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1</a:t>
                </a:r>
                <a:endParaRPr lang="zh-CN" altLang="en-US" sz="90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37FA617-5006-4DD0-AA24-E712616CB2CC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>
                <a:off x="3714114" y="2247817"/>
                <a:ext cx="313919" cy="12754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16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4.4 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判定表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3DD62C-148C-499A-AD2E-3E6916951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8563"/>
              </p:ext>
            </p:extLst>
          </p:nvPr>
        </p:nvGraphicFramePr>
        <p:xfrm>
          <a:off x="1393275" y="1313792"/>
          <a:ext cx="9405450" cy="446212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76546">
                  <a:extLst>
                    <a:ext uri="{9D8B030D-6E8A-4147-A177-3AD203B41FA5}">
                      <a16:colId xmlns:a16="http://schemas.microsoft.com/office/drawing/2014/main" val="2165474065"/>
                    </a:ext>
                  </a:extLst>
                </a:gridCol>
                <a:gridCol w="791113">
                  <a:extLst>
                    <a:ext uri="{9D8B030D-6E8A-4147-A177-3AD203B41FA5}">
                      <a16:colId xmlns:a16="http://schemas.microsoft.com/office/drawing/2014/main" val="3123788471"/>
                    </a:ext>
                  </a:extLst>
                </a:gridCol>
                <a:gridCol w="791113">
                  <a:extLst>
                    <a:ext uri="{9D8B030D-6E8A-4147-A177-3AD203B41FA5}">
                      <a16:colId xmlns:a16="http://schemas.microsoft.com/office/drawing/2014/main" val="1352154011"/>
                    </a:ext>
                  </a:extLst>
                </a:gridCol>
                <a:gridCol w="791113">
                  <a:extLst>
                    <a:ext uri="{9D8B030D-6E8A-4147-A177-3AD203B41FA5}">
                      <a16:colId xmlns:a16="http://schemas.microsoft.com/office/drawing/2014/main" val="1213064536"/>
                    </a:ext>
                  </a:extLst>
                </a:gridCol>
                <a:gridCol w="791113">
                  <a:extLst>
                    <a:ext uri="{9D8B030D-6E8A-4147-A177-3AD203B41FA5}">
                      <a16:colId xmlns:a16="http://schemas.microsoft.com/office/drawing/2014/main" val="888246276"/>
                    </a:ext>
                  </a:extLst>
                </a:gridCol>
                <a:gridCol w="791113">
                  <a:extLst>
                    <a:ext uri="{9D8B030D-6E8A-4147-A177-3AD203B41FA5}">
                      <a16:colId xmlns:a16="http://schemas.microsoft.com/office/drawing/2014/main" val="3077040473"/>
                    </a:ext>
                  </a:extLst>
                </a:gridCol>
                <a:gridCol w="791113">
                  <a:extLst>
                    <a:ext uri="{9D8B030D-6E8A-4147-A177-3AD203B41FA5}">
                      <a16:colId xmlns:a16="http://schemas.microsoft.com/office/drawing/2014/main" val="3098673057"/>
                    </a:ext>
                  </a:extLst>
                </a:gridCol>
                <a:gridCol w="791113">
                  <a:extLst>
                    <a:ext uri="{9D8B030D-6E8A-4147-A177-3AD203B41FA5}">
                      <a16:colId xmlns:a16="http://schemas.microsoft.com/office/drawing/2014/main" val="625839484"/>
                    </a:ext>
                  </a:extLst>
                </a:gridCol>
                <a:gridCol w="791113">
                  <a:extLst>
                    <a:ext uri="{9D8B030D-6E8A-4147-A177-3AD203B41FA5}">
                      <a16:colId xmlns:a16="http://schemas.microsoft.com/office/drawing/2014/main" val="1911914972"/>
                    </a:ext>
                  </a:extLst>
                </a:gridCol>
              </a:tblGrid>
              <a:tr h="3725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361"/>
                  </a:ext>
                </a:extLst>
              </a:tr>
              <a:tr h="3725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日历界面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61104"/>
                  </a:ext>
                </a:extLst>
              </a:tr>
              <a:tr h="3725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清单界面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20263"/>
                  </a:ext>
                </a:extLst>
              </a:tr>
              <a:tr h="3725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显示已完成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65658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按优先级排序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958819"/>
                  </a:ext>
                </a:extLst>
              </a:tr>
              <a:tr h="3725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显示指定日期的事务列表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3402165"/>
                  </a:ext>
                </a:extLst>
              </a:tr>
              <a:tr h="47784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显示指定清单类别的事务列表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394756"/>
                  </a:ext>
                </a:extLst>
              </a:tr>
              <a:tr h="3725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显示已完成的事务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253544"/>
                  </a:ext>
                </a:extLst>
              </a:tr>
              <a:tr h="3725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隐藏已完成是事务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026705"/>
                  </a:ext>
                </a:extLst>
              </a:tr>
              <a:tr h="5922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按事务优先级从高到低排序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836130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按事务时间从早到晚排序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方正行楷简体" panose="03000509000000000000" pitchFamily="65" charset="-122"/>
                          <a:ea typeface="方正行楷简体" panose="03000509000000000000" pitchFamily="65" charset="-122"/>
                        </a:rPr>
                        <a:t>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方正行楷简体" panose="03000509000000000000" pitchFamily="65" charset="-122"/>
                        <a:ea typeface="方正行楷简体" panose="03000509000000000000" pitchFamily="65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46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954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90FD83-FD9C-46D9-B945-77E6B9435AB9}"/>
              </a:ext>
            </a:extLst>
          </p:cNvPr>
          <p:cNvGrpSpPr/>
          <p:nvPr/>
        </p:nvGrpSpPr>
        <p:grpSpPr>
          <a:xfrm>
            <a:off x="2238661" y="2628706"/>
            <a:ext cx="9369982" cy="1600588"/>
            <a:chOff x="1520222" y="903287"/>
            <a:chExt cx="3472600" cy="160058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311E6A-9332-4EAB-9754-1E75B84CAB0A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存储分配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EE3211-DE61-42E6-9AB1-8BAF76BFD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222" y="903287"/>
              <a:ext cx="476741" cy="1477328"/>
              <a:chOff x="3551265" y="2047768"/>
              <a:chExt cx="476768" cy="1475481"/>
            </a:xfrm>
          </p:grpSpPr>
          <p:sp>
            <p:nvSpPr>
              <p:cNvPr id="5" name="文本框 16">
                <a:extLst>
                  <a:ext uri="{FF2B5EF4-FFF2-40B4-BE49-F238E27FC236}">
                    <a16:creationId xmlns:a16="http://schemas.microsoft.com/office/drawing/2014/main" id="{9EF23AD1-8ED7-4DA9-8644-ECB2AEDC9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265" y="2047768"/>
                <a:ext cx="325698" cy="1475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5</a:t>
                </a:r>
                <a:endParaRPr lang="zh-CN" altLang="en-US" sz="90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37FA617-5006-4DD0-AA24-E712616CB2CC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>
                <a:off x="3714114" y="2247817"/>
                <a:ext cx="313919" cy="12754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21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18329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5.1E-R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图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E21B7C-E2F2-4184-AB50-C3962327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05" y="897277"/>
            <a:ext cx="10076190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561667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5.2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数据库表结构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2F20F3-1103-4052-950F-327B1916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613" y="984549"/>
            <a:ext cx="7878052" cy="5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5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2561667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5.3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数据字典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0DB47B-4A93-48FE-A071-E5094FCB0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7" y="897277"/>
            <a:ext cx="4495656" cy="56210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69F9E52-11EF-47D3-B3E5-F660BBB7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43" y="2992409"/>
            <a:ext cx="5016500" cy="1079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名字：用户编号</a:t>
            </a:r>
          </a:p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别名： </a:t>
            </a:r>
          </a:p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描述：唯一地标识消用户的关键域</a:t>
            </a:r>
          </a:p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定义：用户编号</a:t>
            </a:r>
            <a:r>
              <a:rPr lang="en-US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6{</a:t>
            </a:r>
            <a:r>
              <a: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en-US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}20</a:t>
            </a: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位置：用户信息、清单信息、申诉信息、提醒设置信息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ED268D-1E4D-4759-97CC-DB69EFB0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43" y="1414050"/>
            <a:ext cx="5078095" cy="11290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名字：用户信息</a:t>
            </a:r>
            <a:endParaRPr lang="zh-CN" sz="1200" kern="100" dirty="0">
              <a:effectLst/>
              <a:latin typeface="方正行楷简体" panose="03000509000000000000" pitchFamily="65" charset="-122"/>
              <a:ea typeface="方正行楷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别名：</a:t>
            </a:r>
            <a:endParaRPr lang="zh-CN" sz="1200" kern="100" dirty="0">
              <a:effectLst/>
              <a:latin typeface="方正行楷简体" panose="03000509000000000000" pitchFamily="65" charset="-122"/>
              <a:ea typeface="方正行楷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描述：登录用户的信息</a:t>
            </a:r>
            <a:endParaRPr lang="zh-CN" sz="1200" kern="100" dirty="0">
              <a:effectLst/>
              <a:latin typeface="方正行楷简体" panose="03000509000000000000" pitchFamily="65" charset="-122"/>
              <a:ea typeface="方正行楷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定义：用户信息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=</a:t>
            </a:r>
            <a:r>
              <a:rPr lang="zh-CN" sz="1200" u="sng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用户编号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用户名称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用户密码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默认提醒设置编号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用户邮箱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创建日期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停用日期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停用人编号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日历模式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字体大小</a:t>
            </a:r>
            <a:r>
              <a:rPr lang="en-US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+</a:t>
            </a:r>
            <a:r>
              <a:rPr 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番茄钟设置编号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  <a:cs typeface="Times New Roman" panose="02020603050405020304" pitchFamily="18" charset="0"/>
              </a:rPr>
              <a:t> 	</a:t>
            </a:r>
            <a:endParaRPr lang="zh-CN" sz="1200" kern="100" dirty="0">
              <a:effectLst/>
              <a:latin typeface="方正行楷简体" panose="03000509000000000000" pitchFamily="65" charset="-122"/>
              <a:ea typeface="方正行楷简体" panose="03000509000000000000" pitchFamily="65" charset="-122"/>
              <a:cs typeface="Times New Roman" panose="02020603050405020304" pitchFamily="18" charset="0"/>
            </a:endParaRPr>
          </a:p>
        </p:txBody>
      </p:sp>
      <p:grpSp>
        <p:nvGrpSpPr>
          <p:cNvPr id="6" name="画布 17">
            <a:extLst>
              <a:ext uri="{FF2B5EF4-FFF2-40B4-BE49-F238E27FC236}">
                <a16:creationId xmlns:a16="http://schemas.microsoft.com/office/drawing/2014/main" id="{F4D49CD2-53D7-49CC-8103-CAA83785BDD2}"/>
              </a:ext>
            </a:extLst>
          </p:cNvPr>
          <p:cNvGrpSpPr/>
          <p:nvPr/>
        </p:nvGrpSpPr>
        <p:grpSpPr>
          <a:xfrm>
            <a:off x="5421290" y="4521238"/>
            <a:ext cx="5257800" cy="1184910"/>
            <a:chOff x="0" y="0"/>
            <a:chExt cx="5257800" cy="118491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ED7870-DEDA-4D2E-BC25-FF36AEDE5D45}"/>
                </a:ext>
              </a:extLst>
            </p:cNvPr>
            <p:cNvSpPr/>
            <p:nvPr/>
          </p:nvSpPr>
          <p:spPr>
            <a:xfrm>
              <a:off x="0" y="0"/>
              <a:ext cx="5257800" cy="1184910"/>
            </a:xfrm>
            <a:prstGeom prst="rect">
              <a:avLst/>
            </a:prstGeom>
            <a:noFill/>
          </p:spPr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6B288F-FE4E-4205-899C-2D1234BD3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" y="47600"/>
              <a:ext cx="5016500" cy="10795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名字：用户名称</a:t>
              </a:r>
            </a:p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别名： </a:t>
              </a:r>
            </a:p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描述：用户的名字或昵称</a:t>
              </a:r>
            </a:p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定义：用户编号</a:t>
              </a: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=1{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字符</a:t>
              </a: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}50   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字符</a:t>
              </a: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【汉字</a:t>
              </a: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数字</a:t>
              </a: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字母】</a:t>
              </a:r>
            </a:p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位置：用户信息、申诉信息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2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90FD83-FD9C-46D9-B945-77E6B9435AB9}"/>
              </a:ext>
            </a:extLst>
          </p:cNvPr>
          <p:cNvGrpSpPr/>
          <p:nvPr/>
        </p:nvGrpSpPr>
        <p:grpSpPr>
          <a:xfrm>
            <a:off x="2238661" y="2628706"/>
            <a:ext cx="9369982" cy="1600588"/>
            <a:chOff x="1520222" y="903287"/>
            <a:chExt cx="3472600" cy="160058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311E6A-9332-4EAB-9754-1E75B84CAB0A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界面设计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EE3211-DE61-42E6-9AB1-8BAF76BFD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222" y="903287"/>
              <a:ext cx="476741" cy="1477328"/>
              <a:chOff x="3551265" y="2047768"/>
              <a:chExt cx="476768" cy="1475481"/>
            </a:xfrm>
          </p:grpSpPr>
          <p:sp>
            <p:nvSpPr>
              <p:cNvPr id="5" name="文本框 16">
                <a:extLst>
                  <a:ext uri="{FF2B5EF4-FFF2-40B4-BE49-F238E27FC236}">
                    <a16:creationId xmlns:a16="http://schemas.microsoft.com/office/drawing/2014/main" id="{9EF23AD1-8ED7-4DA9-8644-ECB2AEDC9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265" y="2047768"/>
                <a:ext cx="325698" cy="1475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6</a:t>
                </a:r>
                <a:endParaRPr lang="zh-CN" altLang="en-US" sz="90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37FA617-5006-4DD0-AA24-E712616CB2CC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>
                <a:off x="3714114" y="2247817"/>
                <a:ext cx="313919" cy="12754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562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F4B5EE-6FF1-4D69-959D-834D7547E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0" y="892891"/>
            <a:ext cx="3828571" cy="57238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2CDB80-DE5A-4471-ACB0-17DF98832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729" y="892891"/>
            <a:ext cx="3828571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10AEA2-6346-4E5B-A858-2717B0285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0" y="892891"/>
            <a:ext cx="3828571" cy="5723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B1D98C-04DA-45E8-B87E-94732A755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729" y="911938"/>
            <a:ext cx="3828571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E68775-2FF8-4C27-BDD0-61069B53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24" y="921462"/>
            <a:ext cx="3819048" cy="56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09A6F-994A-47E3-9350-1960C6F5D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730" y="921462"/>
            <a:ext cx="3847619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4329BF-6F94-4912-839D-FB1773701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51" y="921462"/>
            <a:ext cx="3828571" cy="57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FB9D2E-3BFD-42B1-8F19-CD0C4CE53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780" y="921462"/>
            <a:ext cx="3838095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7D3A3E-B16D-4078-9270-3F79FCB42F87}"/>
              </a:ext>
            </a:extLst>
          </p:cNvPr>
          <p:cNvSpPr txBox="1"/>
          <p:nvPr/>
        </p:nvSpPr>
        <p:spPr>
          <a:xfrm>
            <a:off x="399393" y="273269"/>
            <a:ext cx="6169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1.1-1.2</a:t>
            </a: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项目简介及需求分析编写目的</a:t>
            </a:r>
            <a:endParaRPr lang="en-US" altLang="zh-CN" sz="28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4EA8EC0-3EA2-440C-B408-AB7D13E7A73D}"/>
              </a:ext>
            </a:extLst>
          </p:cNvPr>
          <p:cNvGrpSpPr>
            <a:grpSpLocks/>
          </p:cNvGrpSpPr>
          <p:nvPr/>
        </p:nvGrpSpPr>
        <p:grpSpPr bwMode="auto">
          <a:xfrm>
            <a:off x="982058" y="1219699"/>
            <a:ext cx="4630467" cy="5083673"/>
            <a:chOff x="824402" y="1344613"/>
            <a:chExt cx="3967163" cy="5083673"/>
          </a:xfrm>
        </p:grpSpPr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C9B5D0C7-4C87-4341-8ED4-4D3DA5B64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402" y="2411289"/>
              <a:ext cx="3967163" cy="401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一款应用于安卓端的</a:t>
              </a: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APP——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时光笔记</a:t>
              </a: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2.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辅助学校的学生安排和管理自己的时间</a:t>
              </a: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按时提醒，减少忘记或者错过重要事件的情况发生概率</a:t>
              </a: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lnSpc>
                  <a:spcPts val="1500"/>
                </a:lnSpc>
                <a:buClr>
                  <a:srgbClr val="0070C0"/>
                </a:buClr>
                <a:buFont typeface="Arial" panose="020B0604020202020204" pitchFamily="34" charset="0"/>
                <a:buNone/>
              </a:pPr>
              <a:endParaRPr lang="zh-CN" altLang="en-US" sz="2800" b="1" dirty="0"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35" name="矩形 58">
              <a:extLst>
                <a:ext uri="{FF2B5EF4-FFF2-40B4-BE49-F238E27FC236}">
                  <a16:creationId xmlns:a16="http://schemas.microsoft.com/office/drawing/2014/main" id="{A50EE20A-BDBC-4323-80E1-2BD5C948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402" y="1344613"/>
              <a:ext cx="2349721" cy="684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dist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1.1</a:t>
              </a:r>
              <a:r>
                <a:rPr lang="zh-CN" altLang="en-US" sz="28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项目简介</a:t>
              </a:r>
            </a:p>
          </p:txBody>
        </p:sp>
      </p:grpSp>
      <p:grpSp>
        <p:nvGrpSpPr>
          <p:cNvPr id="36" name="组合 54">
            <a:extLst>
              <a:ext uri="{FF2B5EF4-FFF2-40B4-BE49-F238E27FC236}">
                <a16:creationId xmlns:a16="http://schemas.microsoft.com/office/drawing/2014/main" id="{B811A26B-1E5E-40CD-884D-0D2CBDDE6CE5}"/>
              </a:ext>
            </a:extLst>
          </p:cNvPr>
          <p:cNvGrpSpPr>
            <a:grpSpLocks/>
          </p:cNvGrpSpPr>
          <p:nvPr/>
        </p:nvGrpSpPr>
        <p:grpSpPr bwMode="auto">
          <a:xfrm>
            <a:off x="6221850" y="1219699"/>
            <a:ext cx="5486673" cy="4418602"/>
            <a:chOff x="-7600" y="0"/>
            <a:chExt cx="3966969" cy="3195489"/>
          </a:xfrm>
        </p:grpSpPr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BBE94ACA-5D4F-4939-AAF1-4D81F0558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0" y="457743"/>
              <a:ext cx="3966969" cy="273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指导软件开发和运行维护</a:t>
              </a: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2.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明确软件各个模块的逻辑预算法</a:t>
              </a: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软件导论课程要求</a:t>
              </a: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使用瀑布模型</a:t>
              </a: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endPara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作为编码实现阶段工作开展的依据</a:t>
              </a: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  <a:p>
              <a:pPr algn="just" eaLnBrk="1" hangingPunct="1">
                <a:buClr>
                  <a:srgbClr val="0070C0"/>
                </a:buClr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5.</a:t>
              </a:r>
              <a:r>
                <a:rPr lang="zh-CN" altLang="en-US" sz="2400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  <a:sym typeface="微软雅黑" panose="020B0503020204020204" pitchFamily="34" charset="-122"/>
                </a:rPr>
                <a:t>课程阶段评审的依据</a:t>
              </a:r>
              <a:endPara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矩形 58">
              <a:extLst>
                <a:ext uri="{FF2B5EF4-FFF2-40B4-BE49-F238E27FC236}">
                  <a16:creationId xmlns:a16="http://schemas.microsoft.com/office/drawing/2014/main" id="{9500B214-817C-49B2-84C5-EC72B3324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2" y="0"/>
              <a:ext cx="1588172" cy="49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dist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1.2</a:t>
              </a:r>
              <a:r>
                <a:rPr lang="zh-CN" altLang="en-US" sz="28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编写目的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2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F2D46F-4B0B-4BA3-BD63-03D2AD0C7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50" y="921462"/>
            <a:ext cx="3828571" cy="5742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477966-8193-47E4-8F38-D7837E40B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781" y="921462"/>
            <a:ext cx="3828571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97BDE0-1382-4851-B498-FD8331FF3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48" y="883367"/>
            <a:ext cx="3828571" cy="57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B8BD03-F1C7-4A74-BD6E-9CFAD538D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783" y="883367"/>
            <a:ext cx="3828571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264193-DC44-4288-AC8D-3B4A01148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123" y="878604"/>
            <a:ext cx="3838095" cy="57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8B2893-23D7-4A62-BBEF-C9FA9B965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784" y="878604"/>
            <a:ext cx="3847619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9F1CEF-F502-439C-B518-D82A72E0A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90" y="827804"/>
            <a:ext cx="3847619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645C1-BD81-440A-BB4E-E7473E824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0" y="864319"/>
            <a:ext cx="3885714" cy="57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B3DC11-B806-4498-89A1-9F9061296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588" y="864318"/>
            <a:ext cx="3847619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CBDD11-9F2C-4A8C-B9E9-8255C690B6F0}"/>
              </a:ext>
            </a:extLst>
          </p:cNvPr>
          <p:cNvSpPr txBox="1"/>
          <p:nvPr/>
        </p:nvSpPr>
        <p:spPr>
          <a:xfrm>
            <a:off x="266700" y="24130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6.1</a:t>
            </a:r>
            <a:r>
              <a:rPr lang="zh-CN" altLang="en-US" sz="24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272B2F-440F-49F2-B240-658FA5042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48" y="878604"/>
            <a:ext cx="3866667" cy="57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0D64A5-9522-4C54-9584-2CD6F8279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787" y="878604"/>
            <a:ext cx="3847619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6E888A-BC19-41EE-B023-CA9C0A12F8DB}"/>
              </a:ext>
            </a:extLst>
          </p:cNvPr>
          <p:cNvSpPr txBox="1"/>
          <p:nvPr/>
        </p:nvSpPr>
        <p:spPr>
          <a:xfrm>
            <a:off x="199697" y="262759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7.</a:t>
            </a:r>
            <a:r>
              <a:rPr lang="zh-CN" altLang="en-US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小组评分  </a:t>
            </a:r>
            <a:r>
              <a:rPr lang="en-US" altLang="zh-CN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分制度</a:t>
            </a:r>
          </a:p>
        </p:txBody>
      </p:sp>
      <p:sp>
        <p:nvSpPr>
          <p:cNvPr id="7" name="矩形: 圆角 1">
            <a:extLst>
              <a:ext uri="{FF2B5EF4-FFF2-40B4-BE49-F238E27FC236}">
                <a16:creationId xmlns:a16="http://schemas.microsoft.com/office/drawing/2014/main" id="{4E926C85-6E30-416B-A6B1-A9C99508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51" y="2016125"/>
            <a:ext cx="1922463" cy="2825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郦哲聪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模块</a:t>
            </a:r>
            <a:r>
              <a:rPr lang="en-US" altLang="zh-CN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2PDL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HIPO</a:t>
            </a: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图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PAD</a:t>
            </a: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图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流程图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结构图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ＰＰＴ制作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文档版本控制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详细设计文档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总体设计文档</a:t>
            </a:r>
          </a:p>
        </p:txBody>
      </p:sp>
      <p:cxnSp>
        <p:nvCxnSpPr>
          <p:cNvPr id="8" name="直接连接符 3">
            <a:extLst>
              <a:ext uri="{FF2B5EF4-FFF2-40B4-BE49-F238E27FC236}">
                <a16:creationId xmlns:a16="http://schemas.microsoft.com/office/drawing/2014/main" id="{1838CB70-BA07-4F34-A786-3224715437F9}"/>
              </a:ext>
            </a:extLst>
          </p:cNvPr>
          <p:cNvCxnSpPr>
            <a:cxnSpLocks/>
          </p:cNvCxnSpPr>
          <p:nvPr/>
        </p:nvCxnSpPr>
        <p:spPr bwMode="auto">
          <a:xfrm>
            <a:off x="2429751" y="2384425"/>
            <a:ext cx="19129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: 圆角 13">
            <a:extLst>
              <a:ext uri="{FF2B5EF4-FFF2-40B4-BE49-F238E27FC236}">
                <a16:creationId xmlns:a16="http://schemas.microsoft.com/office/drawing/2014/main" id="{A14914D4-3CA8-4E4D-8506-33EBD1B22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439" y="2016125"/>
            <a:ext cx="1920875" cy="2825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陈铉文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模块</a:t>
            </a:r>
            <a:r>
              <a:rPr lang="en-US" altLang="zh-CN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3PDL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PAD</a:t>
            </a: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图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数据字典修改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Ｅ－Ｒ图修改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数据库设计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数据库部署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69058E61-DFCE-4976-AC9E-84150C57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351" y="5011738"/>
            <a:ext cx="947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９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</a:t>
            </a:r>
          </a:p>
        </p:txBody>
      </p:sp>
      <p:cxnSp>
        <p:nvCxnSpPr>
          <p:cNvPr id="11" name="直接连接符 7">
            <a:extLst>
              <a:ext uri="{FF2B5EF4-FFF2-40B4-BE49-F238E27FC236}">
                <a16:creationId xmlns:a16="http://schemas.microsoft.com/office/drawing/2014/main" id="{63E70080-FEE4-4501-A209-E37FCBF53C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96739" y="2384425"/>
            <a:ext cx="19288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18">
            <a:extLst>
              <a:ext uri="{FF2B5EF4-FFF2-40B4-BE49-F238E27FC236}">
                <a16:creationId xmlns:a16="http://schemas.microsoft.com/office/drawing/2014/main" id="{19578A0C-4DFB-4C7E-8C09-30EBA1A08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276" y="5014913"/>
            <a:ext cx="947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86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</a:t>
            </a:r>
          </a:p>
        </p:txBody>
      </p:sp>
      <p:sp>
        <p:nvSpPr>
          <p:cNvPr id="13" name="矩形: 圆角 19">
            <a:extLst>
              <a:ext uri="{FF2B5EF4-FFF2-40B4-BE49-F238E27FC236}">
                <a16:creationId xmlns:a16="http://schemas.microsoft.com/office/drawing/2014/main" id="{3879D23C-1210-491B-9E34-36B4E69EC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64" y="2016125"/>
            <a:ext cx="1920875" cy="2825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刘晓倩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模块</a:t>
            </a:r>
            <a:r>
              <a:rPr lang="en-US" altLang="zh-CN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1PDL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PAD</a:t>
            </a: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图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界面原型修改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详细设计文档修改</a:t>
            </a:r>
            <a:endParaRPr lang="en-US" altLang="zh-CN" sz="16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总体设计文档修改</a:t>
            </a:r>
          </a:p>
        </p:txBody>
      </p:sp>
      <p:cxnSp>
        <p:nvCxnSpPr>
          <p:cNvPr id="14" name="直接连接符 10">
            <a:extLst>
              <a:ext uri="{FF2B5EF4-FFF2-40B4-BE49-F238E27FC236}">
                <a16:creationId xmlns:a16="http://schemas.microsoft.com/office/drawing/2014/main" id="{30428795-52C7-480A-8101-02700805F1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71664" y="2384425"/>
            <a:ext cx="1938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框 22">
            <a:extLst>
              <a:ext uri="{FF2B5EF4-FFF2-40B4-BE49-F238E27FC236}">
                <a16:creationId xmlns:a16="http://schemas.microsoft.com/office/drawing/2014/main" id="{8B6B94D5-9681-402C-B7BF-52F95630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689" y="5053013"/>
            <a:ext cx="947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85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7404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2" grpId="0"/>
      <p:bldP spid="13" grpId="0" animBg="1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810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1">
            <a:extLst>
              <a:ext uri="{FF2B5EF4-FFF2-40B4-BE49-F238E27FC236}">
                <a16:creationId xmlns:a16="http://schemas.microsoft.com/office/drawing/2014/main" id="{828F9D29-2ECA-4494-9410-5FA435494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02" y="2273642"/>
            <a:ext cx="2329249" cy="18923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32" y="10800"/>
                </a:moveTo>
                <a:cubicBezTo>
                  <a:pt x="832" y="16305"/>
                  <a:pt x="5295" y="20768"/>
                  <a:pt x="10800" y="20768"/>
                </a:cubicBezTo>
                <a:cubicBezTo>
                  <a:pt x="16305" y="20768"/>
                  <a:pt x="20768" y="16305"/>
                  <a:pt x="20768" y="10800"/>
                </a:cubicBezTo>
                <a:cubicBezTo>
                  <a:pt x="20768" y="5295"/>
                  <a:pt x="16305" y="832"/>
                  <a:pt x="10800" y="832"/>
                </a:cubicBezTo>
                <a:cubicBezTo>
                  <a:pt x="5295" y="832"/>
                  <a:pt x="832" y="5295"/>
                  <a:pt x="832" y="108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直接连接符 3">
            <a:extLst>
              <a:ext uri="{FF2B5EF4-FFF2-40B4-BE49-F238E27FC236}">
                <a16:creationId xmlns:a16="http://schemas.microsoft.com/office/drawing/2014/main" id="{F33293D5-5BB3-43E2-816A-99EAC0A31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8047" y="3198296"/>
            <a:ext cx="9863953" cy="143391"/>
          </a:xfrm>
          <a:prstGeom prst="line">
            <a:avLst/>
          </a:prstGeom>
          <a:noFill/>
          <a:ln w="3810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18">
            <a:extLst>
              <a:ext uri="{FF2B5EF4-FFF2-40B4-BE49-F238E27FC236}">
                <a16:creationId xmlns:a16="http://schemas.microsoft.com/office/drawing/2014/main" id="{425CCBB7-EB73-4713-9E7E-14884C189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359" y="3061232"/>
            <a:ext cx="417513" cy="417513"/>
          </a:xfrm>
          <a:prstGeom prst="ellipse">
            <a:avLst/>
          </a:prstGeom>
          <a:gradFill rotWithShape="1">
            <a:gsLst>
              <a:gs pos="0">
                <a:srgbClr val="BFBFBF"/>
              </a:gs>
              <a:gs pos="56999">
                <a:srgbClr val="FFFF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9">
            <a:extLst>
              <a:ext uri="{FF2B5EF4-FFF2-40B4-BE49-F238E27FC236}">
                <a16:creationId xmlns:a16="http://schemas.microsoft.com/office/drawing/2014/main" id="{ED497E18-CA53-4153-8952-59FE384D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2968" y="3138465"/>
            <a:ext cx="415925" cy="417513"/>
          </a:xfrm>
          <a:prstGeom prst="ellipse">
            <a:avLst/>
          </a:prstGeom>
          <a:gradFill rotWithShape="1">
            <a:gsLst>
              <a:gs pos="0">
                <a:srgbClr val="BFBFBF"/>
              </a:gs>
              <a:gs pos="56999">
                <a:srgbClr val="FFFF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20">
            <a:extLst>
              <a:ext uri="{FF2B5EF4-FFF2-40B4-BE49-F238E27FC236}">
                <a16:creationId xmlns:a16="http://schemas.microsoft.com/office/drawing/2014/main" id="{AEDDC0FC-42F3-4954-8735-98D25D1D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461" y="3132137"/>
            <a:ext cx="415925" cy="417513"/>
          </a:xfrm>
          <a:prstGeom prst="ellipse">
            <a:avLst/>
          </a:prstGeom>
          <a:gradFill rotWithShape="1">
            <a:gsLst>
              <a:gs pos="0">
                <a:srgbClr val="BFBFBF"/>
              </a:gs>
              <a:gs pos="56999">
                <a:srgbClr val="FFFF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椭圆 21">
            <a:extLst>
              <a:ext uri="{FF2B5EF4-FFF2-40B4-BE49-F238E27FC236}">
                <a16:creationId xmlns:a16="http://schemas.microsoft.com/office/drawing/2014/main" id="{A2CC23CE-5B1E-4547-8D91-604E10AA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91" y="3061233"/>
            <a:ext cx="415925" cy="417513"/>
          </a:xfrm>
          <a:prstGeom prst="ellipse">
            <a:avLst/>
          </a:prstGeom>
          <a:gradFill rotWithShape="1">
            <a:gsLst>
              <a:gs pos="0">
                <a:srgbClr val="BFBFBF"/>
              </a:gs>
              <a:gs pos="56999">
                <a:srgbClr val="FFFF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直接连接符 24">
            <a:extLst>
              <a:ext uri="{FF2B5EF4-FFF2-40B4-BE49-F238E27FC236}">
                <a16:creationId xmlns:a16="http://schemas.microsoft.com/office/drawing/2014/main" id="{02511F81-0561-4EF0-B551-08DA42E853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8663" y="0"/>
            <a:ext cx="1469521" cy="3061233"/>
          </a:xfrm>
          <a:prstGeom prst="line">
            <a:avLst/>
          </a:prstGeom>
          <a:noFill/>
          <a:ln w="38100">
            <a:solidFill>
              <a:srgbClr val="A5A5A5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27">
            <a:extLst>
              <a:ext uri="{FF2B5EF4-FFF2-40B4-BE49-F238E27FC236}">
                <a16:creationId xmlns:a16="http://schemas.microsoft.com/office/drawing/2014/main" id="{2F4F7746-5C04-431C-9A87-51D8434A04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9035" y="0"/>
            <a:ext cx="1368468" cy="3132137"/>
          </a:xfrm>
          <a:prstGeom prst="line">
            <a:avLst/>
          </a:prstGeom>
          <a:noFill/>
          <a:ln w="38100">
            <a:solidFill>
              <a:srgbClr val="A5A5A5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867F1DB6-49FA-4AB3-9150-936D65ED1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8785" y="3478745"/>
            <a:ext cx="1966793" cy="337925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32">
            <a:extLst>
              <a:ext uri="{FF2B5EF4-FFF2-40B4-BE49-F238E27FC236}">
                <a16:creationId xmlns:a16="http://schemas.microsoft.com/office/drawing/2014/main" id="{D8A99253-E186-484B-A6D4-8179B2C83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1318" y="3549650"/>
            <a:ext cx="1822823" cy="3431918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B38869-0A24-49DA-8D00-DF8823AB76A2}"/>
              </a:ext>
            </a:extLst>
          </p:cNvPr>
          <p:cNvSpPr txBox="1"/>
          <p:nvPr/>
        </p:nvSpPr>
        <p:spPr>
          <a:xfrm>
            <a:off x="9532082" y="4420342"/>
            <a:ext cx="2331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70C0"/>
              </a:buClr>
            </a:pP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本项目由</a:t>
            </a:r>
            <a:r>
              <a:rPr lang="zh-CN" altLang="en-US" sz="2000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软件工程导论课程</a:t>
            </a:r>
            <a:r>
              <a:rPr lang="zh-CN" altLang="en-US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要求而提出，需在</a:t>
            </a:r>
            <a:r>
              <a:rPr lang="zh-CN" altLang="en-US" sz="2000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课程时间内</a:t>
            </a:r>
            <a:r>
              <a:rPr lang="zh-CN" altLang="en-US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完成开发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B6981E-ADC5-40EE-820E-E53BD3CF2585}"/>
              </a:ext>
            </a:extLst>
          </p:cNvPr>
          <p:cNvSpPr txBox="1"/>
          <p:nvPr/>
        </p:nvSpPr>
        <p:spPr>
          <a:xfrm>
            <a:off x="8081318" y="2014508"/>
            <a:ext cx="3997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浙江大学城市学院</a:t>
            </a:r>
            <a:endParaRPr lang="en-US" altLang="zh-CN" sz="28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SE2018</a:t>
            </a: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春</a:t>
            </a:r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——G01</a:t>
            </a: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小组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3535B98-FF71-4A5F-A6D7-BEBD99E4C524}"/>
              </a:ext>
            </a:extLst>
          </p:cNvPr>
          <p:cNvSpPr txBox="1"/>
          <p:nvPr/>
        </p:nvSpPr>
        <p:spPr>
          <a:xfrm>
            <a:off x="737630" y="4965984"/>
            <a:ext cx="3516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浙江大学城市学院全体学生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DFC499-909C-444E-AFF2-F80C9C757074}"/>
              </a:ext>
            </a:extLst>
          </p:cNvPr>
          <p:cNvSpPr txBox="1"/>
          <p:nvPr/>
        </p:nvSpPr>
        <p:spPr>
          <a:xfrm>
            <a:off x="5461180" y="1954645"/>
            <a:ext cx="222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杨枨老师 </a:t>
            </a:r>
            <a:endParaRPr lang="en-US" altLang="zh-CN" sz="32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24" name="文本框 5">
            <a:extLst>
              <a:ext uri="{FF2B5EF4-FFF2-40B4-BE49-F238E27FC236}">
                <a16:creationId xmlns:a16="http://schemas.microsoft.com/office/drawing/2014/main" id="{6164E259-DBFA-41E5-99B1-E1FA80213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7" y="3116260"/>
            <a:ext cx="2673629" cy="34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项目背景</a:t>
            </a:r>
            <a:endParaRPr lang="en-US" altLang="zh-CN" sz="2800" b="1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0">
            <a:extLst>
              <a:ext uri="{FF2B5EF4-FFF2-40B4-BE49-F238E27FC236}">
                <a16:creationId xmlns:a16="http://schemas.microsoft.com/office/drawing/2014/main" id="{38F95115-44D6-4C15-845B-EF91578B9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95" y="253736"/>
            <a:ext cx="9028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项目</a:t>
            </a:r>
            <a:endParaRPr lang="en-US" altLang="zh-CN" sz="2800" dirty="0">
              <a:solidFill>
                <a:srgbClr val="FFC000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名称</a:t>
            </a:r>
          </a:p>
        </p:txBody>
      </p:sp>
      <p:sp>
        <p:nvSpPr>
          <p:cNvPr id="26" name="文本框 31">
            <a:extLst>
              <a:ext uri="{FF2B5EF4-FFF2-40B4-BE49-F238E27FC236}">
                <a16:creationId xmlns:a16="http://schemas.microsoft.com/office/drawing/2014/main" id="{A838B8BB-EF93-4F24-A0E5-858E17A6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506" y="1189490"/>
            <a:ext cx="267362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514350" indent="-171450" defTabSz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857250" indent="-171450" defTabSz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200150" indent="-171450" defTabSz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543050" indent="-171450" defTabSz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000250" indent="-171450" defTabSz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457450" indent="-171450" defTabSz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914650" indent="-171450" defTabSz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371850" indent="-171450" defTabSz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安卓端</a:t>
            </a:r>
            <a:endParaRPr lang="en-US" altLang="zh-CN" sz="32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cs typeface="Calibri" panose="020F050202020403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时间管理</a:t>
            </a:r>
            <a:r>
              <a:rPr lang="en-US" altLang="zh-CN" sz="32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APP</a:t>
            </a:r>
          </a:p>
        </p:txBody>
      </p:sp>
      <p:sp>
        <p:nvSpPr>
          <p:cNvPr id="27" name="文本框 23">
            <a:extLst>
              <a:ext uri="{FF2B5EF4-FFF2-40B4-BE49-F238E27FC236}">
                <a16:creationId xmlns:a16="http://schemas.microsoft.com/office/drawing/2014/main" id="{DFEA72A7-CD55-4A5C-99E6-78E93C1B7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692" y="557541"/>
            <a:ext cx="14157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项目</a:t>
            </a:r>
            <a:endParaRPr lang="en-US" altLang="zh-CN" sz="3200" dirty="0">
              <a:solidFill>
                <a:srgbClr val="FFC000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提出者</a:t>
            </a:r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11A8FA72-AD15-43F4-9560-00E527F8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80" y="553400"/>
            <a:ext cx="18261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项目承担</a:t>
            </a:r>
            <a:endParaRPr lang="en-US" altLang="zh-CN" sz="3200" dirty="0">
              <a:solidFill>
                <a:srgbClr val="FFC000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小组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2BDEB4-0D77-40F0-9D27-68B4A7FA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087" y="3577322"/>
            <a:ext cx="100540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项目</a:t>
            </a:r>
            <a:endParaRPr lang="en-US" altLang="zh-CN" sz="3200" dirty="0">
              <a:solidFill>
                <a:srgbClr val="FFC000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用户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7EC84-9A3B-45EB-840F-1B8ADD2611E4}"/>
              </a:ext>
            </a:extLst>
          </p:cNvPr>
          <p:cNvSpPr txBox="1"/>
          <p:nvPr/>
        </p:nvSpPr>
        <p:spPr>
          <a:xfrm>
            <a:off x="6771130" y="3361594"/>
            <a:ext cx="2814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其他</a:t>
            </a:r>
            <a:endParaRPr lang="en-US" altLang="zh-CN" sz="3200" dirty="0">
              <a:solidFill>
                <a:srgbClr val="FFC000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 algn="r"/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背景信息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3653F-B1C6-4912-819E-6E2B012E1DCA}"/>
              </a:ext>
            </a:extLst>
          </p:cNvPr>
          <p:cNvSpPr txBox="1"/>
          <p:nvPr/>
        </p:nvSpPr>
        <p:spPr>
          <a:xfrm>
            <a:off x="5254817" y="4428520"/>
            <a:ext cx="3616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70C0"/>
              </a:buClr>
            </a:pPr>
            <a:r>
              <a:rPr lang="en-US" altLang="zh-CN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项目采用</a:t>
            </a:r>
            <a:r>
              <a:rPr lang="en-US" altLang="zh-CN" sz="2000" b="1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C/S</a:t>
            </a:r>
            <a:r>
              <a:rPr lang="zh-CN" altLang="en-US" sz="2000" b="1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架构</a:t>
            </a:r>
            <a:r>
              <a:rPr lang="zh-CN" altLang="en-US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，客户端程序建立在</a:t>
            </a:r>
            <a:r>
              <a:rPr lang="en-US" altLang="zh-CN" sz="2000" b="1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Android 5.0</a:t>
            </a:r>
            <a:r>
              <a:rPr lang="zh-CN" altLang="en-US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及以上的以</a:t>
            </a:r>
            <a:r>
              <a:rPr lang="en-US" altLang="zh-CN" sz="2000" b="1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JAVA</a:t>
            </a:r>
            <a:r>
              <a:rPr lang="zh-CN" altLang="en-US" sz="2000" b="1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语言</a:t>
            </a:r>
            <a:r>
              <a:rPr lang="zh-CN" altLang="en-US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开发的应用程序，采用</a:t>
            </a:r>
            <a:r>
              <a:rPr lang="en-US" altLang="zh-CN" sz="2000" b="1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MySQL</a:t>
            </a:r>
            <a:r>
              <a:rPr lang="zh-CN" altLang="en-US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的数据库服务程序，租借</a:t>
            </a:r>
            <a:r>
              <a:rPr lang="zh-CN" altLang="en-US" sz="2000" b="1" dirty="0">
                <a:solidFill>
                  <a:srgbClr val="FF0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云端服务器</a:t>
            </a:r>
            <a:endParaRPr lang="en-US" altLang="zh-CN" sz="2000" b="1" dirty="0">
              <a:solidFill>
                <a:srgbClr val="FF0000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cs typeface="Calibri" panose="020F0502020204030204" pitchFamily="34" charset="0"/>
            </a:endParaRPr>
          </a:p>
          <a:p>
            <a:pPr algn="just">
              <a:buClr>
                <a:srgbClr val="0070C0"/>
              </a:buClr>
            </a:pPr>
            <a:r>
              <a:rPr lang="zh-CN" altLang="en-US" sz="2000" b="1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</a:rPr>
              <a:t>（云翼计划）。</a:t>
            </a:r>
            <a:endParaRPr lang="zh-CN" altLang="en-US" sz="2000" b="1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F259B4-BC04-40B2-B679-C8A14E7D689A}"/>
              </a:ext>
            </a:extLst>
          </p:cNvPr>
          <p:cNvSpPr txBox="1"/>
          <p:nvPr/>
        </p:nvSpPr>
        <p:spPr>
          <a:xfrm>
            <a:off x="9954201" y="3356598"/>
            <a:ext cx="2814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其他</a:t>
            </a:r>
            <a:endParaRPr lang="en-US" altLang="zh-CN" sz="3200" dirty="0">
              <a:solidFill>
                <a:srgbClr val="FFC000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en-US" sz="3200" dirty="0">
                <a:solidFill>
                  <a:srgbClr val="FFC000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背景信息</a:t>
            </a:r>
          </a:p>
        </p:txBody>
      </p:sp>
    </p:spTree>
    <p:extLst>
      <p:ext uri="{BB962C8B-B14F-4D97-AF65-F5344CB8AC3E}">
        <p14:creationId xmlns:p14="http://schemas.microsoft.com/office/powerpoint/2010/main" val="1217999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2" grpId="0"/>
      <p:bldP spid="3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360C98-AEBE-47CE-AE75-C774A24B778B}"/>
              </a:ext>
            </a:extLst>
          </p:cNvPr>
          <p:cNvGrpSpPr/>
          <p:nvPr/>
        </p:nvGrpSpPr>
        <p:grpSpPr>
          <a:xfrm>
            <a:off x="4209344" y="1627364"/>
            <a:ext cx="3324225" cy="3324225"/>
            <a:chOff x="4209344" y="1627364"/>
            <a:chExt cx="3324225" cy="3324225"/>
          </a:xfrm>
        </p:grpSpPr>
        <p:grpSp>
          <p:nvGrpSpPr>
            <p:cNvPr id="28" name="组合 6">
              <a:extLst>
                <a:ext uri="{FF2B5EF4-FFF2-40B4-BE49-F238E27FC236}">
                  <a16:creationId xmlns:a16="http://schemas.microsoft.com/office/drawing/2014/main" id="{4979E486-C190-408A-A9CA-461D4C760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9344" y="1627364"/>
              <a:ext cx="3324225" cy="3324225"/>
              <a:chOff x="0" y="0"/>
              <a:chExt cx="3715674" cy="3715671"/>
            </a:xfrm>
          </p:grpSpPr>
          <p:sp>
            <p:nvSpPr>
              <p:cNvPr id="31" name="矩形 1">
                <a:extLst>
                  <a:ext uri="{FF2B5EF4-FFF2-40B4-BE49-F238E27FC236}">
                    <a16:creationId xmlns:a16="http://schemas.microsoft.com/office/drawing/2014/main" id="{1C26B6B7-C019-40EA-AEB2-BD74D69B8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19361">
                <a:off x="829312" y="829309"/>
                <a:ext cx="2057051" cy="2057051"/>
              </a:xfrm>
              <a:prstGeom prst="rect">
                <a:avLst/>
              </a:prstGeom>
              <a:noFill/>
              <a:ln w="25400">
                <a:solidFill>
                  <a:srgbClr val="A5A5A5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3" name="等腰三角形 2">
                <a:extLst>
                  <a:ext uri="{FF2B5EF4-FFF2-40B4-BE49-F238E27FC236}">
                    <a16:creationId xmlns:a16="http://schemas.microsoft.com/office/drawing/2014/main" id="{6AE250E3-77E1-4AD4-8F08-CA17154A4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497798" y="0"/>
                <a:ext cx="720080" cy="40330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rgbClr val="A5A5A5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4" name="等腰三角形 3">
                <a:extLst>
                  <a:ext uri="{FF2B5EF4-FFF2-40B4-BE49-F238E27FC236}">
                    <a16:creationId xmlns:a16="http://schemas.microsoft.com/office/drawing/2014/main" id="{926718F9-E042-4885-83B7-0DC1434D5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153983" y="1656182"/>
                <a:ext cx="720080" cy="40330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rgbClr val="A5A5A5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5" name="等腰三角形 4">
                <a:extLst>
                  <a:ext uri="{FF2B5EF4-FFF2-40B4-BE49-F238E27FC236}">
                    <a16:creationId xmlns:a16="http://schemas.microsoft.com/office/drawing/2014/main" id="{E2454F2E-6CBD-40F7-92E9-0B95FA6C7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-158388" y="1656183"/>
                <a:ext cx="720080" cy="40330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rgbClr val="A5A5A5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6" name="等腰三角形 5">
                <a:extLst>
                  <a:ext uri="{FF2B5EF4-FFF2-40B4-BE49-F238E27FC236}">
                    <a16:creationId xmlns:a16="http://schemas.microsoft.com/office/drawing/2014/main" id="{DAEE42A0-B1C2-488A-AA38-9A10FA8C3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7798" y="3312368"/>
                <a:ext cx="720080" cy="40330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rgbClr val="A5A5A5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7CC6BA0-A781-4904-8E13-CB0B028EE8BE}"/>
                </a:ext>
              </a:extLst>
            </p:cNvPr>
            <p:cNvSpPr/>
            <p:nvPr/>
          </p:nvSpPr>
          <p:spPr>
            <a:xfrm>
              <a:off x="5083422" y="2422741"/>
              <a:ext cx="157607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5400" b="1" cap="none" spc="0" dirty="0">
                  <a:ln/>
                  <a:solidFill>
                    <a:schemeClr val="accent4"/>
                  </a:solidFill>
                  <a:effectLst/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参考</a:t>
              </a:r>
              <a:endParaRPr lang="en-US" altLang="zh-CN" sz="5400" b="1" cap="none" spc="0" dirty="0">
                <a:ln/>
                <a:solidFill>
                  <a:schemeClr val="accent4"/>
                </a:solidFill>
                <a:effectLst/>
                <a:latin typeface="方正行楷简体" panose="03000509000000000000" pitchFamily="65" charset="-122"/>
                <a:ea typeface="方正行楷简体" panose="03000509000000000000" pitchFamily="65" charset="-122"/>
              </a:endParaRPr>
            </a:p>
            <a:p>
              <a:pPr algn="ctr"/>
              <a:r>
                <a:rPr lang="zh-CN" altLang="en-US" sz="5400" b="1" cap="none" spc="0" dirty="0">
                  <a:ln/>
                  <a:solidFill>
                    <a:schemeClr val="accent4"/>
                  </a:solidFill>
                  <a:effectLst/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资料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B51FA58-9D09-43AF-84D8-AC73A9C32C44}"/>
              </a:ext>
            </a:extLst>
          </p:cNvPr>
          <p:cNvSpPr txBox="1"/>
          <p:nvPr/>
        </p:nvSpPr>
        <p:spPr>
          <a:xfrm>
            <a:off x="210207" y="262759"/>
            <a:ext cx="81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1.4</a:t>
            </a:r>
            <a:endParaRPr lang="zh-CN" altLang="en-US" sz="28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sp>
        <p:nvSpPr>
          <p:cNvPr id="38" name="矩形 91">
            <a:hlinkClick r:id="rId4"/>
            <a:extLst>
              <a:ext uri="{FF2B5EF4-FFF2-40B4-BE49-F238E27FC236}">
                <a16:creationId xmlns:a16="http://schemas.microsoft.com/office/drawing/2014/main" id="{FC29D8A0-D6BD-4529-B235-86F1E5F0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10" y="2644170"/>
            <a:ext cx="363723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514350" indent="-171450" defTabSz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857250" indent="-171450" defTabSz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200150" indent="-171450" defTabSz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1543050" indent="-171450" defTabSz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000250" indent="-171450" defTabSz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457450" indent="-171450" defTabSz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914650" indent="-171450" defTabSz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371850" indent="-171450" defTabSz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软件工程导论</a:t>
            </a: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》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清华大学出版社 张海藩等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2013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月第六版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150343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Calibri" panose="020F0502020204030204" pitchFamily="34" charset="0"/>
                <a:sym typeface="+mn-ea"/>
              </a:rPr>
              <a:t>号</a:t>
            </a:r>
            <a:endParaRPr lang="zh-CN" altLang="en-US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ABA333-134F-4235-95D7-23F3FC69B9EC}"/>
              </a:ext>
            </a:extLst>
          </p:cNvPr>
          <p:cNvSpPr txBox="1"/>
          <p:nvPr/>
        </p:nvSpPr>
        <p:spPr>
          <a:xfrm>
            <a:off x="4347457" y="347272"/>
            <a:ext cx="3186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hlinkClick r:id="rId5"/>
              </a:rPr>
              <a:t>https://baike.baidu.com/item/pdl%E8%AF%AD%E8%A8%80/8411985?fr=aladdin</a:t>
            </a:r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 2018.5.13 13:53</a:t>
            </a:r>
            <a:endParaRPr lang="zh-CN" altLang="en-US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45A793E-B213-4FB8-9E62-51CF5D032393}"/>
              </a:ext>
            </a:extLst>
          </p:cNvPr>
          <p:cNvSpPr txBox="1"/>
          <p:nvPr/>
        </p:nvSpPr>
        <p:spPr>
          <a:xfrm>
            <a:off x="8046830" y="2627754"/>
            <a:ext cx="2984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hlinkClick r:id="rId6"/>
              </a:rPr>
              <a:t>http://www.docin.com/p-1322536948.html</a:t>
            </a:r>
            <a:endParaRPr lang="en-US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2018.5.13 13:17</a:t>
            </a:r>
            <a:endParaRPr lang="zh-CN" altLang="en-US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5A78D7B-956B-43F1-9F00-C3AB2F3685C0}"/>
              </a:ext>
            </a:extLst>
          </p:cNvPr>
          <p:cNvSpPr txBox="1"/>
          <p:nvPr/>
        </p:nvSpPr>
        <p:spPr>
          <a:xfrm>
            <a:off x="4603942" y="5187289"/>
            <a:ext cx="2984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hlinkClick r:id="rId7"/>
              </a:rPr>
              <a:t>https://blog.csdn.net/dropeye/article/details/6510325</a:t>
            </a:r>
            <a:endParaRPr lang="en-US" altLang="zh-CN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2018.5.13 21:58</a:t>
            </a:r>
            <a:endParaRPr lang="zh-CN" altLang="en-US" sz="20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2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5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90FD83-FD9C-46D9-B945-77E6B9435AB9}"/>
              </a:ext>
            </a:extLst>
          </p:cNvPr>
          <p:cNvGrpSpPr/>
          <p:nvPr/>
        </p:nvGrpSpPr>
        <p:grpSpPr>
          <a:xfrm>
            <a:off x="2238661" y="2628706"/>
            <a:ext cx="9369982" cy="1600588"/>
            <a:chOff x="1520222" y="903287"/>
            <a:chExt cx="3472600" cy="160058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311E6A-9332-4EAB-9754-1E75B84CAB0A}"/>
                </a:ext>
              </a:extLst>
            </p:cNvPr>
            <p:cNvSpPr txBox="1"/>
            <p:nvPr/>
          </p:nvSpPr>
          <p:spPr>
            <a:xfrm>
              <a:off x="2112987" y="934215"/>
              <a:ext cx="28798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rPr>
                <a:t>任务概述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EE3211-DE61-42E6-9AB1-8BAF76BFD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222" y="903287"/>
              <a:ext cx="476741" cy="1477328"/>
              <a:chOff x="3551265" y="2047768"/>
              <a:chExt cx="476768" cy="1475481"/>
            </a:xfrm>
          </p:grpSpPr>
          <p:sp>
            <p:nvSpPr>
              <p:cNvPr id="5" name="文本框 16">
                <a:extLst>
                  <a:ext uri="{FF2B5EF4-FFF2-40B4-BE49-F238E27FC236}">
                    <a16:creationId xmlns:a16="http://schemas.microsoft.com/office/drawing/2014/main" id="{9EF23AD1-8ED7-4DA9-8644-ECB2AEDC9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265" y="2047768"/>
                <a:ext cx="325698" cy="1475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0" b="1" dirty="0">
                    <a:solidFill>
                      <a:schemeClr val="bg1"/>
                    </a:solidFill>
                    <a:latin typeface="方正行楷简体" panose="03000509000000000000" pitchFamily="65" charset="-122"/>
                    <a:ea typeface="方正行楷简体" panose="03000509000000000000" pitchFamily="65" charset="-122"/>
                  </a:rPr>
                  <a:t>2</a:t>
                </a:r>
                <a:endParaRPr lang="zh-CN" altLang="en-US" sz="9000" b="1" dirty="0">
                  <a:solidFill>
                    <a:schemeClr val="bg1"/>
                  </a:solidFill>
                  <a:latin typeface="方正行楷简体" panose="03000509000000000000" pitchFamily="65" charset="-122"/>
                  <a:ea typeface="方正行楷简体" panose="03000509000000000000" pitchFamily="65" charset="-122"/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37FA617-5006-4DD0-AA24-E712616CB2CC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>
                <a:off x="3714114" y="2247817"/>
                <a:ext cx="313919" cy="12754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08417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193592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项目目标</a:t>
            </a:r>
            <a:endParaRPr lang="en-US" altLang="zh-CN" sz="24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0">
            <a:extLst>
              <a:ext uri="{FF2B5EF4-FFF2-40B4-BE49-F238E27FC236}">
                <a16:creationId xmlns:a16="http://schemas.microsoft.com/office/drawing/2014/main" id="{EFBB7675-29DC-483C-B6A4-F1FF98219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2" y="2005976"/>
            <a:ext cx="6547999" cy="34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just" eaLnBrk="1" hangingPunct="1">
              <a:lnSpc>
                <a:spcPts val="15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辅助学校的学生安排和管理自己的时间</a:t>
            </a:r>
            <a:endParaRPr lang="en-US" altLang="zh-CN" sz="28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B20E1E-257F-4934-87AE-73528906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2751138"/>
            <a:ext cx="7546482" cy="7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just" eaLnBrk="1" hangingPunct="1">
              <a:lnSpc>
                <a:spcPts val="15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按时提醒，减少忘记或者错过重要事</a:t>
            </a:r>
            <a:endParaRPr lang="en-US" altLang="zh-CN" sz="28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ts val="15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ts val="15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件的情况发生概率</a:t>
            </a:r>
            <a:endParaRPr lang="en-US" altLang="zh-CN" sz="28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sym typeface="微软雅黑" panose="020B0503020204020204" pitchFamily="34" charset="-122"/>
            </a:endParaRPr>
          </a:p>
        </p:txBody>
      </p:sp>
      <p:sp>
        <p:nvSpPr>
          <p:cNvPr id="17" name="矩形 20">
            <a:extLst>
              <a:ext uri="{FF2B5EF4-FFF2-40B4-BE49-F238E27FC236}">
                <a16:creationId xmlns:a16="http://schemas.microsoft.com/office/drawing/2014/main" id="{5D5BBE80-19D0-49FC-AA9A-C862BA500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4627224"/>
            <a:ext cx="6884330" cy="34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just" eaLnBrk="1" hangingPunct="1">
              <a:lnSpc>
                <a:spcPts val="15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4.</a:t>
            </a: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鼓励同学们养成按时完成任务</a:t>
            </a:r>
            <a:endParaRPr lang="zh-CN" altLang="en-US" sz="4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  <p:sp>
        <p:nvSpPr>
          <p:cNvPr id="18" name="矩形 25">
            <a:extLst>
              <a:ext uri="{FF2B5EF4-FFF2-40B4-BE49-F238E27FC236}">
                <a16:creationId xmlns:a16="http://schemas.microsoft.com/office/drawing/2014/main" id="{BA6FC56F-DBCF-4C72-8D15-33D517CD1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2" y="3882062"/>
            <a:ext cx="7283724" cy="34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just" eaLnBrk="1" hangingPunct="1">
              <a:lnSpc>
                <a:spcPts val="15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一定程度上帮助同学们克服拖延症</a:t>
            </a:r>
            <a:endParaRPr lang="zh-CN" altLang="en-US" sz="44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1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/>
      <p:bldP spid="16" grpId="0" bldLvl="0"/>
      <p:bldP spid="17" grpId="0" bldLvl="0"/>
      <p:bldP spid="18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>
            <a:extLst>
              <a:ext uri="{FF2B5EF4-FFF2-40B4-BE49-F238E27FC236}">
                <a16:creationId xmlns:a16="http://schemas.microsoft.com/office/drawing/2014/main" id="{5782CA17-96CB-4710-AB01-1F29F97B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02" y="568341"/>
            <a:ext cx="1935925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/>
          <a:p>
            <a:pPr algn="just" eaLnBrk="1" hangingPunct="1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sym typeface="微软雅黑" panose="020B0503020204020204" pitchFamily="34" charset="-122"/>
              </a:rPr>
              <a:t>2.2OBS</a:t>
            </a: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BB9B9DA1-326A-482C-BDEC-45B8C8BD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27" y="1082771"/>
            <a:ext cx="6801889" cy="435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5">
            <a:extLst>
              <a:ext uri="{FF2B5EF4-FFF2-40B4-BE49-F238E27FC236}">
                <a16:creationId xmlns:a16="http://schemas.microsoft.com/office/drawing/2014/main" id="{445E22A5-9DA6-43EE-8FA6-25F149C1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77" y="5619322"/>
            <a:ext cx="1002274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负责人联系方式（郦某某）：</a:t>
            </a:r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188-XXXX-3097</a:t>
            </a: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；</a:t>
            </a:r>
            <a:endParaRPr lang="en-US" altLang="zh-CN" sz="28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邮箱：</a:t>
            </a:r>
            <a:r>
              <a:rPr lang="en-US" altLang="zh-CN" sz="2800" dirty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</a:rPr>
              <a:t>3160XXXX@stu.zucc.edu.cn</a:t>
            </a:r>
            <a:endParaRPr lang="zh-CN" altLang="en-US" sz="28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884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1270</Words>
  <Application>Microsoft Office PowerPoint</Application>
  <PresentationFormat>宽屏</PresentationFormat>
  <Paragraphs>431</Paragraphs>
  <Slides>47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方正粗倩简体</vt:lpstr>
      <vt:lpstr>方正行楷简体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154</cp:revision>
  <dcterms:created xsi:type="dcterms:W3CDTF">2016-12-10T01:39:15Z</dcterms:created>
  <dcterms:modified xsi:type="dcterms:W3CDTF">2018-05-19T23:36:56Z</dcterms:modified>
</cp:coreProperties>
</file>