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85" r:id="rId6"/>
    <p:sldId id="262" r:id="rId7"/>
    <p:sldId id="260" r:id="rId8"/>
    <p:sldId id="279" r:id="rId9"/>
    <p:sldId id="282" r:id="rId10"/>
    <p:sldId id="263" r:id="rId11"/>
    <p:sldId id="280" r:id="rId12"/>
    <p:sldId id="283" r:id="rId13"/>
    <p:sldId id="264" r:id="rId14"/>
    <p:sldId id="265" r:id="rId15"/>
    <p:sldId id="266" r:id="rId16"/>
    <p:sldId id="272" r:id="rId17"/>
    <p:sldId id="268" r:id="rId18"/>
    <p:sldId id="270" r:id="rId19"/>
    <p:sldId id="269" r:id="rId20"/>
    <p:sldId id="273" r:id="rId21"/>
    <p:sldId id="275" r:id="rId22"/>
    <p:sldId id="284" r:id="rId23"/>
    <p:sldId id="278" r:id="rId24"/>
  </p:sldIdLst>
  <p:sldSz cx="11518900" cy="6480175"/>
  <p:notesSz cx="6858000" cy="9144000"/>
  <p:custDataLst>
    <p:tags r:id="rId27"/>
  </p:custDataLst>
  <p:defaultTextStyle>
    <a:defPPr>
      <a:defRPr lang="en-US"/>
    </a:defPPr>
    <a:lvl1pPr marL="0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2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4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0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6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2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8" algn="l" defTabSz="914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9">
          <p15:clr>
            <a:srgbClr val="A4A3A4"/>
          </p15:clr>
        </p15:guide>
        <p15:guide id="2" pos="28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AE57"/>
    <a:srgbClr val="C88908"/>
    <a:srgbClr val="E7BA22"/>
    <a:srgbClr val="DBA87E"/>
    <a:srgbClr val="E2DF69"/>
    <a:srgbClr val="DAB96E"/>
    <a:srgbClr val="262626"/>
    <a:srgbClr val="F1CD65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372"/>
      </p:cViewPr>
      <p:guideLst>
        <p:guide orient="horz" pos="2269"/>
        <p:guide pos="28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46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922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2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8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4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0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6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2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8" algn="l" defTabSz="91429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536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949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061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392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520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64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241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421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866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743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4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5870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486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475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6655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29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485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627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46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37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3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76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884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29" y="2130577"/>
            <a:ext cx="7772715" cy="14701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57" y="3886476"/>
            <a:ext cx="6401059" cy="17527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Aotuman\ppt\图片\黑色背景大图\20100517_49d78c49b1723772f779TCtjnZYVVBKc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41960"/>
            <a:ext cx="11518900" cy="719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549" y="-461054"/>
            <a:ext cx="12229999" cy="7402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669" y="274659"/>
            <a:ext cx="2057483" cy="5851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19" y="274659"/>
            <a:ext cx="6020044" cy="5851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43" y="4407214"/>
            <a:ext cx="7772715" cy="13621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43" y="2906919"/>
            <a:ext cx="7772715" cy="15002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20" y="1600314"/>
            <a:ext cx="4038763" cy="45262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388" y="1600314"/>
            <a:ext cx="4038763" cy="45262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19" y="1535223"/>
            <a:ext cx="4040352" cy="6398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2" indent="0">
              <a:buNone/>
              <a:defRPr sz="1800" b="1"/>
            </a:lvl3pPr>
            <a:lvl4pPr marL="1371438" indent="0">
              <a:buNone/>
              <a:defRPr sz="1600" b="1"/>
            </a:lvl4pPr>
            <a:lvl5pPr marL="1828584" indent="0">
              <a:buNone/>
              <a:defRPr sz="1600" b="1"/>
            </a:lvl5pPr>
            <a:lvl6pPr marL="2285730" indent="0">
              <a:buNone/>
              <a:defRPr sz="1600" b="1"/>
            </a:lvl6pPr>
            <a:lvl7pPr marL="2742876" indent="0">
              <a:buNone/>
              <a:defRPr sz="1600" b="1"/>
            </a:lvl7pPr>
            <a:lvl8pPr marL="3200022" indent="0">
              <a:buNone/>
              <a:defRPr sz="1600" b="1"/>
            </a:lvl8pPr>
            <a:lvl9pPr marL="365716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19" y="2175029"/>
            <a:ext cx="4040352" cy="39515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14" y="1535223"/>
            <a:ext cx="4041939" cy="6398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2" indent="0">
              <a:buNone/>
              <a:defRPr sz="1800" b="1"/>
            </a:lvl3pPr>
            <a:lvl4pPr marL="1371438" indent="0">
              <a:buNone/>
              <a:defRPr sz="1600" b="1"/>
            </a:lvl4pPr>
            <a:lvl5pPr marL="1828584" indent="0">
              <a:buNone/>
              <a:defRPr sz="1600" b="1"/>
            </a:lvl5pPr>
            <a:lvl6pPr marL="2285730" indent="0">
              <a:buNone/>
              <a:defRPr sz="1600" b="1"/>
            </a:lvl6pPr>
            <a:lvl7pPr marL="2742876" indent="0">
              <a:buNone/>
              <a:defRPr sz="1600" b="1"/>
            </a:lvl7pPr>
            <a:lvl8pPr marL="3200022" indent="0">
              <a:buNone/>
              <a:defRPr sz="1600" b="1"/>
            </a:lvl8pPr>
            <a:lvl9pPr marL="365716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14" y="2175029"/>
            <a:ext cx="4041939" cy="39515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0" y="273070"/>
            <a:ext cx="3008435" cy="11621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196" y="273070"/>
            <a:ext cx="5111957" cy="585352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20" y="1435203"/>
            <a:ext cx="3008435" cy="4691396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2" indent="0">
              <a:buNone/>
              <a:defRPr sz="1000"/>
            </a:lvl3pPr>
            <a:lvl4pPr marL="1371438" indent="0">
              <a:buNone/>
              <a:defRPr sz="900"/>
            </a:lvl4pPr>
            <a:lvl5pPr marL="1828584" indent="0">
              <a:buNone/>
              <a:defRPr sz="900"/>
            </a:lvl5pPr>
            <a:lvl6pPr marL="2285730" indent="0">
              <a:buNone/>
              <a:defRPr sz="900"/>
            </a:lvl6pPr>
            <a:lvl7pPr marL="2742876" indent="0">
              <a:buNone/>
              <a:defRPr sz="900"/>
            </a:lvl7pPr>
            <a:lvl8pPr marL="3200022" indent="0">
              <a:buNone/>
              <a:defRPr sz="900"/>
            </a:lvl8pPr>
            <a:lvl9pPr marL="365716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362" y="4800941"/>
            <a:ext cx="5486622" cy="5667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362" y="612819"/>
            <a:ext cx="5486622" cy="4115092"/>
          </a:xfrm>
        </p:spPr>
        <p:txBody>
          <a:bodyPr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2" indent="0">
              <a:buNone/>
              <a:defRPr sz="2400"/>
            </a:lvl3pPr>
            <a:lvl4pPr marL="1371438" indent="0">
              <a:buNone/>
              <a:defRPr sz="2000"/>
            </a:lvl4pPr>
            <a:lvl5pPr marL="1828584" indent="0">
              <a:buNone/>
              <a:defRPr sz="2000"/>
            </a:lvl5pPr>
            <a:lvl6pPr marL="2285730" indent="0">
              <a:buNone/>
              <a:defRPr sz="2000"/>
            </a:lvl6pPr>
            <a:lvl7pPr marL="2742876" indent="0">
              <a:buNone/>
              <a:defRPr sz="2000"/>
            </a:lvl7pPr>
            <a:lvl8pPr marL="3200022" indent="0">
              <a:buNone/>
              <a:defRPr sz="2000"/>
            </a:lvl8pPr>
            <a:lvl9pPr marL="365716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362" y="5367720"/>
            <a:ext cx="5486622" cy="804919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2" indent="0">
              <a:buNone/>
              <a:defRPr sz="1000"/>
            </a:lvl3pPr>
            <a:lvl4pPr marL="1371438" indent="0">
              <a:buNone/>
              <a:defRPr sz="900"/>
            </a:lvl4pPr>
            <a:lvl5pPr marL="1828584" indent="0">
              <a:buNone/>
              <a:defRPr sz="900"/>
            </a:lvl5pPr>
            <a:lvl6pPr marL="2285730" indent="0">
              <a:buNone/>
              <a:defRPr sz="900"/>
            </a:lvl6pPr>
            <a:lvl7pPr marL="2742876" indent="0">
              <a:buNone/>
              <a:defRPr sz="900"/>
            </a:lvl7pPr>
            <a:lvl8pPr marL="3200022" indent="0">
              <a:buNone/>
              <a:defRPr sz="900"/>
            </a:lvl8pPr>
            <a:lvl9pPr marL="365716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20" y="274658"/>
            <a:ext cx="8229933" cy="1143081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20" y="1600314"/>
            <a:ext cx="8229933" cy="4526284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19" y="6356802"/>
            <a:ext cx="2133686" cy="365151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327" y="6356802"/>
            <a:ext cx="2895717" cy="365151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466" y="6356802"/>
            <a:ext cx="2133686" cy="365151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xStyles>
    <p:titleStyle>
      <a:lvl1pPr algn="ctr" defTabSz="91429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9" indent="-342225" algn="l" defTabSz="914292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2" indent="-285081" algn="l" defTabSz="914292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5" indent="-227938" algn="l" defTabSz="91429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1" indent="-227938" algn="l" defTabSz="914292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7" indent="-227938" algn="l" defTabSz="914292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3" indent="-227938" algn="l" defTabSz="91429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9" indent="-227938" algn="l" defTabSz="91429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5" indent="-227938" algn="l" defTabSz="91429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0" indent="-227938" algn="l" defTabSz="91429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2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0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6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8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>
            <a:spLocks noChangeAspect="1"/>
          </p:cNvSpPr>
          <p:nvPr/>
        </p:nvSpPr>
        <p:spPr>
          <a:xfrm>
            <a:off x="4118425" y="804001"/>
            <a:ext cx="3348000" cy="3348000"/>
          </a:xfrm>
          <a:prstGeom prst="ellipse">
            <a:avLst/>
          </a:prstGeom>
          <a:solidFill>
            <a:srgbClr val="E4A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3938424" y="624001"/>
            <a:ext cx="3708000" cy="3708000"/>
          </a:xfrm>
          <a:prstGeom prst="ellipse">
            <a:avLst/>
          </a:prstGeom>
          <a:noFill/>
          <a:ln>
            <a:solidFill>
              <a:srgbClr val="DAB96E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DAB96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"/>
          <p:cNvSpPr txBox="1"/>
          <p:nvPr/>
        </p:nvSpPr>
        <p:spPr>
          <a:xfrm>
            <a:off x="4583095" y="977593"/>
            <a:ext cx="2462213" cy="300081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zh-CN" altLang="en-US" sz="9600" dirty="0" smtClean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项目</a:t>
            </a:r>
            <a:endParaRPr lang="en-US" altLang="zh-CN" sz="9600" dirty="0" smtClean="0"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</a:endParaRPr>
          </a:p>
          <a:p>
            <a:pPr algn="ctr" defTabSz="-635"/>
            <a:r>
              <a:rPr lang="zh-CN" altLang="en-US" sz="9600" dirty="0" smtClean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计划</a:t>
            </a:r>
            <a:endParaRPr lang="en-US" altLang="zh-CN" sz="9600" dirty="0"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</a:endParaRPr>
          </a:p>
        </p:txBody>
      </p:sp>
      <p:sp>
        <p:nvSpPr>
          <p:cNvPr id="65" name="等腰三角形 64"/>
          <p:cNvSpPr/>
          <p:nvPr/>
        </p:nvSpPr>
        <p:spPr>
          <a:xfrm rot="18780000">
            <a:off x="8426450" y="3552920"/>
            <a:ext cx="718185" cy="725170"/>
          </a:xfrm>
          <a:prstGeom prst="triangle">
            <a:avLst/>
          </a:prstGeom>
          <a:solidFill>
            <a:srgbClr val="DAB96E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/>
          <p:cNvSpPr/>
          <p:nvPr/>
        </p:nvSpPr>
        <p:spPr>
          <a:xfrm rot="18720000">
            <a:off x="8871313" y="5075560"/>
            <a:ext cx="507365" cy="512445"/>
          </a:xfrm>
          <a:prstGeom prst="triangle">
            <a:avLst/>
          </a:prstGeom>
          <a:solidFill>
            <a:srgbClr val="DAB96E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 rot="18900000">
            <a:off x="9572353" y="4082420"/>
            <a:ext cx="1108075" cy="1118235"/>
          </a:xfrm>
          <a:prstGeom prst="triangle">
            <a:avLst/>
          </a:prstGeom>
          <a:solidFill>
            <a:srgbClr val="DAB96E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 rot="18600000">
            <a:off x="10508977" y="5883280"/>
            <a:ext cx="492125" cy="497205"/>
          </a:xfrm>
          <a:prstGeom prst="triangle">
            <a:avLst/>
          </a:prstGeom>
          <a:solidFill>
            <a:srgbClr val="DAB96E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/>
          <p:nvPr/>
        </p:nvSpPr>
        <p:spPr>
          <a:xfrm rot="7140000">
            <a:off x="939800" y="483871"/>
            <a:ext cx="816610" cy="824230"/>
          </a:xfrm>
          <a:prstGeom prst="triangle">
            <a:avLst/>
          </a:prstGeom>
          <a:solidFill>
            <a:srgbClr val="DAB96E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/>
          <p:cNvSpPr/>
          <p:nvPr/>
        </p:nvSpPr>
        <p:spPr>
          <a:xfrm rot="7260000">
            <a:off x="1590040" y="1787526"/>
            <a:ext cx="528320" cy="533400"/>
          </a:xfrm>
          <a:prstGeom prst="triangle">
            <a:avLst/>
          </a:prstGeom>
          <a:solidFill>
            <a:srgbClr val="DAB96E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/>
          <p:cNvSpPr/>
          <p:nvPr/>
        </p:nvSpPr>
        <p:spPr>
          <a:xfrm rot="7620000">
            <a:off x="2682876" y="1486536"/>
            <a:ext cx="563880" cy="652145"/>
          </a:xfrm>
          <a:prstGeom prst="triangle">
            <a:avLst/>
          </a:prstGeom>
          <a:solidFill>
            <a:srgbClr val="DAB96E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1"/>
          <p:cNvSpPr txBox="1"/>
          <p:nvPr/>
        </p:nvSpPr>
        <p:spPr>
          <a:xfrm>
            <a:off x="903624" y="4505593"/>
            <a:ext cx="9851415" cy="1708154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 defTabSz="-635"/>
            <a:endParaRPr lang="en-US" altLang="zh-CN" sz="2400" dirty="0">
              <a:solidFill>
                <a:srgbClr val="DAB96E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  <a:p>
            <a:pPr algn="ctr" defTabSz="-635"/>
            <a:endParaRPr lang="en-US" altLang="zh-CN" sz="2800" dirty="0">
              <a:solidFill>
                <a:srgbClr val="DAB96E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  <a:p>
            <a:pPr algn="ctr" defTabSz="-635"/>
            <a:endParaRPr lang="en-US" altLang="zh-CN" sz="2800" dirty="0">
              <a:solidFill>
                <a:srgbClr val="DAB96E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  <a:p>
            <a:pPr algn="ctr" defTabSz="-635"/>
            <a:r>
              <a:rPr lang="en-US" altLang="zh-CN" sz="2800" dirty="0" smtClean="0">
                <a:solidFill>
                  <a:srgbClr val="E4AE57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G01</a:t>
            </a:r>
            <a:r>
              <a:rPr lang="zh-CN" altLang="en-US" sz="2800" dirty="0" smtClean="0">
                <a:solidFill>
                  <a:srgbClr val="E4AE57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：郦哲聪、刘晓倩、陈铉文      指导老师：杨枨老师</a:t>
            </a:r>
            <a:endParaRPr lang="en-US" altLang="zh-CN" sz="2800" dirty="0">
              <a:solidFill>
                <a:srgbClr val="E4AE57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8" grpId="0"/>
      <p:bldP spid="65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"/>
          <p:cNvSpPr txBox="1"/>
          <p:nvPr/>
        </p:nvSpPr>
        <p:spPr>
          <a:xfrm>
            <a:off x="338243" y="187419"/>
            <a:ext cx="2269852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2.2</a:t>
            </a:r>
            <a:r>
              <a:rPr lang="zh-CN" altLang="en-US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进度管理</a:t>
            </a:r>
          </a:p>
        </p:txBody>
      </p:sp>
      <p:pic>
        <p:nvPicPr>
          <p:cNvPr id="20" name="图片 19"/>
          <p:cNvPicPr/>
          <p:nvPr/>
        </p:nvPicPr>
        <p:blipFill>
          <a:blip r:embed="rId4"/>
          <a:stretch>
            <a:fillRect/>
          </a:stretch>
        </p:blipFill>
        <p:spPr>
          <a:xfrm>
            <a:off x="338243" y="733369"/>
            <a:ext cx="7753380" cy="2862430"/>
          </a:xfrm>
          <a:prstGeom prst="rect">
            <a:avLst/>
          </a:prstGeom>
        </p:spPr>
      </p:pic>
      <p:sp>
        <p:nvSpPr>
          <p:cNvPr id="21" name="Freeform 2"/>
          <p:cNvSpPr>
            <a:spLocks/>
          </p:cNvSpPr>
          <p:nvPr/>
        </p:nvSpPr>
        <p:spPr bwMode="auto">
          <a:xfrm>
            <a:off x="338243" y="2552221"/>
            <a:ext cx="11180657" cy="1153115"/>
          </a:xfrm>
          <a:custGeom>
            <a:avLst/>
            <a:gdLst>
              <a:gd name="T0" fmla="*/ 2134 w 2522"/>
              <a:gd name="T1" fmla="*/ 0 h 388"/>
              <a:gd name="T2" fmla="*/ 1749 w 2522"/>
              <a:gd name="T3" fmla="*/ 341 h 388"/>
              <a:gd name="T4" fmla="*/ 0 w 2522"/>
              <a:gd name="T5" fmla="*/ 341 h 388"/>
              <a:gd name="T6" fmla="*/ 0 w 2522"/>
              <a:gd name="T7" fmla="*/ 388 h 388"/>
              <a:gd name="T8" fmla="*/ 1746 w 2522"/>
              <a:gd name="T9" fmla="*/ 388 h 388"/>
              <a:gd name="T10" fmla="*/ 1803 w 2522"/>
              <a:gd name="T11" fmla="*/ 388 h 388"/>
              <a:gd name="T12" fmla="*/ 2522 w 2522"/>
              <a:gd name="T13" fmla="*/ 388 h 388"/>
              <a:gd name="T14" fmla="*/ 2134 w 2522"/>
              <a:gd name="T15" fmla="*/ 0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2" h="388">
                <a:moveTo>
                  <a:pt x="2134" y="0"/>
                </a:moveTo>
                <a:cubicBezTo>
                  <a:pt x="1936" y="0"/>
                  <a:pt x="1772" y="149"/>
                  <a:pt x="1749" y="341"/>
                </a:cubicBezTo>
                <a:cubicBezTo>
                  <a:pt x="0" y="341"/>
                  <a:pt x="0" y="341"/>
                  <a:pt x="0" y="341"/>
                </a:cubicBezTo>
                <a:cubicBezTo>
                  <a:pt x="0" y="388"/>
                  <a:pt x="0" y="388"/>
                  <a:pt x="0" y="388"/>
                </a:cubicBezTo>
                <a:cubicBezTo>
                  <a:pt x="1746" y="388"/>
                  <a:pt x="1746" y="388"/>
                  <a:pt x="1746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2522" y="388"/>
                  <a:pt x="2522" y="388"/>
                  <a:pt x="2522" y="388"/>
                </a:cubicBezTo>
                <a:cubicBezTo>
                  <a:pt x="2522" y="174"/>
                  <a:pt x="2348" y="0"/>
                  <a:pt x="2134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xtLst/>
        </p:spPr>
        <p:txBody>
          <a:bodyPr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Freeform 3"/>
          <p:cNvSpPr>
            <a:spLocks/>
          </p:cNvSpPr>
          <p:nvPr/>
        </p:nvSpPr>
        <p:spPr bwMode="auto">
          <a:xfrm>
            <a:off x="338243" y="3712683"/>
            <a:ext cx="11180657" cy="1153115"/>
          </a:xfrm>
          <a:custGeom>
            <a:avLst/>
            <a:gdLst>
              <a:gd name="T0" fmla="*/ 2134 w 2522"/>
              <a:gd name="T1" fmla="*/ 388 h 388"/>
              <a:gd name="T2" fmla="*/ 1749 w 2522"/>
              <a:gd name="T3" fmla="*/ 48 h 388"/>
              <a:gd name="T4" fmla="*/ 0 w 2522"/>
              <a:gd name="T5" fmla="*/ 48 h 388"/>
              <a:gd name="T6" fmla="*/ 0 w 2522"/>
              <a:gd name="T7" fmla="*/ 0 h 388"/>
              <a:gd name="T8" fmla="*/ 1746 w 2522"/>
              <a:gd name="T9" fmla="*/ 0 h 388"/>
              <a:gd name="T10" fmla="*/ 1803 w 2522"/>
              <a:gd name="T11" fmla="*/ 0 h 388"/>
              <a:gd name="T12" fmla="*/ 2522 w 2522"/>
              <a:gd name="T13" fmla="*/ 0 h 388"/>
              <a:gd name="T14" fmla="*/ 2134 w 2522"/>
              <a:gd name="T15" fmla="*/ 388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2" h="388">
                <a:moveTo>
                  <a:pt x="2134" y="388"/>
                </a:moveTo>
                <a:cubicBezTo>
                  <a:pt x="1936" y="388"/>
                  <a:pt x="1772" y="240"/>
                  <a:pt x="1749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0"/>
                  <a:pt x="0" y="0"/>
                  <a:pt x="0" y="0"/>
                </a:cubicBezTo>
                <a:cubicBezTo>
                  <a:pt x="1746" y="0"/>
                  <a:pt x="1746" y="0"/>
                  <a:pt x="1746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2522" y="0"/>
                  <a:pt x="2522" y="0"/>
                  <a:pt x="2522" y="0"/>
                </a:cubicBezTo>
                <a:cubicBezTo>
                  <a:pt x="2522" y="215"/>
                  <a:pt x="2348" y="388"/>
                  <a:pt x="2134" y="388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xtLst/>
        </p:spPr>
        <p:txBody>
          <a:bodyPr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233416" y="2878996"/>
            <a:ext cx="1412780" cy="28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上半部分</a:t>
            </a:r>
            <a:endParaRPr lang="zh-CN" altLang="zh-CN" sz="1800" b="1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9299514" y="4307746"/>
            <a:ext cx="1412780" cy="28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下半部分</a:t>
            </a:r>
            <a:endParaRPr lang="zh-CN" altLang="zh-CN" sz="1600" b="1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5" name="Freeform 103"/>
          <p:cNvSpPr>
            <a:spLocks noEditPoints="1" noChangeArrowheads="1"/>
          </p:cNvSpPr>
          <p:nvPr/>
        </p:nvSpPr>
        <p:spPr bwMode="auto">
          <a:xfrm>
            <a:off x="9434177" y="3225623"/>
            <a:ext cx="712470" cy="370176"/>
          </a:xfrm>
          <a:custGeom>
            <a:avLst/>
            <a:gdLst>
              <a:gd name="T0" fmla="*/ 33 w 97"/>
              <a:gd name="T1" fmla="*/ 75 h 75"/>
              <a:gd name="T2" fmla="*/ 44 w 97"/>
              <a:gd name="T3" fmla="*/ 75 h 75"/>
              <a:gd name="T4" fmla="*/ 47 w 97"/>
              <a:gd name="T5" fmla="*/ 73 h 75"/>
              <a:gd name="T6" fmla="*/ 47 w 97"/>
              <a:gd name="T7" fmla="*/ 49 h 75"/>
              <a:gd name="T8" fmla="*/ 39 w 97"/>
              <a:gd name="T9" fmla="*/ 45 h 75"/>
              <a:gd name="T10" fmla="*/ 30 w 97"/>
              <a:gd name="T11" fmla="*/ 50 h 75"/>
              <a:gd name="T12" fmla="*/ 30 w 97"/>
              <a:gd name="T13" fmla="*/ 73 h 75"/>
              <a:gd name="T14" fmla="*/ 33 w 97"/>
              <a:gd name="T15" fmla="*/ 75 h 75"/>
              <a:gd name="T16" fmla="*/ 0 w 97"/>
              <a:gd name="T17" fmla="*/ 49 h 75"/>
              <a:gd name="T18" fmla="*/ 37 w 97"/>
              <a:gd name="T19" fmla="*/ 28 h 75"/>
              <a:gd name="T20" fmla="*/ 39 w 97"/>
              <a:gd name="T21" fmla="*/ 26 h 75"/>
              <a:gd name="T22" fmla="*/ 41 w 97"/>
              <a:gd name="T23" fmla="*/ 28 h 75"/>
              <a:gd name="T24" fmla="*/ 52 w 97"/>
              <a:gd name="T25" fmla="*/ 34 h 75"/>
              <a:gd name="T26" fmla="*/ 81 w 97"/>
              <a:gd name="T27" fmla="*/ 9 h 75"/>
              <a:gd name="T28" fmla="*/ 77 w 97"/>
              <a:gd name="T29" fmla="*/ 4 h 75"/>
              <a:gd name="T30" fmla="*/ 87 w 97"/>
              <a:gd name="T31" fmla="*/ 2 h 75"/>
              <a:gd name="T32" fmla="*/ 97 w 97"/>
              <a:gd name="T33" fmla="*/ 0 h 75"/>
              <a:gd name="T34" fmla="*/ 94 w 97"/>
              <a:gd name="T35" fmla="*/ 10 h 75"/>
              <a:gd name="T36" fmla="*/ 91 w 97"/>
              <a:gd name="T37" fmla="*/ 19 h 75"/>
              <a:gd name="T38" fmla="*/ 87 w 97"/>
              <a:gd name="T39" fmla="*/ 15 h 75"/>
              <a:gd name="T40" fmla="*/ 55 w 97"/>
              <a:gd name="T41" fmla="*/ 42 h 75"/>
              <a:gd name="T42" fmla="*/ 53 w 97"/>
              <a:gd name="T43" fmla="*/ 44 h 75"/>
              <a:gd name="T44" fmla="*/ 50 w 97"/>
              <a:gd name="T45" fmla="*/ 43 h 75"/>
              <a:gd name="T46" fmla="*/ 39 w 97"/>
              <a:gd name="T47" fmla="*/ 36 h 75"/>
              <a:gd name="T48" fmla="*/ 5 w 97"/>
              <a:gd name="T49" fmla="*/ 57 h 75"/>
              <a:gd name="T50" fmla="*/ 0 w 97"/>
              <a:gd name="T51" fmla="*/ 49 h 75"/>
              <a:gd name="T52" fmla="*/ 10 w 97"/>
              <a:gd name="T53" fmla="*/ 75 h 75"/>
              <a:gd name="T54" fmla="*/ 21 w 97"/>
              <a:gd name="T55" fmla="*/ 75 h 75"/>
              <a:gd name="T56" fmla="*/ 23 w 97"/>
              <a:gd name="T57" fmla="*/ 73 h 75"/>
              <a:gd name="T58" fmla="*/ 23 w 97"/>
              <a:gd name="T59" fmla="*/ 54 h 75"/>
              <a:gd name="T60" fmla="*/ 7 w 97"/>
              <a:gd name="T61" fmla="*/ 64 h 75"/>
              <a:gd name="T62" fmla="*/ 7 w 97"/>
              <a:gd name="T63" fmla="*/ 73 h 75"/>
              <a:gd name="T64" fmla="*/ 10 w 97"/>
              <a:gd name="T65" fmla="*/ 75 h 75"/>
              <a:gd name="T66" fmla="*/ 56 w 97"/>
              <a:gd name="T67" fmla="*/ 75 h 75"/>
              <a:gd name="T68" fmla="*/ 67 w 97"/>
              <a:gd name="T69" fmla="*/ 75 h 75"/>
              <a:gd name="T70" fmla="*/ 70 w 97"/>
              <a:gd name="T71" fmla="*/ 73 h 75"/>
              <a:gd name="T72" fmla="*/ 70 w 97"/>
              <a:gd name="T73" fmla="*/ 39 h 75"/>
              <a:gd name="T74" fmla="*/ 70 w 97"/>
              <a:gd name="T75" fmla="*/ 39 h 75"/>
              <a:gd name="T76" fmla="*/ 54 w 97"/>
              <a:gd name="T77" fmla="*/ 53 h 75"/>
              <a:gd name="T78" fmla="*/ 53 w 97"/>
              <a:gd name="T79" fmla="*/ 52 h 75"/>
              <a:gd name="T80" fmla="*/ 53 w 97"/>
              <a:gd name="T81" fmla="*/ 73 h 75"/>
              <a:gd name="T82" fmla="*/ 56 w 97"/>
              <a:gd name="T83" fmla="*/ 75 h 75"/>
              <a:gd name="T84" fmla="*/ 79 w 97"/>
              <a:gd name="T85" fmla="*/ 75 h 75"/>
              <a:gd name="T86" fmla="*/ 90 w 97"/>
              <a:gd name="T87" fmla="*/ 75 h 75"/>
              <a:gd name="T88" fmla="*/ 93 w 97"/>
              <a:gd name="T89" fmla="*/ 73 h 75"/>
              <a:gd name="T90" fmla="*/ 93 w 97"/>
              <a:gd name="T91" fmla="*/ 32 h 75"/>
              <a:gd name="T92" fmla="*/ 86 w 97"/>
              <a:gd name="T93" fmla="*/ 24 h 75"/>
              <a:gd name="T94" fmla="*/ 77 w 97"/>
              <a:gd name="T95" fmla="*/ 33 h 75"/>
              <a:gd name="T96" fmla="*/ 77 w 97"/>
              <a:gd name="T97" fmla="*/ 73 h 75"/>
              <a:gd name="T98" fmla="*/ 79 w 97"/>
              <a:gd name="T99" fmla="*/ 75 h 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97"/>
              <a:gd name="T151" fmla="*/ 0 h 75"/>
              <a:gd name="T152" fmla="*/ 97 w 97"/>
              <a:gd name="T153" fmla="*/ 75 h 7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35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396646" y="3828596"/>
            <a:ext cx="712468" cy="352627"/>
            <a:chOff x="1653093" y="4101379"/>
            <a:chExt cx="968375" cy="781050"/>
          </a:xfrm>
          <a:solidFill>
            <a:schemeClr val="bg1"/>
          </a:solidFill>
        </p:grpSpPr>
        <p:sp>
          <p:nvSpPr>
            <p:cNvPr id="27" name="Freeform 119"/>
            <p:cNvSpPr>
              <a:spLocks noEditPoints="1"/>
            </p:cNvSpPr>
            <p:nvPr/>
          </p:nvSpPr>
          <p:spPr bwMode="auto">
            <a:xfrm>
              <a:off x="1653093" y="4228379"/>
              <a:ext cx="649288" cy="654050"/>
            </a:xfrm>
            <a:custGeom>
              <a:avLst/>
              <a:gdLst>
                <a:gd name="T0" fmla="*/ 138 w 173"/>
                <a:gd name="T1" fmla="*/ 157 h 174"/>
                <a:gd name="T2" fmla="*/ 105 w 173"/>
                <a:gd name="T3" fmla="*/ 157 h 174"/>
                <a:gd name="T4" fmla="*/ 105 w 173"/>
                <a:gd name="T5" fmla="*/ 134 h 174"/>
                <a:gd name="T6" fmla="*/ 167 w 173"/>
                <a:gd name="T7" fmla="*/ 134 h 174"/>
                <a:gd name="T8" fmla="*/ 173 w 173"/>
                <a:gd name="T9" fmla="*/ 128 h 174"/>
                <a:gd name="T10" fmla="*/ 173 w 173"/>
                <a:gd name="T11" fmla="*/ 6 h 174"/>
                <a:gd name="T12" fmla="*/ 167 w 173"/>
                <a:gd name="T13" fmla="*/ 0 h 174"/>
                <a:gd name="T14" fmla="*/ 7 w 173"/>
                <a:gd name="T15" fmla="*/ 0 h 174"/>
                <a:gd name="T16" fmla="*/ 0 w 173"/>
                <a:gd name="T17" fmla="*/ 6 h 174"/>
                <a:gd name="T18" fmla="*/ 0 w 173"/>
                <a:gd name="T19" fmla="*/ 128 h 174"/>
                <a:gd name="T20" fmla="*/ 7 w 173"/>
                <a:gd name="T21" fmla="*/ 134 h 174"/>
                <a:gd name="T22" fmla="*/ 69 w 173"/>
                <a:gd name="T23" fmla="*/ 134 h 174"/>
                <a:gd name="T24" fmla="*/ 69 w 173"/>
                <a:gd name="T25" fmla="*/ 157 h 174"/>
                <a:gd name="T26" fmla="*/ 35 w 173"/>
                <a:gd name="T27" fmla="*/ 157 h 174"/>
                <a:gd name="T28" fmla="*/ 28 w 173"/>
                <a:gd name="T29" fmla="*/ 165 h 174"/>
                <a:gd name="T30" fmla="*/ 28 w 173"/>
                <a:gd name="T31" fmla="*/ 174 h 174"/>
                <a:gd name="T32" fmla="*/ 146 w 173"/>
                <a:gd name="T33" fmla="*/ 174 h 174"/>
                <a:gd name="T34" fmla="*/ 146 w 173"/>
                <a:gd name="T35" fmla="*/ 165 h 174"/>
                <a:gd name="T36" fmla="*/ 138 w 173"/>
                <a:gd name="T37" fmla="*/ 157 h 174"/>
                <a:gd name="T38" fmla="*/ 19 w 173"/>
                <a:gd name="T39" fmla="*/ 116 h 174"/>
                <a:gd name="T40" fmla="*/ 19 w 173"/>
                <a:gd name="T41" fmla="*/ 18 h 174"/>
                <a:gd name="T42" fmla="*/ 155 w 173"/>
                <a:gd name="T43" fmla="*/ 18 h 174"/>
                <a:gd name="T44" fmla="*/ 155 w 173"/>
                <a:gd name="T45" fmla="*/ 116 h 174"/>
                <a:gd name="T46" fmla="*/ 19 w 173"/>
                <a:gd name="T47" fmla="*/ 11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3" h="174">
                  <a:moveTo>
                    <a:pt x="138" y="157"/>
                  </a:moveTo>
                  <a:cubicBezTo>
                    <a:pt x="105" y="157"/>
                    <a:pt x="105" y="157"/>
                    <a:pt x="105" y="157"/>
                  </a:cubicBezTo>
                  <a:cubicBezTo>
                    <a:pt x="105" y="134"/>
                    <a:pt x="105" y="134"/>
                    <a:pt x="105" y="134"/>
                  </a:cubicBezTo>
                  <a:cubicBezTo>
                    <a:pt x="167" y="134"/>
                    <a:pt x="167" y="134"/>
                    <a:pt x="167" y="134"/>
                  </a:cubicBezTo>
                  <a:cubicBezTo>
                    <a:pt x="171" y="134"/>
                    <a:pt x="173" y="131"/>
                    <a:pt x="173" y="128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2"/>
                    <a:pt x="171" y="0"/>
                    <a:pt x="16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3" y="134"/>
                    <a:pt x="7" y="134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69" y="157"/>
                    <a:pt x="69" y="157"/>
                    <a:pt x="69" y="157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1" y="157"/>
                    <a:pt x="28" y="160"/>
                    <a:pt x="28" y="165"/>
                  </a:cubicBezTo>
                  <a:cubicBezTo>
                    <a:pt x="28" y="174"/>
                    <a:pt x="28" y="174"/>
                    <a:pt x="28" y="174"/>
                  </a:cubicBezTo>
                  <a:cubicBezTo>
                    <a:pt x="146" y="174"/>
                    <a:pt x="146" y="174"/>
                    <a:pt x="146" y="174"/>
                  </a:cubicBezTo>
                  <a:cubicBezTo>
                    <a:pt x="146" y="165"/>
                    <a:pt x="146" y="165"/>
                    <a:pt x="146" y="165"/>
                  </a:cubicBezTo>
                  <a:cubicBezTo>
                    <a:pt x="146" y="160"/>
                    <a:pt x="142" y="157"/>
                    <a:pt x="138" y="157"/>
                  </a:cubicBezTo>
                  <a:close/>
                  <a:moveTo>
                    <a:pt x="19" y="116"/>
                  </a:moveTo>
                  <a:cubicBezTo>
                    <a:pt x="19" y="18"/>
                    <a:pt x="19" y="18"/>
                    <a:pt x="19" y="18"/>
                  </a:cubicBezTo>
                  <a:cubicBezTo>
                    <a:pt x="155" y="18"/>
                    <a:pt x="155" y="18"/>
                    <a:pt x="155" y="18"/>
                  </a:cubicBezTo>
                  <a:cubicBezTo>
                    <a:pt x="155" y="116"/>
                    <a:pt x="155" y="116"/>
                    <a:pt x="155" y="116"/>
                  </a:cubicBezTo>
                  <a:lnTo>
                    <a:pt x="19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342900" indent="1143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685800" indent="2286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028700" indent="3429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371600" indent="4572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120"/>
            <p:cNvSpPr>
              <a:spLocks noEditPoints="1"/>
            </p:cNvSpPr>
            <p:nvPr/>
          </p:nvSpPr>
          <p:spPr bwMode="auto">
            <a:xfrm>
              <a:off x="2038855" y="4101379"/>
              <a:ext cx="582613" cy="777875"/>
            </a:xfrm>
            <a:custGeom>
              <a:avLst/>
              <a:gdLst>
                <a:gd name="T0" fmla="*/ 147 w 155"/>
                <a:gd name="T1" fmla="*/ 0 h 207"/>
                <a:gd name="T2" fmla="*/ 8 w 155"/>
                <a:gd name="T3" fmla="*/ 0 h 207"/>
                <a:gd name="T4" fmla="*/ 0 w 155"/>
                <a:gd name="T5" fmla="*/ 7 h 207"/>
                <a:gd name="T6" fmla="*/ 0 w 155"/>
                <a:gd name="T7" fmla="*/ 29 h 207"/>
                <a:gd name="T8" fmla="*/ 64 w 155"/>
                <a:gd name="T9" fmla="*/ 29 h 207"/>
                <a:gd name="T10" fmla="*/ 75 w 155"/>
                <a:gd name="T11" fmla="*/ 40 h 207"/>
                <a:gd name="T12" fmla="*/ 75 w 155"/>
                <a:gd name="T13" fmla="*/ 162 h 207"/>
                <a:gd name="T14" fmla="*/ 64 w 155"/>
                <a:gd name="T15" fmla="*/ 173 h 207"/>
                <a:gd name="T16" fmla="*/ 7 w 155"/>
                <a:gd name="T17" fmla="*/ 173 h 207"/>
                <a:gd name="T18" fmla="*/ 7 w 155"/>
                <a:gd name="T19" fmla="*/ 186 h 207"/>
                <a:gd name="T20" fmla="*/ 35 w 155"/>
                <a:gd name="T21" fmla="*/ 186 h 207"/>
                <a:gd name="T22" fmla="*/ 48 w 155"/>
                <a:gd name="T23" fmla="*/ 199 h 207"/>
                <a:gd name="T24" fmla="*/ 48 w 155"/>
                <a:gd name="T25" fmla="*/ 207 h 207"/>
                <a:gd name="T26" fmla="*/ 147 w 155"/>
                <a:gd name="T27" fmla="*/ 207 h 207"/>
                <a:gd name="T28" fmla="*/ 155 w 155"/>
                <a:gd name="T29" fmla="*/ 200 h 207"/>
                <a:gd name="T30" fmla="*/ 155 w 155"/>
                <a:gd name="T31" fmla="*/ 7 h 207"/>
                <a:gd name="T32" fmla="*/ 147 w 155"/>
                <a:gd name="T33" fmla="*/ 0 h 207"/>
                <a:gd name="T34" fmla="*/ 100 w 155"/>
                <a:gd name="T35" fmla="*/ 114 h 207"/>
                <a:gd name="T36" fmla="*/ 89 w 155"/>
                <a:gd name="T37" fmla="*/ 103 h 207"/>
                <a:gd name="T38" fmla="*/ 100 w 155"/>
                <a:gd name="T39" fmla="*/ 93 h 207"/>
                <a:gd name="T40" fmla="*/ 111 w 155"/>
                <a:gd name="T41" fmla="*/ 103 h 207"/>
                <a:gd name="T42" fmla="*/ 100 w 155"/>
                <a:gd name="T43" fmla="*/ 114 h 207"/>
                <a:gd name="T44" fmla="*/ 132 w 155"/>
                <a:gd name="T45" fmla="*/ 114 h 207"/>
                <a:gd name="T46" fmla="*/ 121 w 155"/>
                <a:gd name="T47" fmla="*/ 103 h 207"/>
                <a:gd name="T48" fmla="*/ 132 w 155"/>
                <a:gd name="T49" fmla="*/ 93 h 207"/>
                <a:gd name="T50" fmla="*/ 143 w 155"/>
                <a:gd name="T51" fmla="*/ 103 h 207"/>
                <a:gd name="T52" fmla="*/ 132 w 155"/>
                <a:gd name="T53" fmla="*/ 114 h 207"/>
                <a:gd name="T54" fmla="*/ 143 w 155"/>
                <a:gd name="T55" fmla="*/ 75 h 207"/>
                <a:gd name="T56" fmla="*/ 138 w 155"/>
                <a:gd name="T57" fmla="*/ 80 h 207"/>
                <a:gd name="T58" fmla="*/ 84 w 155"/>
                <a:gd name="T59" fmla="*/ 80 h 207"/>
                <a:gd name="T60" fmla="*/ 84 w 155"/>
                <a:gd name="T61" fmla="*/ 34 h 207"/>
                <a:gd name="T62" fmla="*/ 138 w 155"/>
                <a:gd name="T63" fmla="*/ 34 h 207"/>
                <a:gd name="T64" fmla="*/ 143 w 155"/>
                <a:gd name="T65" fmla="*/ 39 h 207"/>
                <a:gd name="T66" fmla="*/ 143 w 155"/>
                <a:gd name="T67" fmla="*/ 7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5" h="207">
                  <a:moveTo>
                    <a:pt x="147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70" y="29"/>
                    <a:pt x="75" y="34"/>
                    <a:pt x="75" y="40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168"/>
                    <a:pt x="70" y="173"/>
                    <a:pt x="64" y="173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42" y="186"/>
                    <a:pt x="48" y="192"/>
                    <a:pt x="48" y="199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147" y="207"/>
                    <a:pt x="147" y="207"/>
                    <a:pt x="147" y="207"/>
                  </a:cubicBezTo>
                  <a:cubicBezTo>
                    <a:pt x="151" y="207"/>
                    <a:pt x="155" y="204"/>
                    <a:pt x="155" y="200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155" y="3"/>
                    <a:pt x="151" y="0"/>
                    <a:pt x="147" y="0"/>
                  </a:cubicBezTo>
                  <a:close/>
                  <a:moveTo>
                    <a:pt x="100" y="114"/>
                  </a:moveTo>
                  <a:cubicBezTo>
                    <a:pt x="94" y="114"/>
                    <a:pt x="89" y="109"/>
                    <a:pt x="89" y="103"/>
                  </a:cubicBezTo>
                  <a:cubicBezTo>
                    <a:pt x="89" y="98"/>
                    <a:pt x="94" y="93"/>
                    <a:pt x="100" y="93"/>
                  </a:cubicBezTo>
                  <a:cubicBezTo>
                    <a:pt x="106" y="93"/>
                    <a:pt x="111" y="98"/>
                    <a:pt x="111" y="103"/>
                  </a:cubicBezTo>
                  <a:cubicBezTo>
                    <a:pt x="111" y="109"/>
                    <a:pt x="106" y="114"/>
                    <a:pt x="100" y="114"/>
                  </a:cubicBezTo>
                  <a:close/>
                  <a:moveTo>
                    <a:pt x="132" y="114"/>
                  </a:moveTo>
                  <a:cubicBezTo>
                    <a:pt x="126" y="114"/>
                    <a:pt x="121" y="109"/>
                    <a:pt x="121" y="103"/>
                  </a:cubicBezTo>
                  <a:cubicBezTo>
                    <a:pt x="121" y="98"/>
                    <a:pt x="126" y="93"/>
                    <a:pt x="132" y="93"/>
                  </a:cubicBezTo>
                  <a:cubicBezTo>
                    <a:pt x="138" y="93"/>
                    <a:pt x="143" y="98"/>
                    <a:pt x="143" y="103"/>
                  </a:cubicBezTo>
                  <a:cubicBezTo>
                    <a:pt x="143" y="109"/>
                    <a:pt x="138" y="114"/>
                    <a:pt x="132" y="114"/>
                  </a:cubicBezTo>
                  <a:close/>
                  <a:moveTo>
                    <a:pt x="143" y="75"/>
                  </a:moveTo>
                  <a:cubicBezTo>
                    <a:pt x="143" y="78"/>
                    <a:pt x="140" y="80"/>
                    <a:pt x="138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138" y="34"/>
                    <a:pt x="138" y="34"/>
                    <a:pt x="138" y="34"/>
                  </a:cubicBezTo>
                  <a:cubicBezTo>
                    <a:pt x="140" y="34"/>
                    <a:pt x="143" y="37"/>
                    <a:pt x="143" y="39"/>
                  </a:cubicBezTo>
                  <a:lnTo>
                    <a:pt x="143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>
              <a:defPPr>
                <a:defRPr lang="zh-CN"/>
              </a:defPPr>
              <a:lvl1pPr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342900" indent="1143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685800" indent="2286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028700" indent="3429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371600" indent="457200" algn="l" defTabSz="685800" rtl="0" fontAlgn="base">
                <a:spcBef>
                  <a:spcPct val="0"/>
                </a:spcBef>
                <a:spcAft>
                  <a:spcPct val="0"/>
                </a:spcAft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29" name="图片 28"/>
          <p:cNvPicPr/>
          <p:nvPr/>
        </p:nvPicPr>
        <p:blipFill>
          <a:blip r:embed="rId5"/>
          <a:stretch>
            <a:fillRect/>
          </a:stretch>
        </p:blipFill>
        <p:spPr>
          <a:xfrm>
            <a:off x="338243" y="3828596"/>
            <a:ext cx="7753380" cy="265157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2" grpId="0" animBg="1"/>
      <p:bldP spid="23" grpId="0"/>
      <p:bldP spid="24" grpId="0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59859" y="1425388"/>
            <a:ext cx="917089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功能点技术估算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: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输入项数：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7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输出项数：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查询数：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主文件数：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5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外部接口数：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1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A1-A5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分别是 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3 4 3 10 7</a:t>
            </a:r>
          </a:p>
          <a:p>
            <a:endParaRPr lang="en-US" altLang="zh-CN" sz="20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UFP=3*7+4*3+3*3+10*5+1*7=99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DI=0+2+3+1+2+5+5+5+3+5+5+5+5+5=51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TCF=0.65+0.01*51=1.16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FP=1.16*99=114.84</a:t>
            </a:r>
          </a:p>
          <a:p>
            <a:endParaRPr lang="en-US" altLang="zh-CN" sz="20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2017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年杭州社会平均标准月薪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5096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元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人，时薪约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28.95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元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人，项目总共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72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天，每天工作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小时来算，需要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25012.8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元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阿里云服务器半年租用价格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1,652.4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元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总计</a:t>
            </a:r>
            <a:r>
              <a:rPr lang="zh-CN" altLang="en-US" sz="20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24000-29000</a:t>
            </a:r>
            <a:r>
              <a:rPr lang="zh-CN" altLang="en-US" sz="20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元</a:t>
            </a:r>
            <a:endParaRPr lang="zh-CN" altLang="en-US" sz="20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  <a:p>
            <a:endParaRPr lang="zh-CN" altLang="en-US" dirty="0"/>
          </a:p>
        </p:txBody>
      </p:sp>
      <p:sp>
        <p:nvSpPr>
          <p:cNvPr id="33" name="TextBox 1"/>
          <p:cNvSpPr txBox="1"/>
          <p:nvPr/>
        </p:nvSpPr>
        <p:spPr>
          <a:xfrm>
            <a:off x="338243" y="187419"/>
            <a:ext cx="1436291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2.3</a:t>
            </a:r>
            <a:r>
              <a:rPr lang="zh-CN" altLang="en-US" sz="32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预算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3464" y="2205839"/>
            <a:ext cx="3590476" cy="280952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1"/>
          <p:cNvSpPr txBox="1"/>
          <p:nvPr/>
        </p:nvSpPr>
        <p:spPr>
          <a:xfrm>
            <a:off x="338243" y="187419"/>
            <a:ext cx="2293898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2.4</a:t>
            </a:r>
            <a:r>
              <a:rPr lang="zh-CN" altLang="en-US" sz="32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参与</a:t>
            </a:r>
            <a:r>
              <a:rPr lang="zh-CN" altLang="en-US" sz="32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人员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450462" y="1371601"/>
            <a:ext cx="8921690" cy="4350544"/>
            <a:chOff x="1450462" y="1371601"/>
            <a:chExt cx="8921690" cy="4350544"/>
          </a:xfrm>
        </p:grpSpPr>
        <p:grpSp>
          <p:nvGrpSpPr>
            <p:cNvPr id="4" name="组合 3"/>
            <p:cNvGrpSpPr>
              <a:grpSpLocks/>
            </p:cNvGrpSpPr>
            <p:nvPr/>
          </p:nvGrpSpPr>
          <p:grpSpPr bwMode="auto">
            <a:xfrm>
              <a:off x="1450462" y="1371601"/>
              <a:ext cx="8921690" cy="4350544"/>
              <a:chOff x="2099209" y="967406"/>
              <a:chExt cx="5491946" cy="2676570"/>
            </a:xfrm>
          </p:grpSpPr>
          <p:grpSp>
            <p:nvGrpSpPr>
              <p:cNvPr id="5" name="组合 4"/>
              <p:cNvGrpSpPr>
                <a:grpSpLocks/>
              </p:cNvGrpSpPr>
              <p:nvPr/>
            </p:nvGrpSpPr>
            <p:grpSpPr bwMode="auto">
              <a:xfrm>
                <a:off x="3102562" y="967406"/>
                <a:ext cx="2964412" cy="2135545"/>
                <a:chOff x="3102562" y="967406"/>
                <a:chExt cx="2964412" cy="2135545"/>
              </a:xfrm>
            </p:grpSpPr>
            <p:cxnSp>
              <p:nvCxnSpPr>
                <p:cNvPr id="13" name="直接连接符 12"/>
                <p:cNvCxnSpPr/>
                <p:nvPr/>
              </p:nvCxnSpPr>
              <p:spPr>
                <a:xfrm flipV="1">
                  <a:off x="3102562" y="2726930"/>
                  <a:ext cx="2960645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/>
                <p:cNvCxnSpPr>
                  <a:endCxn id="8" idx="0"/>
                </p:cNvCxnSpPr>
                <p:nvPr/>
              </p:nvCxnSpPr>
              <p:spPr>
                <a:xfrm flipH="1">
                  <a:off x="3103341" y="2726930"/>
                  <a:ext cx="14" cy="376021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/>
                <p:cNvCxnSpPr/>
                <p:nvPr/>
              </p:nvCxnSpPr>
              <p:spPr>
                <a:xfrm>
                  <a:off x="4582885" y="1638531"/>
                  <a:ext cx="0" cy="193564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箭头连接符 15"/>
                <p:cNvCxnSpPr>
                  <a:endCxn id="10" idx="0"/>
                </p:cNvCxnSpPr>
                <p:nvPr/>
              </p:nvCxnSpPr>
              <p:spPr>
                <a:xfrm>
                  <a:off x="6064001" y="2722170"/>
                  <a:ext cx="2973" cy="380781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>
                  <a:off x="4582885" y="1508431"/>
                  <a:ext cx="0" cy="222122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矩形 17"/>
                <p:cNvSpPr/>
                <p:nvPr/>
              </p:nvSpPr>
              <p:spPr>
                <a:xfrm>
                  <a:off x="3482763" y="967406"/>
                  <a:ext cx="2178019" cy="541025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42900" indent="1143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685800" indent="2286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028700" indent="3429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371600" indent="4572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3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013" dirty="0">
                    <a:solidFill>
                      <a:schemeClr val="bg1"/>
                    </a:solidFill>
                    <a:latin typeface="微软雅黑 Light" panose="020B0502040204020203" pitchFamily="34" charset="-122"/>
                  </a:endParaRPr>
                </a:p>
              </p:txBody>
            </p:sp>
            <p:sp>
              <p:nvSpPr>
                <p:cNvPr id="19" name="TextBox 35"/>
                <p:cNvSpPr txBox="1"/>
                <p:nvPr/>
              </p:nvSpPr>
              <p:spPr>
                <a:xfrm>
                  <a:off x="3805902" y="1087987"/>
                  <a:ext cx="1515868" cy="24615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342900" indent="1143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685800" indent="2286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028700" indent="3429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371600" indent="457200" algn="l" defTabSz="685800" rtl="0" fontAlgn="base">
                    <a:spcBef>
                      <a:spcPct val="0"/>
                    </a:spcBef>
                    <a:spcAft>
                      <a:spcPct val="0"/>
                    </a:spcAft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sz="13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000" b="1" spc="225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方正粗倩简体" panose="03000509000000000000" pitchFamily="65" charset="-122"/>
                      <a:ea typeface="方正粗倩简体" panose="03000509000000000000" pitchFamily="65" charset="-122"/>
                    </a:rPr>
                    <a:t>SE2018</a:t>
                  </a:r>
                  <a:r>
                    <a:rPr lang="zh-CN" altLang="en-US" sz="2000" b="1" spc="225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方正粗倩简体" panose="03000509000000000000" pitchFamily="65" charset="-122"/>
                      <a:ea typeface="方正粗倩简体" panose="03000509000000000000" pitchFamily="65" charset="-122"/>
                    </a:rPr>
                    <a:t>春</a:t>
                  </a:r>
                  <a:r>
                    <a:rPr lang="en-US" altLang="zh-CN" sz="2000" b="1" spc="225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方正粗倩简体" panose="03000509000000000000" pitchFamily="65" charset="-122"/>
                      <a:ea typeface="方正粗倩简体" panose="03000509000000000000" pitchFamily="65" charset="-122"/>
                    </a:rPr>
                    <a:t>-G01</a:t>
                  </a:r>
                  <a:endParaRPr lang="zh-CN" altLang="en-US" sz="2000" b="1" spc="225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方正粗倩简体" panose="03000509000000000000" pitchFamily="65" charset="-122"/>
                    <a:ea typeface="方正粗倩简体" panose="03000509000000000000" pitchFamily="65" charset="-122"/>
                  </a:endParaRPr>
                </a:p>
              </p:txBody>
            </p:sp>
          </p:grpSp>
          <p:sp>
            <p:nvSpPr>
              <p:cNvPr id="6" name="矩形 5"/>
              <p:cNvSpPr/>
              <p:nvPr/>
            </p:nvSpPr>
            <p:spPr>
              <a:xfrm>
                <a:off x="3695485" y="1846375"/>
                <a:ext cx="1789088" cy="54102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1143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2286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3429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4572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dirty="0"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7" name="TextBox 36"/>
              <p:cNvSpPr txBox="1">
                <a:spLocks noChangeArrowheads="1"/>
              </p:cNvSpPr>
              <p:nvPr/>
            </p:nvSpPr>
            <p:spPr bwMode="auto">
              <a:xfrm>
                <a:off x="3693552" y="1985840"/>
                <a:ext cx="1818805" cy="227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/>
                <a:r>
                  <a:rPr lang="zh-CN" altLang="en-US" sz="1800" dirty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组长（主程序员）</a:t>
                </a:r>
                <a:r>
                  <a:rPr lang="zh-CN" altLang="en-US" sz="1800" dirty="0" smtClean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：郦哲聪</a:t>
                </a:r>
                <a:endParaRPr lang="zh-CN" altLang="en-US" sz="18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099209" y="3102951"/>
                <a:ext cx="2008264" cy="54102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1143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2286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3429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4572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dirty="0"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9" name="TextBox 37"/>
              <p:cNvSpPr txBox="1">
                <a:spLocks noChangeArrowheads="1"/>
              </p:cNvSpPr>
              <p:nvPr/>
            </p:nvSpPr>
            <p:spPr bwMode="auto">
              <a:xfrm>
                <a:off x="2099209" y="3242733"/>
                <a:ext cx="2008264" cy="2461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/>
                <a:r>
                  <a:rPr lang="zh-CN" altLang="en-US" sz="2000" dirty="0" smtClean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程序员、文档管理：刘晓倩</a:t>
                </a:r>
                <a:endPara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047169" y="3102951"/>
                <a:ext cx="2039610" cy="54102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1143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2286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3429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4572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13" dirty="0">
                  <a:solidFill>
                    <a:schemeClr val="bg1"/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11" name="TextBox 38"/>
              <p:cNvSpPr txBox="1">
                <a:spLocks noChangeArrowheads="1"/>
              </p:cNvSpPr>
              <p:nvPr/>
            </p:nvSpPr>
            <p:spPr bwMode="auto">
              <a:xfrm>
                <a:off x="4980612" y="3242733"/>
                <a:ext cx="2166146" cy="2461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/>
                <a:r>
                  <a:rPr lang="zh-CN" altLang="en-US" sz="2000" dirty="0" smtClean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程序员、资源配置员：陈铉文</a:t>
                </a:r>
                <a:endPara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endParaRPr>
              </a:p>
            </p:txBody>
          </p:sp>
          <p:sp>
            <p:nvSpPr>
              <p:cNvPr id="12" name="TextBox 39"/>
              <p:cNvSpPr txBox="1">
                <a:spLocks noChangeArrowheads="1"/>
              </p:cNvSpPr>
              <p:nvPr/>
            </p:nvSpPr>
            <p:spPr bwMode="auto">
              <a:xfrm>
                <a:off x="7406431" y="2722497"/>
                <a:ext cx="184724" cy="2768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342900" indent="1143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685800" indent="2286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028700" indent="3429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371600" indent="457200" algn="l" defTabSz="685800" rtl="0" fontAlgn="base">
                  <a:spcBef>
                    <a:spcPct val="0"/>
                  </a:spcBef>
                  <a:spcAft>
                    <a:spcPct val="0"/>
                  </a:spcAft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13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/>
                <a:endParaRPr lang="zh-CN" altLang="en-US" sz="12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  <p:cxnSp>
          <p:nvCxnSpPr>
            <p:cNvPr id="21" name="直接箭头连接符 20"/>
            <p:cNvCxnSpPr>
              <a:stCxn id="6" idx="2"/>
            </p:cNvCxnSpPr>
            <p:nvPr/>
          </p:nvCxnSpPr>
          <p:spPr bwMode="auto">
            <a:xfrm flipH="1">
              <a:off x="5485205" y="3679685"/>
              <a:ext cx="11606" cy="55187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9435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泪滴形 25"/>
          <p:cNvSpPr/>
          <p:nvPr/>
        </p:nvSpPr>
        <p:spPr>
          <a:xfrm rot="8100000">
            <a:off x="5302250" y="1348740"/>
            <a:ext cx="914400" cy="914400"/>
          </a:xfrm>
          <a:prstGeom prst="teardrop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4066912" y="2452601"/>
            <a:ext cx="3385542" cy="106182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zh-CN" altLang="en-US" sz="6600" dirty="0">
                <a:solidFill>
                  <a:srgbClr val="E4AE57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支持条件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512361" y="1507720"/>
            <a:ext cx="514350" cy="66103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en-US" altLang="zh-CN" sz="40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03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642115" y="4004539"/>
            <a:ext cx="6234669" cy="446182"/>
            <a:chOff x="4125" y="7332"/>
            <a:chExt cx="5785" cy="414"/>
          </a:xfrm>
        </p:grpSpPr>
        <p:sp>
          <p:nvSpPr>
            <p:cNvPr id="19" name="矩形 18"/>
            <p:cNvSpPr/>
            <p:nvPr/>
          </p:nvSpPr>
          <p:spPr>
            <a:xfrm>
              <a:off x="4125" y="7332"/>
              <a:ext cx="1553" cy="414"/>
            </a:xfrm>
            <a:prstGeom prst="rect">
              <a:avLst/>
            </a:prstGeom>
            <a:noFill/>
            <a:ln w="3175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347" y="7354"/>
              <a:ext cx="1123" cy="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开发环境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5760" y="7332"/>
              <a:ext cx="1553" cy="414"/>
            </a:xfrm>
            <a:prstGeom prst="rect">
              <a:avLst/>
            </a:prstGeom>
            <a:noFill/>
            <a:ln w="3175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992" y="7354"/>
              <a:ext cx="1123" cy="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外部条件</a:t>
              </a:r>
              <a:endPara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395" y="7332"/>
              <a:ext cx="2515" cy="414"/>
            </a:xfrm>
            <a:prstGeom prst="rect">
              <a:avLst/>
            </a:prstGeom>
            <a:noFill/>
            <a:ln w="3175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537" y="7354"/>
              <a:ext cx="2313" cy="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>
                      <a:lumMod val="95000"/>
                    </a:schemeClr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需由用户参与的工作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箭头连接符 31"/>
          <p:cNvCxnSpPr>
            <a:cxnSpLocks noChangeShapeType="1"/>
          </p:cNvCxnSpPr>
          <p:nvPr/>
        </p:nvCxnSpPr>
        <p:spPr bwMode="auto">
          <a:xfrm>
            <a:off x="1680705" y="3517749"/>
            <a:ext cx="2" cy="912039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环形箭头 32"/>
          <p:cNvSpPr/>
          <p:nvPr/>
        </p:nvSpPr>
        <p:spPr>
          <a:xfrm flipH="1">
            <a:off x="902729" y="2071303"/>
            <a:ext cx="1555953" cy="155402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+mn-ea"/>
                <a:sym typeface="+mn-lt"/>
              </a:rPr>
              <a:t>操作系统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338243" y="187419"/>
            <a:ext cx="2293898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3.1</a:t>
            </a:r>
            <a:r>
              <a:rPr lang="zh-CN" altLang="en-US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开发环境</a:t>
            </a:r>
            <a:endParaRPr lang="zh-CN" altLang="en-US" sz="3200" b="1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50" name="TextBox 1"/>
          <p:cNvSpPr txBox="1"/>
          <p:nvPr/>
        </p:nvSpPr>
        <p:spPr>
          <a:xfrm>
            <a:off x="783023" y="4494619"/>
            <a:ext cx="1795363" cy="692491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Microsoft Windows 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Microsoft 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Windows 10</a:t>
            </a:r>
            <a:endParaRPr lang="zh-CN" altLang="en-US" sz="1400" b="1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  <p:cxnSp>
        <p:nvCxnSpPr>
          <p:cNvPr id="51" name="直接箭头连接符 50"/>
          <p:cNvCxnSpPr>
            <a:cxnSpLocks noChangeShapeType="1"/>
          </p:cNvCxnSpPr>
          <p:nvPr/>
        </p:nvCxnSpPr>
        <p:spPr bwMode="auto">
          <a:xfrm>
            <a:off x="3813436" y="3517749"/>
            <a:ext cx="2" cy="912039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环形箭头 53"/>
          <p:cNvSpPr/>
          <p:nvPr/>
        </p:nvSpPr>
        <p:spPr>
          <a:xfrm flipH="1">
            <a:off x="3035460" y="2071303"/>
            <a:ext cx="1555953" cy="155402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+mn-ea"/>
                <a:sym typeface="+mn-lt"/>
              </a:rPr>
              <a:t>开发软件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2915754" y="4490182"/>
            <a:ext cx="1795363" cy="73865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Server 2008</a:t>
            </a:r>
          </a:p>
          <a:p>
            <a:pPr algn="ctr"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Android Studio 3.0.1</a:t>
            </a:r>
            <a:endParaRPr lang="zh-CN" altLang="en-US" sz="1200" b="1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  <p:cxnSp>
        <p:nvCxnSpPr>
          <p:cNvPr id="56" name="直接箭头连接符 55"/>
          <p:cNvCxnSpPr>
            <a:cxnSpLocks noChangeShapeType="1"/>
          </p:cNvCxnSpPr>
          <p:nvPr/>
        </p:nvCxnSpPr>
        <p:spPr bwMode="auto">
          <a:xfrm>
            <a:off x="6274999" y="3517749"/>
            <a:ext cx="2" cy="912039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环形箭头 56"/>
          <p:cNvSpPr/>
          <p:nvPr/>
        </p:nvSpPr>
        <p:spPr>
          <a:xfrm flipH="1">
            <a:off x="5497023" y="2071303"/>
            <a:ext cx="1555953" cy="155402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+mn-ea"/>
                <a:sym typeface="+mn-lt"/>
              </a:rPr>
              <a:t>办公软件</a:t>
            </a:r>
          </a:p>
        </p:txBody>
      </p:sp>
      <p:sp>
        <p:nvSpPr>
          <p:cNvPr id="58" name="TextBox 1"/>
          <p:cNvSpPr txBox="1"/>
          <p:nvPr/>
        </p:nvSpPr>
        <p:spPr>
          <a:xfrm>
            <a:off x="5146484" y="4490182"/>
            <a:ext cx="2297807" cy="1154156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Microsoft Office 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2016</a:t>
            </a:r>
          </a:p>
          <a:p>
            <a:pPr algn="ctr"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Microsoft Project 2016</a:t>
            </a:r>
          </a:p>
          <a:p>
            <a:pPr algn="ctr"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Microsoft Office 2013</a:t>
            </a:r>
            <a:endParaRPr lang="en-US" altLang="zh-CN" sz="1600" b="1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cxnSp>
        <p:nvCxnSpPr>
          <p:cNvPr id="59" name="直接箭头连接符 58"/>
          <p:cNvCxnSpPr>
            <a:cxnSpLocks noChangeShapeType="1"/>
          </p:cNvCxnSpPr>
          <p:nvPr/>
        </p:nvCxnSpPr>
        <p:spPr bwMode="auto">
          <a:xfrm>
            <a:off x="8572806" y="3517749"/>
            <a:ext cx="2" cy="912039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环形箭头 59"/>
          <p:cNvSpPr/>
          <p:nvPr/>
        </p:nvSpPr>
        <p:spPr>
          <a:xfrm flipH="1">
            <a:off x="7794830" y="2071303"/>
            <a:ext cx="1555953" cy="155402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+mn-ea"/>
                <a:sym typeface="+mn-lt"/>
              </a:rPr>
              <a:t>界面设计</a:t>
            </a:r>
          </a:p>
        </p:txBody>
      </p:sp>
      <p:sp>
        <p:nvSpPr>
          <p:cNvPr id="61" name="TextBox 1"/>
          <p:cNvSpPr txBox="1"/>
          <p:nvPr/>
        </p:nvSpPr>
        <p:spPr>
          <a:xfrm>
            <a:off x="7444291" y="4490182"/>
            <a:ext cx="2297807" cy="357784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 err="1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Axure</a:t>
            </a:r>
            <a:r>
              <a:rPr lang="en-US" altLang="zh-CN" sz="1600" b="1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 RP 8</a:t>
            </a:r>
          </a:p>
        </p:txBody>
      </p:sp>
      <p:cxnSp>
        <p:nvCxnSpPr>
          <p:cNvPr id="62" name="直接箭头连接符 61"/>
          <p:cNvCxnSpPr>
            <a:cxnSpLocks noChangeShapeType="1"/>
          </p:cNvCxnSpPr>
          <p:nvPr/>
        </p:nvCxnSpPr>
        <p:spPr bwMode="auto">
          <a:xfrm>
            <a:off x="10355000" y="3517749"/>
            <a:ext cx="2" cy="912039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环形箭头 62"/>
          <p:cNvSpPr/>
          <p:nvPr/>
        </p:nvSpPr>
        <p:spPr>
          <a:xfrm flipH="1">
            <a:off x="9577024" y="2071303"/>
            <a:ext cx="1555953" cy="155402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>
            <a:defPPr>
              <a:defRPr lang="zh-CN"/>
            </a:defPPr>
            <a:lvl1pPr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indent="1143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indent="2286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indent="3429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indent="457200" algn="l" defTabSz="685800" rtl="0" fontAlgn="base">
              <a:spcBef>
                <a:spcPct val="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+mn-ea"/>
                <a:sym typeface="+mn-lt"/>
              </a:rPr>
              <a:t>负载测试</a:t>
            </a:r>
          </a:p>
        </p:txBody>
      </p:sp>
      <p:sp>
        <p:nvSpPr>
          <p:cNvPr id="64" name="TextBox 1"/>
          <p:cNvSpPr txBox="1"/>
          <p:nvPr/>
        </p:nvSpPr>
        <p:spPr>
          <a:xfrm>
            <a:off x="9226485" y="4490182"/>
            <a:ext cx="2297807" cy="415492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Loadrunner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 12</a:t>
            </a:r>
            <a:endParaRPr lang="en-US" altLang="zh-CN" sz="1600" b="1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9" grpId="0"/>
      <p:bldP spid="50" grpId="0"/>
      <p:bldP spid="54" grpId="0" animBg="1"/>
      <p:bldP spid="55" grpId="0"/>
      <p:bldP spid="57" grpId="0" animBg="1"/>
      <p:bldP spid="58" grpId="0"/>
      <p:bldP spid="60" grpId="0" animBg="1"/>
      <p:bldP spid="61" grpId="0"/>
      <p:bldP spid="63" grpId="0" animBg="1"/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"/>
          <p:cNvSpPr/>
          <p:nvPr/>
        </p:nvSpPr>
        <p:spPr>
          <a:xfrm>
            <a:off x="0" y="4208780"/>
            <a:ext cx="11521440" cy="2271395"/>
          </a:xfrm>
          <a:custGeom>
            <a:avLst/>
            <a:gdLst>
              <a:gd name="connsiteX0" fmla="*/ 2087994 w 2087994"/>
              <a:gd name="connsiteY0" fmla="*/ 1393164 h 1393164"/>
              <a:gd name="connsiteX1" fmla="*/ 0 w 2087994"/>
              <a:gd name="connsiteY1" fmla="*/ 1393164 h 1393164"/>
              <a:gd name="connsiteX2" fmla="*/ 0 w 2087994"/>
              <a:gd name="connsiteY2" fmla="*/ 0 h 1393164"/>
              <a:gd name="connsiteX3" fmla="*/ 2087994 w 2087994"/>
              <a:gd name="connsiteY3" fmla="*/ 0 h 1393164"/>
              <a:gd name="connsiteX4" fmla="*/ 2087994 w 2087994"/>
              <a:gd name="connsiteY4" fmla="*/ 1393164 h 1393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7994" h="1393164">
                <a:moveTo>
                  <a:pt x="2087994" y="1393164"/>
                </a:moveTo>
                <a:lnTo>
                  <a:pt x="0" y="1393164"/>
                </a:lnTo>
                <a:lnTo>
                  <a:pt x="0" y="0"/>
                </a:lnTo>
                <a:lnTo>
                  <a:pt x="2087994" y="0"/>
                </a:lnTo>
                <a:lnTo>
                  <a:pt x="2087994" y="1393164"/>
                </a:lnTo>
              </a:path>
            </a:pathLst>
          </a:custGeom>
          <a:solidFill>
            <a:srgbClr val="DAB96E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708564" y="4960620"/>
            <a:ext cx="492760" cy="492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1"/>
          <p:cNvSpPr txBox="1"/>
          <p:nvPr/>
        </p:nvSpPr>
        <p:spPr>
          <a:xfrm>
            <a:off x="6267597" y="5045940"/>
            <a:ext cx="1861087" cy="54514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zh-CN" altLang="en-US" sz="1600" b="1" dirty="0">
                <a:latin typeface="+mj-lt"/>
                <a:cs typeface="Calibri" panose="020F0502020204030204" pitchFamily="18" charset="0"/>
                <a:sym typeface="+mn-ea"/>
              </a:rPr>
              <a:t>验收测试</a:t>
            </a:r>
          </a:p>
          <a:p>
            <a:pPr defTabSz="-635">
              <a:lnSpc>
                <a:spcPts val="2000"/>
              </a:lnSpc>
            </a:pPr>
            <a:r>
              <a:rPr lang="zh-CN" altLang="en-US" sz="1600" b="1" dirty="0">
                <a:latin typeface="+mj-lt"/>
                <a:cs typeface="Calibri" panose="020F0502020204030204" pitchFamily="18" charset="0"/>
                <a:sym typeface="+mn-ea"/>
              </a:rPr>
              <a:t>参与过程：测试过程</a:t>
            </a:r>
          </a:p>
        </p:txBody>
      </p:sp>
      <p:sp>
        <p:nvSpPr>
          <p:cNvPr id="121" name="Freeform 182"/>
          <p:cNvSpPr>
            <a:spLocks noChangeAspect="1" noEditPoints="1"/>
          </p:cNvSpPr>
          <p:nvPr/>
        </p:nvSpPr>
        <p:spPr bwMode="auto">
          <a:xfrm>
            <a:off x="5809796" y="5098177"/>
            <a:ext cx="288000" cy="238829"/>
          </a:xfrm>
          <a:custGeom>
            <a:avLst/>
            <a:gdLst>
              <a:gd name="T0" fmla="*/ 3 w 71"/>
              <a:gd name="T1" fmla="*/ 0 h 59"/>
              <a:gd name="T2" fmla="*/ 71 w 71"/>
              <a:gd name="T3" fmla="*/ 3 h 59"/>
              <a:gd name="T4" fmla="*/ 71 w 71"/>
              <a:gd name="T5" fmla="*/ 50 h 59"/>
              <a:gd name="T6" fmla="*/ 68 w 71"/>
              <a:gd name="T7" fmla="*/ 52 h 59"/>
              <a:gd name="T8" fmla="*/ 38 w 71"/>
              <a:gd name="T9" fmla="*/ 55 h 59"/>
              <a:gd name="T10" fmla="*/ 53 w 71"/>
              <a:gd name="T11" fmla="*/ 56 h 59"/>
              <a:gd name="T12" fmla="*/ 53 w 71"/>
              <a:gd name="T13" fmla="*/ 59 h 59"/>
              <a:gd name="T14" fmla="*/ 16 w 71"/>
              <a:gd name="T15" fmla="*/ 57 h 59"/>
              <a:gd name="T16" fmla="*/ 33 w 71"/>
              <a:gd name="T17" fmla="*/ 56 h 59"/>
              <a:gd name="T18" fmla="*/ 33 w 71"/>
              <a:gd name="T19" fmla="*/ 52 h 59"/>
              <a:gd name="T20" fmla="*/ 0 w 71"/>
              <a:gd name="T21" fmla="*/ 50 h 59"/>
              <a:gd name="T22" fmla="*/ 0 w 71"/>
              <a:gd name="T23" fmla="*/ 3 h 59"/>
              <a:gd name="T24" fmla="*/ 30 w 71"/>
              <a:gd name="T25" fmla="*/ 19 h 59"/>
              <a:gd name="T26" fmla="*/ 35 w 71"/>
              <a:gd name="T27" fmla="*/ 21 h 59"/>
              <a:gd name="T28" fmla="*/ 37 w 71"/>
              <a:gd name="T29" fmla="*/ 18 h 59"/>
              <a:gd name="T30" fmla="*/ 39 w 71"/>
              <a:gd name="T31" fmla="*/ 14 h 59"/>
              <a:gd name="T32" fmla="*/ 47 w 71"/>
              <a:gd name="T33" fmla="*/ 14 h 59"/>
              <a:gd name="T34" fmla="*/ 47 w 71"/>
              <a:gd name="T35" fmla="*/ 22 h 59"/>
              <a:gd name="T36" fmla="*/ 39 w 71"/>
              <a:gd name="T37" fmla="*/ 22 h 59"/>
              <a:gd name="T38" fmla="*/ 38 w 71"/>
              <a:gd name="T39" fmla="*/ 26 h 59"/>
              <a:gd name="T40" fmla="*/ 39 w 71"/>
              <a:gd name="T41" fmla="*/ 30 h 59"/>
              <a:gd name="T42" fmla="*/ 47 w 71"/>
              <a:gd name="T43" fmla="*/ 31 h 59"/>
              <a:gd name="T44" fmla="*/ 47 w 71"/>
              <a:gd name="T45" fmla="*/ 39 h 59"/>
              <a:gd name="T46" fmla="*/ 39 w 71"/>
              <a:gd name="T47" fmla="*/ 39 h 59"/>
              <a:gd name="T48" fmla="*/ 38 w 71"/>
              <a:gd name="T49" fmla="*/ 33 h 59"/>
              <a:gd name="T50" fmla="*/ 30 w 71"/>
              <a:gd name="T51" fmla="*/ 34 h 59"/>
              <a:gd name="T52" fmla="*/ 25 w 71"/>
              <a:gd name="T53" fmla="*/ 32 h 59"/>
              <a:gd name="T54" fmla="*/ 25 w 71"/>
              <a:gd name="T55" fmla="*/ 21 h 59"/>
              <a:gd name="T56" fmla="*/ 30 w 71"/>
              <a:gd name="T57" fmla="*/ 22 h 59"/>
              <a:gd name="T58" fmla="*/ 27 w 71"/>
              <a:gd name="T59" fmla="*/ 23 h 59"/>
              <a:gd name="T60" fmla="*/ 27 w 71"/>
              <a:gd name="T61" fmla="*/ 29 h 59"/>
              <a:gd name="T62" fmla="*/ 27 w 71"/>
              <a:gd name="T63" fmla="*/ 29 h 59"/>
              <a:gd name="T64" fmla="*/ 35 w 71"/>
              <a:gd name="T65" fmla="*/ 26 h 59"/>
              <a:gd name="T66" fmla="*/ 44 w 71"/>
              <a:gd name="T67" fmla="*/ 16 h 59"/>
              <a:gd name="T68" fmla="*/ 43 w 71"/>
              <a:gd name="T69" fmla="*/ 16 h 59"/>
              <a:gd name="T70" fmla="*/ 41 w 71"/>
              <a:gd name="T71" fmla="*/ 16 h 59"/>
              <a:gd name="T72" fmla="*/ 43 w 71"/>
              <a:gd name="T73" fmla="*/ 20 h 59"/>
              <a:gd name="T74" fmla="*/ 45 w 71"/>
              <a:gd name="T75" fmla="*/ 18 h 59"/>
              <a:gd name="T76" fmla="*/ 44 w 71"/>
              <a:gd name="T77" fmla="*/ 33 h 59"/>
              <a:gd name="T78" fmla="*/ 43 w 71"/>
              <a:gd name="T79" fmla="*/ 33 h 59"/>
              <a:gd name="T80" fmla="*/ 41 w 71"/>
              <a:gd name="T81" fmla="*/ 33 h 59"/>
              <a:gd name="T82" fmla="*/ 43 w 71"/>
              <a:gd name="T83" fmla="*/ 37 h 59"/>
              <a:gd name="T84" fmla="*/ 45 w 71"/>
              <a:gd name="T85" fmla="*/ 35 h 59"/>
              <a:gd name="T86" fmla="*/ 60 w 71"/>
              <a:gd name="T87" fmla="*/ 39 h 59"/>
              <a:gd name="T88" fmla="*/ 63 w 71"/>
              <a:gd name="T89" fmla="*/ 42 h 59"/>
              <a:gd name="T90" fmla="*/ 58 w 71"/>
              <a:gd name="T91" fmla="*/ 42 h 59"/>
              <a:gd name="T92" fmla="*/ 65 w 71"/>
              <a:gd name="T93" fmla="*/ 5 h 59"/>
              <a:gd name="T94" fmla="*/ 5 w 71"/>
              <a:gd name="T95" fmla="*/ 5 h 59"/>
              <a:gd name="T96" fmla="*/ 65 w 71"/>
              <a:gd name="T97" fmla="*/ 47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1" h="59"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70" y="0"/>
                  <a:pt x="71" y="1"/>
                  <a:pt x="71" y="3"/>
                </a:cubicBezTo>
                <a:cubicBezTo>
                  <a:pt x="71" y="3"/>
                  <a:pt x="71" y="3"/>
                  <a:pt x="71" y="3"/>
                </a:cubicBezTo>
                <a:cubicBezTo>
                  <a:pt x="71" y="50"/>
                  <a:pt x="71" y="50"/>
                  <a:pt x="71" y="50"/>
                </a:cubicBezTo>
                <a:cubicBezTo>
                  <a:pt x="71" y="51"/>
                  <a:pt x="70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ubicBezTo>
                  <a:pt x="38" y="52"/>
                  <a:pt x="38" y="52"/>
                  <a:pt x="38" y="52"/>
                </a:cubicBezTo>
                <a:cubicBezTo>
                  <a:pt x="38" y="55"/>
                  <a:pt x="38" y="55"/>
                  <a:pt x="38" y="55"/>
                </a:cubicBezTo>
                <a:cubicBezTo>
                  <a:pt x="38" y="56"/>
                  <a:pt x="38" y="56"/>
                  <a:pt x="38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4" y="56"/>
                  <a:pt x="55" y="56"/>
                  <a:pt x="55" y="57"/>
                </a:cubicBezTo>
                <a:cubicBezTo>
                  <a:pt x="55" y="58"/>
                  <a:pt x="54" y="59"/>
                  <a:pt x="53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7" y="59"/>
                  <a:pt x="16" y="58"/>
                  <a:pt x="16" y="57"/>
                </a:cubicBezTo>
                <a:cubicBezTo>
                  <a:pt x="16" y="56"/>
                  <a:pt x="17" y="56"/>
                  <a:pt x="18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5"/>
                  <a:pt x="33" y="55"/>
                  <a:pt x="33" y="55"/>
                </a:cubicBezTo>
                <a:cubicBezTo>
                  <a:pt x="33" y="52"/>
                  <a:pt x="33" y="52"/>
                  <a:pt x="33" y="52"/>
                </a:cubicBezTo>
                <a:cubicBezTo>
                  <a:pt x="3" y="52"/>
                  <a:pt x="3" y="52"/>
                  <a:pt x="3" y="52"/>
                </a:cubicBezTo>
                <a:cubicBezTo>
                  <a:pt x="1" y="52"/>
                  <a:pt x="0" y="51"/>
                  <a:pt x="0" y="5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  <a:moveTo>
                  <a:pt x="30" y="19"/>
                </a:moveTo>
                <a:cubicBezTo>
                  <a:pt x="30" y="19"/>
                  <a:pt x="30" y="19"/>
                  <a:pt x="30" y="19"/>
                </a:cubicBezTo>
                <a:cubicBezTo>
                  <a:pt x="32" y="19"/>
                  <a:pt x="34" y="19"/>
                  <a:pt x="35" y="21"/>
                </a:cubicBezTo>
                <a:cubicBezTo>
                  <a:pt x="38" y="19"/>
                  <a:pt x="38" y="19"/>
                  <a:pt x="38" y="19"/>
                </a:cubicBezTo>
                <a:cubicBezTo>
                  <a:pt x="37" y="19"/>
                  <a:pt x="37" y="18"/>
                  <a:pt x="37" y="18"/>
                </a:cubicBezTo>
                <a:cubicBezTo>
                  <a:pt x="37" y="16"/>
                  <a:pt x="38" y="15"/>
                  <a:pt x="39" y="14"/>
                </a:cubicBezTo>
                <a:cubicBezTo>
                  <a:pt x="39" y="14"/>
                  <a:pt x="39" y="14"/>
                  <a:pt x="39" y="14"/>
                </a:cubicBezTo>
                <a:cubicBezTo>
                  <a:pt x="40" y="13"/>
                  <a:pt x="41" y="12"/>
                  <a:pt x="43" y="12"/>
                </a:cubicBezTo>
                <a:cubicBezTo>
                  <a:pt x="44" y="12"/>
                  <a:pt x="46" y="13"/>
                  <a:pt x="47" y="14"/>
                </a:cubicBezTo>
                <a:cubicBezTo>
                  <a:pt x="48" y="15"/>
                  <a:pt x="48" y="16"/>
                  <a:pt x="48" y="18"/>
                </a:cubicBezTo>
                <a:cubicBezTo>
                  <a:pt x="48" y="19"/>
                  <a:pt x="48" y="21"/>
                  <a:pt x="47" y="22"/>
                </a:cubicBezTo>
                <a:cubicBezTo>
                  <a:pt x="46" y="23"/>
                  <a:pt x="44" y="23"/>
                  <a:pt x="43" y="23"/>
                </a:cubicBezTo>
                <a:cubicBezTo>
                  <a:pt x="41" y="23"/>
                  <a:pt x="40" y="23"/>
                  <a:pt x="39" y="22"/>
                </a:cubicBezTo>
                <a:cubicBezTo>
                  <a:pt x="37" y="23"/>
                  <a:pt x="37" y="23"/>
                  <a:pt x="37" y="23"/>
                </a:cubicBezTo>
                <a:cubicBezTo>
                  <a:pt x="38" y="24"/>
                  <a:pt x="38" y="25"/>
                  <a:pt x="38" y="26"/>
                </a:cubicBezTo>
                <a:cubicBezTo>
                  <a:pt x="38" y="27"/>
                  <a:pt x="38" y="28"/>
                  <a:pt x="37" y="29"/>
                </a:cubicBezTo>
                <a:cubicBezTo>
                  <a:pt x="39" y="30"/>
                  <a:pt x="39" y="30"/>
                  <a:pt x="39" y="30"/>
                </a:cubicBezTo>
                <a:cubicBezTo>
                  <a:pt x="40" y="30"/>
                  <a:pt x="41" y="29"/>
                  <a:pt x="43" y="29"/>
                </a:cubicBezTo>
                <a:cubicBezTo>
                  <a:pt x="44" y="29"/>
                  <a:pt x="46" y="30"/>
                  <a:pt x="47" y="31"/>
                </a:cubicBezTo>
                <a:cubicBezTo>
                  <a:pt x="48" y="32"/>
                  <a:pt x="48" y="33"/>
                  <a:pt x="48" y="35"/>
                </a:cubicBezTo>
                <a:cubicBezTo>
                  <a:pt x="48" y="36"/>
                  <a:pt x="48" y="38"/>
                  <a:pt x="47" y="39"/>
                </a:cubicBezTo>
                <a:cubicBezTo>
                  <a:pt x="46" y="40"/>
                  <a:pt x="44" y="40"/>
                  <a:pt x="43" y="40"/>
                </a:cubicBezTo>
                <a:cubicBezTo>
                  <a:pt x="41" y="40"/>
                  <a:pt x="40" y="40"/>
                  <a:pt x="39" y="39"/>
                </a:cubicBezTo>
                <a:cubicBezTo>
                  <a:pt x="38" y="38"/>
                  <a:pt x="37" y="36"/>
                  <a:pt x="37" y="35"/>
                </a:cubicBezTo>
                <a:cubicBezTo>
                  <a:pt x="37" y="34"/>
                  <a:pt x="37" y="34"/>
                  <a:pt x="38" y="33"/>
                </a:cubicBezTo>
                <a:cubicBezTo>
                  <a:pt x="35" y="32"/>
                  <a:pt x="35" y="32"/>
                  <a:pt x="35" y="32"/>
                </a:cubicBezTo>
                <a:cubicBezTo>
                  <a:pt x="34" y="33"/>
                  <a:pt x="32" y="34"/>
                  <a:pt x="30" y="34"/>
                </a:cubicBezTo>
                <a:cubicBezTo>
                  <a:pt x="28" y="34"/>
                  <a:pt x="26" y="33"/>
                  <a:pt x="25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3" y="30"/>
                  <a:pt x="23" y="28"/>
                  <a:pt x="23" y="26"/>
                </a:cubicBezTo>
                <a:cubicBezTo>
                  <a:pt x="23" y="24"/>
                  <a:pt x="23" y="22"/>
                  <a:pt x="25" y="21"/>
                </a:cubicBezTo>
                <a:cubicBezTo>
                  <a:pt x="26" y="19"/>
                  <a:pt x="28" y="19"/>
                  <a:pt x="30" y="19"/>
                </a:cubicBezTo>
                <a:close/>
                <a:moveTo>
                  <a:pt x="30" y="22"/>
                </a:moveTo>
                <a:cubicBezTo>
                  <a:pt x="30" y="22"/>
                  <a:pt x="30" y="22"/>
                  <a:pt x="30" y="22"/>
                </a:cubicBezTo>
                <a:cubicBezTo>
                  <a:pt x="29" y="22"/>
                  <a:pt x="28" y="22"/>
                  <a:pt x="27" y="23"/>
                </a:cubicBezTo>
                <a:cubicBezTo>
                  <a:pt x="26" y="24"/>
                  <a:pt x="26" y="25"/>
                  <a:pt x="26" y="26"/>
                </a:cubicBezTo>
                <a:cubicBezTo>
                  <a:pt x="26" y="27"/>
                  <a:pt x="26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8" y="30"/>
                  <a:pt x="29" y="31"/>
                  <a:pt x="30" y="31"/>
                </a:cubicBezTo>
                <a:cubicBezTo>
                  <a:pt x="33" y="31"/>
                  <a:pt x="35" y="29"/>
                  <a:pt x="35" y="26"/>
                </a:cubicBezTo>
                <a:cubicBezTo>
                  <a:pt x="35" y="24"/>
                  <a:pt x="33" y="22"/>
                  <a:pt x="30" y="22"/>
                </a:cubicBezTo>
                <a:close/>
                <a:moveTo>
                  <a:pt x="44" y="16"/>
                </a:moveTo>
                <a:cubicBezTo>
                  <a:pt x="44" y="16"/>
                  <a:pt x="44" y="16"/>
                  <a:pt x="44" y="16"/>
                </a:cubicBezTo>
                <a:cubicBezTo>
                  <a:pt x="44" y="16"/>
                  <a:pt x="43" y="16"/>
                  <a:pt x="43" y="16"/>
                </a:cubicBezTo>
                <a:cubicBezTo>
                  <a:pt x="42" y="16"/>
                  <a:pt x="42" y="16"/>
                  <a:pt x="41" y="16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7"/>
                  <a:pt x="41" y="17"/>
                  <a:pt x="41" y="18"/>
                </a:cubicBezTo>
                <a:cubicBezTo>
                  <a:pt x="41" y="19"/>
                  <a:pt x="42" y="20"/>
                  <a:pt x="43" y="20"/>
                </a:cubicBezTo>
                <a:cubicBezTo>
                  <a:pt x="43" y="20"/>
                  <a:pt x="44" y="20"/>
                  <a:pt x="44" y="19"/>
                </a:cubicBezTo>
                <a:cubicBezTo>
                  <a:pt x="45" y="19"/>
                  <a:pt x="45" y="18"/>
                  <a:pt x="45" y="18"/>
                </a:cubicBezTo>
                <a:cubicBezTo>
                  <a:pt x="45" y="17"/>
                  <a:pt x="45" y="17"/>
                  <a:pt x="44" y="16"/>
                </a:cubicBezTo>
                <a:close/>
                <a:moveTo>
                  <a:pt x="44" y="33"/>
                </a:moveTo>
                <a:cubicBezTo>
                  <a:pt x="44" y="33"/>
                  <a:pt x="44" y="33"/>
                  <a:pt x="44" y="33"/>
                </a:cubicBezTo>
                <a:cubicBezTo>
                  <a:pt x="44" y="33"/>
                  <a:pt x="43" y="33"/>
                  <a:pt x="43" y="33"/>
                </a:cubicBezTo>
                <a:cubicBezTo>
                  <a:pt x="42" y="33"/>
                  <a:pt x="42" y="33"/>
                  <a:pt x="41" y="33"/>
                </a:cubicBezTo>
                <a:cubicBezTo>
                  <a:pt x="41" y="33"/>
                  <a:pt x="41" y="33"/>
                  <a:pt x="41" y="33"/>
                </a:cubicBezTo>
                <a:cubicBezTo>
                  <a:pt x="41" y="34"/>
                  <a:pt x="41" y="34"/>
                  <a:pt x="41" y="35"/>
                </a:cubicBezTo>
                <a:cubicBezTo>
                  <a:pt x="41" y="36"/>
                  <a:pt x="42" y="37"/>
                  <a:pt x="43" y="37"/>
                </a:cubicBezTo>
                <a:cubicBezTo>
                  <a:pt x="43" y="37"/>
                  <a:pt x="44" y="37"/>
                  <a:pt x="44" y="36"/>
                </a:cubicBezTo>
                <a:cubicBezTo>
                  <a:pt x="45" y="36"/>
                  <a:pt x="45" y="35"/>
                  <a:pt x="45" y="35"/>
                </a:cubicBezTo>
                <a:cubicBezTo>
                  <a:pt x="45" y="34"/>
                  <a:pt x="45" y="34"/>
                  <a:pt x="44" y="33"/>
                </a:cubicBezTo>
                <a:close/>
                <a:moveTo>
                  <a:pt x="60" y="39"/>
                </a:moveTo>
                <a:cubicBezTo>
                  <a:pt x="60" y="39"/>
                  <a:pt x="60" y="39"/>
                  <a:pt x="60" y="39"/>
                </a:cubicBezTo>
                <a:cubicBezTo>
                  <a:pt x="62" y="39"/>
                  <a:pt x="63" y="41"/>
                  <a:pt x="63" y="42"/>
                </a:cubicBezTo>
                <a:cubicBezTo>
                  <a:pt x="63" y="44"/>
                  <a:pt x="62" y="45"/>
                  <a:pt x="60" y="45"/>
                </a:cubicBezTo>
                <a:cubicBezTo>
                  <a:pt x="59" y="45"/>
                  <a:pt x="58" y="44"/>
                  <a:pt x="58" y="42"/>
                </a:cubicBezTo>
                <a:cubicBezTo>
                  <a:pt x="58" y="41"/>
                  <a:pt x="59" y="39"/>
                  <a:pt x="60" y="39"/>
                </a:cubicBezTo>
                <a:close/>
                <a:moveTo>
                  <a:pt x="65" y="5"/>
                </a:moveTo>
                <a:cubicBezTo>
                  <a:pt x="65" y="5"/>
                  <a:pt x="65" y="5"/>
                  <a:pt x="6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19"/>
                  <a:pt x="5" y="33"/>
                  <a:pt x="5" y="47"/>
                </a:cubicBezTo>
                <a:cubicBezTo>
                  <a:pt x="25" y="47"/>
                  <a:pt x="45" y="47"/>
                  <a:pt x="65" y="47"/>
                </a:cubicBezTo>
                <a:cubicBezTo>
                  <a:pt x="65" y="33"/>
                  <a:pt x="65" y="19"/>
                  <a:pt x="65" y="5"/>
                </a:cubicBezTo>
                <a:close/>
              </a:path>
            </a:pathLst>
          </a:custGeom>
          <a:solidFill>
            <a:srgbClr val="DAB9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22" name="TextBox 1"/>
          <p:cNvSpPr txBox="1"/>
          <p:nvPr/>
        </p:nvSpPr>
        <p:spPr>
          <a:xfrm>
            <a:off x="338243" y="187419"/>
            <a:ext cx="2257028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3.2</a:t>
            </a:r>
            <a:r>
              <a:rPr lang="zh-CN" altLang="en-US" sz="32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外部条件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7198141" y="3543721"/>
            <a:ext cx="4323299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3.3</a:t>
            </a:r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需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由用户参与的工作</a:t>
            </a:r>
          </a:p>
        </p:txBody>
      </p:sp>
      <p:sp>
        <p:nvSpPr>
          <p:cNvPr id="27" name="椭圆 26"/>
          <p:cNvSpPr/>
          <p:nvPr/>
        </p:nvSpPr>
        <p:spPr>
          <a:xfrm>
            <a:off x="2635319" y="4965950"/>
            <a:ext cx="492760" cy="492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1"/>
          <p:cNvSpPr txBox="1"/>
          <p:nvPr/>
        </p:nvSpPr>
        <p:spPr>
          <a:xfrm>
            <a:off x="3194352" y="5051270"/>
            <a:ext cx="1861087" cy="54514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zh-CN" altLang="en-US" sz="1600" b="1" dirty="0">
                <a:latin typeface="+mj-lt"/>
                <a:cs typeface="Calibri" panose="020F0502020204030204" pitchFamily="18" charset="0"/>
                <a:sym typeface="+mn-ea"/>
              </a:rPr>
              <a:t>提出功能大致需求</a:t>
            </a:r>
          </a:p>
          <a:p>
            <a:pPr defTabSz="-635">
              <a:lnSpc>
                <a:spcPts val="2000"/>
              </a:lnSpc>
            </a:pPr>
            <a:r>
              <a:rPr lang="zh-CN" altLang="en-US" sz="1600" b="1" dirty="0">
                <a:latin typeface="+mj-lt"/>
                <a:cs typeface="Calibri" panose="020F0502020204030204" pitchFamily="18" charset="0"/>
                <a:sym typeface="+mn-ea"/>
              </a:rPr>
              <a:t>参与过程：需求过程</a:t>
            </a:r>
          </a:p>
        </p:txBody>
      </p:sp>
      <p:sp>
        <p:nvSpPr>
          <p:cNvPr id="29" name="Freeform 182"/>
          <p:cNvSpPr>
            <a:spLocks noChangeAspect="1" noEditPoints="1"/>
          </p:cNvSpPr>
          <p:nvPr/>
        </p:nvSpPr>
        <p:spPr bwMode="auto">
          <a:xfrm>
            <a:off x="2736551" y="5103507"/>
            <a:ext cx="288000" cy="238829"/>
          </a:xfrm>
          <a:custGeom>
            <a:avLst/>
            <a:gdLst>
              <a:gd name="T0" fmla="*/ 3 w 71"/>
              <a:gd name="T1" fmla="*/ 0 h 59"/>
              <a:gd name="T2" fmla="*/ 71 w 71"/>
              <a:gd name="T3" fmla="*/ 3 h 59"/>
              <a:gd name="T4" fmla="*/ 71 w 71"/>
              <a:gd name="T5" fmla="*/ 50 h 59"/>
              <a:gd name="T6" fmla="*/ 68 w 71"/>
              <a:gd name="T7" fmla="*/ 52 h 59"/>
              <a:gd name="T8" fmla="*/ 38 w 71"/>
              <a:gd name="T9" fmla="*/ 55 h 59"/>
              <a:gd name="T10" fmla="*/ 53 w 71"/>
              <a:gd name="T11" fmla="*/ 56 h 59"/>
              <a:gd name="T12" fmla="*/ 53 w 71"/>
              <a:gd name="T13" fmla="*/ 59 h 59"/>
              <a:gd name="T14" fmla="*/ 16 w 71"/>
              <a:gd name="T15" fmla="*/ 57 h 59"/>
              <a:gd name="T16" fmla="*/ 33 w 71"/>
              <a:gd name="T17" fmla="*/ 56 h 59"/>
              <a:gd name="T18" fmla="*/ 33 w 71"/>
              <a:gd name="T19" fmla="*/ 52 h 59"/>
              <a:gd name="T20" fmla="*/ 0 w 71"/>
              <a:gd name="T21" fmla="*/ 50 h 59"/>
              <a:gd name="T22" fmla="*/ 0 w 71"/>
              <a:gd name="T23" fmla="*/ 3 h 59"/>
              <a:gd name="T24" fmla="*/ 30 w 71"/>
              <a:gd name="T25" fmla="*/ 19 h 59"/>
              <a:gd name="T26" fmla="*/ 35 w 71"/>
              <a:gd name="T27" fmla="*/ 21 h 59"/>
              <a:gd name="T28" fmla="*/ 37 w 71"/>
              <a:gd name="T29" fmla="*/ 18 h 59"/>
              <a:gd name="T30" fmla="*/ 39 w 71"/>
              <a:gd name="T31" fmla="*/ 14 h 59"/>
              <a:gd name="T32" fmla="*/ 47 w 71"/>
              <a:gd name="T33" fmla="*/ 14 h 59"/>
              <a:gd name="T34" fmla="*/ 47 w 71"/>
              <a:gd name="T35" fmla="*/ 22 h 59"/>
              <a:gd name="T36" fmla="*/ 39 w 71"/>
              <a:gd name="T37" fmla="*/ 22 h 59"/>
              <a:gd name="T38" fmla="*/ 38 w 71"/>
              <a:gd name="T39" fmla="*/ 26 h 59"/>
              <a:gd name="T40" fmla="*/ 39 w 71"/>
              <a:gd name="T41" fmla="*/ 30 h 59"/>
              <a:gd name="T42" fmla="*/ 47 w 71"/>
              <a:gd name="T43" fmla="*/ 31 h 59"/>
              <a:gd name="T44" fmla="*/ 47 w 71"/>
              <a:gd name="T45" fmla="*/ 39 h 59"/>
              <a:gd name="T46" fmla="*/ 39 w 71"/>
              <a:gd name="T47" fmla="*/ 39 h 59"/>
              <a:gd name="T48" fmla="*/ 38 w 71"/>
              <a:gd name="T49" fmla="*/ 33 h 59"/>
              <a:gd name="T50" fmla="*/ 30 w 71"/>
              <a:gd name="T51" fmla="*/ 34 h 59"/>
              <a:gd name="T52" fmla="*/ 25 w 71"/>
              <a:gd name="T53" fmla="*/ 32 h 59"/>
              <a:gd name="T54" fmla="*/ 25 w 71"/>
              <a:gd name="T55" fmla="*/ 21 h 59"/>
              <a:gd name="T56" fmla="*/ 30 w 71"/>
              <a:gd name="T57" fmla="*/ 22 h 59"/>
              <a:gd name="T58" fmla="*/ 27 w 71"/>
              <a:gd name="T59" fmla="*/ 23 h 59"/>
              <a:gd name="T60" fmla="*/ 27 w 71"/>
              <a:gd name="T61" fmla="*/ 29 h 59"/>
              <a:gd name="T62" fmla="*/ 27 w 71"/>
              <a:gd name="T63" fmla="*/ 29 h 59"/>
              <a:gd name="T64" fmla="*/ 35 w 71"/>
              <a:gd name="T65" fmla="*/ 26 h 59"/>
              <a:gd name="T66" fmla="*/ 44 w 71"/>
              <a:gd name="T67" fmla="*/ 16 h 59"/>
              <a:gd name="T68" fmla="*/ 43 w 71"/>
              <a:gd name="T69" fmla="*/ 16 h 59"/>
              <a:gd name="T70" fmla="*/ 41 w 71"/>
              <a:gd name="T71" fmla="*/ 16 h 59"/>
              <a:gd name="T72" fmla="*/ 43 w 71"/>
              <a:gd name="T73" fmla="*/ 20 h 59"/>
              <a:gd name="T74" fmla="*/ 45 w 71"/>
              <a:gd name="T75" fmla="*/ 18 h 59"/>
              <a:gd name="T76" fmla="*/ 44 w 71"/>
              <a:gd name="T77" fmla="*/ 33 h 59"/>
              <a:gd name="T78" fmla="*/ 43 w 71"/>
              <a:gd name="T79" fmla="*/ 33 h 59"/>
              <a:gd name="T80" fmla="*/ 41 w 71"/>
              <a:gd name="T81" fmla="*/ 33 h 59"/>
              <a:gd name="T82" fmla="*/ 43 w 71"/>
              <a:gd name="T83" fmla="*/ 37 h 59"/>
              <a:gd name="T84" fmla="*/ 45 w 71"/>
              <a:gd name="T85" fmla="*/ 35 h 59"/>
              <a:gd name="T86" fmla="*/ 60 w 71"/>
              <a:gd name="T87" fmla="*/ 39 h 59"/>
              <a:gd name="T88" fmla="*/ 63 w 71"/>
              <a:gd name="T89" fmla="*/ 42 h 59"/>
              <a:gd name="T90" fmla="*/ 58 w 71"/>
              <a:gd name="T91" fmla="*/ 42 h 59"/>
              <a:gd name="T92" fmla="*/ 65 w 71"/>
              <a:gd name="T93" fmla="*/ 5 h 59"/>
              <a:gd name="T94" fmla="*/ 5 w 71"/>
              <a:gd name="T95" fmla="*/ 5 h 59"/>
              <a:gd name="T96" fmla="*/ 65 w 71"/>
              <a:gd name="T97" fmla="*/ 47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1" h="59"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70" y="0"/>
                  <a:pt x="71" y="1"/>
                  <a:pt x="71" y="3"/>
                </a:cubicBezTo>
                <a:cubicBezTo>
                  <a:pt x="71" y="3"/>
                  <a:pt x="71" y="3"/>
                  <a:pt x="71" y="3"/>
                </a:cubicBezTo>
                <a:cubicBezTo>
                  <a:pt x="71" y="50"/>
                  <a:pt x="71" y="50"/>
                  <a:pt x="71" y="50"/>
                </a:cubicBezTo>
                <a:cubicBezTo>
                  <a:pt x="71" y="51"/>
                  <a:pt x="70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ubicBezTo>
                  <a:pt x="38" y="52"/>
                  <a:pt x="38" y="52"/>
                  <a:pt x="38" y="52"/>
                </a:cubicBezTo>
                <a:cubicBezTo>
                  <a:pt x="38" y="55"/>
                  <a:pt x="38" y="55"/>
                  <a:pt x="38" y="55"/>
                </a:cubicBezTo>
                <a:cubicBezTo>
                  <a:pt x="38" y="56"/>
                  <a:pt x="38" y="56"/>
                  <a:pt x="38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4" y="56"/>
                  <a:pt x="55" y="56"/>
                  <a:pt x="55" y="57"/>
                </a:cubicBezTo>
                <a:cubicBezTo>
                  <a:pt x="55" y="58"/>
                  <a:pt x="54" y="59"/>
                  <a:pt x="53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7" y="59"/>
                  <a:pt x="16" y="58"/>
                  <a:pt x="16" y="57"/>
                </a:cubicBezTo>
                <a:cubicBezTo>
                  <a:pt x="16" y="56"/>
                  <a:pt x="17" y="56"/>
                  <a:pt x="18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5"/>
                  <a:pt x="33" y="55"/>
                  <a:pt x="33" y="55"/>
                </a:cubicBezTo>
                <a:cubicBezTo>
                  <a:pt x="33" y="52"/>
                  <a:pt x="33" y="52"/>
                  <a:pt x="33" y="52"/>
                </a:cubicBezTo>
                <a:cubicBezTo>
                  <a:pt x="3" y="52"/>
                  <a:pt x="3" y="52"/>
                  <a:pt x="3" y="52"/>
                </a:cubicBezTo>
                <a:cubicBezTo>
                  <a:pt x="1" y="52"/>
                  <a:pt x="0" y="51"/>
                  <a:pt x="0" y="5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  <a:moveTo>
                  <a:pt x="30" y="19"/>
                </a:moveTo>
                <a:cubicBezTo>
                  <a:pt x="30" y="19"/>
                  <a:pt x="30" y="19"/>
                  <a:pt x="30" y="19"/>
                </a:cubicBezTo>
                <a:cubicBezTo>
                  <a:pt x="32" y="19"/>
                  <a:pt x="34" y="19"/>
                  <a:pt x="35" y="21"/>
                </a:cubicBezTo>
                <a:cubicBezTo>
                  <a:pt x="38" y="19"/>
                  <a:pt x="38" y="19"/>
                  <a:pt x="38" y="19"/>
                </a:cubicBezTo>
                <a:cubicBezTo>
                  <a:pt x="37" y="19"/>
                  <a:pt x="37" y="18"/>
                  <a:pt x="37" y="18"/>
                </a:cubicBezTo>
                <a:cubicBezTo>
                  <a:pt x="37" y="16"/>
                  <a:pt x="38" y="15"/>
                  <a:pt x="39" y="14"/>
                </a:cubicBezTo>
                <a:cubicBezTo>
                  <a:pt x="39" y="14"/>
                  <a:pt x="39" y="14"/>
                  <a:pt x="39" y="14"/>
                </a:cubicBezTo>
                <a:cubicBezTo>
                  <a:pt x="40" y="13"/>
                  <a:pt x="41" y="12"/>
                  <a:pt x="43" y="12"/>
                </a:cubicBezTo>
                <a:cubicBezTo>
                  <a:pt x="44" y="12"/>
                  <a:pt x="46" y="13"/>
                  <a:pt x="47" y="14"/>
                </a:cubicBezTo>
                <a:cubicBezTo>
                  <a:pt x="48" y="15"/>
                  <a:pt x="48" y="16"/>
                  <a:pt x="48" y="18"/>
                </a:cubicBezTo>
                <a:cubicBezTo>
                  <a:pt x="48" y="19"/>
                  <a:pt x="48" y="21"/>
                  <a:pt x="47" y="22"/>
                </a:cubicBezTo>
                <a:cubicBezTo>
                  <a:pt x="46" y="23"/>
                  <a:pt x="44" y="23"/>
                  <a:pt x="43" y="23"/>
                </a:cubicBezTo>
                <a:cubicBezTo>
                  <a:pt x="41" y="23"/>
                  <a:pt x="40" y="23"/>
                  <a:pt x="39" y="22"/>
                </a:cubicBezTo>
                <a:cubicBezTo>
                  <a:pt x="37" y="23"/>
                  <a:pt x="37" y="23"/>
                  <a:pt x="37" y="23"/>
                </a:cubicBezTo>
                <a:cubicBezTo>
                  <a:pt x="38" y="24"/>
                  <a:pt x="38" y="25"/>
                  <a:pt x="38" y="26"/>
                </a:cubicBezTo>
                <a:cubicBezTo>
                  <a:pt x="38" y="27"/>
                  <a:pt x="38" y="28"/>
                  <a:pt x="37" y="29"/>
                </a:cubicBezTo>
                <a:cubicBezTo>
                  <a:pt x="39" y="30"/>
                  <a:pt x="39" y="30"/>
                  <a:pt x="39" y="30"/>
                </a:cubicBezTo>
                <a:cubicBezTo>
                  <a:pt x="40" y="30"/>
                  <a:pt x="41" y="29"/>
                  <a:pt x="43" y="29"/>
                </a:cubicBezTo>
                <a:cubicBezTo>
                  <a:pt x="44" y="29"/>
                  <a:pt x="46" y="30"/>
                  <a:pt x="47" y="31"/>
                </a:cubicBezTo>
                <a:cubicBezTo>
                  <a:pt x="48" y="32"/>
                  <a:pt x="48" y="33"/>
                  <a:pt x="48" y="35"/>
                </a:cubicBezTo>
                <a:cubicBezTo>
                  <a:pt x="48" y="36"/>
                  <a:pt x="48" y="38"/>
                  <a:pt x="47" y="39"/>
                </a:cubicBezTo>
                <a:cubicBezTo>
                  <a:pt x="46" y="40"/>
                  <a:pt x="44" y="40"/>
                  <a:pt x="43" y="40"/>
                </a:cubicBezTo>
                <a:cubicBezTo>
                  <a:pt x="41" y="40"/>
                  <a:pt x="40" y="40"/>
                  <a:pt x="39" y="39"/>
                </a:cubicBezTo>
                <a:cubicBezTo>
                  <a:pt x="38" y="38"/>
                  <a:pt x="37" y="36"/>
                  <a:pt x="37" y="35"/>
                </a:cubicBezTo>
                <a:cubicBezTo>
                  <a:pt x="37" y="34"/>
                  <a:pt x="37" y="34"/>
                  <a:pt x="38" y="33"/>
                </a:cubicBezTo>
                <a:cubicBezTo>
                  <a:pt x="35" y="32"/>
                  <a:pt x="35" y="32"/>
                  <a:pt x="35" y="32"/>
                </a:cubicBezTo>
                <a:cubicBezTo>
                  <a:pt x="34" y="33"/>
                  <a:pt x="32" y="34"/>
                  <a:pt x="30" y="34"/>
                </a:cubicBezTo>
                <a:cubicBezTo>
                  <a:pt x="28" y="34"/>
                  <a:pt x="26" y="33"/>
                  <a:pt x="25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3" y="30"/>
                  <a:pt x="23" y="28"/>
                  <a:pt x="23" y="26"/>
                </a:cubicBezTo>
                <a:cubicBezTo>
                  <a:pt x="23" y="24"/>
                  <a:pt x="23" y="22"/>
                  <a:pt x="25" y="21"/>
                </a:cubicBezTo>
                <a:cubicBezTo>
                  <a:pt x="26" y="19"/>
                  <a:pt x="28" y="19"/>
                  <a:pt x="30" y="19"/>
                </a:cubicBezTo>
                <a:close/>
                <a:moveTo>
                  <a:pt x="30" y="22"/>
                </a:moveTo>
                <a:cubicBezTo>
                  <a:pt x="30" y="22"/>
                  <a:pt x="30" y="22"/>
                  <a:pt x="30" y="22"/>
                </a:cubicBezTo>
                <a:cubicBezTo>
                  <a:pt x="29" y="22"/>
                  <a:pt x="28" y="22"/>
                  <a:pt x="27" y="23"/>
                </a:cubicBezTo>
                <a:cubicBezTo>
                  <a:pt x="26" y="24"/>
                  <a:pt x="26" y="25"/>
                  <a:pt x="26" y="26"/>
                </a:cubicBezTo>
                <a:cubicBezTo>
                  <a:pt x="26" y="27"/>
                  <a:pt x="26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8" y="30"/>
                  <a:pt x="29" y="31"/>
                  <a:pt x="30" y="31"/>
                </a:cubicBezTo>
                <a:cubicBezTo>
                  <a:pt x="33" y="31"/>
                  <a:pt x="35" y="29"/>
                  <a:pt x="35" y="26"/>
                </a:cubicBezTo>
                <a:cubicBezTo>
                  <a:pt x="35" y="24"/>
                  <a:pt x="33" y="22"/>
                  <a:pt x="30" y="22"/>
                </a:cubicBezTo>
                <a:close/>
                <a:moveTo>
                  <a:pt x="44" y="16"/>
                </a:moveTo>
                <a:cubicBezTo>
                  <a:pt x="44" y="16"/>
                  <a:pt x="44" y="16"/>
                  <a:pt x="44" y="16"/>
                </a:cubicBezTo>
                <a:cubicBezTo>
                  <a:pt x="44" y="16"/>
                  <a:pt x="43" y="16"/>
                  <a:pt x="43" y="16"/>
                </a:cubicBezTo>
                <a:cubicBezTo>
                  <a:pt x="42" y="16"/>
                  <a:pt x="42" y="16"/>
                  <a:pt x="41" y="16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7"/>
                  <a:pt x="41" y="17"/>
                  <a:pt x="41" y="18"/>
                </a:cubicBezTo>
                <a:cubicBezTo>
                  <a:pt x="41" y="19"/>
                  <a:pt x="42" y="20"/>
                  <a:pt x="43" y="20"/>
                </a:cubicBezTo>
                <a:cubicBezTo>
                  <a:pt x="43" y="20"/>
                  <a:pt x="44" y="20"/>
                  <a:pt x="44" y="19"/>
                </a:cubicBezTo>
                <a:cubicBezTo>
                  <a:pt x="45" y="19"/>
                  <a:pt x="45" y="18"/>
                  <a:pt x="45" y="18"/>
                </a:cubicBezTo>
                <a:cubicBezTo>
                  <a:pt x="45" y="17"/>
                  <a:pt x="45" y="17"/>
                  <a:pt x="44" y="16"/>
                </a:cubicBezTo>
                <a:close/>
                <a:moveTo>
                  <a:pt x="44" y="33"/>
                </a:moveTo>
                <a:cubicBezTo>
                  <a:pt x="44" y="33"/>
                  <a:pt x="44" y="33"/>
                  <a:pt x="44" y="33"/>
                </a:cubicBezTo>
                <a:cubicBezTo>
                  <a:pt x="44" y="33"/>
                  <a:pt x="43" y="33"/>
                  <a:pt x="43" y="33"/>
                </a:cubicBezTo>
                <a:cubicBezTo>
                  <a:pt x="42" y="33"/>
                  <a:pt x="42" y="33"/>
                  <a:pt x="41" y="33"/>
                </a:cubicBezTo>
                <a:cubicBezTo>
                  <a:pt x="41" y="33"/>
                  <a:pt x="41" y="33"/>
                  <a:pt x="41" y="33"/>
                </a:cubicBezTo>
                <a:cubicBezTo>
                  <a:pt x="41" y="34"/>
                  <a:pt x="41" y="34"/>
                  <a:pt x="41" y="35"/>
                </a:cubicBezTo>
                <a:cubicBezTo>
                  <a:pt x="41" y="36"/>
                  <a:pt x="42" y="37"/>
                  <a:pt x="43" y="37"/>
                </a:cubicBezTo>
                <a:cubicBezTo>
                  <a:pt x="43" y="37"/>
                  <a:pt x="44" y="37"/>
                  <a:pt x="44" y="36"/>
                </a:cubicBezTo>
                <a:cubicBezTo>
                  <a:pt x="45" y="36"/>
                  <a:pt x="45" y="35"/>
                  <a:pt x="45" y="35"/>
                </a:cubicBezTo>
                <a:cubicBezTo>
                  <a:pt x="45" y="34"/>
                  <a:pt x="45" y="34"/>
                  <a:pt x="44" y="33"/>
                </a:cubicBezTo>
                <a:close/>
                <a:moveTo>
                  <a:pt x="60" y="39"/>
                </a:moveTo>
                <a:cubicBezTo>
                  <a:pt x="60" y="39"/>
                  <a:pt x="60" y="39"/>
                  <a:pt x="60" y="39"/>
                </a:cubicBezTo>
                <a:cubicBezTo>
                  <a:pt x="62" y="39"/>
                  <a:pt x="63" y="41"/>
                  <a:pt x="63" y="42"/>
                </a:cubicBezTo>
                <a:cubicBezTo>
                  <a:pt x="63" y="44"/>
                  <a:pt x="62" y="45"/>
                  <a:pt x="60" y="45"/>
                </a:cubicBezTo>
                <a:cubicBezTo>
                  <a:pt x="59" y="45"/>
                  <a:pt x="58" y="44"/>
                  <a:pt x="58" y="42"/>
                </a:cubicBezTo>
                <a:cubicBezTo>
                  <a:pt x="58" y="41"/>
                  <a:pt x="59" y="39"/>
                  <a:pt x="60" y="39"/>
                </a:cubicBezTo>
                <a:close/>
                <a:moveTo>
                  <a:pt x="65" y="5"/>
                </a:moveTo>
                <a:cubicBezTo>
                  <a:pt x="65" y="5"/>
                  <a:pt x="65" y="5"/>
                  <a:pt x="6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19"/>
                  <a:pt x="5" y="33"/>
                  <a:pt x="5" y="47"/>
                </a:cubicBezTo>
                <a:cubicBezTo>
                  <a:pt x="25" y="47"/>
                  <a:pt x="45" y="47"/>
                  <a:pt x="65" y="47"/>
                </a:cubicBezTo>
                <a:cubicBezTo>
                  <a:pt x="65" y="33"/>
                  <a:pt x="65" y="19"/>
                  <a:pt x="65" y="5"/>
                </a:cubicBezTo>
                <a:close/>
              </a:path>
            </a:pathLst>
          </a:custGeom>
          <a:solidFill>
            <a:srgbClr val="DAB9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34" name="TextBox 1"/>
          <p:cNvSpPr txBox="1"/>
          <p:nvPr/>
        </p:nvSpPr>
        <p:spPr>
          <a:xfrm>
            <a:off x="2015466" y="1300364"/>
            <a:ext cx="2784417" cy="53629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阿里</a:t>
            </a:r>
            <a:r>
              <a:rPr lang="zh-CN" altLang="en-US" sz="24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云的云端服务器</a:t>
            </a:r>
            <a:endParaRPr lang="en-US" altLang="zh-CN" sz="2400" b="1" dirty="0" smtClean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7" grpId="0" animBg="1"/>
      <p:bldP spid="48" grpId="0"/>
      <p:bldP spid="121" grpId="0" animBg="1"/>
      <p:bldP spid="22" grpId="0"/>
      <p:bldP spid="23" grpId="0"/>
      <p:bldP spid="27" grpId="0" animBg="1"/>
      <p:bldP spid="28" grpId="0"/>
      <p:bldP spid="29" grpId="0" animBg="1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泪滴形 25"/>
          <p:cNvSpPr/>
          <p:nvPr/>
        </p:nvSpPr>
        <p:spPr>
          <a:xfrm rot="8100000">
            <a:off x="5302250" y="1348740"/>
            <a:ext cx="914400" cy="914400"/>
          </a:xfrm>
          <a:prstGeom prst="teardrop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3220527" y="2452601"/>
            <a:ext cx="5078313" cy="106182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zh-CN" altLang="en-US" sz="6600" dirty="0">
                <a:solidFill>
                  <a:srgbClr val="E4AE57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专题计划要点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503471" y="1507720"/>
            <a:ext cx="514350" cy="66103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en-US" altLang="zh-CN" sz="40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04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656786" y="4234088"/>
            <a:ext cx="8722070" cy="446182"/>
            <a:chOff x="751836" y="4311206"/>
            <a:chExt cx="8722070" cy="446182"/>
          </a:xfrm>
        </p:grpSpPr>
        <p:grpSp>
          <p:nvGrpSpPr>
            <p:cNvPr id="2" name="组合 1"/>
            <p:cNvGrpSpPr/>
            <p:nvPr/>
          </p:nvGrpSpPr>
          <p:grpSpPr>
            <a:xfrm>
              <a:off x="751836" y="4311206"/>
              <a:ext cx="8722070" cy="446182"/>
              <a:chOff x="1717438" y="4686707"/>
              <a:chExt cx="8722070" cy="446182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717438" y="4686707"/>
                <a:ext cx="6959981" cy="446182"/>
                <a:chOff x="4125" y="7332"/>
                <a:chExt cx="6458" cy="414"/>
              </a:xfrm>
            </p:grpSpPr>
            <p:sp>
              <p:nvSpPr>
                <p:cNvPr id="11" name="矩形 10"/>
                <p:cNvSpPr/>
                <p:nvPr/>
              </p:nvSpPr>
              <p:spPr>
                <a:xfrm>
                  <a:off x="4125" y="7332"/>
                  <a:ext cx="1553" cy="414"/>
                </a:xfrm>
                <a:prstGeom prst="rect">
                  <a:avLst/>
                </a:prstGeom>
                <a:noFill/>
                <a:ln w="3175">
                  <a:solidFill>
                    <a:srgbClr val="DAB96E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4347" y="7342"/>
                  <a:ext cx="1123" cy="3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chemeClr val="bg1"/>
                      </a:solidFill>
                      <a:latin typeface="方正粗倩简体" panose="03000509000000000000" pitchFamily="65" charset="-122"/>
                      <a:ea typeface="方正粗倩简体" panose="03000509000000000000" pitchFamily="65" charset="-122"/>
                    </a:rPr>
                    <a:t>人员</a:t>
                  </a:r>
                  <a:r>
                    <a:rPr lang="zh-CN" altLang="en-US" sz="2000" dirty="0" smtClean="0">
                      <a:solidFill>
                        <a:schemeClr val="bg1"/>
                      </a:solidFill>
                      <a:latin typeface="方正粗倩简体" panose="03000509000000000000" pitchFamily="65" charset="-122"/>
                      <a:ea typeface="方正粗倩简体" panose="03000509000000000000" pitchFamily="65" charset="-122"/>
                    </a:rPr>
                    <a:t>培训</a:t>
                  </a:r>
                  <a:endParaRPr lang="zh-CN" altLang="en-US" sz="2000" dirty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5760" y="7332"/>
                  <a:ext cx="1553" cy="414"/>
                </a:xfrm>
                <a:prstGeom prst="rect">
                  <a:avLst/>
                </a:prstGeom>
                <a:noFill/>
                <a:ln w="3175">
                  <a:solidFill>
                    <a:srgbClr val="DAB96E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5992" y="7342"/>
                  <a:ext cx="1123" cy="3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chemeClr val="bg1"/>
                      </a:solidFill>
                      <a:latin typeface="方正粗倩简体" panose="03000509000000000000" pitchFamily="65" charset="-122"/>
                      <a:ea typeface="方正粗倩简体" panose="03000509000000000000" pitchFamily="65" charset="-122"/>
                    </a:rPr>
                    <a:t>测试计划</a:t>
                  </a:r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7395" y="7332"/>
                  <a:ext cx="1553" cy="414"/>
                </a:xfrm>
                <a:prstGeom prst="rect">
                  <a:avLst/>
                </a:prstGeom>
                <a:noFill/>
                <a:ln w="3175">
                  <a:solidFill>
                    <a:srgbClr val="DAB96E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7597" y="7342"/>
                  <a:ext cx="1123" cy="3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chemeClr val="bg1"/>
                      </a:solidFill>
                      <a:latin typeface="方正粗倩简体" panose="03000509000000000000" pitchFamily="65" charset="-122"/>
                      <a:ea typeface="方正粗倩简体" panose="03000509000000000000" pitchFamily="65" charset="-122"/>
                    </a:rPr>
                    <a:t>验收标准</a:t>
                  </a: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9030" y="7332"/>
                  <a:ext cx="1553" cy="414"/>
                </a:xfrm>
                <a:prstGeom prst="rect">
                  <a:avLst/>
                </a:prstGeom>
                <a:noFill/>
                <a:ln w="6350">
                  <a:solidFill>
                    <a:srgbClr val="DAB96E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9232" y="7342"/>
                  <a:ext cx="1123" cy="3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chemeClr val="bg1"/>
                      </a:solidFill>
                      <a:latin typeface="方正粗倩简体" panose="03000509000000000000" pitchFamily="65" charset="-122"/>
                      <a:ea typeface="方正粗倩简体" panose="03000509000000000000" pitchFamily="65" charset="-122"/>
                    </a:rPr>
                    <a:t>质量保证</a:t>
                  </a:r>
                </a:p>
              </p:txBody>
            </p:sp>
          </p:grpSp>
          <p:sp>
            <p:nvSpPr>
              <p:cNvPr id="21" name="矩形 20"/>
              <p:cNvSpPr/>
              <p:nvPr/>
            </p:nvSpPr>
            <p:spPr>
              <a:xfrm>
                <a:off x="8765793" y="4686707"/>
                <a:ext cx="1673715" cy="446182"/>
              </a:xfrm>
              <a:prstGeom prst="rect">
                <a:avLst/>
              </a:prstGeom>
              <a:noFill/>
              <a:ln w="6350">
                <a:solidFill>
                  <a:srgbClr val="DAB96E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7964770" y="4334378"/>
              <a:ext cx="1210291" cy="399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管理实现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"/>
          <p:cNvSpPr txBox="1"/>
          <p:nvPr/>
        </p:nvSpPr>
        <p:spPr>
          <a:xfrm>
            <a:off x="8509544" y="561975"/>
            <a:ext cx="2313134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4.1</a:t>
            </a:r>
            <a:r>
              <a:rPr lang="zh-CN" altLang="en-US" sz="32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人员培训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47046" y="3550708"/>
            <a:ext cx="3847207" cy="158504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由于开发所要用到的许多知识也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在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本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学期同步授课，之前已经学习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过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的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知识也有或多或少的遗忘，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要求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小组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内部在学习其他课程的同时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自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行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培训来辅助开发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。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 rot="16200000">
            <a:off x="2196124" y="1643981"/>
            <a:ext cx="1640205" cy="1640205"/>
            <a:chOff x="860" y="422"/>
            <a:chExt cx="7466" cy="746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" name="椭圆 2"/>
            <p:cNvSpPr/>
            <p:nvPr/>
          </p:nvSpPr>
          <p:spPr>
            <a:xfrm>
              <a:off x="860" y="422"/>
              <a:ext cx="7467" cy="74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 196"/>
            <p:cNvSpPr/>
            <p:nvPr/>
          </p:nvSpPr>
          <p:spPr>
            <a:xfrm>
              <a:off x="860" y="4173"/>
              <a:ext cx="7467" cy="3713"/>
            </a:xfrm>
            <a:custGeom>
              <a:avLst/>
              <a:gdLst>
                <a:gd name="connsiteX0" fmla="*/ 0 w 3325370"/>
                <a:gd name="connsiteY0" fmla="*/ 0 h 1637134"/>
                <a:gd name="connsiteX1" fmla="*/ 3325370 w 3325370"/>
                <a:gd name="connsiteY1" fmla="*/ 0 h 1637134"/>
                <a:gd name="connsiteX2" fmla="*/ 3318183 w 3325370"/>
                <a:gd name="connsiteY2" fmla="*/ 142905 h 1637134"/>
                <a:gd name="connsiteX3" fmla="*/ 1673347 w 3325370"/>
                <a:gd name="connsiteY3" fmla="*/ 1637102 h 1637134"/>
                <a:gd name="connsiteX4" fmla="*/ 10229 w 3325370"/>
                <a:gd name="connsiteY4" fmla="*/ 163281 h 163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5370" h="1637134">
                  <a:moveTo>
                    <a:pt x="0" y="0"/>
                  </a:moveTo>
                  <a:lnTo>
                    <a:pt x="3325370" y="0"/>
                  </a:lnTo>
                  <a:lnTo>
                    <a:pt x="3318183" y="142905"/>
                  </a:lnTo>
                  <a:cubicBezTo>
                    <a:pt x="3233689" y="978328"/>
                    <a:pt x="2530939" y="1631820"/>
                    <a:pt x="1673347" y="1637102"/>
                  </a:cubicBezTo>
                  <a:cubicBezTo>
                    <a:pt x="815755" y="1642385"/>
                    <a:pt x="105008" y="997600"/>
                    <a:pt x="10229" y="16328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rot="16200000">
            <a:off x="7611462" y="1643760"/>
            <a:ext cx="1640205" cy="1640205"/>
            <a:chOff x="860" y="422"/>
            <a:chExt cx="7466" cy="7466"/>
          </a:xfrm>
          <a:solidFill>
            <a:srgbClr val="DAB96E"/>
          </a:solidFill>
        </p:grpSpPr>
        <p:sp>
          <p:nvSpPr>
            <p:cNvPr id="25" name="椭圆 24"/>
            <p:cNvSpPr/>
            <p:nvPr/>
          </p:nvSpPr>
          <p:spPr>
            <a:xfrm>
              <a:off x="860" y="422"/>
              <a:ext cx="7467" cy="74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 196"/>
            <p:cNvSpPr/>
            <p:nvPr/>
          </p:nvSpPr>
          <p:spPr>
            <a:xfrm>
              <a:off x="860" y="4173"/>
              <a:ext cx="7467" cy="3713"/>
            </a:xfrm>
            <a:custGeom>
              <a:avLst/>
              <a:gdLst>
                <a:gd name="connsiteX0" fmla="*/ 0 w 3325370"/>
                <a:gd name="connsiteY0" fmla="*/ 0 h 1637134"/>
                <a:gd name="connsiteX1" fmla="*/ 3325370 w 3325370"/>
                <a:gd name="connsiteY1" fmla="*/ 0 h 1637134"/>
                <a:gd name="connsiteX2" fmla="*/ 3318183 w 3325370"/>
                <a:gd name="connsiteY2" fmla="*/ 142905 h 1637134"/>
                <a:gd name="connsiteX3" fmla="*/ 1673347 w 3325370"/>
                <a:gd name="connsiteY3" fmla="*/ 1637102 h 1637134"/>
                <a:gd name="connsiteX4" fmla="*/ 10229 w 3325370"/>
                <a:gd name="connsiteY4" fmla="*/ 163281 h 163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5370" h="1637134">
                  <a:moveTo>
                    <a:pt x="0" y="0"/>
                  </a:moveTo>
                  <a:lnTo>
                    <a:pt x="3325370" y="0"/>
                  </a:lnTo>
                  <a:lnTo>
                    <a:pt x="3318183" y="142905"/>
                  </a:lnTo>
                  <a:cubicBezTo>
                    <a:pt x="3233689" y="978328"/>
                    <a:pt x="2530939" y="1631820"/>
                    <a:pt x="1673347" y="1637102"/>
                  </a:cubicBezTo>
                  <a:cubicBezTo>
                    <a:pt x="815755" y="1642385"/>
                    <a:pt x="105008" y="997600"/>
                    <a:pt x="10229" y="1632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" name="TextBox 1"/>
          <p:cNvSpPr txBox="1"/>
          <p:nvPr/>
        </p:nvSpPr>
        <p:spPr>
          <a:xfrm>
            <a:off x="2323960" y="2553419"/>
            <a:ext cx="1384996" cy="32315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>
              <a:tabLst>
                <a:tab pos="126985" algn="l"/>
                <a:tab pos="431749" algn="l"/>
                <a:tab pos="546036" algn="l"/>
              </a:tabLst>
            </a:pPr>
            <a:r>
              <a:rPr lang="zh-CN" altLang="en-US" dirty="0">
                <a:solidFill>
                  <a:srgbClr val="21212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开发人员培训</a:t>
            </a:r>
            <a:endParaRPr lang="en-US" altLang="zh-CN" sz="1400" dirty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2784684" y="2041609"/>
            <a:ext cx="463550" cy="599440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>
              <a:tabLst>
                <a:tab pos="126985" algn="l"/>
                <a:tab pos="431749" algn="l"/>
                <a:tab pos="546036" algn="l"/>
              </a:tabLst>
            </a:pPr>
            <a:r>
              <a:rPr lang="en-US" altLang="zh-CN" sz="3600" b="1" dirty="0">
                <a:solidFill>
                  <a:srgbClr val="21212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01</a:t>
            </a:r>
            <a:endParaRPr lang="en-US" altLang="zh-CN" sz="3600" b="1" dirty="0">
              <a:solidFill>
                <a:srgbClr val="FFFFFF"/>
              </a:solidFill>
              <a:latin typeface="Calibri Light" panose="020F0302020204030204" charset="0"/>
              <a:cs typeface="Calibri" panose="020F0502020204030204" pitchFamily="18" charset="0"/>
            </a:endParaRPr>
          </a:p>
        </p:txBody>
      </p:sp>
      <p:sp>
        <p:nvSpPr>
          <p:cNvPr id="38" name="TextBox 1"/>
          <p:cNvSpPr txBox="1"/>
          <p:nvPr/>
        </p:nvSpPr>
        <p:spPr>
          <a:xfrm>
            <a:off x="7738663" y="2520924"/>
            <a:ext cx="1384996" cy="32315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>
              <a:tabLst>
                <a:tab pos="126985" algn="l"/>
                <a:tab pos="431749" algn="l"/>
                <a:tab pos="546036" algn="l"/>
              </a:tabLst>
            </a:pPr>
            <a:r>
              <a:rPr lang="zh-CN" altLang="en-US" dirty="0">
                <a:solidFill>
                  <a:srgbClr val="21212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用户人员培训</a:t>
            </a:r>
            <a:endParaRPr lang="en-US" altLang="zh-CN" sz="1400" dirty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8199387" y="2009114"/>
            <a:ext cx="463550" cy="599440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>
              <a:tabLst>
                <a:tab pos="126985" algn="l"/>
                <a:tab pos="431749" algn="l"/>
                <a:tab pos="546036" algn="l"/>
              </a:tabLst>
            </a:pPr>
            <a:r>
              <a:rPr lang="en-US" altLang="zh-CN" sz="3600" b="1" dirty="0">
                <a:solidFill>
                  <a:srgbClr val="212121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02</a:t>
            </a:r>
            <a:endParaRPr lang="en-US" altLang="zh-CN" sz="3600" b="1" dirty="0">
              <a:solidFill>
                <a:srgbClr val="FFFFFF"/>
              </a:solidFill>
              <a:latin typeface="Calibri Light" panose="020F0302020204030204" charset="0"/>
              <a:cs typeface="Calibri" panose="020F0502020204030204" pitchFamily="18" charset="0"/>
            </a:endParaRPr>
          </a:p>
        </p:txBody>
      </p:sp>
      <p:sp>
        <p:nvSpPr>
          <p:cNvPr id="33" name="TextBox 1"/>
          <p:cNvSpPr txBox="1"/>
          <p:nvPr/>
        </p:nvSpPr>
        <p:spPr>
          <a:xfrm>
            <a:off x="6561027" y="3550708"/>
            <a:ext cx="3847207" cy="158504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本软件在首次启动时将拥有向导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页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面，帮助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用户进行软件操作，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时光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笔记用户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界面美观、简洁，且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容易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掌握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理解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，用户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无需特殊培训，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即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可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快速上手本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APP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。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/>
      <p:bldP spid="18" grpId="0"/>
      <p:bldP spid="37" grpId="0"/>
      <p:bldP spid="38" grpId="0"/>
      <p:bldP spid="39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"/>
          <p:cNvSpPr txBox="1"/>
          <p:nvPr/>
        </p:nvSpPr>
        <p:spPr>
          <a:xfrm>
            <a:off x="7921716" y="561975"/>
            <a:ext cx="2305118" cy="103104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4.2</a:t>
            </a:r>
            <a:r>
              <a:rPr lang="zh-CN" altLang="en-US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测试计划</a:t>
            </a:r>
          </a:p>
          <a:p>
            <a:pPr defTabSz="-635"/>
            <a:endParaRPr lang="zh-CN" altLang="en-US" sz="3200" b="1" dirty="0">
              <a:solidFill>
                <a:schemeClr val="bg1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6605419" y="1593020"/>
            <a:ext cx="1025922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测试内容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6491883" y="2099646"/>
            <a:ext cx="5027017" cy="47704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单元测试</a:t>
            </a:r>
          </a:p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项目组的测试人员结合详细的计划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,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对单元模块开始进行测试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.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。</a:t>
            </a:r>
          </a:p>
        </p:txBody>
      </p:sp>
      <p:sp>
        <p:nvSpPr>
          <p:cNvPr id="11" name="椭圆 10"/>
          <p:cNvSpPr/>
          <p:nvPr/>
        </p:nvSpPr>
        <p:spPr>
          <a:xfrm>
            <a:off x="1939291" y="923926"/>
            <a:ext cx="2880436" cy="2880436"/>
          </a:xfrm>
          <a:prstGeom prst="ellipse">
            <a:avLst/>
          </a:prstGeom>
          <a:noFill/>
          <a:ln w="28575">
            <a:solidFill>
              <a:srgbClr val="DAB96E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1CD65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2997835" y="4758691"/>
            <a:ext cx="791845" cy="791845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879090" y="4639945"/>
            <a:ext cx="1029970" cy="1029970"/>
          </a:xfrm>
          <a:prstGeom prst="ellipse">
            <a:avLst/>
          </a:prstGeom>
          <a:noFill/>
          <a:ln>
            <a:solidFill>
              <a:srgbClr val="DAB96E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1CD65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3376296" y="3823971"/>
            <a:ext cx="3175" cy="792480"/>
          </a:xfrm>
          <a:prstGeom prst="line">
            <a:avLst/>
          </a:prstGeom>
          <a:ln w="28575">
            <a:solidFill>
              <a:srgbClr val="DAB96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3377566" y="5730241"/>
            <a:ext cx="1905" cy="696595"/>
          </a:xfrm>
          <a:prstGeom prst="line">
            <a:avLst/>
          </a:prstGeom>
          <a:ln w="28575">
            <a:solidFill>
              <a:srgbClr val="DAB96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reeform 199"/>
          <p:cNvSpPr>
            <a:spLocks noEditPoints="1"/>
          </p:cNvSpPr>
          <p:nvPr/>
        </p:nvSpPr>
        <p:spPr bwMode="auto">
          <a:xfrm>
            <a:off x="3217546" y="5026660"/>
            <a:ext cx="315595" cy="345440"/>
          </a:xfrm>
          <a:custGeom>
            <a:avLst/>
            <a:gdLst>
              <a:gd name="T0" fmla="*/ 10 w 65"/>
              <a:gd name="T1" fmla="*/ 0 h 71"/>
              <a:gd name="T2" fmla="*/ 47 w 65"/>
              <a:gd name="T3" fmla="*/ 0 h 71"/>
              <a:gd name="T4" fmla="*/ 58 w 65"/>
              <a:gd name="T5" fmla="*/ 11 h 71"/>
              <a:gd name="T6" fmla="*/ 58 w 65"/>
              <a:gd name="T7" fmla="*/ 24 h 71"/>
              <a:gd name="T8" fmla="*/ 47 w 65"/>
              <a:gd name="T9" fmla="*/ 34 h 71"/>
              <a:gd name="T10" fmla="*/ 23 w 65"/>
              <a:gd name="T11" fmla="*/ 34 h 71"/>
              <a:gd name="T12" fmla="*/ 20 w 65"/>
              <a:gd name="T13" fmla="*/ 41 h 71"/>
              <a:gd name="T14" fmla="*/ 20 w 65"/>
              <a:gd name="T15" fmla="*/ 41 h 71"/>
              <a:gd name="T16" fmla="*/ 20 w 65"/>
              <a:gd name="T17" fmla="*/ 41 h 71"/>
              <a:gd name="T18" fmla="*/ 14 w 65"/>
              <a:gd name="T19" fmla="*/ 41 h 71"/>
              <a:gd name="T20" fmla="*/ 10 w 65"/>
              <a:gd name="T21" fmla="*/ 34 h 71"/>
              <a:gd name="T22" fmla="*/ 0 w 65"/>
              <a:gd name="T23" fmla="*/ 24 h 71"/>
              <a:gd name="T24" fmla="*/ 0 w 65"/>
              <a:gd name="T25" fmla="*/ 11 h 71"/>
              <a:gd name="T26" fmla="*/ 10 w 65"/>
              <a:gd name="T27" fmla="*/ 0 h 71"/>
              <a:gd name="T28" fmla="*/ 47 w 65"/>
              <a:gd name="T29" fmla="*/ 6 h 71"/>
              <a:gd name="T30" fmla="*/ 47 w 65"/>
              <a:gd name="T31" fmla="*/ 6 h 71"/>
              <a:gd name="T32" fmla="*/ 10 w 65"/>
              <a:gd name="T33" fmla="*/ 6 h 71"/>
              <a:gd name="T34" fmla="*/ 5 w 65"/>
              <a:gd name="T35" fmla="*/ 11 h 71"/>
              <a:gd name="T36" fmla="*/ 5 w 65"/>
              <a:gd name="T37" fmla="*/ 24 h 71"/>
              <a:gd name="T38" fmla="*/ 10 w 65"/>
              <a:gd name="T39" fmla="*/ 29 h 71"/>
              <a:gd name="T40" fmla="*/ 11 w 65"/>
              <a:gd name="T41" fmla="*/ 29 h 71"/>
              <a:gd name="T42" fmla="*/ 14 w 65"/>
              <a:gd name="T43" fmla="*/ 31 h 71"/>
              <a:gd name="T44" fmla="*/ 17 w 65"/>
              <a:gd name="T45" fmla="*/ 35 h 71"/>
              <a:gd name="T46" fmla="*/ 19 w 65"/>
              <a:gd name="T47" fmla="*/ 31 h 71"/>
              <a:gd name="T48" fmla="*/ 22 w 65"/>
              <a:gd name="T49" fmla="*/ 29 h 71"/>
              <a:gd name="T50" fmla="*/ 47 w 65"/>
              <a:gd name="T51" fmla="*/ 29 h 71"/>
              <a:gd name="T52" fmla="*/ 52 w 65"/>
              <a:gd name="T53" fmla="*/ 24 h 71"/>
              <a:gd name="T54" fmla="*/ 52 w 65"/>
              <a:gd name="T55" fmla="*/ 11 h 71"/>
              <a:gd name="T56" fmla="*/ 47 w 65"/>
              <a:gd name="T57" fmla="*/ 6 h 71"/>
              <a:gd name="T58" fmla="*/ 56 w 65"/>
              <a:gd name="T59" fmla="*/ 44 h 71"/>
              <a:gd name="T60" fmla="*/ 56 w 65"/>
              <a:gd name="T61" fmla="*/ 44 h 71"/>
              <a:gd name="T62" fmla="*/ 32 w 65"/>
              <a:gd name="T63" fmla="*/ 44 h 71"/>
              <a:gd name="T64" fmla="*/ 28 w 65"/>
              <a:gd name="T65" fmla="*/ 47 h 71"/>
              <a:gd name="T66" fmla="*/ 28 w 65"/>
              <a:gd name="T67" fmla="*/ 56 h 71"/>
              <a:gd name="T68" fmla="*/ 32 w 65"/>
              <a:gd name="T69" fmla="*/ 59 h 71"/>
              <a:gd name="T70" fmla="*/ 48 w 65"/>
              <a:gd name="T71" fmla="*/ 59 h 71"/>
              <a:gd name="T72" fmla="*/ 51 w 65"/>
              <a:gd name="T73" fmla="*/ 61 h 71"/>
              <a:gd name="T74" fmla="*/ 52 w 65"/>
              <a:gd name="T75" fmla="*/ 62 h 71"/>
              <a:gd name="T76" fmla="*/ 53 w 65"/>
              <a:gd name="T77" fmla="*/ 61 h 71"/>
              <a:gd name="T78" fmla="*/ 56 w 65"/>
              <a:gd name="T79" fmla="*/ 59 h 71"/>
              <a:gd name="T80" fmla="*/ 56 w 65"/>
              <a:gd name="T81" fmla="*/ 59 h 71"/>
              <a:gd name="T82" fmla="*/ 59 w 65"/>
              <a:gd name="T83" fmla="*/ 56 h 71"/>
              <a:gd name="T84" fmla="*/ 59 w 65"/>
              <a:gd name="T85" fmla="*/ 47 h 71"/>
              <a:gd name="T86" fmla="*/ 56 w 65"/>
              <a:gd name="T87" fmla="*/ 44 h 71"/>
              <a:gd name="T88" fmla="*/ 32 w 65"/>
              <a:gd name="T89" fmla="*/ 38 h 71"/>
              <a:gd name="T90" fmla="*/ 32 w 65"/>
              <a:gd name="T91" fmla="*/ 38 h 71"/>
              <a:gd name="T92" fmla="*/ 56 w 65"/>
              <a:gd name="T93" fmla="*/ 38 h 71"/>
              <a:gd name="T94" fmla="*/ 65 w 65"/>
              <a:gd name="T95" fmla="*/ 47 h 71"/>
              <a:gd name="T96" fmla="*/ 65 w 65"/>
              <a:gd name="T97" fmla="*/ 56 h 71"/>
              <a:gd name="T98" fmla="*/ 57 w 65"/>
              <a:gd name="T99" fmla="*/ 64 h 71"/>
              <a:gd name="T100" fmla="*/ 55 w 65"/>
              <a:gd name="T101" fmla="*/ 68 h 71"/>
              <a:gd name="T102" fmla="*/ 49 w 65"/>
              <a:gd name="T103" fmla="*/ 68 h 71"/>
              <a:gd name="T104" fmla="*/ 47 w 65"/>
              <a:gd name="T105" fmla="*/ 64 h 71"/>
              <a:gd name="T106" fmla="*/ 32 w 65"/>
              <a:gd name="T107" fmla="*/ 64 h 71"/>
              <a:gd name="T108" fmla="*/ 23 w 65"/>
              <a:gd name="T109" fmla="*/ 56 h 71"/>
              <a:gd name="T110" fmla="*/ 23 w 65"/>
              <a:gd name="T111" fmla="*/ 47 h 71"/>
              <a:gd name="T112" fmla="*/ 32 w 65"/>
              <a:gd name="T113" fmla="*/ 3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5" h="71">
                <a:moveTo>
                  <a:pt x="10" y="0"/>
                </a:move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5"/>
                  <a:pt x="58" y="11"/>
                </a:cubicBezTo>
                <a:cubicBezTo>
                  <a:pt x="58" y="24"/>
                  <a:pt x="58" y="24"/>
                  <a:pt x="58" y="24"/>
                </a:cubicBezTo>
                <a:cubicBezTo>
                  <a:pt x="58" y="29"/>
                  <a:pt x="53" y="34"/>
                  <a:pt x="47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18" y="44"/>
                  <a:pt x="15" y="44"/>
                  <a:pt x="14" y="41"/>
                </a:cubicBezTo>
                <a:cubicBezTo>
                  <a:pt x="10" y="34"/>
                  <a:pt x="10" y="34"/>
                  <a:pt x="10" y="34"/>
                </a:cubicBezTo>
                <a:cubicBezTo>
                  <a:pt x="4" y="34"/>
                  <a:pt x="0" y="29"/>
                  <a:pt x="0" y="24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0" y="0"/>
                </a:cubicBezTo>
                <a:close/>
                <a:moveTo>
                  <a:pt x="47" y="6"/>
                </a:moveTo>
                <a:cubicBezTo>
                  <a:pt x="47" y="6"/>
                  <a:pt x="47" y="6"/>
                  <a:pt x="47" y="6"/>
                </a:cubicBezTo>
                <a:cubicBezTo>
                  <a:pt x="10" y="6"/>
                  <a:pt x="10" y="6"/>
                  <a:pt x="10" y="6"/>
                </a:cubicBezTo>
                <a:cubicBezTo>
                  <a:pt x="8" y="6"/>
                  <a:pt x="5" y="8"/>
                  <a:pt x="5" y="11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6"/>
                  <a:pt x="8" y="29"/>
                  <a:pt x="10" y="29"/>
                </a:cubicBezTo>
                <a:cubicBezTo>
                  <a:pt x="11" y="29"/>
                  <a:pt x="11" y="29"/>
                  <a:pt x="11" y="29"/>
                </a:cubicBezTo>
                <a:cubicBezTo>
                  <a:pt x="13" y="29"/>
                  <a:pt x="14" y="30"/>
                  <a:pt x="14" y="31"/>
                </a:cubicBezTo>
                <a:cubicBezTo>
                  <a:pt x="17" y="35"/>
                  <a:pt x="17" y="35"/>
                  <a:pt x="17" y="35"/>
                </a:cubicBezTo>
                <a:cubicBezTo>
                  <a:pt x="19" y="31"/>
                  <a:pt x="19" y="31"/>
                  <a:pt x="19" y="31"/>
                </a:cubicBezTo>
                <a:cubicBezTo>
                  <a:pt x="19" y="30"/>
                  <a:pt x="20" y="29"/>
                  <a:pt x="22" y="29"/>
                </a:cubicBezTo>
                <a:cubicBezTo>
                  <a:pt x="47" y="29"/>
                  <a:pt x="47" y="29"/>
                  <a:pt x="47" y="29"/>
                </a:cubicBezTo>
                <a:cubicBezTo>
                  <a:pt x="50" y="29"/>
                  <a:pt x="52" y="26"/>
                  <a:pt x="52" y="24"/>
                </a:cubicBezTo>
                <a:cubicBezTo>
                  <a:pt x="52" y="11"/>
                  <a:pt x="52" y="11"/>
                  <a:pt x="52" y="11"/>
                </a:cubicBezTo>
                <a:cubicBezTo>
                  <a:pt x="52" y="8"/>
                  <a:pt x="50" y="6"/>
                  <a:pt x="47" y="6"/>
                </a:cubicBezTo>
                <a:close/>
                <a:moveTo>
                  <a:pt x="56" y="44"/>
                </a:moveTo>
                <a:cubicBezTo>
                  <a:pt x="56" y="44"/>
                  <a:pt x="56" y="44"/>
                  <a:pt x="56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0" y="44"/>
                  <a:pt x="28" y="45"/>
                  <a:pt x="28" y="47"/>
                </a:cubicBezTo>
                <a:cubicBezTo>
                  <a:pt x="28" y="56"/>
                  <a:pt x="28" y="56"/>
                  <a:pt x="28" y="56"/>
                </a:cubicBezTo>
                <a:cubicBezTo>
                  <a:pt x="28" y="57"/>
                  <a:pt x="30" y="59"/>
                  <a:pt x="32" y="59"/>
                </a:cubicBezTo>
                <a:cubicBezTo>
                  <a:pt x="48" y="59"/>
                  <a:pt x="48" y="59"/>
                  <a:pt x="48" y="59"/>
                </a:cubicBezTo>
                <a:cubicBezTo>
                  <a:pt x="49" y="59"/>
                  <a:pt x="50" y="59"/>
                  <a:pt x="51" y="61"/>
                </a:cubicBezTo>
                <a:cubicBezTo>
                  <a:pt x="52" y="62"/>
                  <a:pt x="52" y="62"/>
                  <a:pt x="52" y="62"/>
                </a:cubicBezTo>
                <a:cubicBezTo>
                  <a:pt x="53" y="61"/>
                  <a:pt x="53" y="61"/>
                  <a:pt x="53" y="61"/>
                </a:cubicBezTo>
                <a:cubicBezTo>
                  <a:pt x="53" y="59"/>
                  <a:pt x="54" y="59"/>
                  <a:pt x="56" y="59"/>
                </a:cubicBezTo>
                <a:cubicBezTo>
                  <a:pt x="56" y="59"/>
                  <a:pt x="56" y="59"/>
                  <a:pt x="56" y="59"/>
                </a:cubicBezTo>
                <a:cubicBezTo>
                  <a:pt x="58" y="59"/>
                  <a:pt x="59" y="57"/>
                  <a:pt x="59" y="56"/>
                </a:cubicBezTo>
                <a:cubicBezTo>
                  <a:pt x="59" y="47"/>
                  <a:pt x="59" y="47"/>
                  <a:pt x="59" y="47"/>
                </a:cubicBezTo>
                <a:cubicBezTo>
                  <a:pt x="59" y="45"/>
                  <a:pt x="58" y="44"/>
                  <a:pt x="56" y="44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56" y="38"/>
                  <a:pt x="56" y="38"/>
                  <a:pt x="56" y="38"/>
                </a:cubicBezTo>
                <a:cubicBezTo>
                  <a:pt x="61" y="38"/>
                  <a:pt x="65" y="42"/>
                  <a:pt x="65" y="47"/>
                </a:cubicBezTo>
                <a:cubicBezTo>
                  <a:pt x="65" y="56"/>
                  <a:pt x="65" y="56"/>
                  <a:pt x="65" y="56"/>
                </a:cubicBezTo>
                <a:cubicBezTo>
                  <a:pt x="65" y="60"/>
                  <a:pt x="61" y="64"/>
                  <a:pt x="57" y="64"/>
                </a:cubicBezTo>
                <a:cubicBezTo>
                  <a:pt x="55" y="68"/>
                  <a:pt x="55" y="68"/>
                  <a:pt x="55" y="68"/>
                </a:cubicBezTo>
                <a:cubicBezTo>
                  <a:pt x="54" y="71"/>
                  <a:pt x="50" y="71"/>
                  <a:pt x="49" y="68"/>
                </a:cubicBezTo>
                <a:cubicBezTo>
                  <a:pt x="47" y="64"/>
                  <a:pt x="47" y="64"/>
                  <a:pt x="47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27" y="64"/>
                  <a:pt x="23" y="60"/>
                  <a:pt x="23" y="56"/>
                </a:cubicBezTo>
                <a:cubicBezTo>
                  <a:pt x="23" y="47"/>
                  <a:pt x="23" y="47"/>
                  <a:pt x="23" y="47"/>
                </a:cubicBezTo>
                <a:cubicBezTo>
                  <a:pt x="23" y="42"/>
                  <a:pt x="27" y="38"/>
                  <a:pt x="32" y="3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35" name="TextBox 1"/>
          <p:cNvSpPr txBox="1"/>
          <p:nvPr/>
        </p:nvSpPr>
        <p:spPr>
          <a:xfrm>
            <a:off x="2371896" y="1454537"/>
            <a:ext cx="2236470" cy="1892820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-635"/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为了保证时间管理系统的实现，我们编写了此测试计划，对所开发软件的各个功能模块和系统进行测试。</a:t>
            </a:r>
          </a:p>
          <a:p>
            <a:pPr defTabSz="-635"/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本测试计划供程序员在程序高度阶段参考，在系统测试阶段提供测试依据。本测试计划主要用于发现系统开发过程中出现的各种不妥之处，发现软件设计中的错误。</a:t>
            </a:r>
          </a:p>
        </p:txBody>
      </p:sp>
      <p:sp>
        <p:nvSpPr>
          <p:cNvPr id="38" name="等腰三角形 37"/>
          <p:cNvSpPr/>
          <p:nvPr/>
        </p:nvSpPr>
        <p:spPr>
          <a:xfrm rot="5400000">
            <a:off x="6373411" y="1668355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1"/>
          <p:cNvSpPr txBox="1"/>
          <p:nvPr/>
        </p:nvSpPr>
        <p:spPr>
          <a:xfrm>
            <a:off x="6473741" y="2752861"/>
            <a:ext cx="5206554" cy="692491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系统测试  </a:t>
            </a:r>
          </a:p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在小组完成了全部的开发工作后，将对软件进行全面的系统测试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使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系统逐步完善和成熟。 </a:t>
            </a:r>
            <a:endParaRPr lang="en-US" altLang="zh-CN" sz="1400" dirty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0" name="TextBox 1"/>
          <p:cNvSpPr txBox="1"/>
          <p:nvPr/>
        </p:nvSpPr>
        <p:spPr>
          <a:xfrm>
            <a:off x="6473741" y="3660118"/>
            <a:ext cx="5027017" cy="692491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验收测试：客户体验系统操作，完成对功能、性能等各方面的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验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收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测试。</a:t>
            </a:r>
          </a:p>
          <a:p>
            <a:pPr defTabSz="-635">
              <a:tabLst>
                <a:tab pos="660322" algn="l"/>
              </a:tabLst>
            </a:pPr>
            <a:endParaRPr lang="en-US" altLang="zh-CN" sz="1400" dirty="0">
              <a:solidFill>
                <a:srgbClr val="FFFFFF"/>
              </a:solidFill>
              <a:latin typeface="Calibri Light" panose="020F0302020204030204" charset="0"/>
              <a:cs typeface="Calibri" panose="020F05020202040302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133912"/>
              </p:ext>
            </p:extLst>
          </p:nvPr>
        </p:nvGraphicFramePr>
        <p:xfrm>
          <a:off x="6404843" y="4471988"/>
          <a:ext cx="5381625" cy="68262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19728"/>
                <a:gridCol w="1981266"/>
                <a:gridCol w="1980631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测试序号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测试类型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负责人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1</a:t>
                      </a:r>
                      <a:endParaRPr lang="zh-CN" sz="1050" kern="100" dirty="0">
                        <a:effectLst/>
                        <a:latin typeface="方正粗倩简体" panose="03000509000000000000" pitchFamily="65" charset="-122"/>
                        <a:ea typeface="方正粗倩简体" panose="03000509000000000000" pitchFamily="65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单元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小组所有成员</a:t>
                      </a:r>
                    </a:p>
                  </a:txBody>
                  <a:tcPr marL="68580" marR="68580" marT="0" marB="0"/>
                </a:tc>
              </a:tr>
              <a:tr h="2025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2</a:t>
                      </a:r>
                      <a:endParaRPr lang="zh-CN" sz="1050" kern="100" dirty="0">
                        <a:effectLst/>
                        <a:latin typeface="方正粗倩简体" panose="03000509000000000000" pitchFamily="65" charset="-122"/>
                        <a:ea typeface="方正粗倩简体" panose="03000509000000000000" pitchFamily="65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系统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小组所有成员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3</a:t>
                      </a:r>
                      <a:endParaRPr lang="zh-CN" sz="1050" kern="100">
                        <a:effectLst/>
                        <a:latin typeface="方正粗倩简体" panose="03000509000000000000" pitchFamily="65" charset="-122"/>
                        <a:ea typeface="方正粗倩简体" panose="03000509000000000000" pitchFamily="65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验收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方正粗倩简体" panose="03000509000000000000" pitchFamily="65" charset="-122"/>
                          <a:ea typeface="方正粗倩简体" panose="03000509000000000000" pitchFamily="65" charset="-122"/>
                        </a:rPr>
                        <a:t>小组所有成员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6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  <p:bldP spid="17" grpId="0"/>
      <p:bldP spid="11" grpId="0" animBg="1"/>
      <p:bldP spid="24" grpId="0" animBg="1"/>
      <p:bldP spid="25" grpId="0" animBg="1"/>
      <p:bldP spid="138" grpId="0" animBg="1"/>
      <p:bldP spid="35" grpId="0"/>
      <p:bldP spid="38" grpId="0" animBg="1"/>
      <p:bldP spid="29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/>
        </p:nvSpPr>
        <p:spPr>
          <a:xfrm>
            <a:off x="1421043" y="1835669"/>
            <a:ext cx="0" cy="3333457"/>
          </a:xfrm>
          <a:custGeom>
            <a:avLst/>
            <a:gdLst>
              <a:gd name="connsiteX0" fmla="*/ 0 w 0"/>
              <a:gd name="connsiteY0" fmla="*/ 3333457 h 3333457"/>
              <a:gd name="connsiteX1" fmla="*/ 0 w 0"/>
              <a:gd name="connsiteY1" fmla="*/ 3333457 h 3333457"/>
              <a:gd name="connsiteX2" fmla="*/ 0 w 0"/>
              <a:gd name="connsiteY2" fmla="*/ 0 h 3333457"/>
              <a:gd name="connsiteX3" fmla="*/ 0 w 0"/>
              <a:gd name="connsiteY3" fmla="*/ 3333457 h 3333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h="3333457">
                <a:moveTo>
                  <a:pt x="0" y="3333457"/>
                </a:moveTo>
                <a:lnTo>
                  <a:pt x="0" y="3333457"/>
                </a:lnTo>
                <a:lnTo>
                  <a:pt x="0" y="0"/>
                </a:lnTo>
                <a:lnTo>
                  <a:pt x="0" y="3333457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 rot="16200000">
            <a:off x="-2051684" y="2052003"/>
            <a:ext cx="6478905" cy="2375535"/>
          </a:xfrm>
          <a:custGeom>
            <a:avLst/>
            <a:gdLst>
              <a:gd name="connsiteX0" fmla="*/ 2087994 w 2087994"/>
              <a:gd name="connsiteY0" fmla="*/ 1393164 h 1393164"/>
              <a:gd name="connsiteX1" fmla="*/ 0 w 2087994"/>
              <a:gd name="connsiteY1" fmla="*/ 1393164 h 1393164"/>
              <a:gd name="connsiteX2" fmla="*/ 0 w 2087994"/>
              <a:gd name="connsiteY2" fmla="*/ 0 h 1393164"/>
              <a:gd name="connsiteX3" fmla="*/ 2087994 w 2087994"/>
              <a:gd name="connsiteY3" fmla="*/ 0 h 1393164"/>
              <a:gd name="connsiteX4" fmla="*/ 2087994 w 2087994"/>
              <a:gd name="connsiteY4" fmla="*/ 1393164 h 1393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7994" h="1393164">
                <a:moveTo>
                  <a:pt x="2087994" y="1393164"/>
                </a:moveTo>
                <a:lnTo>
                  <a:pt x="0" y="1393164"/>
                </a:lnTo>
                <a:lnTo>
                  <a:pt x="0" y="0"/>
                </a:lnTo>
                <a:lnTo>
                  <a:pt x="2087994" y="0"/>
                </a:lnTo>
                <a:lnTo>
                  <a:pt x="2087994" y="1393164"/>
                </a:lnTo>
              </a:path>
            </a:pathLst>
          </a:custGeom>
          <a:solidFill>
            <a:srgbClr val="D4B46D">
              <a:alpha val="89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 rot="16200000">
            <a:off x="319406" y="2052956"/>
            <a:ext cx="6478905" cy="2375535"/>
          </a:xfrm>
          <a:custGeom>
            <a:avLst/>
            <a:gdLst>
              <a:gd name="connsiteX0" fmla="*/ 2087994 w 2087994"/>
              <a:gd name="connsiteY0" fmla="*/ 1393164 h 1393164"/>
              <a:gd name="connsiteX1" fmla="*/ 0 w 2087994"/>
              <a:gd name="connsiteY1" fmla="*/ 1393164 h 1393164"/>
              <a:gd name="connsiteX2" fmla="*/ 0 w 2087994"/>
              <a:gd name="connsiteY2" fmla="*/ 0 h 1393164"/>
              <a:gd name="connsiteX3" fmla="*/ 2087994 w 2087994"/>
              <a:gd name="connsiteY3" fmla="*/ 0 h 1393164"/>
              <a:gd name="connsiteX4" fmla="*/ 2087994 w 2087994"/>
              <a:gd name="connsiteY4" fmla="*/ 1393164 h 1393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7994" h="1393164">
                <a:moveTo>
                  <a:pt x="2087994" y="1393164"/>
                </a:moveTo>
                <a:lnTo>
                  <a:pt x="0" y="1393164"/>
                </a:lnTo>
                <a:lnTo>
                  <a:pt x="0" y="0"/>
                </a:lnTo>
                <a:lnTo>
                  <a:pt x="2087994" y="0"/>
                </a:lnTo>
                <a:lnTo>
                  <a:pt x="2087994" y="1393164"/>
                </a:lnTo>
              </a:path>
            </a:pathLst>
          </a:custGeom>
          <a:solidFill>
            <a:schemeClr val="bg1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Freeform 3"/>
          <p:cNvSpPr/>
          <p:nvPr/>
        </p:nvSpPr>
        <p:spPr>
          <a:xfrm rot="16200000">
            <a:off x="2689226" y="2052956"/>
            <a:ext cx="6478905" cy="2375535"/>
          </a:xfrm>
          <a:custGeom>
            <a:avLst/>
            <a:gdLst>
              <a:gd name="connsiteX0" fmla="*/ 2087994 w 2087994"/>
              <a:gd name="connsiteY0" fmla="*/ 1393164 h 1393164"/>
              <a:gd name="connsiteX1" fmla="*/ 0 w 2087994"/>
              <a:gd name="connsiteY1" fmla="*/ 1393164 h 1393164"/>
              <a:gd name="connsiteX2" fmla="*/ 0 w 2087994"/>
              <a:gd name="connsiteY2" fmla="*/ 0 h 1393164"/>
              <a:gd name="connsiteX3" fmla="*/ 2087994 w 2087994"/>
              <a:gd name="connsiteY3" fmla="*/ 0 h 1393164"/>
              <a:gd name="connsiteX4" fmla="*/ 2087994 w 2087994"/>
              <a:gd name="connsiteY4" fmla="*/ 1393164 h 1393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7994" h="1393164">
                <a:moveTo>
                  <a:pt x="2087994" y="1393164"/>
                </a:moveTo>
                <a:lnTo>
                  <a:pt x="0" y="1393164"/>
                </a:lnTo>
                <a:lnTo>
                  <a:pt x="0" y="0"/>
                </a:lnTo>
                <a:lnTo>
                  <a:pt x="2087994" y="0"/>
                </a:lnTo>
                <a:lnTo>
                  <a:pt x="2087994" y="1393164"/>
                </a:lnTo>
              </a:path>
            </a:pathLst>
          </a:custGeom>
          <a:solidFill>
            <a:schemeClr val="bg1">
              <a:lumMod val="50000"/>
            </a:scheme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"/>
          <p:cNvSpPr txBox="1"/>
          <p:nvPr/>
        </p:nvSpPr>
        <p:spPr>
          <a:xfrm>
            <a:off x="194543" y="4076930"/>
            <a:ext cx="487313" cy="33854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1900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范围</a:t>
            </a:r>
          </a:p>
        </p:txBody>
      </p:sp>
      <p:sp>
        <p:nvSpPr>
          <p:cNvPr id="6" name="Freeform 3"/>
          <p:cNvSpPr/>
          <p:nvPr/>
        </p:nvSpPr>
        <p:spPr>
          <a:xfrm>
            <a:off x="228601" y="1603375"/>
            <a:ext cx="1419860" cy="1419860"/>
          </a:xfrm>
          <a:custGeom>
            <a:avLst/>
            <a:gdLst>
              <a:gd name="connsiteX0" fmla="*/ 470649 w 470649"/>
              <a:gd name="connsiteY0" fmla="*/ 233756 h 470623"/>
              <a:gd name="connsiteX1" fmla="*/ 236880 w 470649"/>
              <a:gd name="connsiteY1" fmla="*/ 470623 h 470623"/>
              <a:gd name="connsiteX2" fmla="*/ 0 w 470649"/>
              <a:gd name="connsiteY2" fmla="*/ 236854 h 470623"/>
              <a:gd name="connsiteX3" fmla="*/ 233781 w 470649"/>
              <a:gd name="connsiteY3" fmla="*/ 0 h 470623"/>
              <a:gd name="connsiteX4" fmla="*/ 470649 w 470649"/>
              <a:gd name="connsiteY4" fmla="*/ 233756 h 470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0649" h="470623">
                <a:moveTo>
                  <a:pt x="470649" y="233756"/>
                </a:moveTo>
                <a:cubicBezTo>
                  <a:pt x="471487" y="363727"/>
                  <a:pt x="366826" y="469772"/>
                  <a:pt x="236880" y="470623"/>
                </a:cubicBezTo>
                <a:cubicBezTo>
                  <a:pt x="106908" y="471487"/>
                  <a:pt x="863" y="366826"/>
                  <a:pt x="0" y="236854"/>
                </a:cubicBezTo>
                <a:cubicBezTo>
                  <a:pt x="-850" y="106908"/>
                  <a:pt x="103809" y="837"/>
                  <a:pt x="233781" y="0"/>
                </a:cubicBezTo>
                <a:cubicBezTo>
                  <a:pt x="363740" y="-863"/>
                  <a:pt x="469785" y="103809"/>
                  <a:pt x="470649" y="233756"/>
                </a:cubicBezTo>
              </a:path>
            </a:pathLst>
          </a:custGeom>
          <a:solidFill>
            <a:schemeClr val="tx1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"/>
          <p:cNvSpPr txBox="1"/>
          <p:nvPr/>
        </p:nvSpPr>
        <p:spPr>
          <a:xfrm>
            <a:off x="228600" y="3607665"/>
            <a:ext cx="378309" cy="34111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400" b="1" dirty="0">
                <a:solidFill>
                  <a:srgbClr val="21212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194543" y="4414750"/>
            <a:ext cx="1974900" cy="1338822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1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）所选择的测试用例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基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本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上能够检查到所有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合法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与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不合法的输入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。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2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）其局限性在于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对于某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些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菜单等字段，无法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检查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其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语义的有效性。</a:t>
            </a:r>
            <a:endParaRPr lang="en-US" altLang="zh-CN" sz="1400" dirty="0"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28" name="TextBox 1"/>
          <p:cNvSpPr txBox="1"/>
          <p:nvPr/>
        </p:nvSpPr>
        <p:spPr>
          <a:xfrm>
            <a:off x="2592705" y="3607665"/>
            <a:ext cx="378309" cy="34111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400" b="1" dirty="0">
                <a:solidFill>
                  <a:srgbClr val="21212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02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4980305" y="3608300"/>
            <a:ext cx="378309" cy="34111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400" b="1" dirty="0">
                <a:solidFill>
                  <a:srgbClr val="21212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03</a:t>
            </a:r>
          </a:p>
        </p:txBody>
      </p:sp>
      <p:sp>
        <p:nvSpPr>
          <p:cNvPr id="31" name="Freeform 3"/>
          <p:cNvSpPr/>
          <p:nvPr/>
        </p:nvSpPr>
        <p:spPr>
          <a:xfrm>
            <a:off x="2592705" y="1603375"/>
            <a:ext cx="1419860" cy="1419860"/>
          </a:xfrm>
          <a:custGeom>
            <a:avLst/>
            <a:gdLst>
              <a:gd name="connsiteX0" fmla="*/ 470649 w 470649"/>
              <a:gd name="connsiteY0" fmla="*/ 233756 h 470623"/>
              <a:gd name="connsiteX1" fmla="*/ 236880 w 470649"/>
              <a:gd name="connsiteY1" fmla="*/ 470623 h 470623"/>
              <a:gd name="connsiteX2" fmla="*/ 0 w 470649"/>
              <a:gd name="connsiteY2" fmla="*/ 236854 h 470623"/>
              <a:gd name="connsiteX3" fmla="*/ 233781 w 470649"/>
              <a:gd name="connsiteY3" fmla="*/ 0 h 470623"/>
              <a:gd name="connsiteX4" fmla="*/ 470649 w 470649"/>
              <a:gd name="connsiteY4" fmla="*/ 233756 h 470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0649" h="470623">
                <a:moveTo>
                  <a:pt x="470649" y="233756"/>
                </a:moveTo>
                <a:cubicBezTo>
                  <a:pt x="471487" y="363727"/>
                  <a:pt x="366826" y="469772"/>
                  <a:pt x="236880" y="470623"/>
                </a:cubicBezTo>
                <a:cubicBezTo>
                  <a:pt x="106908" y="471487"/>
                  <a:pt x="863" y="366826"/>
                  <a:pt x="0" y="236854"/>
                </a:cubicBezTo>
                <a:cubicBezTo>
                  <a:pt x="-850" y="106908"/>
                  <a:pt x="103809" y="837"/>
                  <a:pt x="233781" y="0"/>
                </a:cubicBezTo>
                <a:cubicBezTo>
                  <a:pt x="363740" y="-863"/>
                  <a:pt x="469785" y="103809"/>
                  <a:pt x="470649" y="233756"/>
                </a:cubicBezTo>
              </a:path>
            </a:pathLst>
          </a:custGeom>
          <a:solidFill>
            <a:srgbClr val="DAB96E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980306" y="1603375"/>
            <a:ext cx="1419860" cy="1419860"/>
          </a:xfrm>
          <a:custGeom>
            <a:avLst/>
            <a:gdLst>
              <a:gd name="connsiteX0" fmla="*/ 470649 w 470649"/>
              <a:gd name="connsiteY0" fmla="*/ 233756 h 470623"/>
              <a:gd name="connsiteX1" fmla="*/ 236880 w 470649"/>
              <a:gd name="connsiteY1" fmla="*/ 470623 h 470623"/>
              <a:gd name="connsiteX2" fmla="*/ 0 w 470649"/>
              <a:gd name="connsiteY2" fmla="*/ 236854 h 470623"/>
              <a:gd name="connsiteX3" fmla="*/ 233781 w 470649"/>
              <a:gd name="connsiteY3" fmla="*/ 0 h 470623"/>
              <a:gd name="connsiteX4" fmla="*/ 470649 w 470649"/>
              <a:gd name="connsiteY4" fmla="*/ 233756 h 4706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0649" h="470623">
                <a:moveTo>
                  <a:pt x="470649" y="233756"/>
                </a:moveTo>
                <a:cubicBezTo>
                  <a:pt x="471487" y="363727"/>
                  <a:pt x="366826" y="469772"/>
                  <a:pt x="236880" y="470623"/>
                </a:cubicBezTo>
                <a:cubicBezTo>
                  <a:pt x="106908" y="471487"/>
                  <a:pt x="863" y="366826"/>
                  <a:pt x="0" y="236854"/>
                </a:cubicBezTo>
                <a:cubicBezTo>
                  <a:pt x="-850" y="106908"/>
                  <a:pt x="103809" y="837"/>
                  <a:pt x="233781" y="0"/>
                </a:cubicBezTo>
                <a:cubicBezTo>
                  <a:pt x="363740" y="-863"/>
                  <a:pt x="469785" y="103809"/>
                  <a:pt x="470649" y="233756"/>
                </a:cubicBezTo>
              </a:path>
            </a:pathLst>
          </a:custGeom>
          <a:solidFill>
            <a:schemeClr val="bg1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>
            <a:off x="228600" y="3486785"/>
            <a:ext cx="18973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92705" y="3502660"/>
            <a:ext cx="18973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980305" y="3502660"/>
            <a:ext cx="18973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145"/>
          <p:cNvSpPr>
            <a:spLocks noEditPoints="1"/>
          </p:cNvSpPr>
          <p:nvPr/>
        </p:nvSpPr>
        <p:spPr bwMode="auto">
          <a:xfrm>
            <a:off x="698500" y="2073275"/>
            <a:ext cx="480060" cy="480060"/>
          </a:xfrm>
          <a:custGeom>
            <a:avLst/>
            <a:gdLst>
              <a:gd name="T0" fmla="*/ 67 w 69"/>
              <a:gd name="T1" fmla="*/ 66 h 69"/>
              <a:gd name="T2" fmla="*/ 4 w 69"/>
              <a:gd name="T3" fmla="*/ 66 h 69"/>
              <a:gd name="T4" fmla="*/ 4 w 69"/>
              <a:gd name="T5" fmla="*/ 2 h 69"/>
              <a:gd name="T6" fmla="*/ 2 w 69"/>
              <a:gd name="T7" fmla="*/ 0 h 69"/>
              <a:gd name="T8" fmla="*/ 0 w 69"/>
              <a:gd name="T9" fmla="*/ 2 h 69"/>
              <a:gd name="T10" fmla="*/ 0 w 69"/>
              <a:gd name="T11" fmla="*/ 67 h 69"/>
              <a:gd name="T12" fmla="*/ 2 w 69"/>
              <a:gd name="T13" fmla="*/ 69 h 69"/>
              <a:gd name="T14" fmla="*/ 67 w 69"/>
              <a:gd name="T15" fmla="*/ 69 h 69"/>
              <a:gd name="T16" fmla="*/ 69 w 69"/>
              <a:gd name="T17" fmla="*/ 67 h 69"/>
              <a:gd name="T18" fmla="*/ 67 w 69"/>
              <a:gd name="T19" fmla="*/ 66 h 69"/>
              <a:gd name="T20" fmla="*/ 31 w 69"/>
              <a:gd name="T21" fmla="*/ 63 h 69"/>
              <a:gd name="T22" fmla="*/ 31 w 69"/>
              <a:gd name="T23" fmla="*/ 63 h 69"/>
              <a:gd name="T24" fmla="*/ 43 w 69"/>
              <a:gd name="T25" fmla="*/ 63 h 69"/>
              <a:gd name="T26" fmla="*/ 46 w 69"/>
              <a:gd name="T27" fmla="*/ 60 h 69"/>
              <a:gd name="T28" fmla="*/ 46 w 69"/>
              <a:gd name="T29" fmla="*/ 7 h 69"/>
              <a:gd name="T30" fmla="*/ 43 w 69"/>
              <a:gd name="T31" fmla="*/ 4 h 69"/>
              <a:gd name="T32" fmla="*/ 31 w 69"/>
              <a:gd name="T33" fmla="*/ 4 h 69"/>
              <a:gd name="T34" fmla="*/ 28 w 69"/>
              <a:gd name="T35" fmla="*/ 7 h 69"/>
              <a:gd name="T36" fmla="*/ 28 w 69"/>
              <a:gd name="T37" fmla="*/ 60 h 69"/>
              <a:gd name="T38" fmla="*/ 31 w 69"/>
              <a:gd name="T39" fmla="*/ 63 h 69"/>
              <a:gd name="T40" fmla="*/ 33 w 69"/>
              <a:gd name="T41" fmla="*/ 9 h 69"/>
              <a:gd name="T42" fmla="*/ 33 w 69"/>
              <a:gd name="T43" fmla="*/ 9 h 69"/>
              <a:gd name="T44" fmla="*/ 40 w 69"/>
              <a:gd name="T45" fmla="*/ 9 h 69"/>
              <a:gd name="T46" fmla="*/ 40 w 69"/>
              <a:gd name="T47" fmla="*/ 57 h 69"/>
              <a:gd name="T48" fmla="*/ 33 w 69"/>
              <a:gd name="T49" fmla="*/ 57 h 69"/>
              <a:gd name="T50" fmla="*/ 33 w 69"/>
              <a:gd name="T51" fmla="*/ 9 h 69"/>
              <a:gd name="T52" fmla="*/ 10 w 69"/>
              <a:gd name="T53" fmla="*/ 63 h 69"/>
              <a:gd name="T54" fmla="*/ 10 w 69"/>
              <a:gd name="T55" fmla="*/ 63 h 69"/>
              <a:gd name="T56" fmla="*/ 22 w 69"/>
              <a:gd name="T57" fmla="*/ 63 h 69"/>
              <a:gd name="T58" fmla="*/ 25 w 69"/>
              <a:gd name="T59" fmla="*/ 60 h 69"/>
              <a:gd name="T60" fmla="*/ 25 w 69"/>
              <a:gd name="T61" fmla="*/ 41 h 69"/>
              <a:gd name="T62" fmla="*/ 22 w 69"/>
              <a:gd name="T63" fmla="*/ 38 h 69"/>
              <a:gd name="T64" fmla="*/ 10 w 69"/>
              <a:gd name="T65" fmla="*/ 38 h 69"/>
              <a:gd name="T66" fmla="*/ 7 w 69"/>
              <a:gd name="T67" fmla="*/ 41 h 69"/>
              <a:gd name="T68" fmla="*/ 7 w 69"/>
              <a:gd name="T69" fmla="*/ 60 h 69"/>
              <a:gd name="T70" fmla="*/ 10 w 69"/>
              <a:gd name="T71" fmla="*/ 63 h 69"/>
              <a:gd name="T72" fmla="*/ 12 w 69"/>
              <a:gd name="T73" fmla="*/ 44 h 69"/>
              <a:gd name="T74" fmla="*/ 12 w 69"/>
              <a:gd name="T75" fmla="*/ 44 h 69"/>
              <a:gd name="T76" fmla="*/ 19 w 69"/>
              <a:gd name="T77" fmla="*/ 44 h 69"/>
              <a:gd name="T78" fmla="*/ 19 w 69"/>
              <a:gd name="T79" fmla="*/ 57 h 69"/>
              <a:gd name="T80" fmla="*/ 12 w 69"/>
              <a:gd name="T81" fmla="*/ 57 h 69"/>
              <a:gd name="T82" fmla="*/ 12 w 69"/>
              <a:gd name="T83" fmla="*/ 44 h 69"/>
              <a:gd name="T84" fmla="*/ 52 w 69"/>
              <a:gd name="T85" fmla="*/ 63 h 69"/>
              <a:gd name="T86" fmla="*/ 52 w 69"/>
              <a:gd name="T87" fmla="*/ 63 h 69"/>
              <a:gd name="T88" fmla="*/ 64 w 69"/>
              <a:gd name="T89" fmla="*/ 63 h 69"/>
              <a:gd name="T90" fmla="*/ 66 w 69"/>
              <a:gd name="T91" fmla="*/ 60 h 69"/>
              <a:gd name="T92" fmla="*/ 66 w 69"/>
              <a:gd name="T93" fmla="*/ 21 h 69"/>
              <a:gd name="T94" fmla="*/ 64 w 69"/>
              <a:gd name="T95" fmla="*/ 18 h 69"/>
              <a:gd name="T96" fmla="*/ 52 w 69"/>
              <a:gd name="T97" fmla="*/ 18 h 69"/>
              <a:gd name="T98" fmla="*/ 49 w 69"/>
              <a:gd name="T99" fmla="*/ 21 h 69"/>
              <a:gd name="T100" fmla="*/ 49 w 69"/>
              <a:gd name="T101" fmla="*/ 60 h 69"/>
              <a:gd name="T102" fmla="*/ 52 w 69"/>
              <a:gd name="T103" fmla="*/ 63 h 69"/>
              <a:gd name="T104" fmla="*/ 54 w 69"/>
              <a:gd name="T105" fmla="*/ 24 h 69"/>
              <a:gd name="T106" fmla="*/ 54 w 69"/>
              <a:gd name="T107" fmla="*/ 24 h 69"/>
              <a:gd name="T108" fmla="*/ 61 w 69"/>
              <a:gd name="T109" fmla="*/ 24 h 69"/>
              <a:gd name="T110" fmla="*/ 61 w 69"/>
              <a:gd name="T111" fmla="*/ 57 h 69"/>
              <a:gd name="T112" fmla="*/ 54 w 69"/>
              <a:gd name="T113" fmla="*/ 57 h 69"/>
              <a:gd name="T114" fmla="*/ 54 w 69"/>
              <a:gd name="T115" fmla="*/ 2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" h="69">
                <a:moveTo>
                  <a:pt x="67" y="66"/>
                </a:moveTo>
                <a:cubicBezTo>
                  <a:pt x="4" y="66"/>
                  <a:pt x="4" y="66"/>
                  <a:pt x="4" y="66"/>
                </a:cubicBezTo>
                <a:cubicBezTo>
                  <a:pt x="4" y="2"/>
                  <a:pt x="4" y="2"/>
                  <a:pt x="4" y="2"/>
                </a:cubicBezTo>
                <a:cubicBezTo>
                  <a:pt x="4" y="1"/>
                  <a:pt x="3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8"/>
                  <a:pt x="1" y="69"/>
                  <a:pt x="2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8" y="69"/>
                  <a:pt x="69" y="68"/>
                  <a:pt x="69" y="67"/>
                </a:cubicBezTo>
                <a:cubicBezTo>
                  <a:pt x="69" y="66"/>
                  <a:pt x="68" y="66"/>
                  <a:pt x="67" y="66"/>
                </a:cubicBezTo>
                <a:close/>
                <a:moveTo>
                  <a:pt x="31" y="63"/>
                </a:moveTo>
                <a:cubicBezTo>
                  <a:pt x="31" y="63"/>
                  <a:pt x="31" y="63"/>
                  <a:pt x="31" y="63"/>
                </a:cubicBezTo>
                <a:cubicBezTo>
                  <a:pt x="43" y="63"/>
                  <a:pt x="43" y="63"/>
                  <a:pt x="43" y="63"/>
                </a:cubicBezTo>
                <a:cubicBezTo>
                  <a:pt x="44" y="63"/>
                  <a:pt x="46" y="62"/>
                  <a:pt x="46" y="60"/>
                </a:cubicBezTo>
                <a:cubicBezTo>
                  <a:pt x="46" y="7"/>
                  <a:pt x="46" y="7"/>
                  <a:pt x="46" y="7"/>
                </a:cubicBezTo>
                <a:cubicBezTo>
                  <a:pt x="46" y="5"/>
                  <a:pt x="44" y="4"/>
                  <a:pt x="43" y="4"/>
                </a:cubicBezTo>
                <a:cubicBezTo>
                  <a:pt x="31" y="4"/>
                  <a:pt x="31" y="4"/>
                  <a:pt x="31" y="4"/>
                </a:cubicBezTo>
                <a:cubicBezTo>
                  <a:pt x="29" y="4"/>
                  <a:pt x="28" y="5"/>
                  <a:pt x="28" y="7"/>
                </a:cubicBezTo>
                <a:cubicBezTo>
                  <a:pt x="28" y="60"/>
                  <a:pt x="28" y="60"/>
                  <a:pt x="28" y="60"/>
                </a:cubicBezTo>
                <a:cubicBezTo>
                  <a:pt x="28" y="62"/>
                  <a:pt x="29" y="63"/>
                  <a:pt x="31" y="63"/>
                </a:cubicBezTo>
                <a:close/>
                <a:moveTo>
                  <a:pt x="33" y="9"/>
                </a:moveTo>
                <a:cubicBezTo>
                  <a:pt x="33" y="9"/>
                  <a:pt x="33" y="9"/>
                  <a:pt x="33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57"/>
                  <a:pt x="40" y="57"/>
                  <a:pt x="40" y="57"/>
                </a:cubicBezTo>
                <a:cubicBezTo>
                  <a:pt x="33" y="57"/>
                  <a:pt x="33" y="57"/>
                  <a:pt x="33" y="57"/>
                </a:cubicBezTo>
                <a:cubicBezTo>
                  <a:pt x="33" y="9"/>
                  <a:pt x="33" y="9"/>
                  <a:pt x="33" y="9"/>
                </a:cubicBezTo>
                <a:close/>
                <a:moveTo>
                  <a:pt x="10" y="63"/>
                </a:moveTo>
                <a:cubicBezTo>
                  <a:pt x="10" y="63"/>
                  <a:pt x="10" y="63"/>
                  <a:pt x="10" y="63"/>
                </a:cubicBezTo>
                <a:cubicBezTo>
                  <a:pt x="22" y="63"/>
                  <a:pt x="22" y="63"/>
                  <a:pt x="22" y="63"/>
                </a:cubicBezTo>
                <a:cubicBezTo>
                  <a:pt x="23" y="63"/>
                  <a:pt x="25" y="62"/>
                  <a:pt x="25" y="60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40"/>
                  <a:pt x="23" y="38"/>
                  <a:pt x="22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8" y="38"/>
                  <a:pt x="7" y="40"/>
                  <a:pt x="7" y="41"/>
                </a:cubicBezTo>
                <a:cubicBezTo>
                  <a:pt x="7" y="60"/>
                  <a:pt x="7" y="60"/>
                  <a:pt x="7" y="60"/>
                </a:cubicBezTo>
                <a:cubicBezTo>
                  <a:pt x="7" y="62"/>
                  <a:pt x="8" y="63"/>
                  <a:pt x="10" y="63"/>
                </a:cubicBezTo>
                <a:close/>
                <a:moveTo>
                  <a:pt x="12" y="44"/>
                </a:moveTo>
                <a:cubicBezTo>
                  <a:pt x="12" y="44"/>
                  <a:pt x="12" y="44"/>
                  <a:pt x="12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9" y="57"/>
                  <a:pt x="19" y="57"/>
                  <a:pt x="19" y="57"/>
                </a:cubicBezTo>
                <a:cubicBezTo>
                  <a:pt x="12" y="57"/>
                  <a:pt x="12" y="57"/>
                  <a:pt x="12" y="57"/>
                </a:cubicBezTo>
                <a:cubicBezTo>
                  <a:pt x="12" y="44"/>
                  <a:pt x="12" y="44"/>
                  <a:pt x="12" y="44"/>
                </a:cubicBezTo>
                <a:close/>
                <a:moveTo>
                  <a:pt x="52" y="63"/>
                </a:moveTo>
                <a:cubicBezTo>
                  <a:pt x="52" y="63"/>
                  <a:pt x="52" y="63"/>
                  <a:pt x="52" y="63"/>
                </a:cubicBezTo>
                <a:cubicBezTo>
                  <a:pt x="64" y="63"/>
                  <a:pt x="64" y="63"/>
                  <a:pt x="64" y="63"/>
                </a:cubicBezTo>
                <a:cubicBezTo>
                  <a:pt x="65" y="63"/>
                  <a:pt x="66" y="62"/>
                  <a:pt x="66" y="60"/>
                </a:cubicBezTo>
                <a:cubicBezTo>
                  <a:pt x="66" y="21"/>
                  <a:pt x="66" y="21"/>
                  <a:pt x="66" y="21"/>
                </a:cubicBezTo>
                <a:cubicBezTo>
                  <a:pt x="66" y="20"/>
                  <a:pt x="65" y="18"/>
                  <a:pt x="64" y="18"/>
                </a:cubicBezTo>
                <a:cubicBezTo>
                  <a:pt x="52" y="18"/>
                  <a:pt x="52" y="18"/>
                  <a:pt x="52" y="18"/>
                </a:cubicBezTo>
                <a:cubicBezTo>
                  <a:pt x="50" y="18"/>
                  <a:pt x="49" y="20"/>
                  <a:pt x="49" y="21"/>
                </a:cubicBezTo>
                <a:cubicBezTo>
                  <a:pt x="49" y="60"/>
                  <a:pt x="49" y="60"/>
                  <a:pt x="49" y="60"/>
                </a:cubicBezTo>
                <a:cubicBezTo>
                  <a:pt x="49" y="62"/>
                  <a:pt x="50" y="63"/>
                  <a:pt x="52" y="63"/>
                </a:cubicBezTo>
                <a:close/>
                <a:moveTo>
                  <a:pt x="54" y="24"/>
                </a:moveTo>
                <a:cubicBezTo>
                  <a:pt x="54" y="24"/>
                  <a:pt x="54" y="24"/>
                  <a:pt x="54" y="24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57"/>
                  <a:pt x="61" y="57"/>
                  <a:pt x="61" y="57"/>
                </a:cubicBezTo>
                <a:cubicBezTo>
                  <a:pt x="54" y="57"/>
                  <a:pt x="54" y="57"/>
                  <a:pt x="54" y="57"/>
                </a:cubicBezTo>
                <a:cubicBezTo>
                  <a:pt x="54" y="24"/>
                  <a:pt x="54" y="24"/>
                  <a:pt x="54" y="24"/>
                </a:cubicBezTo>
                <a:close/>
              </a:path>
            </a:pathLst>
          </a:custGeom>
          <a:solidFill>
            <a:srgbClr val="DAB9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81" name="Freeform 142"/>
          <p:cNvSpPr>
            <a:spLocks noEditPoints="1"/>
          </p:cNvSpPr>
          <p:nvPr/>
        </p:nvSpPr>
        <p:spPr bwMode="auto">
          <a:xfrm>
            <a:off x="3067685" y="2073276"/>
            <a:ext cx="470535" cy="470535"/>
          </a:xfrm>
          <a:custGeom>
            <a:avLst/>
            <a:gdLst>
              <a:gd name="T0" fmla="*/ 67 w 69"/>
              <a:gd name="T1" fmla="*/ 66 h 69"/>
              <a:gd name="T2" fmla="*/ 3 w 69"/>
              <a:gd name="T3" fmla="*/ 66 h 69"/>
              <a:gd name="T4" fmla="*/ 3 w 69"/>
              <a:gd name="T5" fmla="*/ 2 h 69"/>
              <a:gd name="T6" fmla="*/ 2 w 69"/>
              <a:gd name="T7" fmla="*/ 0 h 69"/>
              <a:gd name="T8" fmla="*/ 0 w 69"/>
              <a:gd name="T9" fmla="*/ 2 h 69"/>
              <a:gd name="T10" fmla="*/ 0 w 69"/>
              <a:gd name="T11" fmla="*/ 67 h 69"/>
              <a:gd name="T12" fmla="*/ 0 w 69"/>
              <a:gd name="T13" fmla="*/ 67 h 69"/>
              <a:gd name="T14" fmla="*/ 2 w 69"/>
              <a:gd name="T15" fmla="*/ 69 h 69"/>
              <a:gd name="T16" fmla="*/ 2 w 69"/>
              <a:gd name="T17" fmla="*/ 69 h 69"/>
              <a:gd name="T18" fmla="*/ 67 w 69"/>
              <a:gd name="T19" fmla="*/ 69 h 69"/>
              <a:gd name="T20" fmla="*/ 69 w 69"/>
              <a:gd name="T21" fmla="*/ 67 h 69"/>
              <a:gd name="T22" fmla="*/ 67 w 69"/>
              <a:gd name="T23" fmla="*/ 66 h 69"/>
              <a:gd name="T24" fmla="*/ 9 w 69"/>
              <a:gd name="T25" fmla="*/ 59 h 69"/>
              <a:gd name="T26" fmla="*/ 9 w 69"/>
              <a:gd name="T27" fmla="*/ 59 h 69"/>
              <a:gd name="T28" fmla="*/ 63 w 69"/>
              <a:gd name="T29" fmla="*/ 59 h 69"/>
              <a:gd name="T30" fmla="*/ 65 w 69"/>
              <a:gd name="T31" fmla="*/ 57 h 69"/>
              <a:gd name="T32" fmla="*/ 65 w 69"/>
              <a:gd name="T33" fmla="*/ 10 h 69"/>
              <a:gd name="T34" fmla="*/ 64 w 69"/>
              <a:gd name="T35" fmla="*/ 8 h 69"/>
              <a:gd name="T36" fmla="*/ 61 w 69"/>
              <a:gd name="T37" fmla="*/ 9 h 69"/>
              <a:gd name="T38" fmla="*/ 49 w 69"/>
              <a:gd name="T39" fmla="*/ 23 h 69"/>
              <a:gd name="T40" fmla="*/ 45 w 69"/>
              <a:gd name="T41" fmla="*/ 19 h 69"/>
              <a:gd name="T42" fmla="*/ 45 w 69"/>
              <a:gd name="T43" fmla="*/ 19 h 69"/>
              <a:gd name="T44" fmla="*/ 41 w 69"/>
              <a:gd name="T45" fmla="*/ 19 h 69"/>
              <a:gd name="T46" fmla="*/ 30 w 69"/>
              <a:gd name="T47" fmla="*/ 32 h 69"/>
              <a:gd name="T48" fmla="*/ 27 w 69"/>
              <a:gd name="T49" fmla="*/ 29 h 69"/>
              <a:gd name="T50" fmla="*/ 27 w 69"/>
              <a:gd name="T51" fmla="*/ 28 h 69"/>
              <a:gd name="T52" fmla="*/ 23 w 69"/>
              <a:gd name="T53" fmla="*/ 29 h 69"/>
              <a:gd name="T54" fmla="*/ 7 w 69"/>
              <a:gd name="T55" fmla="*/ 46 h 69"/>
              <a:gd name="T56" fmla="*/ 7 w 69"/>
              <a:gd name="T57" fmla="*/ 48 h 69"/>
              <a:gd name="T58" fmla="*/ 7 w 69"/>
              <a:gd name="T59" fmla="*/ 57 h 69"/>
              <a:gd name="T60" fmla="*/ 9 w 69"/>
              <a:gd name="T61" fmla="*/ 59 h 69"/>
              <a:gd name="T62" fmla="*/ 60 w 69"/>
              <a:gd name="T63" fmla="*/ 54 h 69"/>
              <a:gd name="T64" fmla="*/ 60 w 69"/>
              <a:gd name="T65" fmla="*/ 54 h 69"/>
              <a:gd name="T66" fmla="*/ 15 w 69"/>
              <a:gd name="T67" fmla="*/ 54 h 69"/>
              <a:gd name="T68" fmla="*/ 25 w 69"/>
              <a:gd name="T69" fmla="*/ 49 h 69"/>
              <a:gd name="T70" fmla="*/ 29 w 69"/>
              <a:gd name="T71" fmla="*/ 51 h 69"/>
              <a:gd name="T72" fmla="*/ 31 w 69"/>
              <a:gd name="T73" fmla="*/ 51 h 69"/>
              <a:gd name="T74" fmla="*/ 43 w 69"/>
              <a:gd name="T75" fmla="*/ 44 h 69"/>
              <a:gd name="T76" fmla="*/ 48 w 69"/>
              <a:gd name="T77" fmla="*/ 47 h 69"/>
              <a:gd name="T78" fmla="*/ 49 w 69"/>
              <a:gd name="T79" fmla="*/ 47 h 69"/>
              <a:gd name="T80" fmla="*/ 60 w 69"/>
              <a:gd name="T81" fmla="*/ 40 h 69"/>
              <a:gd name="T82" fmla="*/ 60 w 69"/>
              <a:gd name="T83" fmla="*/ 54 h 69"/>
              <a:gd name="T84" fmla="*/ 12 w 69"/>
              <a:gd name="T85" fmla="*/ 49 h 69"/>
              <a:gd name="T86" fmla="*/ 12 w 69"/>
              <a:gd name="T87" fmla="*/ 49 h 69"/>
              <a:gd name="T88" fmla="*/ 25 w 69"/>
              <a:gd name="T89" fmla="*/ 35 h 69"/>
              <a:gd name="T90" fmla="*/ 28 w 69"/>
              <a:gd name="T91" fmla="*/ 38 h 69"/>
              <a:gd name="T92" fmla="*/ 32 w 69"/>
              <a:gd name="T93" fmla="*/ 39 h 69"/>
              <a:gd name="T94" fmla="*/ 32 w 69"/>
              <a:gd name="T95" fmla="*/ 38 h 69"/>
              <a:gd name="T96" fmla="*/ 43 w 69"/>
              <a:gd name="T97" fmla="*/ 25 h 69"/>
              <a:gd name="T98" fmla="*/ 46 w 69"/>
              <a:gd name="T99" fmla="*/ 29 h 69"/>
              <a:gd name="T100" fmla="*/ 50 w 69"/>
              <a:gd name="T101" fmla="*/ 30 h 69"/>
              <a:gd name="T102" fmla="*/ 51 w 69"/>
              <a:gd name="T103" fmla="*/ 29 h 69"/>
              <a:gd name="T104" fmla="*/ 60 w 69"/>
              <a:gd name="T105" fmla="*/ 18 h 69"/>
              <a:gd name="T106" fmla="*/ 60 w 69"/>
              <a:gd name="T107" fmla="*/ 37 h 69"/>
              <a:gd name="T108" fmla="*/ 49 w 69"/>
              <a:gd name="T109" fmla="*/ 43 h 69"/>
              <a:gd name="T110" fmla="*/ 44 w 69"/>
              <a:gd name="T111" fmla="*/ 41 h 69"/>
              <a:gd name="T112" fmla="*/ 42 w 69"/>
              <a:gd name="T113" fmla="*/ 41 h 69"/>
              <a:gd name="T114" fmla="*/ 30 w 69"/>
              <a:gd name="T115" fmla="*/ 48 h 69"/>
              <a:gd name="T116" fmla="*/ 26 w 69"/>
              <a:gd name="T117" fmla="*/ 45 h 69"/>
              <a:gd name="T118" fmla="*/ 24 w 69"/>
              <a:gd name="T119" fmla="*/ 45 h 69"/>
              <a:gd name="T120" fmla="*/ 12 w 69"/>
              <a:gd name="T121" fmla="*/ 52 h 69"/>
              <a:gd name="T122" fmla="*/ 12 w 69"/>
              <a:gd name="T123" fmla="*/ 4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" h="69">
                <a:moveTo>
                  <a:pt x="67" y="66"/>
                </a:moveTo>
                <a:cubicBezTo>
                  <a:pt x="3" y="66"/>
                  <a:pt x="3" y="66"/>
                  <a:pt x="3" y="66"/>
                </a:cubicBezTo>
                <a:cubicBezTo>
                  <a:pt x="3" y="2"/>
                  <a:pt x="3" y="2"/>
                  <a:pt x="3" y="2"/>
                </a:cubicBezTo>
                <a:cubicBezTo>
                  <a:pt x="3" y="1"/>
                  <a:pt x="3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8"/>
                  <a:pt x="1" y="69"/>
                  <a:pt x="2" y="69"/>
                </a:cubicBezTo>
                <a:cubicBezTo>
                  <a:pt x="2" y="69"/>
                  <a:pt x="2" y="69"/>
                  <a:pt x="2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8" y="69"/>
                  <a:pt x="69" y="68"/>
                  <a:pt x="69" y="67"/>
                </a:cubicBezTo>
                <a:cubicBezTo>
                  <a:pt x="69" y="66"/>
                  <a:pt x="68" y="66"/>
                  <a:pt x="67" y="66"/>
                </a:cubicBezTo>
                <a:close/>
                <a:moveTo>
                  <a:pt x="9" y="59"/>
                </a:moveTo>
                <a:cubicBezTo>
                  <a:pt x="9" y="59"/>
                  <a:pt x="9" y="59"/>
                  <a:pt x="9" y="59"/>
                </a:cubicBezTo>
                <a:cubicBezTo>
                  <a:pt x="63" y="59"/>
                  <a:pt x="63" y="59"/>
                  <a:pt x="63" y="59"/>
                </a:cubicBezTo>
                <a:cubicBezTo>
                  <a:pt x="64" y="59"/>
                  <a:pt x="65" y="58"/>
                  <a:pt x="65" y="57"/>
                </a:cubicBezTo>
                <a:cubicBezTo>
                  <a:pt x="65" y="10"/>
                  <a:pt x="65" y="10"/>
                  <a:pt x="65" y="10"/>
                </a:cubicBezTo>
                <a:cubicBezTo>
                  <a:pt x="65" y="10"/>
                  <a:pt x="65" y="9"/>
                  <a:pt x="64" y="8"/>
                </a:cubicBezTo>
                <a:cubicBezTo>
                  <a:pt x="63" y="7"/>
                  <a:pt x="62" y="8"/>
                  <a:pt x="61" y="9"/>
                </a:cubicBezTo>
                <a:cubicBezTo>
                  <a:pt x="49" y="23"/>
                  <a:pt x="49" y="23"/>
                  <a:pt x="49" y="23"/>
                </a:cubicBezTo>
                <a:cubicBezTo>
                  <a:pt x="45" y="19"/>
                  <a:pt x="45" y="19"/>
                  <a:pt x="45" y="19"/>
                </a:cubicBezTo>
                <a:cubicBezTo>
                  <a:pt x="45" y="19"/>
                  <a:pt x="45" y="19"/>
                  <a:pt x="45" y="19"/>
                </a:cubicBezTo>
                <a:cubicBezTo>
                  <a:pt x="44" y="18"/>
                  <a:pt x="42" y="18"/>
                  <a:pt x="41" y="19"/>
                </a:cubicBezTo>
                <a:cubicBezTo>
                  <a:pt x="30" y="32"/>
                  <a:pt x="30" y="32"/>
                  <a:pt x="30" y="32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8"/>
                </a:cubicBezTo>
                <a:cubicBezTo>
                  <a:pt x="26" y="27"/>
                  <a:pt x="24" y="28"/>
                  <a:pt x="23" y="29"/>
                </a:cubicBezTo>
                <a:cubicBezTo>
                  <a:pt x="7" y="46"/>
                  <a:pt x="7" y="46"/>
                  <a:pt x="7" y="46"/>
                </a:cubicBezTo>
                <a:cubicBezTo>
                  <a:pt x="7" y="46"/>
                  <a:pt x="7" y="47"/>
                  <a:pt x="7" y="48"/>
                </a:cubicBezTo>
                <a:cubicBezTo>
                  <a:pt x="7" y="57"/>
                  <a:pt x="7" y="57"/>
                  <a:pt x="7" y="57"/>
                </a:cubicBezTo>
                <a:cubicBezTo>
                  <a:pt x="7" y="58"/>
                  <a:pt x="8" y="59"/>
                  <a:pt x="9" y="59"/>
                </a:cubicBezTo>
                <a:close/>
                <a:moveTo>
                  <a:pt x="60" y="54"/>
                </a:moveTo>
                <a:cubicBezTo>
                  <a:pt x="60" y="54"/>
                  <a:pt x="60" y="54"/>
                  <a:pt x="60" y="54"/>
                </a:cubicBezTo>
                <a:cubicBezTo>
                  <a:pt x="15" y="54"/>
                  <a:pt x="15" y="54"/>
                  <a:pt x="15" y="54"/>
                </a:cubicBezTo>
                <a:cubicBezTo>
                  <a:pt x="25" y="49"/>
                  <a:pt x="25" y="49"/>
                  <a:pt x="25" y="49"/>
                </a:cubicBezTo>
                <a:cubicBezTo>
                  <a:pt x="29" y="51"/>
                  <a:pt x="29" y="51"/>
                  <a:pt x="29" y="51"/>
                </a:cubicBezTo>
                <a:cubicBezTo>
                  <a:pt x="30" y="51"/>
                  <a:pt x="31" y="51"/>
                  <a:pt x="31" y="51"/>
                </a:cubicBezTo>
                <a:cubicBezTo>
                  <a:pt x="43" y="44"/>
                  <a:pt x="43" y="44"/>
                  <a:pt x="43" y="44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47"/>
                  <a:pt x="49" y="47"/>
                  <a:pt x="49" y="47"/>
                </a:cubicBezTo>
                <a:cubicBezTo>
                  <a:pt x="60" y="40"/>
                  <a:pt x="60" y="40"/>
                  <a:pt x="60" y="40"/>
                </a:cubicBezTo>
                <a:cubicBezTo>
                  <a:pt x="60" y="54"/>
                  <a:pt x="60" y="54"/>
                  <a:pt x="60" y="54"/>
                </a:cubicBezTo>
                <a:close/>
                <a:moveTo>
                  <a:pt x="12" y="49"/>
                </a:moveTo>
                <a:cubicBezTo>
                  <a:pt x="12" y="49"/>
                  <a:pt x="12" y="49"/>
                  <a:pt x="12" y="49"/>
                </a:cubicBezTo>
                <a:cubicBezTo>
                  <a:pt x="25" y="35"/>
                  <a:pt x="25" y="35"/>
                  <a:pt x="25" y="35"/>
                </a:cubicBezTo>
                <a:cubicBezTo>
                  <a:pt x="28" y="38"/>
                  <a:pt x="28" y="38"/>
                  <a:pt x="28" y="38"/>
                </a:cubicBezTo>
                <a:cubicBezTo>
                  <a:pt x="29" y="40"/>
                  <a:pt x="31" y="40"/>
                  <a:pt x="32" y="39"/>
                </a:cubicBezTo>
                <a:cubicBezTo>
                  <a:pt x="32" y="39"/>
                  <a:pt x="32" y="39"/>
                  <a:pt x="32" y="38"/>
                </a:cubicBezTo>
                <a:cubicBezTo>
                  <a:pt x="43" y="25"/>
                  <a:pt x="43" y="25"/>
                  <a:pt x="43" y="25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1"/>
                  <a:pt x="49" y="31"/>
                  <a:pt x="50" y="30"/>
                </a:cubicBezTo>
                <a:cubicBezTo>
                  <a:pt x="50" y="30"/>
                  <a:pt x="51" y="30"/>
                  <a:pt x="51" y="29"/>
                </a:cubicBezTo>
                <a:cubicBezTo>
                  <a:pt x="60" y="18"/>
                  <a:pt x="60" y="18"/>
                  <a:pt x="60" y="18"/>
                </a:cubicBezTo>
                <a:cubicBezTo>
                  <a:pt x="60" y="37"/>
                  <a:pt x="60" y="37"/>
                  <a:pt x="60" y="37"/>
                </a:cubicBezTo>
                <a:cubicBezTo>
                  <a:pt x="49" y="43"/>
                  <a:pt x="49" y="43"/>
                  <a:pt x="49" y="43"/>
                </a:cubicBezTo>
                <a:cubicBezTo>
                  <a:pt x="44" y="41"/>
                  <a:pt x="44" y="41"/>
                  <a:pt x="44" y="41"/>
                </a:cubicBezTo>
                <a:cubicBezTo>
                  <a:pt x="43" y="40"/>
                  <a:pt x="43" y="40"/>
                  <a:pt x="42" y="41"/>
                </a:cubicBezTo>
                <a:cubicBezTo>
                  <a:pt x="30" y="48"/>
                  <a:pt x="30" y="48"/>
                  <a:pt x="30" y="48"/>
                </a:cubicBezTo>
                <a:cubicBezTo>
                  <a:pt x="26" y="45"/>
                  <a:pt x="26" y="45"/>
                  <a:pt x="26" y="45"/>
                </a:cubicBezTo>
                <a:cubicBezTo>
                  <a:pt x="26" y="45"/>
                  <a:pt x="25" y="45"/>
                  <a:pt x="24" y="45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49"/>
                  <a:pt x="12" y="49"/>
                  <a:pt x="12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93" name="Freeform 154"/>
          <p:cNvSpPr>
            <a:spLocks noEditPoints="1"/>
          </p:cNvSpPr>
          <p:nvPr/>
        </p:nvSpPr>
        <p:spPr bwMode="auto">
          <a:xfrm>
            <a:off x="5408930" y="2012950"/>
            <a:ext cx="562610" cy="540385"/>
          </a:xfrm>
          <a:custGeom>
            <a:avLst/>
            <a:gdLst>
              <a:gd name="T0" fmla="*/ 62 w 69"/>
              <a:gd name="T1" fmla="*/ 29 h 66"/>
              <a:gd name="T2" fmla="*/ 62 w 69"/>
              <a:gd name="T3" fmla="*/ 29 h 66"/>
              <a:gd name="T4" fmla="*/ 62 w 69"/>
              <a:gd name="T5" fmla="*/ 29 h 66"/>
              <a:gd name="T6" fmla="*/ 62 w 69"/>
              <a:gd name="T7" fmla="*/ 29 h 66"/>
              <a:gd name="T8" fmla="*/ 52 w 69"/>
              <a:gd name="T9" fmla="*/ 57 h 66"/>
              <a:gd name="T10" fmla="*/ 56 w 69"/>
              <a:gd name="T11" fmla="*/ 63 h 66"/>
              <a:gd name="T12" fmla="*/ 56 w 69"/>
              <a:gd name="T13" fmla="*/ 65 h 66"/>
              <a:gd name="T14" fmla="*/ 54 w 69"/>
              <a:gd name="T15" fmla="*/ 65 h 66"/>
              <a:gd name="T16" fmla="*/ 49 w 69"/>
              <a:gd name="T17" fmla="*/ 59 h 66"/>
              <a:gd name="T18" fmla="*/ 20 w 69"/>
              <a:gd name="T19" fmla="*/ 59 h 66"/>
              <a:gd name="T20" fmla="*/ 16 w 69"/>
              <a:gd name="T21" fmla="*/ 65 h 66"/>
              <a:gd name="T22" fmla="*/ 14 w 69"/>
              <a:gd name="T23" fmla="*/ 65 h 66"/>
              <a:gd name="T24" fmla="*/ 13 w 69"/>
              <a:gd name="T25" fmla="*/ 63 h 66"/>
              <a:gd name="T26" fmla="*/ 18 w 69"/>
              <a:gd name="T27" fmla="*/ 57 h 66"/>
              <a:gd name="T28" fmla="*/ 18 w 69"/>
              <a:gd name="T29" fmla="*/ 57 h 66"/>
              <a:gd name="T30" fmla="*/ 7 w 69"/>
              <a:gd name="T31" fmla="*/ 29 h 66"/>
              <a:gd name="T32" fmla="*/ 7 w 69"/>
              <a:gd name="T33" fmla="*/ 29 h 66"/>
              <a:gd name="T34" fmla="*/ 2 w 69"/>
              <a:gd name="T35" fmla="*/ 27 h 66"/>
              <a:gd name="T36" fmla="*/ 1 w 69"/>
              <a:gd name="T37" fmla="*/ 25 h 66"/>
              <a:gd name="T38" fmla="*/ 3 w 69"/>
              <a:gd name="T39" fmla="*/ 24 h 66"/>
              <a:gd name="T40" fmla="*/ 8 w 69"/>
              <a:gd name="T41" fmla="*/ 26 h 66"/>
              <a:gd name="T42" fmla="*/ 9 w 69"/>
              <a:gd name="T43" fmla="*/ 26 h 66"/>
              <a:gd name="T44" fmla="*/ 33 w 69"/>
              <a:gd name="T45" fmla="*/ 8 h 66"/>
              <a:gd name="T46" fmla="*/ 33 w 69"/>
              <a:gd name="T47" fmla="*/ 8 h 66"/>
              <a:gd name="T48" fmla="*/ 33 w 69"/>
              <a:gd name="T49" fmla="*/ 2 h 66"/>
              <a:gd name="T50" fmla="*/ 35 w 69"/>
              <a:gd name="T51" fmla="*/ 0 h 66"/>
              <a:gd name="T52" fmla="*/ 36 w 69"/>
              <a:gd name="T53" fmla="*/ 2 h 66"/>
              <a:gd name="T54" fmla="*/ 36 w 69"/>
              <a:gd name="T55" fmla="*/ 8 h 66"/>
              <a:gd name="T56" fmla="*/ 36 w 69"/>
              <a:gd name="T57" fmla="*/ 8 h 66"/>
              <a:gd name="T58" fmla="*/ 61 w 69"/>
              <a:gd name="T59" fmla="*/ 26 h 66"/>
              <a:gd name="T60" fmla="*/ 67 w 69"/>
              <a:gd name="T61" fmla="*/ 24 h 66"/>
              <a:gd name="T62" fmla="*/ 69 w 69"/>
              <a:gd name="T63" fmla="*/ 25 h 66"/>
              <a:gd name="T64" fmla="*/ 68 w 69"/>
              <a:gd name="T65" fmla="*/ 27 h 66"/>
              <a:gd name="T66" fmla="*/ 62 w 69"/>
              <a:gd name="T67" fmla="*/ 29 h 66"/>
              <a:gd name="T68" fmla="*/ 33 w 69"/>
              <a:gd name="T69" fmla="*/ 34 h 66"/>
              <a:gd name="T70" fmla="*/ 33 w 69"/>
              <a:gd name="T71" fmla="*/ 34 h 66"/>
              <a:gd name="T72" fmla="*/ 33 w 69"/>
              <a:gd name="T73" fmla="*/ 15 h 66"/>
              <a:gd name="T74" fmla="*/ 15 w 69"/>
              <a:gd name="T75" fmla="*/ 28 h 66"/>
              <a:gd name="T76" fmla="*/ 33 w 69"/>
              <a:gd name="T77" fmla="*/ 34 h 66"/>
              <a:gd name="T78" fmla="*/ 36 w 69"/>
              <a:gd name="T79" fmla="*/ 14 h 66"/>
              <a:gd name="T80" fmla="*/ 36 w 69"/>
              <a:gd name="T81" fmla="*/ 14 h 66"/>
              <a:gd name="T82" fmla="*/ 36 w 69"/>
              <a:gd name="T83" fmla="*/ 34 h 66"/>
              <a:gd name="T84" fmla="*/ 55 w 69"/>
              <a:gd name="T85" fmla="*/ 28 h 66"/>
              <a:gd name="T86" fmla="*/ 36 w 69"/>
              <a:gd name="T87" fmla="*/ 14 h 66"/>
              <a:gd name="T88" fmla="*/ 56 w 69"/>
              <a:gd name="T89" fmla="*/ 31 h 66"/>
              <a:gd name="T90" fmla="*/ 56 w 69"/>
              <a:gd name="T91" fmla="*/ 31 h 66"/>
              <a:gd name="T92" fmla="*/ 37 w 69"/>
              <a:gd name="T93" fmla="*/ 37 h 66"/>
              <a:gd name="T94" fmla="*/ 48 w 69"/>
              <a:gd name="T95" fmla="*/ 52 h 66"/>
              <a:gd name="T96" fmla="*/ 56 w 69"/>
              <a:gd name="T97" fmla="*/ 31 h 66"/>
              <a:gd name="T98" fmla="*/ 45 w 69"/>
              <a:gd name="T99" fmla="*/ 54 h 66"/>
              <a:gd name="T100" fmla="*/ 45 w 69"/>
              <a:gd name="T101" fmla="*/ 54 h 66"/>
              <a:gd name="T102" fmla="*/ 35 w 69"/>
              <a:gd name="T103" fmla="*/ 39 h 66"/>
              <a:gd name="T104" fmla="*/ 24 w 69"/>
              <a:gd name="T105" fmla="*/ 54 h 66"/>
              <a:gd name="T106" fmla="*/ 45 w 69"/>
              <a:gd name="T107" fmla="*/ 54 h 66"/>
              <a:gd name="T108" fmla="*/ 22 w 69"/>
              <a:gd name="T109" fmla="*/ 52 h 66"/>
              <a:gd name="T110" fmla="*/ 22 w 69"/>
              <a:gd name="T111" fmla="*/ 52 h 66"/>
              <a:gd name="T112" fmla="*/ 32 w 69"/>
              <a:gd name="T113" fmla="*/ 37 h 66"/>
              <a:gd name="T114" fmla="*/ 14 w 69"/>
              <a:gd name="T115" fmla="*/ 31 h 66"/>
              <a:gd name="T116" fmla="*/ 22 w 69"/>
              <a:gd name="T117" fmla="*/ 52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" h="66">
                <a:moveTo>
                  <a:pt x="62" y="29"/>
                </a:moveTo>
                <a:cubicBezTo>
                  <a:pt x="62" y="29"/>
                  <a:pt x="62" y="29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62" y="29"/>
                  <a:pt x="62" y="29"/>
                  <a:pt x="62" y="29"/>
                </a:cubicBezTo>
                <a:cubicBezTo>
                  <a:pt x="52" y="57"/>
                  <a:pt x="52" y="57"/>
                  <a:pt x="52" y="57"/>
                </a:cubicBezTo>
                <a:cubicBezTo>
                  <a:pt x="56" y="63"/>
                  <a:pt x="56" y="63"/>
                  <a:pt x="56" y="63"/>
                </a:cubicBezTo>
                <a:cubicBezTo>
                  <a:pt x="57" y="64"/>
                  <a:pt x="57" y="65"/>
                  <a:pt x="56" y="65"/>
                </a:cubicBezTo>
                <a:cubicBezTo>
                  <a:pt x="55" y="66"/>
                  <a:pt x="54" y="66"/>
                  <a:pt x="54" y="65"/>
                </a:cubicBezTo>
                <a:cubicBezTo>
                  <a:pt x="49" y="59"/>
                  <a:pt x="49" y="59"/>
                  <a:pt x="49" y="59"/>
                </a:cubicBezTo>
                <a:cubicBezTo>
                  <a:pt x="20" y="59"/>
                  <a:pt x="20" y="59"/>
                  <a:pt x="20" y="59"/>
                </a:cubicBezTo>
                <a:cubicBezTo>
                  <a:pt x="16" y="65"/>
                  <a:pt x="16" y="65"/>
                  <a:pt x="16" y="65"/>
                </a:cubicBezTo>
                <a:cubicBezTo>
                  <a:pt x="15" y="66"/>
                  <a:pt x="14" y="66"/>
                  <a:pt x="14" y="65"/>
                </a:cubicBezTo>
                <a:cubicBezTo>
                  <a:pt x="13" y="65"/>
                  <a:pt x="13" y="64"/>
                  <a:pt x="13" y="63"/>
                </a:cubicBezTo>
                <a:cubicBezTo>
                  <a:pt x="18" y="57"/>
                  <a:pt x="18" y="57"/>
                  <a:pt x="18" y="57"/>
                </a:cubicBezTo>
                <a:cubicBezTo>
                  <a:pt x="18" y="57"/>
                  <a:pt x="18" y="57"/>
                  <a:pt x="18" y="57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6"/>
                  <a:pt x="1" y="25"/>
                </a:cubicBezTo>
                <a:cubicBezTo>
                  <a:pt x="1" y="24"/>
                  <a:pt x="2" y="24"/>
                  <a:pt x="3" y="24"/>
                </a:cubicBezTo>
                <a:cubicBezTo>
                  <a:pt x="8" y="26"/>
                  <a:pt x="8" y="26"/>
                  <a:pt x="8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1"/>
                  <a:pt x="34" y="0"/>
                  <a:pt x="35" y="0"/>
                </a:cubicBezTo>
                <a:cubicBezTo>
                  <a:pt x="36" y="0"/>
                  <a:pt x="36" y="1"/>
                  <a:pt x="36" y="2"/>
                </a:cubicBezTo>
                <a:cubicBezTo>
                  <a:pt x="36" y="8"/>
                  <a:pt x="36" y="8"/>
                  <a:pt x="36" y="8"/>
                </a:cubicBezTo>
                <a:cubicBezTo>
                  <a:pt x="36" y="8"/>
                  <a:pt x="36" y="8"/>
                  <a:pt x="36" y="8"/>
                </a:cubicBezTo>
                <a:cubicBezTo>
                  <a:pt x="61" y="26"/>
                  <a:pt x="61" y="26"/>
                  <a:pt x="61" y="26"/>
                </a:cubicBezTo>
                <a:cubicBezTo>
                  <a:pt x="67" y="24"/>
                  <a:pt x="67" y="24"/>
                  <a:pt x="67" y="24"/>
                </a:cubicBezTo>
                <a:cubicBezTo>
                  <a:pt x="68" y="24"/>
                  <a:pt x="69" y="24"/>
                  <a:pt x="69" y="25"/>
                </a:cubicBezTo>
                <a:cubicBezTo>
                  <a:pt x="69" y="26"/>
                  <a:pt x="69" y="27"/>
                  <a:pt x="68" y="27"/>
                </a:cubicBezTo>
                <a:cubicBezTo>
                  <a:pt x="62" y="29"/>
                  <a:pt x="62" y="29"/>
                  <a:pt x="62" y="29"/>
                </a:cubicBezTo>
                <a:close/>
                <a:moveTo>
                  <a:pt x="33" y="34"/>
                </a:moveTo>
                <a:cubicBezTo>
                  <a:pt x="33" y="34"/>
                  <a:pt x="33" y="34"/>
                  <a:pt x="33" y="34"/>
                </a:cubicBezTo>
                <a:cubicBezTo>
                  <a:pt x="33" y="15"/>
                  <a:pt x="33" y="15"/>
                  <a:pt x="33" y="15"/>
                </a:cubicBezTo>
                <a:cubicBezTo>
                  <a:pt x="15" y="28"/>
                  <a:pt x="15" y="28"/>
                  <a:pt x="15" y="28"/>
                </a:cubicBezTo>
                <a:cubicBezTo>
                  <a:pt x="33" y="34"/>
                  <a:pt x="33" y="34"/>
                  <a:pt x="33" y="34"/>
                </a:cubicBezTo>
                <a:close/>
                <a:moveTo>
                  <a:pt x="36" y="14"/>
                </a:moveTo>
                <a:cubicBezTo>
                  <a:pt x="36" y="14"/>
                  <a:pt x="36" y="14"/>
                  <a:pt x="36" y="14"/>
                </a:cubicBezTo>
                <a:cubicBezTo>
                  <a:pt x="36" y="34"/>
                  <a:pt x="36" y="34"/>
                  <a:pt x="36" y="34"/>
                </a:cubicBezTo>
                <a:cubicBezTo>
                  <a:pt x="55" y="28"/>
                  <a:pt x="55" y="28"/>
                  <a:pt x="55" y="28"/>
                </a:cubicBezTo>
                <a:cubicBezTo>
                  <a:pt x="36" y="14"/>
                  <a:pt x="36" y="14"/>
                  <a:pt x="36" y="14"/>
                </a:cubicBezTo>
                <a:close/>
                <a:moveTo>
                  <a:pt x="56" y="31"/>
                </a:moveTo>
                <a:cubicBezTo>
                  <a:pt x="56" y="31"/>
                  <a:pt x="56" y="31"/>
                  <a:pt x="56" y="31"/>
                </a:cubicBezTo>
                <a:cubicBezTo>
                  <a:pt x="37" y="37"/>
                  <a:pt x="37" y="37"/>
                  <a:pt x="37" y="37"/>
                </a:cubicBezTo>
                <a:cubicBezTo>
                  <a:pt x="48" y="52"/>
                  <a:pt x="48" y="52"/>
                  <a:pt x="48" y="52"/>
                </a:cubicBezTo>
                <a:cubicBezTo>
                  <a:pt x="56" y="31"/>
                  <a:pt x="56" y="31"/>
                  <a:pt x="56" y="31"/>
                </a:cubicBezTo>
                <a:close/>
                <a:moveTo>
                  <a:pt x="45" y="54"/>
                </a:moveTo>
                <a:cubicBezTo>
                  <a:pt x="45" y="54"/>
                  <a:pt x="45" y="54"/>
                  <a:pt x="45" y="54"/>
                </a:cubicBezTo>
                <a:cubicBezTo>
                  <a:pt x="35" y="39"/>
                  <a:pt x="35" y="39"/>
                  <a:pt x="35" y="39"/>
                </a:cubicBezTo>
                <a:cubicBezTo>
                  <a:pt x="24" y="54"/>
                  <a:pt x="24" y="54"/>
                  <a:pt x="24" y="54"/>
                </a:cubicBezTo>
                <a:cubicBezTo>
                  <a:pt x="45" y="54"/>
                  <a:pt x="45" y="54"/>
                  <a:pt x="45" y="54"/>
                </a:cubicBezTo>
                <a:close/>
                <a:moveTo>
                  <a:pt x="22" y="52"/>
                </a:moveTo>
                <a:cubicBezTo>
                  <a:pt x="22" y="52"/>
                  <a:pt x="22" y="52"/>
                  <a:pt x="22" y="52"/>
                </a:cubicBezTo>
                <a:cubicBezTo>
                  <a:pt x="32" y="37"/>
                  <a:pt x="32" y="37"/>
                  <a:pt x="32" y="37"/>
                </a:cubicBezTo>
                <a:cubicBezTo>
                  <a:pt x="14" y="31"/>
                  <a:pt x="14" y="31"/>
                  <a:pt x="14" y="31"/>
                </a:cubicBezTo>
                <a:cubicBezTo>
                  <a:pt x="22" y="52"/>
                  <a:pt x="22" y="52"/>
                  <a:pt x="22" y="52"/>
                </a:cubicBezTo>
                <a:close/>
              </a:path>
            </a:pathLst>
          </a:custGeom>
          <a:solidFill>
            <a:srgbClr val="DAB9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36" name="TextBox 1"/>
          <p:cNvSpPr txBox="1"/>
          <p:nvPr/>
        </p:nvSpPr>
        <p:spPr>
          <a:xfrm>
            <a:off x="2593573" y="4078200"/>
            <a:ext cx="541815" cy="33854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1900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整理</a:t>
            </a:r>
            <a:r>
              <a:rPr lang="zh-CN" altLang="en-US" sz="1900" dirty="0">
                <a:latin typeface="+mj-lt"/>
                <a:cs typeface="Calibri" panose="020F0502020204030204" pitchFamily="18" charset="0"/>
              </a:rPr>
              <a:t> </a:t>
            </a:r>
            <a:endParaRPr lang="en-US" altLang="zh-CN" sz="1400" dirty="0">
              <a:latin typeface="+mj-lt"/>
              <a:ea typeface="微软雅黑" panose="020B0503020204020204" pitchFamily="18" charset="-122"/>
              <a:cs typeface="Calibri" panose="020F0502020204030204" pitchFamily="18" charset="0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2593573" y="4416020"/>
            <a:ext cx="1795363" cy="112337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输入的测试数据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基本上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能够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满足测试的预期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的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要求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，整个的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数据处理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基本上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可以达到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预期的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结果。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8" name="TextBox 1"/>
          <p:cNvSpPr txBox="1"/>
          <p:nvPr/>
        </p:nvSpPr>
        <p:spPr>
          <a:xfrm>
            <a:off x="4981173" y="4076930"/>
            <a:ext cx="541815" cy="33854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1900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尺度</a:t>
            </a:r>
            <a:r>
              <a:rPr lang="zh-CN" altLang="en-US" sz="1900" dirty="0">
                <a:latin typeface="+mj-lt"/>
                <a:cs typeface="Calibri" panose="020F0502020204030204" pitchFamily="18" charset="0"/>
              </a:rPr>
              <a:t> </a:t>
            </a:r>
            <a:endParaRPr lang="en-US" altLang="zh-CN" sz="1400" dirty="0">
              <a:latin typeface="+mj-lt"/>
              <a:ea typeface="微软雅黑" panose="020B0503020204020204" pitchFamily="18" charset="-122"/>
              <a:cs typeface="Calibri" panose="020F0502020204030204" pitchFamily="18" charset="0"/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4977471" y="4414750"/>
            <a:ext cx="1795363" cy="1554266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测试数据都是采用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输入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输入的数据通过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预期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的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结果来达到最终的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测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试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目的，如测试的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数据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有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偏差，则重新组装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再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测试，允许中断或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停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机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的最大数为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5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次 </a:t>
            </a:r>
            <a:endParaRPr lang="en-US" altLang="zh-CN" sz="1400" dirty="0"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23" name="TextBox 1"/>
          <p:cNvSpPr txBox="1"/>
          <p:nvPr/>
        </p:nvSpPr>
        <p:spPr>
          <a:xfrm>
            <a:off x="116924" y="316579"/>
            <a:ext cx="2292294" cy="103104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4.3</a:t>
            </a:r>
            <a:r>
              <a:rPr lang="zh-CN" altLang="en-US" sz="32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验收标准</a:t>
            </a:r>
          </a:p>
          <a:p>
            <a:endParaRPr lang="zh-CN" altLang="en-US" sz="32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7812223" y="316579"/>
            <a:ext cx="2333972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Times New Roman" panose="02020603050405020304" pitchFamily="18" charset="0"/>
              </a:rPr>
              <a:t>4.4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质量保证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8013434" y="1471807"/>
            <a:ext cx="974626" cy="33854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19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质量方针</a:t>
            </a:r>
            <a:endParaRPr lang="en-US" altLang="zh-CN" sz="1400" dirty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41" name="TextBox 1"/>
          <p:cNvSpPr txBox="1"/>
          <p:nvPr/>
        </p:nvSpPr>
        <p:spPr>
          <a:xfrm>
            <a:off x="7950654" y="1944012"/>
            <a:ext cx="2333972" cy="1338822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通过严格和规范的过程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管理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和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文档化的流程开发，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提高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生产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效率，为客户提供稳定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、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简洁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、易操作和符合要求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的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产品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。</a:t>
            </a:r>
          </a:p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 </a:t>
            </a:r>
          </a:p>
        </p:txBody>
      </p:sp>
      <p:sp>
        <p:nvSpPr>
          <p:cNvPr id="43" name="等腰三角形 42"/>
          <p:cNvSpPr/>
          <p:nvPr/>
        </p:nvSpPr>
        <p:spPr>
          <a:xfrm rot="5400000">
            <a:off x="7781426" y="1547143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5400000">
            <a:off x="7780791" y="3263718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5400000">
            <a:off x="7780791" y="5079573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1"/>
          <p:cNvSpPr txBox="1"/>
          <p:nvPr/>
        </p:nvSpPr>
        <p:spPr>
          <a:xfrm>
            <a:off x="8013434" y="3185207"/>
            <a:ext cx="974626" cy="33854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19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质量目标</a:t>
            </a:r>
            <a:endParaRPr lang="en-US" altLang="zh-CN" sz="1400" dirty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47" name="TextBox 1"/>
          <p:cNvSpPr txBox="1"/>
          <p:nvPr/>
        </p:nvSpPr>
        <p:spPr>
          <a:xfrm>
            <a:off x="8013434" y="4997888"/>
            <a:ext cx="974626" cy="33854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19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技术复审</a:t>
            </a:r>
            <a:endParaRPr lang="en-US" altLang="zh-CN" sz="1400" dirty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7991028" y="3520942"/>
            <a:ext cx="2333972" cy="1338822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完美实现此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APP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辅助优化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时间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分配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，记录每日任务，添加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任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务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便捷，设置任务重要等级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等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功能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，从而满足大部分用户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日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常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使用需求以达到更高的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工作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和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学习效率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。</a:t>
            </a:r>
            <a:endParaRPr lang="en-US" altLang="zh-CN" sz="1400" dirty="0">
              <a:solidFill>
                <a:srgbClr val="FFFFFF"/>
              </a:solidFill>
              <a:latin typeface="Calibri Light" panose="020F0302020204030204" charset="0"/>
              <a:cs typeface="Calibri" panose="020F0502020204030204" pitchFamily="18" charset="0"/>
            </a:endParaRPr>
          </a:p>
        </p:txBody>
      </p:sp>
      <p:sp>
        <p:nvSpPr>
          <p:cNvPr id="49" name="TextBox 1"/>
          <p:cNvSpPr txBox="1"/>
          <p:nvPr/>
        </p:nvSpPr>
        <p:spPr>
          <a:xfrm>
            <a:off x="8034570" y="5347864"/>
            <a:ext cx="2333972" cy="692491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660322" algn="l"/>
              </a:tabLst>
            </a:pPr>
            <a:r>
              <a:rPr lang="zh-CN" altLang="en-US" sz="1400" dirty="0" smtClean="0">
                <a:solidFill>
                  <a:srgbClr val="FFFFFF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组</a:t>
            </a:r>
            <a:r>
              <a:rPr lang="zh-CN" altLang="en-US" sz="1400" dirty="0">
                <a:solidFill>
                  <a:srgbClr val="FFFFFF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内走查，采用文档驱动法</a:t>
            </a:r>
            <a:r>
              <a:rPr lang="zh-CN" altLang="en-US" sz="1400" dirty="0" smtClean="0">
                <a:solidFill>
                  <a:srgbClr val="FFFFFF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</a:t>
            </a:r>
            <a:endParaRPr lang="en-US" altLang="zh-CN" sz="1400" dirty="0" smtClean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 smtClean="0">
                <a:solidFill>
                  <a:srgbClr val="FFFFFF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详细</a:t>
            </a:r>
            <a:r>
              <a:rPr lang="zh-CN" altLang="en-US" sz="1400" dirty="0">
                <a:solidFill>
                  <a:srgbClr val="FFFFFF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记录每处</a:t>
            </a:r>
            <a:r>
              <a:rPr lang="zh-CN" altLang="en-US" sz="1400" dirty="0" smtClean="0">
                <a:solidFill>
                  <a:srgbClr val="FFFFFF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错误。</a:t>
            </a:r>
            <a:endParaRPr lang="en-US" altLang="zh-CN" sz="1400" dirty="0" smtClean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660322" algn="l"/>
              </a:tabLst>
            </a:pPr>
            <a:r>
              <a:rPr lang="zh-CN" altLang="en-US" sz="1400" dirty="0">
                <a:solidFill>
                  <a:srgbClr val="FFFFFF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班</a:t>
            </a:r>
            <a:r>
              <a:rPr lang="zh-CN" altLang="en-US" sz="1400" dirty="0" smtClean="0">
                <a:solidFill>
                  <a:srgbClr val="FFFFFF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内审查，正式的阶段性检测</a:t>
            </a:r>
            <a:endParaRPr lang="en-US" altLang="zh-CN" sz="1400" dirty="0">
              <a:solidFill>
                <a:srgbClr val="FFFFFF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  <p:bldP spid="21" grpId="0" animBg="1"/>
      <p:bldP spid="26" grpId="0" animBg="1"/>
      <p:bldP spid="15" grpId="0"/>
      <p:bldP spid="6" grpId="0" animBg="1"/>
      <p:bldP spid="19" grpId="0"/>
      <p:bldP spid="27" grpId="0"/>
      <p:bldP spid="28" grpId="0"/>
      <p:bldP spid="30" grpId="0"/>
      <p:bldP spid="31" grpId="0" animBg="1"/>
      <p:bldP spid="32" grpId="0" animBg="1"/>
      <p:bldP spid="84" grpId="0" animBg="1"/>
      <p:bldP spid="81" grpId="0" animBg="1"/>
      <p:bldP spid="93" grpId="0" animBg="1"/>
      <p:bldP spid="36" grpId="0"/>
      <p:bldP spid="37" grpId="0"/>
      <p:bldP spid="38" grpId="0"/>
      <p:bldP spid="29" grpId="0"/>
      <p:bldP spid="23" grpId="0"/>
      <p:bldP spid="39" grpId="0"/>
      <p:bldP spid="40" grpId="0"/>
      <p:bldP spid="41" grpId="0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spect="1"/>
          </p:cNvSpPr>
          <p:nvPr/>
        </p:nvSpPr>
        <p:spPr>
          <a:xfrm>
            <a:off x="1107440" y="2822575"/>
            <a:ext cx="1728000" cy="1575212"/>
          </a:xfrm>
          <a:prstGeom prst="rect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>
            <a:spLocks noChangeAspect="1"/>
          </p:cNvSpPr>
          <p:nvPr/>
        </p:nvSpPr>
        <p:spPr>
          <a:xfrm>
            <a:off x="3002915" y="2822575"/>
            <a:ext cx="1728000" cy="1575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>
            <a:spLocks noChangeAspect="1"/>
          </p:cNvSpPr>
          <p:nvPr/>
        </p:nvSpPr>
        <p:spPr>
          <a:xfrm>
            <a:off x="4897120" y="2822575"/>
            <a:ext cx="1728000" cy="1575212"/>
          </a:xfrm>
          <a:prstGeom prst="rect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>
            <a:spLocks noChangeAspect="1"/>
          </p:cNvSpPr>
          <p:nvPr/>
        </p:nvSpPr>
        <p:spPr>
          <a:xfrm>
            <a:off x="6791325" y="2826646"/>
            <a:ext cx="1728000" cy="1575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>
            <a:spLocks noChangeAspect="1"/>
          </p:cNvSpPr>
          <p:nvPr/>
        </p:nvSpPr>
        <p:spPr>
          <a:xfrm>
            <a:off x="8686483" y="2822575"/>
            <a:ext cx="1728000" cy="1575212"/>
          </a:xfrm>
          <a:prstGeom prst="rect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674066" y="1119844"/>
            <a:ext cx="3965524" cy="0"/>
          </a:xfrm>
          <a:custGeom>
            <a:avLst/>
            <a:gdLst>
              <a:gd name="connsiteX0" fmla="*/ 0 w 3965524"/>
              <a:gd name="connsiteY0" fmla="*/ 0 h 0"/>
              <a:gd name="connsiteX1" fmla="*/ 3965523 w 3965524"/>
              <a:gd name="connsiteY1" fmla="*/ 0 h 0"/>
              <a:gd name="connsiteX2" fmla="*/ 0 w 3965524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3965524">
                <a:moveTo>
                  <a:pt x="0" y="0"/>
                </a:moveTo>
                <a:lnTo>
                  <a:pt x="3965523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"/>
          <p:cNvSpPr txBox="1"/>
          <p:nvPr/>
        </p:nvSpPr>
        <p:spPr>
          <a:xfrm>
            <a:off x="3512469" y="441349"/>
            <a:ext cx="4348571" cy="1892820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 defTabSz="-635">
              <a:tabLst>
                <a:tab pos="139684" algn="l"/>
              </a:tabLst>
            </a:pPr>
            <a:r>
              <a:rPr lang="zh-CN" altLang="en-US" sz="6000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目录</a:t>
            </a:r>
            <a:endParaRPr lang="en-US" altLang="zh-CN" sz="6000" dirty="0" smtClean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algn="ctr" defTabSz="-635">
              <a:tabLst>
                <a:tab pos="139684" algn="l"/>
              </a:tabLst>
            </a:pPr>
            <a:r>
              <a:rPr lang="en-US" altLang="zh-CN" sz="6000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CONTENTS</a:t>
            </a:r>
            <a:endParaRPr lang="en-US" altLang="zh-CN" sz="6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740607" y="3909290"/>
            <a:ext cx="461665" cy="32315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495241" algn="l"/>
              </a:tabLst>
            </a:pPr>
            <a:r>
              <a:rPr lang="zh-CN" altLang="en-US" dirty="0" smtClean="0">
                <a:solidFill>
                  <a:schemeClr val="tx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引言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409715" y="3909290"/>
            <a:ext cx="920819" cy="32244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495241" algn="l"/>
              </a:tabLst>
            </a:pPr>
            <a:r>
              <a:rPr lang="zh-CN" altLang="en-US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  <a:sym typeface="+mn-ea"/>
              </a:rPr>
              <a:t>实施计划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031919" y="3909290"/>
            <a:ext cx="1384995" cy="32315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495241" algn="l"/>
              </a:tabLst>
            </a:pPr>
            <a:r>
              <a:rPr lang="zh-CN" altLang="en-US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  <a:sym typeface="+mn-ea"/>
              </a:rPr>
              <a:t>专题计划要点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9093282" y="3909290"/>
            <a:ext cx="920819" cy="32244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495241" algn="l"/>
              </a:tabLst>
            </a:pPr>
            <a:r>
              <a:rPr lang="zh-CN" altLang="en-US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  <a:sym typeface="+mn-ea"/>
              </a:rPr>
              <a:t>组员分工</a:t>
            </a:r>
            <a:endParaRPr lang="zh-CN" altLang="en-US" dirty="0" smtClean="0">
              <a:solidFill>
                <a:schemeClr val="tx1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  <a:sym typeface="+mn-ea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830470" y="2375130"/>
            <a:ext cx="284727" cy="385456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600"/>
              </a:lnSpc>
              <a:tabLst>
                <a:tab pos="495241" algn="l"/>
              </a:tabLst>
            </a:pPr>
            <a:r>
              <a:rPr lang="en-US" altLang="zh-CN" b="1" dirty="0" smtClean="0">
                <a:solidFill>
                  <a:srgbClr val="DAB96E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01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5303920" y="3909290"/>
            <a:ext cx="920819" cy="32244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495241" algn="l"/>
              </a:tabLst>
            </a:pPr>
            <a:r>
              <a:rPr lang="zh-CN" altLang="en-US" dirty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支持条件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3725945" y="2375130"/>
            <a:ext cx="284727" cy="385456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600"/>
              </a:lnSpc>
              <a:tabLst>
                <a:tab pos="495241" algn="l"/>
              </a:tabLst>
            </a:pPr>
            <a:r>
              <a:rPr lang="en-US" altLang="zh-CN" b="1" dirty="0" smtClean="0">
                <a:solidFill>
                  <a:srgbClr val="DAB96E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02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5620150" y="2375765"/>
            <a:ext cx="284727" cy="385456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600"/>
              </a:lnSpc>
              <a:tabLst>
                <a:tab pos="495241" algn="l"/>
              </a:tabLst>
            </a:pPr>
            <a:r>
              <a:rPr lang="en-US" altLang="zh-CN" b="1" dirty="0" smtClean="0">
                <a:solidFill>
                  <a:srgbClr val="DAB96E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03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7514355" y="2379836"/>
            <a:ext cx="284727" cy="385456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600"/>
              </a:lnSpc>
              <a:tabLst>
                <a:tab pos="495241" algn="l"/>
              </a:tabLst>
            </a:pPr>
            <a:r>
              <a:rPr lang="en-US" altLang="zh-CN" b="1" dirty="0" smtClean="0">
                <a:solidFill>
                  <a:srgbClr val="DAB96E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04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9409512" y="2376400"/>
            <a:ext cx="284727" cy="385456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600"/>
              </a:lnSpc>
              <a:tabLst>
                <a:tab pos="495241" algn="l"/>
              </a:tabLst>
            </a:pPr>
            <a:r>
              <a:rPr lang="en-US" altLang="zh-CN" b="1" dirty="0" smtClean="0">
                <a:solidFill>
                  <a:srgbClr val="DAB96E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05</a:t>
            </a:r>
          </a:p>
        </p:txBody>
      </p:sp>
      <p:sp>
        <p:nvSpPr>
          <p:cNvPr id="34" name="Freeform 6"/>
          <p:cNvSpPr>
            <a:spLocks noEditPoints="1"/>
          </p:cNvSpPr>
          <p:nvPr/>
        </p:nvSpPr>
        <p:spPr bwMode="auto">
          <a:xfrm>
            <a:off x="7431805" y="3301627"/>
            <a:ext cx="447040" cy="447040"/>
          </a:xfrm>
          <a:custGeom>
            <a:avLst/>
            <a:gdLst>
              <a:gd name="T0" fmla="*/ 3 w 69"/>
              <a:gd name="T1" fmla="*/ 0 h 69"/>
              <a:gd name="T2" fmla="*/ 69 w 69"/>
              <a:gd name="T3" fmla="*/ 3 h 69"/>
              <a:gd name="T4" fmla="*/ 69 w 69"/>
              <a:gd name="T5" fmla="*/ 66 h 69"/>
              <a:gd name="T6" fmla="*/ 66 w 69"/>
              <a:gd name="T7" fmla="*/ 69 h 69"/>
              <a:gd name="T8" fmla="*/ 0 w 69"/>
              <a:gd name="T9" fmla="*/ 66 h 69"/>
              <a:gd name="T10" fmla="*/ 0 w 69"/>
              <a:gd name="T11" fmla="*/ 3 h 69"/>
              <a:gd name="T12" fmla="*/ 35 w 69"/>
              <a:gd name="T13" fmla="*/ 50 h 69"/>
              <a:gd name="T14" fmla="*/ 38 w 69"/>
              <a:gd name="T15" fmla="*/ 56 h 69"/>
              <a:gd name="T16" fmla="*/ 53 w 69"/>
              <a:gd name="T17" fmla="*/ 55 h 69"/>
              <a:gd name="T18" fmla="*/ 53 w 69"/>
              <a:gd name="T19" fmla="*/ 41 h 69"/>
              <a:gd name="T20" fmla="*/ 42 w 69"/>
              <a:gd name="T21" fmla="*/ 39 h 69"/>
              <a:gd name="T22" fmla="*/ 54 w 69"/>
              <a:gd name="T23" fmla="*/ 34 h 69"/>
              <a:gd name="T24" fmla="*/ 39 w 69"/>
              <a:gd name="T25" fmla="*/ 28 h 69"/>
              <a:gd name="T26" fmla="*/ 40 w 69"/>
              <a:gd name="T27" fmla="*/ 45 h 69"/>
              <a:gd name="T28" fmla="*/ 48 w 69"/>
              <a:gd name="T29" fmla="*/ 44 h 69"/>
              <a:gd name="T30" fmla="*/ 48 w 69"/>
              <a:gd name="T31" fmla="*/ 53 h 69"/>
              <a:gd name="T32" fmla="*/ 42 w 69"/>
              <a:gd name="T33" fmla="*/ 53 h 69"/>
              <a:gd name="T34" fmla="*/ 35 w 69"/>
              <a:gd name="T35" fmla="*/ 50 h 69"/>
              <a:gd name="T36" fmla="*/ 26 w 69"/>
              <a:gd name="T37" fmla="*/ 58 h 69"/>
              <a:gd name="T38" fmla="*/ 22 w 69"/>
              <a:gd name="T39" fmla="*/ 28 h 69"/>
              <a:gd name="T40" fmla="*/ 13 w 69"/>
              <a:gd name="T41" fmla="*/ 35 h 69"/>
              <a:gd name="T42" fmla="*/ 20 w 69"/>
              <a:gd name="T43" fmla="*/ 36 h 69"/>
              <a:gd name="T44" fmla="*/ 26 w 69"/>
              <a:gd name="T45" fmla="*/ 58 h 69"/>
              <a:gd name="T46" fmla="*/ 6 w 69"/>
              <a:gd name="T47" fmla="*/ 18 h 69"/>
              <a:gd name="T48" fmla="*/ 64 w 69"/>
              <a:gd name="T49" fmla="*/ 6 h 69"/>
              <a:gd name="T50" fmla="*/ 58 w 69"/>
              <a:gd name="T51" fmla="*/ 10 h 69"/>
              <a:gd name="T52" fmla="*/ 53 w 69"/>
              <a:gd name="T53" fmla="*/ 10 h 69"/>
              <a:gd name="T54" fmla="*/ 44 w 69"/>
              <a:gd name="T55" fmla="*/ 6 h 69"/>
              <a:gd name="T56" fmla="*/ 42 w 69"/>
              <a:gd name="T57" fmla="*/ 12 h 69"/>
              <a:gd name="T58" fmla="*/ 39 w 69"/>
              <a:gd name="T59" fmla="*/ 6 h 69"/>
              <a:gd name="T60" fmla="*/ 30 w 69"/>
              <a:gd name="T61" fmla="*/ 10 h 69"/>
              <a:gd name="T62" fmla="*/ 25 w 69"/>
              <a:gd name="T63" fmla="*/ 10 h 69"/>
              <a:gd name="T64" fmla="*/ 16 w 69"/>
              <a:gd name="T65" fmla="*/ 6 h 69"/>
              <a:gd name="T66" fmla="*/ 13 w 69"/>
              <a:gd name="T67" fmla="*/ 12 h 69"/>
              <a:gd name="T68" fmla="*/ 11 w 69"/>
              <a:gd name="T69" fmla="*/ 6 h 69"/>
              <a:gd name="T70" fmla="*/ 6 w 69"/>
              <a:gd name="T71" fmla="*/ 18 h 69"/>
              <a:gd name="T72" fmla="*/ 64 w 69"/>
              <a:gd name="T73" fmla="*/ 21 h 69"/>
              <a:gd name="T74" fmla="*/ 6 w 69"/>
              <a:gd name="T75" fmla="*/ 64 h 69"/>
              <a:gd name="T76" fmla="*/ 64 w 69"/>
              <a:gd name="T77" fmla="*/ 21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9" h="69"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8" y="0"/>
                  <a:pt x="69" y="2"/>
                  <a:pt x="69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9" y="66"/>
                  <a:pt x="69" y="66"/>
                  <a:pt x="69" y="66"/>
                </a:cubicBezTo>
                <a:cubicBezTo>
                  <a:pt x="69" y="68"/>
                  <a:pt x="68" y="69"/>
                  <a:pt x="66" y="69"/>
                </a:cubicBezTo>
                <a:cubicBezTo>
                  <a:pt x="66" y="69"/>
                  <a:pt x="66" y="69"/>
                  <a:pt x="66" y="69"/>
                </a:cubicBezTo>
                <a:cubicBezTo>
                  <a:pt x="3" y="69"/>
                  <a:pt x="3" y="69"/>
                  <a:pt x="3" y="69"/>
                </a:cubicBezTo>
                <a:cubicBezTo>
                  <a:pt x="2" y="69"/>
                  <a:pt x="0" y="68"/>
                  <a:pt x="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0"/>
                  <a:pt x="3" y="0"/>
                </a:cubicBezTo>
                <a:close/>
                <a:moveTo>
                  <a:pt x="35" y="50"/>
                </a:moveTo>
                <a:cubicBezTo>
                  <a:pt x="35" y="50"/>
                  <a:pt x="35" y="50"/>
                  <a:pt x="35" y="50"/>
                </a:cubicBezTo>
                <a:cubicBezTo>
                  <a:pt x="35" y="53"/>
                  <a:pt x="36" y="55"/>
                  <a:pt x="38" y="56"/>
                </a:cubicBezTo>
                <a:cubicBezTo>
                  <a:pt x="40" y="58"/>
                  <a:pt x="42" y="59"/>
                  <a:pt x="45" y="59"/>
                </a:cubicBezTo>
                <a:cubicBezTo>
                  <a:pt x="49" y="59"/>
                  <a:pt x="51" y="57"/>
                  <a:pt x="53" y="55"/>
                </a:cubicBezTo>
                <a:cubicBezTo>
                  <a:pt x="55" y="53"/>
                  <a:pt x="55" y="50"/>
                  <a:pt x="55" y="48"/>
                </a:cubicBezTo>
                <a:cubicBezTo>
                  <a:pt x="55" y="45"/>
                  <a:pt x="55" y="43"/>
                  <a:pt x="53" y="41"/>
                </a:cubicBezTo>
                <a:cubicBezTo>
                  <a:pt x="51" y="39"/>
                  <a:pt x="49" y="38"/>
                  <a:pt x="46" y="38"/>
                </a:cubicBezTo>
                <a:cubicBezTo>
                  <a:pt x="45" y="38"/>
                  <a:pt x="44" y="38"/>
                  <a:pt x="42" y="39"/>
                </a:cubicBezTo>
                <a:cubicBezTo>
                  <a:pt x="43" y="34"/>
                  <a:pt x="43" y="34"/>
                  <a:pt x="43" y="34"/>
                </a:cubicBezTo>
                <a:cubicBezTo>
                  <a:pt x="54" y="34"/>
                  <a:pt x="54" y="34"/>
                  <a:pt x="54" y="34"/>
                </a:cubicBezTo>
                <a:cubicBezTo>
                  <a:pt x="54" y="28"/>
                  <a:pt x="54" y="28"/>
                  <a:pt x="54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6" y="44"/>
                  <a:pt x="36" y="44"/>
                  <a:pt x="36" y="44"/>
                </a:cubicBezTo>
                <a:cubicBezTo>
                  <a:pt x="40" y="45"/>
                  <a:pt x="40" y="45"/>
                  <a:pt x="40" y="45"/>
                </a:cubicBezTo>
                <a:cubicBezTo>
                  <a:pt x="42" y="43"/>
                  <a:pt x="43" y="42"/>
                  <a:pt x="45" y="42"/>
                </a:cubicBezTo>
                <a:cubicBezTo>
                  <a:pt x="46" y="42"/>
                  <a:pt x="47" y="43"/>
                  <a:pt x="48" y="44"/>
                </a:cubicBezTo>
                <a:cubicBezTo>
                  <a:pt x="49" y="45"/>
                  <a:pt x="49" y="46"/>
                  <a:pt x="49" y="48"/>
                </a:cubicBezTo>
                <a:cubicBezTo>
                  <a:pt x="49" y="50"/>
                  <a:pt x="49" y="52"/>
                  <a:pt x="48" y="53"/>
                </a:cubicBezTo>
                <a:cubicBezTo>
                  <a:pt x="47" y="54"/>
                  <a:pt x="46" y="54"/>
                  <a:pt x="45" y="54"/>
                </a:cubicBezTo>
                <a:cubicBezTo>
                  <a:pt x="44" y="54"/>
                  <a:pt x="43" y="54"/>
                  <a:pt x="42" y="53"/>
                </a:cubicBezTo>
                <a:cubicBezTo>
                  <a:pt x="41" y="52"/>
                  <a:pt x="41" y="51"/>
                  <a:pt x="41" y="50"/>
                </a:cubicBezTo>
                <a:cubicBezTo>
                  <a:pt x="35" y="50"/>
                  <a:pt x="35" y="50"/>
                  <a:pt x="35" y="50"/>
                </a:cubicBezTo>
                <a:close/>
                <a:moveTo>
                  <a:pt x="26" y="58"/>
                </a:moveTo>
                <a:cubicBezTo>
                  <a:pt x="26" y="58"/>
                  <a:pt x="26" y="58"/>
                  <a:pt x="26" y="58"/>
                </a:cubicBezTo>
                <a:cubicBezTo>
                  <a:pt x="26" y="28"/>
                  <a:pt x="26" y="28"/>
                  <a:pt x="26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1" y="29"/>
                  <a:pt x="20" y="31"/>
                  <a:pt x="18" y="33"/>
                </a:cubicBezTo>
                <a:cubicBezTo>
                  <a:pt x="16" y="34"/>
                  <a:pt x="14" y="35"/>
                  <a:pt x="13" y="35"/>
                </a:cubicBezTo>
                <a:cubicBezTo>
                  <a:pt x="13" y="41"/>
                  <a:pt x="13" y="41"/>
                  <a:pt x="13" y="41"/>
                </a:cubicBezTo>
                <a:cubicBezTo>
                  <a:pt x="16" y="40"/>
                  <a:pt x="18" y="38"/>
                  <a:pt x="20" y="36"/>
                </a:cubicBezTo>
                <a:cubicBezTo>
                  <a:pt x="20" y="58"/>
                  <a:pt x="20" y="58"/>
                  <a:pt x="20" y="58"/>
                </a:cubicBezTo>
                <a:cubicBezTo>
                  <a:pt x="26" y="58"/>
                  <a:pt x="26" y="58"/>
                  <a:pt x="26" y="58"/>
                </a:cubicBezTo>
                <a:close/>
                <a:moveTo>
                  <a:pt x="6" y="18"/>
                </a:moveTo>
                <a:cubicBezTo>
                  <a:pt x="6" y="18"/>
                  <a:pt x="6" y="18"/>
                  <a:pt x="6" y="18"/>
                </a:cubicBezTo>
                <a:cubicBezTo>
                  <a:pt x="64" y="18"/>
                  <a:pt x="64" y="18"/>
                  <a:pt x="64" y="18"/>
                </a:cubicBezTo>
                <a:cubicBezTo>
                  <a:pt x="64" y="6"/>
                  <a:pt x="64" y="6"/>
                  <a:pt x="64" y="6"/>
                </a:cubicBezTo>
                <a:cubicBezTo>
                  <a:pt x="58" y="6"/>
                  <a:pt x="58" y="6"/>
                  <a:pt x="58" y="6"/>
                </a:cubicBezTo>
                <a:cubicBezTo>
                  <a:pt x="58" y="10"/>
                  <a:pt x="58" y="10"/>
                  <a:pt x="58" y="10"/>
                </a:cubicBezTo>
                <a:cubicBezTo>
                  <a:pt x="58" y="11"/>
                  <a:pt x="57" y="12"/>
                  <a:pt x="56" y="12"/>
                </a:cubicBezTo>
                <a:cubicBezTo>
                  <a:pt x="54" y="12"/>
                  <a:pt x="53" y="11"/>
                  <a:pt x="53" y="10"/>
                </a:cubicBezTo>
                <a:cubicBezTo>
                  <a:pt x="53" y="6"/>
                  <a:pt x="53" y="6"/>
                  <a:pt x="53" y="6"/>
                </a:cubicBezTo>
                <a:cubicBezTo>
                  <a:pt x="44" y="6"/>
                  <a:pt x="44" y="6"/>
                  <a:pt x="44" y="6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1"/>
                  <a:pt x="43" y="12"/>
                  <a:pt x="42" y="12"/>
                </a:cubicBezTo>
                <a:cubicBezTo>
                  <a:pt x="40" y="12"/>
                  <a:pt x="39" y="11"/>
                  <a:pt x="39" y="10"/>
                </a:cubicBezTo>
                <a:cubicBezTo>
                  <a:pt x="39" y="6"/>
                  <a:pt x="39" y="6"/>
                  <a:pt x="39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10"/>
                  <a:pt x="30" y="10"/>
                  <a:pt x="30" y="10"/>
                </a:cubicBezTo>
                <a:cubicBezTo>
                  <a:pt x="30" y="11"/>
                  <a:pt x="29" y="12"/>
                  <a:pt x="28" y="12"/>
                </a:cubicBezTo>
                <a:cubicBezTo>
                  <a:pt x="26" y="12"/>
                  <a:pt x="25" y="11"/>
                  <a:pt x="25" y="10"/>
                </a:cubicBezTo>
                <a:cubicBezTo>
                  <a:pt x="25" y="6"/>
                  <a:pt x="25" y="6"/>
                  <a:pt x="25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11"/>
                  <a:pt x="15" y="12"/>
                  <a:pt x="13" y="12"/>
                </a:cubicBezTo>
                <a:cubicBezTo>
                  <a:pt x="12" y="12"/>
                  <a:pt x="11" y="11"/>
                  <a:pt x="11" y="10"/>
                </a:cubicBezTo>
                <a:cubicBezTo>
                  <a:pt x="11" y="6"/>
                  <a:pt x="11" y="6"/>
                  <a:pt x="11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18"/>
                  <a:pt x="6" y="18"/>
                  <a:pt x="6" y="18"/>
                </a:cubicBezTo>
                <a:close/>
                <a:moveTo>
                  <a:pt x="64" y="21"/>
                </a:moveTo>
                <a:cubicBezTo>
                  <a:pt x="64" y="21"/>
                  <a:pt x="64" y="21"/>
                  <a:pt x="64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64"/>
                  <a:pt x="6" y="64"/>
                  <a:pt x="6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21"/>
                  <a:pt x="64" y="21"/>
                  <a:pt x="64" y="2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114" name="Freeform 175"/>
          <p:cNvSpPr>
            <a:spLocks noEditPoints="1"/>
          </p:cNvSpPr>
          <p:nvPr/>
        </p:nvSpPr>
        <p:spPr bwMode="auto">
          <a:xfrm>
            <a:off x="5518868" y="3270250"/>
            <a:ext cx="484505" cy="505460"/>
          </a:xfrm>
          <a:custGeom>
            <a:avLst/>
            <a:gdLst>
              <a:gd name="T0" fmla="*/ 60 w 71"/>
              <a:gd name="T1" fmla="*/ 10 h 74"/>
              <a:gd name="T2" fmla="*/ 62 w 71"/>
              <a:gd name="T3" fmla="*/ 58 h 74"/>
              <a:gd name="T4" fmla="*/ 65 w 71"/>
              <a:gd name="T5" fmla="*/ 37 h 74"/>
              <a:gd name="T6" fmla="*/ 53 w 71"/>
              <a:gd name="T7" fmla="*/ 50 h 74"/>
              <a:gd name="T8" fmla="*/ 51 w 71"/>
              <a:gd name="T9" fmla="*/ 37 h 74"/>
              <a:gd name="T10" fmla="*/ 21 w 71"/>
              <a:gd name="T11" fmla="*/ 49 h 74"/>
              <a:gd name="T12" fmla="*/ 16 w 71"/>
              <a:gd name="T13" fmla="*/ 37 h 74"/>
              <a:gd name="T14" fmla="*/ 12 w 71"/>
              <a:gd name="T15" fmla="*/ 55 h 74"/>
              <a:gd name="T16" fmla="*/ 0 w 71"/>
              <a:gd name="T17" fmla="*/ 36 h 74"/>
              <a:gd name="T18" fmla="*/ 35 w 71"/>
              <a:gd name="T19" fmla="*/ 0 h 74"/>
              <a:gd name="T20" fmla="*/ 46 w 71"/>
              <a:gd name="T21" fmla="*/ 64 h 74"/>
              <a:gd name="T22" fmla="*/ 43 w 71"/>
              <a:gd name="T23" fmla="*/ 74 h 74"/>
              <a:gd name="T24" fmla="*/ 27 w 71"/>
              <a:gd name="T25" fmla="*/ 74 h 74"/>
              <a:gd name="T26" fmla="*/ 24 w 71"/>
              <a:gd name="T27" fmla="*/ 72 h 74"/>
              <a:gd name="T28" fmla="*/ 16 w 71"/>
              <a:gd name="T29" fmla="*/ 64 h 74"/>
              <a:gd name="T30" fmla="*/ 14 w 71"/>
              <a:gd name="T31" fmla="*/ 60 h 74"/>
              <a:gd name="T32" fmla="*/ 37 w 71"/>
              <a:gd name="T33" fmla="*/ 41 h 74"/>
              <a:gd name="T34" fmla="*/ 56 w 71"/>
              <a:gd name="T35" fmla="*/ 60 h 74"/>
              <a:gd name="T36" fmla="*/ 54 w 71"/>
              <a:gd name="T37" fmla="*/ 64 h 74"/>
              <a:gd name="T38" fmla="*/ 46 w 71"/>
              <a:gd name="T39" fmla="*/ 64 h 74"/>
              <a:gd name="T40" fmla="*/ 40 w 71"/>
              <a:gd name="T41" fmla="*/ 69 h 74"/>
              <a:gd name="T42" fmla="*/ 40 w 71"/>
              <a:gd name="T43" fmla="*/ 61 h 74"/>
              <a:gd name="T44" fmla="*/ 48 w 71"/>
              <a:gd name="T45" fmla="*/ 59 h 74"/>
              <a:gd name="T46" fmla="*/ 23 w 71"/>
              <a:gd name="T47" fmla="*/ 59 h 74"/>
              <a:gd name="T48" fmla="*/ 27 w 71"/>
              <a:gd name="T49" fmla="*/ 59 h 74"/>
              <a:gd name="T50" fmla="*/ 30 w 71"/>
              <a:gd name="T51" fmla="*/ 69 h 74"/>
              <a:gd name="T52" fmla="*/ 56 w 71"/>
              <a:gd name="T53" fmla="*/ 14 h 74"/>
              <a:gd name="T54" fmla="*/ 56 w 71"/>
              <a:gd name="T55" fmla="*/ 14 h 74"/>
              <a:gd name="T56" fmla="*/ 55 w 71"/>
              <a:gd name="T57" fmla="*/ 34 h 74"/>
              <a:gd name="T58" fmla="*/ 56 w 71"/>
              <a:gd name="T59" fmla="*/ 14 h 74"/>
              <a:gd name="T60" fmla="*/ 53 w 71"/>
              <a:gd name="T61" fmla="*/ 11 h 74"/>
              <a:gd name="T62" fmla="*/ 49 w 71"/>
              <a:gd name="T63" fmla="*/ 12 h 74"/>
              <a:gd name="T64" fmla="*/ 53 w 71"/>
              <a:gd name="T65" fmla="*/ 11 h 74"/>
              <a:gd name="T66" fmla="*/ 40 w 71"/>
              <a:gd name="T67" fmla="*/ 6 h 74"/>
              <a:gd name="T68" fmla="*/ 37 w 71"/>
              <a:gd name="T69" fmla="*/ 17 h 74"/>
              <a:gd name="T70" fmla="*/ 47 w 71"/>
              <a:gd name="T71" fmla="*/ 15 h 74"/>
              <a:gd name="T72" fmla="*/ 40 w 71"/>
              <a:gd name="T73" fmla="*/ 6 h 74"/>
              <a:gd name="T74" fmla="*/ 33 w 71"/>
              <a:gd name="T75" fmla="*/ 6 h 74"/>
              <a:gd name="T76" fmla="*/ 24 w 71"/>
              <a:gd name="T77" fmla="*/ 13 h 74"/>
              <a:gd name="T78" fmla="*/ 24 w 71"/>
              <a:gd name="T79" fmla="*/ 15 h 74"/>
              <a:gd name="T80" fmla="*/ 33 w 71"/>
              <a:gd name="T81" fmla="*/ 6 h 74"/>
              <a:gd name="T82" fmla="*/ 23 w 71"/>
              <a:gd name="T83" fmla="*/ 8 h 74"/>
              <a:gd name="T84" fmla="*/ 20 w 71"/>
              <a:gd name="T85" fmla="*/ 13 h 74"/>
              <a:gd name="T86" fmla="*/ 23 w 71"/>
              <a:gd name="T87" fmla="*/ 8 h 74"/>
              <a:gd name="T88" fmla="*/ 15 w 71"/>
              <a:gd name="T89" fmla="*/ 14 h 74"/>
              <a:gd name="T90" fmla="*/ 5 w 71"/>
              <a:gd name="T91" fmla="*/ 34 h 74"/>
              <a:gd name="T92" fmla="*/ 19 w 71"/>
              <a:gd name="T93" fmla="*/ 16 h 74"/>
              <a:gd name="T94" fmla="*/ 48 w 71"/>
              <a:gd name="T95" fmla="*/ 18 h 74"/>
              <a:gd name="T96" fmla="*/ 47 w 71"/>
              <a:gd name="T97" fmla="*/ 18 h 74"/>
              <a:gd name="T98" fmla="*/ 37 w 71"/>
              <a:gd name="T99" fmla="*/ 34 h 74"/>
              <a:gd name="T100" fmla="*/ 48 w 71"/>
              <a:gd name="T101" fmla="*/ 18 h 74"/>
              <a:gd name="T102" fmla="*/ 33 w 71"/>
              <a:gd name="T103" fmla="*/ 20 h 74"/>
              <a:gd name="T104" fmla="*/ 22 w 71"/>
              <a:gd name="T105" fmla="*/ 18 h 74"/>
              <a:gd name="T106" fmla="*/ 33 w 71"/>
              <a:gd name="T107" fmla="*/ 3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" h="74">
                <a:moveTo>
                  <a:pt x="35" y="0"/>
                </a:moveTo>
                <a:cubicBezTo>
                  <a:pt x="45" y="0"/>
                  <a:pt x="54" y="4"/>
                  <a:pt x="60" y="10"/>
                </a:cubicBezTo>
                <a:cubicBezTo>
                  <a:pt x="67" y="17"/>
                  <a:pt x="71" y="26"/>
                  <a:pt x="71" y="36"/>
                </a:cubicBezTo>
                <a:cubicBezTo>
                  <a:pt x="71" y="44"/>
                  <a:pt x="67" y="52"/>
                  <a:pt x="62" y="58"/>
                </a:cubicBezTo>
                <a:cubicBezTo>
                  <a:pt x="60" y="61"/>
                  <a:pt x="56" y="58"/>
                  <a:pt x="58" y="55"/>
                </a:cubicBezTo>
                <a:cubicBezTo>
                  <a:pt x="62" y="50"/>
                  <a:pt x="65" y="44"/>
                  <a:pt x="6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42"/>
                  <a:pt x="54" y="46"/>
                  <a:pt x="53" y="50"/>
                </a:cubicBezTo>
                <a:cubicBezTo>
                  <a:pt x="52" y="52"/>
                  <a:pt x="49" y="51"/>
                  <a:pt x="50" y="49"/>
                </a:cubicBezTo>
                <a:cubicBezTo>
                  <a:pt x="51" y="46"/>
                  <a:pt x="51" y="41"/>
                  <a:pt x="51" y="37"/>
                </a:cubicBezTo>
                <a:cubicBezTo>
                  <a:pt x="38" y="37"/>
                  <a:pt x="32" y="37"/>
                  <a:pt x="19" y="37"/>
                </a:cubicBezTo>
                <a:cubicBezTo>
                  <a:pt x="19" y="41"/>
                  <a:pt x="20" y="46"/>
                  <a:pt x="21" y="49"/>
                </a:cubicBezTo>
                <a:cubicBezTo>
                  <a:pt x="21" y="51"/>
                  <a:pt x="18" y="52"/>
                  <a:pt x="17" y="50"/>
                </a:cubicBezTo>
                <a:cubicBezTo>
                  <a:pt x="16" y="46"/>
                  <a:pt x="16" y="42"/>
                  <a:pt x="16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6" y="44"/>
                  <a:pt x="8" y="50"/>
                  <a:pt x="12" y="55"/>
                </a:cubicBezTo>
                <a:cubicBezTo>
                  <a:pt x="15" y="58"/>
                  <a:pt x="10" y="61"/>
                  <a:pt x="8" y="58"/>
                </a:cubicBezTo>
                <a:cubicBezTo>
                  <a:pt x="3" y="52"/>
                  <a:pt x="0" y="44"/>
                  <a:pt x="0" y="36"/>
                </a:cubicBezTo>
                <a:cubicBezTo>
                  <a:pt x="0" y="26"/>
                  <a:pt x="4" y="17"/>
                  <a:pt x="10" y="10"/>
                </a:cubicBezTo>
                <a:cubicBezTo>
                  <a:pt x="16" y="4"/>
                  <a:pt x="25" y="0"/>
                  <a:pt x="35" y="0"/>
                </a:cubicBezTo>
                <a:close/>
                <a:moveTo>
                  <a:pt x="46" y="64"/>
                </a:moveTo>
                <a:cubicBezTo>
                  <a:pt x="46" y="64"/>
                  <a:pt x="46" y="64"/>
                  <a:pt x="46" y="64"/>
                </a:cubicBezTo>
                <a:cubicBezTo>
                  <a:pt x="46" y="72"/>
                  <a:pt x="46" y="72"/>
                  <a:pt x="46" y="72"/>
                </a:cubicBezTo>
                <a:cubicBezTo>
                  <a:pt x="46" y="73"/>
                  <a:pt x="45" y="74"/>
                  <a:pt x="43" y="74"/>
                </a:cubicBezTo>
                <a:cubicBezTo>
                  <a:pt x="43" y="74"/>
                  <a:pt x="43" y="74"/>
                  <a:pt x="43" y="74"/>
                </a:cubicBezTo>
                <a:cubicBezTo>
                  <a:pt x="27" y="74"/>
                  <a:pt x="27" y="74"/>
                  <a:pt x="27" y="74"/>
                </a:cubicBezTo>
                <a:cubicBezTo>
                  <a:pt x="26" y="74"/>
                  <a:pt x="24" y="73"/>
                  <a:pt x="24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64"/>
                  <a:pt x="24" y="64"/>
                  <a:pt x="24" y="64"/>
                </a:cubicBezTo>
                <a:cubicBezTo>
                  <a:pt x="16" y="64"/>
                  <a:pt x="16" y="64"/>
                  <a:pt x="16" y="64"/>
                </a:cubicBezTo>
                <a:cubicBezTo>
                  <a:pt x="15" y="64"/>
                  <a:pt x="13" y="63"/>
                  <a:pt x="13" y="61"/>
                </a:cubicBezTo>
                <a:cubicBezTo>
                  <a:pt x="13" y="61"/>
                  <a:pt x="14" y="60"/>
                  <a:pt x="14" y="60"/>
                </a:cubicBezTo>
                <a:cubicBezTo>
                  <a:pt x="33" y="41"/>
                  <a:pt x="33" y="41"/>
                  <a:pt x="33" y="41"/>
                </a:cubicBezTo>
                <a:cubicBezTo>
                  <a:pt x="34" y="40"/>
                  <a:pt x="36" y="40"/>
                  <a:pt x="37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56" y="60"/>
                  <a:pt x="56" y="60"/>
                  <a:pt x="56" y="60"/>
                </a:cubicBezTo>
                <a:cubicBezTo>
                  <a:pt x="57" y="61"/>
                  <a:pt x="57" y="62"/>
                  <a:pt x="56" y="63"/>
                </a:cubicBezTo>
                <a:cubicBezTo>
                  <a:pt x="56" y="64"/>
                  <a:pt x="55" y="64"/>
                  <a:pt x="54" y="64"/>
                </a:cubicBezTo>
                <a:cubicBezTo>
                  <a:pt x="54" y="64"/>
                  <a:pt x="54" y="64"/>
                  <a:pt x="54" y="64"/>
                </a:cubicBezTo>
                <a:cubicBezTo>
                  <a:pt x="46" y="64"/>
                  <a:pt x="46" y="64"/>
                  <a:pt x="46" y="64"/>
                </a:cubicBezTo>
                <a:close/>
                <a:moveTo>
                  <a:pt x="40" y="69"/>
                </a:moveTo>
                <a:cubicBezTo>
                  <a:pt x="40" y="69"/>
                  <a:pt x="40" y="69"/>
                  <a:pt x="40" y="69"/>
                </a:cubicBezTo>
                <a:cubicBezTo>
                  <a:pt x="40" y="62"/>
                  <a:pt x="40" y="62"/>
                  <a:pt x="40" y="62"/>
                </a:cubicBezTo>
                <a:cubicBezTo>
                  <a:pt x="40" y="61"/>
                  <a:pt x="40" y="61"/>
                  <a:pt x="40" y="61"/>
                </a:cubicBezTo>
                <a:cubicBezTo>
                  <a:pt x="40" y="60"/>
                  <a:pt x="42" y="59"/>
                  <a:pt x="43" y="59"/>
                </a:cubicBezTo>
                <a:cubicBezTo>
                  <a:pt x="48" y="59"/>
                  <a:pt x="48" y="59"/>
                  <a:pt x="48" y="59"/>
                </a:cubicBezTo>
                <a:cubicBezTo>
                  <a:pt x="35" y="46"/>
                  <a:pt x="35" y="46"/>
                  <a:pt x="35" y="46"/>
                </a:cubicBezTo>
                <a:cubicBezTo>
                  <a:pt x="23" y="59"/>
                  <a:pt x="23" y="59"/>
                  <a:pt x="23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9" y="59"/>
                  <a:pt x="30" y="60"/>
                  <a:pt x="30" y="61"/>
                </a:cubicBezTo>
                <a:cubicBezTo>
                  <a:pt x="30" y="69"/>
                  <a:pt x="30" y="69"/>
                  <a:pt x="30" y="69"/>
                </a:cubicBezTo>
                <a:cubicBezTo>
                  <a:pt x="40" y="69"/>
                  <a:pt x="40" y="69"/>
                  <a:pt x="40" y="69"/>
                </a:cubicBezTo>
                <a:close/>
                <a:moveTo>
                  <a:pt x="56" y="14"/>
                </a:moveTo>
                <a:cubicBezTo>
                  <a:pt x="56" y="14"/>
                  <a:pt x="56" y="14"/>
                  <a:pt x="56" y="14"/>
                </a:cubicBezTo>
                <a:cubicBezTo>
                  <a:pt x="56" y="14"/>
                  <a:pt x="56" y="14"/>
                  <a:pt x="56" y="14"/>
                </a:cubicBezTo>
                <a:cubicBezTo>
                  <a:pt x="54" y="15"/>
                  <a:pt x="53" y="15"/>
                  <a:pt x="51" y="16"/>
                </a:cubicBezTo>
                <a:cubicBezTo>
                  <a:pt x="53" y="21"/>
                  <a:pt x="55" y="27"/>
                  <a:pt x="55" y="34"/>
                </a:cubicBezTo>
                <a:cubicBezTo>
                  <a:pt x="65" y="34"/>
                  <a:pt x="65" y="34"/>
                  <a:pt x="65" y="34"/>
                </a:cubicBezTo>
                <a:cubicBezTo>
                  <a:pt x="65" y="26"/>
                  <a:pt x="61" y="19"/>
                  <a:pt x="56" y="14"/>
                </a:cubicBezTo>
                <a:close/>
                <a:moveTo>
                  <a:pt x="53" y="11"/>
                </a:moveTo>
                <a:cubicBezTo>
                  <a:pt x="53" y="11"/>
                  <a:pt x="53" y="11"/>
                  <a:pt x="53" y="11"/>
                </a:cubicBezTo>
                <a:cubicBezTo>
                  <a:pt x="51" y="10"/>
                  <a:pt x="49" y="9"/>
                  <a:pt x="47" y="8"/>
                </a:cubicBezTo>
                <a:cubicBezTo>
                  <a:pt x="48" y="9"/>
                  <a:pt x="49" y="10"/>
                  <a:pt x="49" y="12"/>
                </a:cubicBezTo>
                <a:cubicBezTo>
                  <a:pt x="50" y="12"/>
                  <a:pt x="50" y="13"/>
                  <a:pt x="50" y="13"/>
                </a:cubicBezTo>
                <a:cubicBezTo>
                  <a:pt x="51" y="13"/>
                  <a:pt x="52" y="12"/>
                  <a:pt x="53" y="11"/>
                </a:cubicBezTo>
                <a:close/>
                <a:moveTo>
                  <a:pt x="40" y="6"/>
                </a:moveTo>
                <a:cubicBezTo>
                  <a:pt x="40" y="6"/>
                  <a:pt x="40" y="6"/>
                  <a:pt x="40" y="6"/>
                </a:cubicBezTo>
                <a:cubicBezTo>
                  <a:pt x="39" y="6"/>
                  <a:pt x="38" y="6"/>
                  <a:pt x="37" y="6"/>
                </a:cubicBezTo>
                <a:cubicBezTo>
                  <a:pt x="37" y="17"/>
                  <a:pt x="37" y="17"/>
                  <a:pt x="37" y="17"/>
                </a:cubicBezTo>
                <a:cubicBezTo>
                  <a:pt x="40" y="17"/>
                  <a:pt x="43" y="16"/>
                  <a:pt x="46" y="15"/>
                </a:cubicBezTo>
                <a:cubicBezTo>
                  <a:pt x="46" y="15"/>
                  <a:pt x="47" y="15"/>
                  <a:pt x="47" y="15"/>
                </a:cubicBezTo>
                <a:cubicBezTo>
                  <a:pt x="47" y="14"/>
                  <a:pt x="47" y="14"/>
                  <a:pt x="46" y="13"/>
                </a:cubicBezTo>
                <a:cubicBezTo>
                  <a:pt x="45" y="10"/>
                  <a:pt x="42" y="7"/>
                  <a:pt x="40" y="6"/>
                </a:cubicBezTo>
                <a:close/>
                <a:moveTo>
                  <a:pt x="33" y="6"/>
                </a:moveTo>
                <a:cubicBezTo>
                  <a:pt x="33" y="6"/>
                  <a:pt x="33" y="6"/>
                  <a:pt x="33" y="6"/>
                </a:cubicBezTo>
                <a:cubicBezTo>
                  <a:pt x="32" y="6"/>
                  <a:pt x="31" y="6"/>
                  <a:pt x="30" y="6"/>
                </a:cubicBezTo>
                <a:cubicBezTo>
                  <a:pt x="28" y="7"/>
                  <a:pt x="26" y="10"/>
                  <a:pt x="24" y="13"/>
                </a:cubicBezTo>
                <a:cubicBezTo>
                  <a:pt x="24" y="14"/>
                  <a:pt x="23" y="14"/>
                  <a:pt x="23" y="15"/>
                </a:cubicBezTo>
                <a:cubicBezTo>
                  <a:pt x="23" y="15"/>
                  <a:pt x="24" y="15"/>
                  <a:pt x="24" y="15"/>
                </a:cubicBezTo>
                <a:cubicBezTo>
                  <a:pt x="27" y="16"/>
                  <a:pt x="30" y="17"/>
                  <a:pt x="33" y="17"/>
                </a:cubicBezTo>
                <a:cubicBezTo>
                  <a:pt x="33" y="6"/>
                  <a:pt x="33" y="6"/>
                  <a:pt x="33" y="6"/>
                </a:cubicBezTo>
                <a:close/>
                <a:moveTo>
                  <a:pt x="23" y="8"/>
                </a:moveTo>
                <a:cubicBezTo>
                  <a:pt x="23" y="8"/>
                  <a:pt x="23" y="8"/>
                  <a:pt x="23" y="8"/>
                </a:cubicBezTo>
                <a:cubicBezTo>
                  <a:pt x="21" y="9"/>
                  <a:pt x="19" y="10"/>
                  <a:pt x="17" y="11"/>
                </a:cubicBezTo>
                <a:cubicBezTo>
                  <a:pt x="18" y="12"/>
                  <a:pt x="19" y="13"/>
                  <a:pt x="20" y="13"/>
                </a:cubicBezTo>
                <a:cubicBezTo>
                  <a:pt x="20" y="13"/>
                  <a:pt x="21" y="12"/>
                  <a:pt x="21" y="12"/>
                </a:cubicBezTo>
                <a:cubicBezTo>
                  <a:pt x="22" y="10"/>
                  <a:pt x="23" y="9"/>
                  <a:pt x="23" y="8"/>
                </a:cubicBezTo>
                <a:close/>
                <a:moveTo>
                  <a:pt x="15" y="14"/>
                </a:moveTo>
                <a:cubicBezTo>
                  <a:pt x="15" y="14"/>
                  <a:pt x="15" y="14"/>
                  <a:pt x="15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9" y="19"/>
                  <a:pt x="6" y="26"/>
                  <a:pt x="5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27"/>
                  <a:pt x="17" y="21"/>
                  <a:pt x="19" y="16"/>
                </a:cubicBezTo>
                <a:cubicBezTo>
                  <a:pt x="17" y="15"/>
                  <a:pt x="16" y="15"/>
                  <a:pt x="15" y="14"/>
                </a:cubicBezTo>
                <a:close/>
                <a:moveTo>
                  <a:pt x="48" y="18"/>
                </a:moveTo>
                <a:cubicBezTo>
                  <a:pt x="48" y="18"/>
                  <a:pt x="48" y="18"/>
                  <a:pt x="48" y="18"/>
                </a:cubicBezTo>
                <a:cubicBezTo>
                  <a:pt x="48" y="18"/>
                  <a:pt x="48" y="18"/>
                  <a:pt x="47" y="18"/>
                </a:cubicBezTo>
                <a:cubicBezTo>
                  <a:pt x="44" y="19"/>
                  <a:pt x="40" y="20"/>
                  <a:pt x="37" y="20"/>
                </a:cubicBezTo>
                <a:cubicBezTo>
                  <a:pt x="37" y="34"/>
                  <a:pt x="37" y="34"/>
                  <a:pt x="37" y="34"/>
                </a:cubicBezTo>
                <a:cubicBezTo>
                  <a:pt x="51" y="34"/>
                  <a:pt x="51" y="34"/>
                  <a:pt x="51" y="34"/>
                </a:cubicBezTo>
                <a:cubicBezTo>
                  <a:pt x="51" y="28"/>
                  <a:pt x="50" y="22"/>
                  <a:pt x="48" y="18"/>
                </a:cubicBezTo>
                <a:close/>
                <a:moveTo>
                  <a:pt x="33" y="20"/>
                </a:moveTo>
                <a:cubicBezTo>
                  <a:pt x="33" y="20"/>
                  <a:pt x="33" y="20"/>
                  <a:pt x="33" y="20"/>
                </a:cubicBezTo>
                <a:cubicBezTo>
                  <a:pt x="30" y="20"/>
                  <a:pt x="26" y="19"/>
                  <a:pt x="23" y="18"/>
                </a:cubicBezTo>
                <a:cubicBezTo>
                  <a:pt x="23" y="18"/>
                  <a:pt x="22" y="18"/>
                  <a:pt x="22" y="18"/>
                </a:cubicBezTo>
                <a:cubicBezTo>
                  <a:pt x="20" y="22"/>
                  <a:pt x="19" y="28"/>
                  <a:pt x="19" y="34"/>
                </a:cubicBezTo>
                <a:cubicBezTo>
                  <a:pt x="33" y="34"/>
                  <a:pt x="33" y="34"/>
                  <a:pt x="33" y="34"/>
                </a:cubicBezTo>
                <a:cubicBezTo>
                  <a:pt x="33" y="20"/>
                  <a:pt x="33" y="20"/>
                  <a:pt x="33" y="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135" name="Freeform 196"/>
          <p:cNvSpPr/>
          <p:nvPr/>
        </p:nvSpPr>
        <p:spPr bwMode="auto">
          <a:xfrm>
            <a:off x="3585610" y="3251835"/>
            <a:ext cx="562610" cy="493395"/>
          </a:xfrm>
          <a:custGeom>
            <a:avLst/>
            <a:gdLst>
              <a:gd name="T0" fmla="*/ 57 w 81"/>
              <a:gd name="T1" fmla="*/ 69 h 71"/>
              <a:gd name="T2" fmla="*/ 39 w 81"/>
              <a:gd name="T3" fmla="*/ 55 h 71"/>
              <a:gd name="T4" fmla="*/ 37 w 81"/>
              <a:gd name="T5" fmla="*/ 48 h 71"/>
              <a:gd name="T6" fmla="*/ 44 w 81"/>
              <a:gd name="T7" fmla="*/ 36 h 71"/>
              <a:gd name="T8" fmla="*/ 45 w 81"/>
              <a:gd name="T9" fmla="*/ 36 h 71"/>
              <a:gd name="T10" fmla="*/ 46 w 81"/>
              <a:gd name="T11" fmla="*/ 30 h 71"/>
              <a:gd name="T12" fmla="*/ 46 w 81"/>
              <a:gd name="T13" fmla="*/ 27 h 71"/>
              <a:gd name="T14" fmla="*/ 47 w 81"/>
              <a:gd name="T15" fmla="*/ 18 h 71"/>
              <a:gd name="T16" fmla="*/ 38 w 81"/>
              <a:gd name="T17" fmla="*/ 9 h 71"/>
              <a:gd name="T18" fmla="*/ 29 w 81"/>
              <a:gd name="T19" fmla="*/ 6 h 71"/>
              <a:gd name="T20" fmla="*/ 16 w 81"/>
              <a:gd name="T21" fmla="*/ 14 h 71"/>
              <a:gd name="T22" fmla="*/ 16 w 81"/>
              <a:gd name="T23" fmla="*/ 27 h 71"/>
              <a:gd name="T24" fmla="*/ 16 w 81"/>
              <a:gd name="T25" fmla="*/ 30 h 71"/>
              <a:gd name="T26" fmla="*/ 16 w 81"/>
              <a:gd name="T27" fmla="*/ 33 h 71"/>
              <a:gd name="T28" fmla="*/ 18 w 81"/>
              <a:gd name="T29" fmla="*/ 36 h 71"/>
              <a:gd name="T30" fmla="*/ 24 w 81"/>
              <a:gd name="T31" fmla="*/ 46 h 71"/>
              <a:gd name="T32" fmla="*/ 26 w 81"/>
              <a:gd name="T33" fmla="*/ 50 h 71"/>
              <a:gd name="T34" fmla="*/ 9 w 81"/>
              <a:gd name="T35" fmla="*/ 61 h 71"/>
              <a:gd name="T36" fmla="*/ 0 w 81"/>
              <a:gd name="T37" fmla="*/ 69 h 71"/>
              <a:gd name="T38" fmla="*/ 20 w 81"/>
              <a:gd name="T39" fmla="*/ 51 h 71"/>
              <a:gd name="T40" fmla="*/ 14 w 81"/>
              <a:gd name="T41" fmla="*/ 40 h 71"/>
              <a:gd name="T42" fmla="*/ 14 w 81"/>
              <a:gd name="T43" fmla="*/ 40 h 71"/>
              <a:gd name="T44" fmla="*/ 10 w 81"/>
              <a:gd name="T45" fmla="*/ 21 h 71"/>
              <a:gd name="T46" fmla="*/ 29 w 81"/>
              <a:gd name="T47" fmla="*/ 0 h 71"/>
              <a:gd name="T48" fmla="*/ 48 w 81"/>
              <a:gd name="T49" fmla="*/ 8 h 71"/>
              <a:gd name="T50" fmla="*/ 56 w 81"/>
              <a:gd name="T51" fmla="*/ 12 h 71"/>
              <a:gd name="T52" fmla="*/ 73 w 81"/>
              <a:gd name="T53" fmla="*/ 26 h 71"/>
              <a:gd name="T54" fmla="*/ 73 w 81"/>
              <a:gd name="T55" fmla="*/ 41 h 71"/>
              <a:gd name="T56" fmla="*/ 65 w 81"/>
              <a:gd name="T57" fmla="*/ 53 h 71"/>
              <a:gd name="T58" fmla="*/ 77 w 81"/>
              <a:gd name="T59" fmla="*/ 59 h 71"/>
              <a:gd name="T60" fmla="*/ 76 w 81"/>
              <a:gd name="T61" fmla="*/ 69 h 71"/>
              <a:gd name="T62" fmla="*/ 66 w 81"/>
              <a:gd name="T63" fmla="*/ 59 h 71"/>
              <a:gd name="T64" fmla="*/ 61 w 81"/>
              <a:gd name="T65" fmla="*/ 50 h 71"/>
              <a:gd name="T66" fmla="*/ 66 w 81"/>
              <a:gd name="T67" fmla="*/ 41 h 71"/>
              <a:gd name="T68" fmla="*/ 67 w 81"/>
              <a:gd name="T69" fmla="*/ 39 h 71"/>
              <a:gd name="T70" fmla="*/ 67 w 81"/>
              <a:gd name="T71" fmla="*/ 31 h 71"/>
              <a:gd name="T72" fmla="*/ 63 w 81"/>
              <a:gd name="T73" fmla="*/ 20 h 71"/>
              <a:gd name="T74" fmla="*/ 59 w 81"/>
              <a:gd name="T75" fmla="*/ 18 h 71"/>
              <a:gd name="T76" fmla="*/ 55 w 81"/>
              <a:gd name="T77" fmla="*/ 17 h 71"/>
              <a:gd name="T78" fmla="*/ 52 w 81"/>
              <a:gd name="T79" fmla="*/ 17 h 71"/>
              <a:gd name="T80" fmla="*/ 48 w 81"/>
              <a:gd name="T81" fmla="*/ 40 h 71"/>
              <a:gd name="T82" fmla="*/ 48 w 81"/>
              <a:gd name="T83" fmla="*/ 40 h 71"/>
              <a:gd name="T84" fmla="*/ 42 w 81"/>
              <a:gd name="T85" fmla="*/ 50 h 71"/>
              <a:gd name="T86" fmla="*/ 43 w 81"/>
              <a:gd name="T87" fmla="*/ 51 h 71"/>
              <a:gd name="T88" fmla="*/ 62 w 81"/>
              <a:gd name="T89" fmla="*/ 6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1" h="71">
                <a:moveTo>
                  <a:pt x="62" y="69"/>
                </a:moveTo>
                <a:cubicBezTo>
                  <a:pt x="62" y="70"/>
                  <a:pt x="61" y="71"/>
                  <a:pt x="59" y="71"/>
                </a:cubicBezTo>
                <a:cubicBezTo>
                  <a:pt x="58" y="71"/>
                  <a:pt x="57" y="70"/>
                  <a:pt x="57" y="69"/>
                </a:cubicBezTo>
                <a:cubicBezTo>
                  <a:pt x="57" y="65"/>
                  <a:pt x="55" y="63"/>
                  <a:pt x="53" y="61"/>
                </a:cubicBezTo>
                <a:cubicBezTo>
                  <a:pt x="50" y="58"/>
                  <a:pt x="46" y="57"/>
                  <a:pt x="44" y="57"/>
                </a:cubicBezTo>
                <a:cubicBezTo>
                  <a:pt x="42" y="57"/>
                  <a:pt x="40" y="56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8" y="53"/>
                  <a:pt x="37" y="52"/>
                  <a:pt x="37" y="50"/>
                </a:cubicBezTo>
                <a:cubicBezTo>
                  <a:pt x="37" y="48"/>
                  <a:pt x="37" y="48"/>
                  <a:pt x="37" y="48"/>
                </a:cubicBezTo>
                <a:cubicBezTo>
                  <a:pt x="37" y="47"/>
                  <a:pt x="38" y="46"/>
                  <a:pt x="38" y="46"/>
                </a:cubicBezTo>
                <a:cubicBezTo>
                  <a:pt x="40" y="45"/>
                  <a:pt x="41" y="42"/>
                  <a:pt x="42" y="40"/>
                </a:cubicBezTo>
                <a:cubicBezTo>
                  <a:pt x="43" y="39"/>
                  <a:pt x="43" y="37"/>
                  <a:pt x="44" y="36"/>
                </a:cubicBezTo>
                <a:cubicBezTo>
                  <a:pt x="44" y="36"/>
                  <a:pt x="44" y="36"/>
                  <a:pt x="44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5"/>
                  <a:pt x="46" y="34"/>
                  <a:pt x="47" y="33"/>
                </a:cubicBezTo>
                <a:cubicBezTo>
                  <a:pt x="47" y="32"/>
                  <a:pt x="47" y="31"/>
                  <a:pt x="47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29"/>
                  <a:pt x="46" y="28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5"/>
                  <a:pt x="47" y="23"/>
                  <a:pt x="47" y="22"/>
                </a:cubicBezTo>
                <a:cubicBezTo>
                  <a:pt x="47" y="20"/>
                  <a:pt x="47" y="19"/>
                  <a:pt x="47" y="18"/>
                </a:cubicBezTo>
                <a:cubicBezTo>
                  <a:pt x="47" y="18"/>
                  <a:pt x="47" y="18"/>
                  <a:pt x="47" y="18"/>
                </a:cubicBezTo>
                <a:cubicBezTo>
                  <a:pt x="47" y="16"/>
                  <a:pt x="46" y="13"/>
                  <a:pt x="44" y="11"/>
                </a:cubicBezTo>
                <a:cubicBezTo>
                  <a:pt x="43" y="10"/>
                  <a:pt x="42" y="9"/>
                  <a:pt x="41" y="10"/>
                </a:cubicBezTo>
                <a:cubicBezTo>
                  <a:pt x="40" y="10"/>
                  <a:pt x="39" y="10"/>
                  <a:pt x="38" y="9"/>
                </a:cubicBezTo>
                <a:cubicBezTo>
                  <a:pt x="37" y="9"/>
                  <a:pt x="37" y="8"/>
                  <a:pt x="36" y="7"/>
                </a:cubicBezTo>
                <a:cubicBezTo>
                  <a:pt x="36" y="7"/>
                  <a:pt x="35" y="6"/>
                  <a:pt x="34" y="6"/>
                </a:cubicBezTo>
                <a:cubicBezTo>
                  <a:pt x="32" y="6"/>
                  <a:pt x="30" y="6"/>
                  <a:pt x="29" y="6"/>
                </a:cubicBezTo>
                <a:cubicBezTo>
                  <a:pt x="26" y="6"/>
                  <a:pt x="23" y="7"/>
                  <a:pt x="21" y="8"/>
                </a:cubicBezTo>
                <a:cubicBezTo>
                  <a:pt x="19" y="9"/>
                  <a:pt x="17" y="11"/>
                  <a:pt x="16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5" y="16"/>
                  <a:pt x="15" y="19"/>
                  <a:pt x="15" y="21"/>
                </a:cubicBezTo>
                <a:cubicBezTo>
                  <a:pt x="15" y="23"/>
                  <a:pt x="15" y="25"/>
                  <a:pt x="16" y="27"/>
                </a:cubicBezTo>
                <a:cubicBezTo>
                  <a:pt x="16" y="27"/>
                  <a:pt x="16" y="28"/>
                  <a:pt x="16" y="28"/>
                </a:cubicBezTo>
                <a:cubicBezTo>
                  <a:pt x="16" y="29"/>
                  <a:pt x="16" y="29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5" y="31"/>
                  <a:pt x="15" y="32"/>
                  <a:pt x="16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4"/>
                  <a:pt x="17" y="35"/>
                  <a:pt x="18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19" y="37"/>
                  <a:pt x="20" y="39"/>
                  <a:pt x="20" y="40"/>
                </a:cubicBezTo>
                <a:cubicBezTo>
                  <a:pt x="21" y="42"/>
                  <a:pt x="22" y="45"/>
                  <a:pt x="24" y="46"/>
                </a:cubicBezTo>
                <a:cubicBezTo>
                  <a:pt x="25" y="47"/>
                  <a:pt x="26" y="48"/>
                  <a:pt x="26" y="49"/>
                </a:cubicBezTo>
                <a:cubicBezTo>
                  <a:pt x="26" y="49"/>
                  <a:pt x="26" y="49"/>
                  <a:pt x="26" y="49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2"/>
                  <a:pt x="25" y="53"/>
                  <a:pt x="23" y="55"/>
                </a:cubicBezTo>
                <a:cubicBezTo>
                  <a:pt x="22" y="56"/>
                  <a:pt x="20" y="57"/>
                  <a:pt x="18" y="57"/>
                </a:cubicBezTo>
                <a:cubicBezTo>
                  <a:pt x="16" y="57"/>
                  <a:pt x="12" y="58"/>
                  <a:pt x="9" y="61"/>
                </a:cubicBezTo>
                <a:cubicBezTo>
                  <a:pt x="7" y="63"/>
                  <a:pt x="6" y="65"/>
                  <a:pt x="6" y="69"/>
                </a:cubicBezTo>
                <a:cubicBezTo>
                  <a:pt x="6" y="70"/>
                  <a:pt x="5" y="71"/>
                  <a:pt x="3" y="71"/>
                </a:cubicBezTo>
                <a:cubicBezTo>
                  <a:pt x="2" y="71"/>
                  <a:pt x="0" y="70"/>
                  <a:pt x="0" y="69"/>
                </a:cubicBezTo>
                <a:cubicBezTo>
                  <a:pt x="0" y="64"/>
                  <a:pt x="3" y="60"/>
                  <a:pt x="5" y="57"/>
                </a:cubicBezTo>
                <a:cubicBezTo>
                  <a:pt x="9" y="53"/>
                  <a:pt x="15" y="52"/>
                  <a:pt x="18" y="51"/>
                </a:cubicBezTo>
                <a:cubicBezTo>
                  <a:pt x="19" y="51"/>
                  <a:pt x="19" y="51"/>
                  <a:pt x="20" y="51"/>
                </a:cubicBezTo>
                <a:cubicBezTo>
                  <a:pt x="20" y="51"/>
                  <a:pt x="20" y="50"/>
                  <a:pt x="20" y="50"/>
                </a:cubicBezTo>
                <a:cubicBezTo>
                  <a:pt x="17" y="48"/>
                  <a:pt x="16" y="45"/>
                  <a:pt x="15" y="42"/>
                </a:cubicBezTo>
                <a:cubicBezTo>
                  <a:pt x="15" y="41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1" y="37"/>
                  <a:pt x="8" y="32"/>
                  <a:pt x="11" y="28"/>
                </a:cubicBezTo>
                <a:cubicBezTo>
                  <a:pt x="10" y="26"/>
                  <a:pt x="10" y="23"/>
                  <a:pt x="10" y="21"/>
                </a:cubicBezTo>
                <a:cubicBezTo>
                  <a:pt x="10" y="18"/>
                  <a:pt x="10" y="15"/>
                  <a:pt x="11" y="12"/>
                </a:cubicBezTo>
                <a:cubicBezTo>
                  <a:pt x="12" y="8"/>
                  <a:pt x="15" y="6"/>
                  <a:pt x="18" y="4"/>
                </a:cubicBezTo>
                <a:cubicBezTo>
                  <a:pt x="21" y="2"/>
                  <a:pt x="24" y="1"/>
                  <a:pt x="29" y="0"/>
                </a:cubicBezTo>
                <a:cubicBezTo>
                  <a:pt x="30" y="0"/>
                  <a:pt x="32" y="0"/>
                  <a:pt x="35" y="1"/>
                </a:cubicBezTo>
                <a:cubicBezTo>
                  <a:pt x="37" y="1"/>
                  <a:pt x="39" y="2"/>
                  <a:pt x="41" y="4"/>
                </a:cubicBezTo>
                <a:cubicBezTo>
                  <a:pt x="43" y="4"/>
                  <a:pt x="46" y="5"/>
                  <a:pt x="48" y="8"/>
                </a:cubicBezTo>
                <a:cubicBezTo>
                  <a:pt x="49" y="9"/>
                  <a:pt x="50" y="10"/>
                  <a:pt x="50" y="11"/>
                </a:cubicBezTo>
                <a:cubicBezTo>
                  <a:pt x="52" y="11"/>
                  <a:pt x="54" y="11"/>
                  <a:pt x="56" y="12"/>
                </a:cubicBezTo>
                <a:cubicBezTo>
                  <a:pt x="56" y="12"/>
                  <a:pt x="56" y="12"/>
                  <a:pt x="56" y="12"/>
                </a:cubicBezTo>
                <a:cubicBezTo>
                  <a:pt x="59" y="12"/>
                  <a:pt x="62" y="13"/>
                  <a:pt x="63" y="15"/>
                </a:cubicBezTo>
                <a:cubicBezTo>
                  <a:pt x="65" y="15"/>
                  <a:pt x="68" y="16"/>
                  <a:pt x="69" y="18"/>
                </a:cubicBezTo>
                <a:cubicBezTo>
                  <a:pt x="71" y="21"/>
                  <a:pt x="73" y="24"/>
                  <a:pt x="73" y="26"/>
                </a:cubicBezTo>
                <a:cubicBezTo>
                  <a:pt x="73" y="28"/>
                  <a:pt x="73" y="30"/>
                  <a:pt x="73" y="32"/>
                </a:cubicBezTo>
                <a:cubicBezTo>
                  <a:pt x="72" y="33"/>
                  <a:pt x="72" y="34"/>
                  <a:pt x="72" y="34"/>
                </a:cubicBezTo>
                <a:cubicBezTo>
                  <a:pt x="73" y="36"/>
                  <a:pt x="73" y="39"/>
                  <a:pt x="73" y="41"/>
                </a:cubicBezTo>
                <a:cubicBezTo>
                  <a:pt x="72" y="43"/>
                  <a:pt x="71" y="44"/>
                  <a:pt x="69" y="45"/>
                </a:cubicBezTo>
                <a:cubicBezTo>
                  <a:pt x="69" y="46"/>
                  <a:pt x="69" y="47"/>
                  <a:pt x="69" y="47"/>
                </a:cubicBezTo>
                <a:cubicBezTo>
                  <a:pt x="68" y="49"/>
                  <a:pt x="67" y="51"/>
                  <a:pt x="65" y="53"/>
                </a:cubicBezTo>
                <a:cubicBezTo>
                  <a:pt x="65" y="53"/>
                  <a:pt x="65" y="54"/>
                  <a:pt x="65" y="54"/>
                </a:cubicBezTo>
                <a:cubicBezTo>
                  <a:pt x="65" y="54"/>
                  <a:pt x="66" y="54"/>
                  <a:pt x="66" y="54"/>
                </a:cubicBezTo>
                <a:cubicBezTo>
                  <a:pt x="69" y="54"/>
                  <a:pt x="74" y="56"/>
                  <a:pt x="77" y="59"/>
                </a:cubicBezTo>
                <a:cubicBezTo>
                  <a:pt x="79" y="61"/>
                  <a:pt x="81" y="64"/>
                  <a:pt x="81" y="69"/>
                </a:cubicBezTo>
                <a:cubicBezTo>
                  <a:pt x="81" y="70"/>
                  <a:pt x="80" y="71"/>
                  <a:pt x="78" y="71"/>
                </a:cubicBezTo>
                <a:cubicBezTo>
                  <a:pt x="77" y="71"/>
                  <a:pt x="76" y="70"/>
                  <a:pt x="76" y="69"/>
                </a:cubicBezTo>
                <a:cubicBezTo>
                  <a:pt x="76" y="66"/>
                  <a:pt x="74" y="64"/>
                  <a:pt x="73" y="63"/>
                </a:cubicBezTo>
                <a:cubicBezTo>
                  <a:pt x="71" y="61"/>
                  <a:pt x="68" y="60"/>
                  <a:pt x="66" y="59"/>
                </a:cubicBezTo>
                <a:cubicBezTo>
                  <a:pt x="66" y="59"/>
                  <a:pt x="66" y="59"/>
                  <a:pt x="66" y="59"/>
                </a:cubicBezTo>
                <a:cubicBezTo>
                  <a:pt x="64" y="59"/>
                  <a:pt x="62" y="58"/>
                  <a:pt x="61" y="57"/>
                </a:cubicBezTo>
                <a:cubicBezTo>
                  <a:pt x="60" y="56"/>
                  <a:pt x="59" y="54"/>
                  <a:pt x="59" y="52"/>
                </a:cubicBezTo>
                <a:cubicBezTo>
                  <a:pt x="59" y="51"/>
                  <a:pt x="60" y="50"/>
                  <a:pt x="61" y="50"/>
                </a:cubicBezTo>
                <a:cubicBezTo>
                  <a:pt x="62" y="49"/>
                  <a:pt x="63" y="47"/>
                  <a:pt x="64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64" y="44"/>
                  <a:pt x="65" y="42"/>
                  <a:pt x="66" y="41"/>
                </a:cubicBezTo>
                <a:cubicBezTo>
                  <a:pt x="66" y="41"/>
                  <a:pt x="66" y="41"/>
                  <a:pt x="66" y="41"/>
                </a:cubicBezTo>
                <a:cubicBezTo>
                  <a:pt x="66" y="41"/>
                  <a:pt x="66" y="41"/>
                  <a:pt x="66" y="41"/>
                </a:cubicBezTo>
                <a:cubicBezTo>
                  <a:pt x="66" y="41"/>
                  <a:pt x="67" y="40"/>
                  <a:pt x="67" y="39"/>
                </a:cubicBezTo>
                <a:cubicBezTo>
                  <a:pt x="68" y="38"/>
                  <a:pt x="68" y="38"/>
                  <a:pt x="67" y="37"/>
                </a:cubicBezTo>
                <a:cubicBezTo>
                  <a:pt x="67" y="37"/>
                  <a:pt x="67" y="36"/>
                  <a:pt x="67" y="35"/>
                </a:cubicBezTo>
                <a:cubicBezTo>
                  <a:pt x="67" y="34"/>
                  <a:pt x="67" y="32"/>
                  <a:pt x="67" y="31"/>
                </a:cubicBezTo>
                <a:cubicBezTo>
                  <a:pt x="68" y="30"/>
                  <a:pt x="68" y="28"/>
                  <a:pt x="68" y="27"/>
                </a:cubicBezTo>
                <a:cubicBezTo>
                  <a:pt x="67" y="26"/>
                  <a:pt x="67" y="23"/>
                  <a:pt x="65" y="22"/>
                </a:cubicBezTo>
                <a:cubicBezTo>
                  <a:pt x="64" y="21"/>
                  <a:pt x="64" y="20"/>
                  <a:pt x="63" y="20"/>
                </a:cubicBezTo>
                <a:cubicBezTo>
                  <a:pt x="62" y="21"/>
                  <a:pt x="62" y="20"/>
                  <a:pt x="61" y="20"/>
                </a:cubicBezTo>
                <a:cubicBezTo>
                  <a:pt x="61" y="20"/>
                  <a:pt x="61" y="20"/>
                  <a:pt x="61" y="20"/>
                </a:cubicBezTo>
                <a:cubicBezTo>
                  <a:pt x="60" y="20"/>
                  <a:pt x="59" y="19"/>
                  <a:pt x="59" y="18"/>
                </a:cubicBezTo>
                <a:cubicBezTo>
                  <a:pt x="59" y="18"/>
                  <a:pt x="59" y="18"/>
                  <a:pt x="59" y="18"/>
                </a:cubicBezTo>
                <a:cubicBezTo>
                  <a:pt x="58" y="18"/>
                  <a:pt x="57" y="17"/>
                  <a:pt x="55" y="17"/>
                </a:cubicBezTo>
                <a:cubicBezTo>
                  <a:pt x="55" y="17"/>
                  <a:pt x="55" y="17"/>
                  <a:pt x="55" y="17"/>
                </a:cubicBezTo>
                <a:cubicBezTo>
                  <a:pt x="54" y="17"/>
                  <a:pt x="53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3" y="19"/>
                  <a:pt x="53" y="21"/>
                  <a:pt x="52" y="23"/>
                </a:cubicBezTo>
                <a:cubicBezTo>
                  <a:pt x="52" y="24"/>
                  <a:pt x="52" y="26"/>
                  <a:pt x="51" y="27"/>
                </a:cubicBezTo>
                <a:cubicBezTo>
                  <a:pt x="54" y="32"/>
                  <a:pt x="51" y="37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7" y="41"/>
                  <a:pt x="47" y="42"/>
                </a:cubicBezTo>
                <a:cubicBezTo>
                  <a:pt x="46" y="45"/>
                  <a:pt x="45" y="48"/>
                  <a:pt x="42" y="50"/>
                </a:cubicBezTo>
                <a:cubicBezTo>
                  <a:pt x="42" y="50"/>
                  <a:pt x="43" y="5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4" y="51"/>
                  <a:pt x="45" y="51"/>
                </a:cubicBezTo>
                <a:cubicBezTo>
                  <a:pt x="48" y="52"/>
                  <a:pt x="53" y="53"/>
                  <a:pt x="57" y="57"/>
                </a:cubicBezTo>
                <a:cubicBezTo>
                  <a:pt x="60" y="60"/>
                  <a:pt x="62" y="64"/>
                  <a:pt x="62" y="6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54" name="Freeform 24"/>
          <p:cNvSpPr>
            <a:spLocks noEditPoints="1"/>
          </p:cNvSpPr>
          <p:nvPr/>
        </p:nvSpPr>
        <p:spPr bwMode="auto">
          <a:xfrm>
            <a:off x="1738395" y="3199130"/>
            <a:ext cx="466090" cy="545465"/>
          </a:xfrm>
          <a:custGeom>
            <a:avLst/>
            <a:gdLst>
              <a:gd name="T0" fmla="*/ 12 w 60"/>
              <a:gd name="T1" fmla="*/ 42 h 70"/>
              <a:gd name="T2" fmla="*/ 17 w 60"/>
              <a:gd name="T3" fmla="*/ 42 h 70"/>
              <a:gd name="T4" fmla="*/ 14 w 60"/>
              <a:gd name="T5" fmla="*/ 50 h 70"/>
              <a:gd name="T6" fmla="*/ 12 w 60"/>
              <a:gd name="T7" fmla="*/ 53 h 70"/>
              <a:gd name="T8" fmla="*/ 17 w 60"/>
              <a:gd name="T9" fmla="*/ 53 h 70"/>
              <a:gd name="T10" fmla="*/ 14 w 60"/>
              <a:gd name="T11" fmla="*/ 28 h 70"/>
              <a:gd name="T12" fmla="*/ 12 w 60"/>
              <a:gd name="T13" fmla="*/ 31 h 70"/>
              <a:gd name="T14" fmla="*/ 17 w 60"/>
              <a:gd name="T15" fmla="*/ 31 h 70"/>
              <a:gd name="T16" fmla="*/ 57 w 60"/>
              <a:gd name="T17" fmla="*/ 11 h 70"/>
              <a:gd name="T18" fmla="*/ 50 w 60"/>
              <a:gd name="T19" fmla="*/ 11 h 70"/>
              <a:gd name="T20" fmla="*/ 48 w 60"/>
              <a:gd name="T21" fmla="*/ 8 h 70"/>
              <a:gd name="T22" fmla="*/ 37 w 60"/>
              <a:gd name="T23" fmla="*/ 3 h 70"/>
              <a:gd name="T24" fmla="*/ 22 w 60"/>
              <a:gd name="T25" fmla="*/ 3 h 70"/>
              <a:gd name="T26" fmla="*/ 11 w 60"/>
              <a:gd name="T27" fmla="*/ 8 h 70"/>
              <a:gd name="T28" fmla="*/ 10 w 60"/>
              <a:gd name="T29" fmla="*/ 11 h 70"/>
              <a:gd name="T30" fmla="*/ 0 w 60"/>
              <a:gd name="T31" fmla="*/ 14 h 70"/>
              <a:gd name="T32" fmla="*/ 2 w 60"/>
              <a:gd name="T33" fmla="*/ 70 h 70"/>
              <a:gd name="T34" fmla="*/ 60 w 60"/>
              <a:gd name="T35" fmla="*/ 68 h 70"/>
              <a:gd name="T36" fmla="*/ 57 w 60"/>
              <a:gd name="T37" fmla="*/ 11 h 70"/>
              <a:gd name="T38" fmla="*/ 25 w 60"/>
              <a:gd name="T39" fmla="*/ 6 h 70"/>
              <a:gd name="T40" fmla="*/ 35 w 60"/>
              <a:gd name="T41" fmla="*/ 6 h 70"/>
              <a:gd name="T42" fmla="*/ 23 w 60"/>
              <a:gd name="T43" fmla="*/ 8 h 70"/>
              <a:gd name="T44" fmla="*/ 13 w 60"/>
              <a:gd name="T45" fmla="*/ 11 h 70"/>
              <a:gd name="T46" fmla="*/ 47 w 60"/>
              <a:gd name="T47" fmla="*/ 11 h 70"/>
              <a:gd name="T48" fmla="*/ 13 w 60"/>
              <a:gd name="T49" fmla="*/ 16 h 70"/>
              <a:gd name="T50" fmla="*/ 54 w 60"/>
              <a:gd name="T51" fmla="*/ 65 h 70"/>
              <a:gd name="T52" fmla="*/ 5 w 60"/>
              <a:gd name="T53" fmla="*/ 65 h 70"/>
              <a:gd name="T54" fmla="*/ 10 w 60"/>
              <a:gd name="T55" fmla="*/ 17 h 70"/>
              <a:gd name="T56" fmla="*/ 11 w 60"/>
              <a:gd name="T57" fmla="*/ 20 h 70"/>
              <a:gd name="T58" fmla="*/ 50 w 60"/>
              <a:gd name="T59" fmla="*/ 18 h 70"/>
              <a:gd name="T60" fmla="*/ 54 w 60"/>
              <a:gd name="T61" fmla="*/ 17 h 70"/>
              <a:gd name="T62" fmla="*/ 45 w 60"/>
              <a:gd name="T63" fmla="*/ 29 h 70"/>
              <a:gd name="T64" fmla="*/ 22 w 60"/>
              <a:gd name="T65" fmla="*/ 29 h 70"/>
              <a:gd name="T66" fmla="*/ 22 w 60"/>
              <a:gd name="T67" fmla="*/ 32 h 70"/>
              <a:gd name="T68" fmla="*/ 46 w 60"/>
              <a:gd name="T69" fmla="*/ 31 h 70"/>
              <a:gd name="T70" fmla="*/ 45 w 60"/>
              <a:gd name="T71" fmla="*/ 51 h 70"/>
              <a:gd name="T72" fmla="*/ 22 w 60"/>
              <a:gd name="T73" fmla="*/ 51 h 70"/>
              <a:gd name="T74" fmla="*/ 22 w 60"/>
              <a:gd name="T75" fmla="*/ 54 h 70"/>
              <a:gd name="T76" fmla="*/ 46 w 60"/>
              <a:gd name="T77" fmla="*/ 53 h 70"/>
              <a:gd name="T78" fmla="*/ 45 w 60"/>
              <a:gd name="T79" fmla="*/ 40 h 70"/>
              <a:gd name="T80" fmla="*/ 22 w 60"/>
              <a:gd name="T81" fmla="*/ 40 h 70"/>
              <a:gd name="T82" fmla="*/ 22 w 60"/>
              <a:gd name="T83" fmla="*/ 43 h 70"/>
              <a:gd name="T84" fmla="*/ 46 w 60"/>
              <a:gd name="T85" fmla="*/ 4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0" h="70">
                <a:moveTo>
                  <a:pt x="14" y="39"/>
                </a:moveTo>
                <a:cubicBezTo>
                  <a:pt x="13" y="39"/>
                  <a:pt x="12" y="40"/>
                  <a:pt x="12" y="42"/>
                </a:cubicBezTo>
                <a:cubicBezTo>
                  <a:pt x="12" y="43"/>
                  <a:pt x="13" y="44"/>
                  <a:pt x="14" y="44"/>
                </a:cubicBezTo>
                <a:cubicBezTo>
                  <a:pt x="16" y="44"/>
                  <a:pt x="17" y="43"/>
                  <a:pt x="17" y="42"/>
                </a:cubicBezTo>
                <a:cubicBezTo>
                  <a:pt x="17" y="40"/>
                  <a:pt x="16" y="39"/>
                  <a:pt x="14" y="39"/>
                </a:cubicBezTo>
                <a:close/>
                <a:moveTo>
                  <a:pt x="14" y="50"/>
                </a:moveTo>
                <a:cubicBezTo>
                  <a:pt x="14" y="50"/>
                  <a:pt x="14" y="50"/>
                  <a:pt x="14" y="50"/>
                </a:cubicBezTo>
                <a:cubicBezTo>
                  <a:pt x="13" y="50"/>
                  <a:pt x="12" y="51"/>
                  <a:pt x="12" y="53"/>
                </a:cubicBezTo>
                <a:cubicBezTo>
                  <a:pt x="12" y="54"/>
                  <a:pt x="13" y="55"/>
                  <a:pt x="14" y="55"/>
                </a:cubicBezTo>
                <a:cubicBezTo>
                  <a:pt x="16" y="55"/>
                  <a:pt x="17" y="54"/>
                  <a:pt x="17" y="53"/>
                </a:cubicBezTo>
                <a:cubicBezTo>
                  <a:pt x="17" y="51"/>
                  <a:pt x="16" y="50"/>
                  <a:pt x="14" y="50"/>
                </a:cubicBezTo>
                <a:close/>
                <a:moveTo>
                  <a:pt x="14" y="28"/>
                </a:moveTo>
                <a:cubicBezTo>
                  <a:pt x="14" y="28"/>
                  <a:pt x="14" y="28"/>
                  <a:pt x="14" y="28"/>
                </a:cubicBezTo>
                <a:cubicBezTo>
                  <a:pt x="13" y="28"/>
                  <a:pt x="12" y="29"/>
                  <a:pt x="12" y="31"/>
                </a:cubicBezTo>
                <a:cubicBezTo>
                  <a:pt x="12" y="32"/>
                  <a:pt x="13" y="33"/>
                  <a:pt x="14" y="33"/>
                </a:cubicBezTo>
                <a:cubicBezTo>
                  <a:pt x="16" y="33"/>
                  <a:pt x="17" y="32"/>
                  <a:pt x="17" y="31"/>
                </a:cubicBezTo>
                <a:cubicBezTo>
                  <a:pt x="17" y="29"/>
                  <a:pt x="16" y="28"/>
                  <a:pt x="14" y="28"/>
                </a:cubicBezTo>
                <a:close/>
                <a:moveTo>
                  <a:pt x="57" y="11"/>
                </a:moveTo>
                <a:cubicBezTo>
                  <a:pt x="57" y="11"/>
                  <a:pt x="57" y="11"/>
                  <a:pt x="57" y="11"/>
                </a:cubicBezTo>
                <a:cubicBezTo>
                  <a:pt x="50" y="11"/>
                  <a:pt x="50" y="11"/>
                  <a:pt x="50" y="11"/>
                </a:cubicBezTo>
                <a:cubicBezTo>
                  <a:pt x="50" y="10"/>
                  <a:pt x="50" y="10"/>
                  <a:pt x="50" y="10"/>
                </a:cubicBezTo>
                <a:cubicBezTo>
                  <a:pt x="50" y="9"/>
                  <a:pt x="49" y="8"/>
                  <a:pt x="48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39" y="6"/>
                  <a:pt x="38" y="5"/>
                  <a:pt x="37" y="3"/>
                </a:cubicBezTo>
                <a:cubicBezTo>
                  <a:pt x="35" y="2"/>
                  <a:pt x="32" y="0"/>
                  <a:pt x="30" y="0"/>
                </a:cubicBezTo>
                <a:cubicBezTo>
                  <a:pt x="27" y="0"/>
                  <a:pt x="24" y="2"/>
                  <a:pt x="22" y="3"/>
                </a:cubicBezTo>
                <a:cubicBezTo>
                  <a:pt x="21" y="5"/>
                  <a:pt x="20" y="6"/>
                  <a:pt x="20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0" y="8"/>
                  <a:pt x="10" y="9"/>
                  <a:pt x="10" y="10"/>
                </a:cubicBezTo>
                <a:cubicBezTo>
                  <a:pt x="10" y="11"/>
                  <a:pt x="10" y="11"/>
                  <a:pt x="10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1" y="11"/>
                  <a:pt x="0" y="12"/>
                  <a:pt x="0" y="14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9"/>
                  <a:pt x="1" y="70"/>
                  <a:pt x="2" y="70"/>
                </a:cubicBezTo>
                <a:cubicBezTo>
                  <a:pt x="57" y="70"/>
                  <a:pt x="57" y="70"/>
                  <a:pt x="57" y="70"/>
                </a:cubicBezTo>
                <a:cubicBezTo>
                  <a:pt x="58" y="70"/>
                  <a:pt x="60" y="69"/>
                  <a:pt x="60" y="68"/>
                </a:cubicBezTo>
                <a:cubicBezTo>
                  <a:pt x="60" y="14"/>
                  <a:pt x="60" y="14"/>
                  <a:pt x="60" y="14"/>
                </a:cubicBezTo>
                <a:cubicBezTo>
                  <a:pt x="60" y="12"/>
                  <a:pt x="58" y="11"/>
                  <a:pt x="57" y="11"/>
                </a:cubicBezTo>
                <a:close/>
                <a:moveTo>
                  <a:pt x="25" y="6"/>
                </a:moveTo>
                <a:cubicBezTo>
                  <a:pt x="25" y="6"/>
                  <a:pt x="25" y="6"/>
                  <a:pt x="25" y="6"/>
                </a:cubicBezTo>
                <a:cubicBezTo>
                  <a:pt x="26" y="4"/>
                  <a:pt x="28" y="4"/>
                  <a:pt x="30" y="4"/>
                </a:cubicBezTo>
                <a:cubicBezTo>
                  <a:pt x="32" y="4"/>
                  <a:pt x="33" y="4"/>
                  <a:pt x="35" y="6"/>
                </a:cubicBezTo>
                <a:cubicBezTo>
                  <a:pt x="35" y="6"/>
                  <a:pt x="36" y="7"/>
                  <a:pt x="36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23" y="7"/>
                  <a:pt x="24" y="6"/>
                  <a:pt x="25" y="6"/>
                </a:cubicBezTo>
                <a:close/>
                <a:moveTo>
                  <a:pt x="13" y="11"/>
                </a:moveTo>
                <a:cubicBezTo>
                  <a:pt x="13" y="11"/>
                  <a:pt x="13" y="11"/>
                  <a:pt x="13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6"/>
                  <a:pt x="47" y="16"/>
                  <a:pt x="47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1"/>
                  <a:pt x="13" y="11"/>
                  <a:pt x="13" y="11"/>
                </a:cubicBezTo>
                <a:close/>
                <a:moveTo>
                  <a:pt x="54" y="65"/>
                </a:moveTo>
                <a:cubicBezTo>
                  <a:pt x="54" y="65"/>
                  <a:pt x="54" y="65"/>
                  <a:pt x="54" y="65"/>
                </a:cubicBezTo>
                <a:cubicBezTo>
                  <a:pt x="5" y="65"/>
                  <a:pt x="5" y="65"/>
                  <a:pt x="5" y="65"/>
                </a:cubicBezTo>
                <a:cubicBezTo>
                  <a:pt x="5" y="17"/>
                  <a:pt x="5" y="17"/>
                  <a:pt x="5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9"/>
                  <a:pt x="10" y="20"/>
                  <a:pt x="11" y="20"/>
                </a:cubicBezTo>
                <a:cubicBezTo>
                  <a:pt x="48" y="20"/>
                  <a:pt x="48" y="20"/>
                  <a:pt x="48" y="20"/>
                </a:cubicBezTo>
                <a:cubicBezTo>
                  <a:pt x="49" y="20"/>
                  <a:pt x="50" y="19"/>
                  <a:pt x="50" y="18"/>
                </a:cubicBezTo>
                <a:cubicBezTo>
                  <a:pt x="50" y="17"/>
                  <a:pt x="50" y="17"/>
                  <a:pt x="50" y="17"/>
                </a:cubicBezTo>
                <a:cubicBezTo>
                  <a:pt x="54" y="17"/>
                  <a:pt x="54" y="17"/>
                  <a:pt x="54" y="17"/>
                </a:cubicBezTo>
                <a:cubicBezTo>
                  <a:pt x="54" y="65"/>
                  <a:pt x="54" y="65"/>
                  <a:pt x="54" y="65"/>
                </a:cubicBezTo>
                <a:close/>
                <a:moveTo>
                  <a:pt x="45" y="29"/>
                </a:moveTo>
                <a:cubicBezTo>
                  <a:pt x="45" y="29"/>
                  <a:pt x="45" y="29"/>
                  <a:pt x="45" y="29"/>
                </a:cubicBezTo>
                <a:cubicBezTo>
                  <a:pt x="22" y="29"/>
                  <a:pt x="22" y="29"/>
                  <a:pt x="22" y="29"/>
                </a:cubicBezTo>
                <a:cubicBezTo>
                  <a:pt x="21" y="29"/>
                  <a:pt x="20" y="30"/>
                  <a:pt x="20" y="31"/>
                </a:cubicBezTo>
                <a:cubicBezTo>
                  <a:pt x="20" y="31"/>
                  <a:pt x="21" y="32"/>
                  <a:pt x="22" y="32"/>
                </a:cubicBezTo>
                <a:cubicBezTo>
                  <a:pt x="45" y="32"/>
                  <a:pt x="45" y="32"/>
                  <a:pt x="45" y="32"/>
                </a:cubicBezTo>
                <a:cubicBezTo>
                  <a:pt x="46" y="32"/>
                  <a:pt x="46" y="31"/>
                  <a:pt x="46" y="31"/>
                </a:cubicBezTo>
                <a:cubicBezTo>
                  <a:pt x="46" y="30"/>
                  <a:pt x="46" y="29"/>
                  <a:pt x="45" y="29"/>
                </a:cubicBezTo>
                <a:close/>
                <a:moveTo>
                  <a:pt x="45" y="51"/>
                </a:moveTo>
                <a:cubicBezTo>
                  <a:pt x="45" y="51"/>
                  <a:pt x="45" y="51"/>
                  <a:pt x="45" y="51"/>
                </a:cubicBezTo>
                <a:cubicBezTo>
                  <a:pt x="22" y="51"/>
                  <a:pt x="22" y="51"/>
                  <a:pt x="22" y="51"/>
                </a:cubicBezTo>
                <a:cubicBezTo>
                  <a:pt x="21" y="51"/>
                  <a:pt x="20" y="52"/>
                  <a:pt x="20" y="53"/>
                </a:cubicBezTo>
                <a:cubicBezTo>
                  <a:pt x="20" y="54"/>
                  <a:pt x="21" y="54"/>
                  <a:pt x="22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6" y="54"/>
                  <a:pt x="46" y="54"/>
                  <a:pt x="46" y="53"/>
                </a:cubicBezTo>
                <a:cubicBezTo>
                  <a:pt x="46" y="52"/>
                  <a:pt x="46" y="51"/>
                  <a:pt x="45" y="51"/>
                </a:cubicBezTo>
                <a:close/>
                <a:moveTo>
                  <a:pt x="45" y="40"/>
                </a:moveTo>
                <a:cubicBezTo>
                  <a:pt x="45" y="40"/>
                  <a:pt x="45" y="40"/>
                  <a:pt x="45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1" y="40"/>
                  <a:pt x="20" y="41"/>
                  <a:pt x="20" y="42"/>
                </a:cubicBezTo>
                <a:cubicBezTo>
                  <a:pt x="20" y="43"/>
                  <a:pt x="21" y="43"/>
                  <a:pt x="22" y="43"/>
                </a:cubicBezTo>
                <a:cubicBezTo>
                  <a:pt x="45" y="43"/>
                  <a:pt x="45" y="43"/>
                  <a:pt x="45" y="43"/>
                </a:cubicBezTo>
                <a:cubicBezTo>
                  <a:pt x="46" y="43"/>
                  <a:pt x="46" y="43"/>
                  <a:pt x="46" y="42"/>
                </a:cubicBezTo>
                <a:cubicBezTo>
                  <a:pt x="46" y="41"/>
                  <a:pt x="46" y="40"/>
                  <a:pt x="45" y="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48" name="Freeform 18"/>
          <p:cNvSpPr>
            <a:spLocks noEditPoints="1"/>
          </p:cNvSpPr>
          <p:nvPr/>
        </p:nvSpPr>
        <p:spPr bwMode="auto">
          <a:xfrm>
            <a:off x="9308866" y="3260725"/>
            <a:ext cx="483235" cy="486410"/>
          </a:xfrm>
          <a:custGeom>
            <a:avLst/>
            <a:gdLst>
              <a:gd name="T0" fmla="*/ 62 w 69"/>
              <a:gd name="T1" fmla="*/ 20 h 69"/>
              <a:gd name="T2" fmla="*/ 62 w 69"/>
              <a:gd name="T3" fmla="*/ 29 h 69"/>
              <a:gd name="T4" fmla="*/ 62 w 69"/>
              <a:gd name="T5" fmla="*/ 41 h 69"/>
              <a:gd name="T6" fmla="*/ 50 w 69"/>
              <a:gd name="T7" fmla="*/ 59 h 69"/>
              <a:gd name="T8" fmla="*/ 40 w 69"/>
              <a:gd name="T9" fmla="*/ 63 h 69"/>
              <a:gd name="T10" fmla="*/ 28 w 69"/>
              <a:gd name="T11" fmla="*/ 63 h 69"/>
              <a:gd name="T12" fmla="*/ 5 w 69"/>
              <a:gd name="T13" fmla="*/ 35 h 69"/>
              <a:gd name="T14" fmla="*/ 28 w 69"/>
              <a:gd name="T15" fmla="*/ 7 h 69"/>
              <a:gd name="T16" fmla="*/ 40 w 69"/>
              <a:gd name="T17" fmla="*/ 7 h 69"/>
              <a:gd name="T18" fmla="*/ 49 w 69"/>
              <a:gd name="T19" fmla="*/ 7 h 69"/>
              <a:gd name="T20" fmla="*/ 41 w 69"/>
              <a:gd name="T21" fmla="*/ 2 h 69"/>
              <a:gd name="T22" fmla="*/ 27 w 69"/>
              <a:gd name="T23" fmla="*/ 2 h 69"/>
              <a:gd name="T24" fmla="*/ 15 w 69"/>
              <a:gd name="T25" fmla="*/ 7 h 69"/>
              <a:gd name="T26" fmla="*/ 1 w 69"/>
              <a:gd name="T27" fmla="*/ 42 h 69"/>
              <a:gd name="T28" fmla="*/ 41 w 69"/>
              <a:gd name="T29" fmla="*/ 69 h 69"/>
              <a:gd name="T30" fmla="*/ 53 w 69"/>
              <a:gd name="T31" fmla="*/ 63 h 69"/>
              <a:gd name="T32" fmla="*/ 68 w 69"/>
              <a:gd name="T33" fmla="*/ 42 h 69"/>
              <a:gd name="T34" fmla="*/ 68 w 69"/>
              <a:gd name="T35" fmla="*/ 28 h 69"/>
              <a:gd name="T36" fmla="*/ 47 w 69"/>
              <a:gd name="T37" fmla="*/ 13 h 69"/>
              <a:gd name="T38" fmla="*/ 46 w 69"/>
              <a:gd name="T39" fmla="*/ 14 h 69"/>
              <a:gd name="T40" fmla="*/ 42 w 69"/>
              <a:gd name="T41" fmla="*/ 25 h 69"/>
              <a:gd name="T42" fmla="*/ 21 w 69"/>
              <a:gd name="T43" fmla="*/ 35 h 69"/>
              <a:gd name="T44" fmla="*/ 47 w 69"/>
              <a:gd name="T45" fmla="*/ 35 h 69"/>
              <a:gd name="T46" fmla="*/ 48 w 69"/>
              <a:gd name="T47" fmla="*/ 23 h 69"/>
              <a:gd name="T48" fmla="*/ 56 w 69"/>
              <a:gd name="T49" fmla="*/ 22 h 69"/>
              <a:gd name="T50" fmla="*/ 68 w 69"/>
              <a:gd name="T51" fmla="*/ 10 h 69"/>
              <a:gd name="T52" fmla="*/ 67 w 69"/>
              <a:gd name="T53" fmla="*/ 8 h 69"/>
              <a:gd name="T54" fmla="*/ 62 w 69"/>
              <a:gd name="T55" fmla="*/ 2 h 69"/>
              <a:gd name="T56" fmla="*/ 59 w 69"/>
              <a:gd name="T57" fmla="*/ 1 h 69"/>
              <a:gd name="T58" fmla="*/ 47 w 69"/>
              <a:gd name="T59" fmla="*/ 13 h 69"/>
              <a:gd name="T60" fmla="*/ 34 w 69"/>
              <a:gd name="T61" fmla="*/ 45 h 69"/>
              <a:gd name="T62" fmla="*/ 34 w 69"/>
              <a:gd name="T63" fmla="*/ 25 h 69"/>
              <a:gd name="T64" fmla="*/ 34 w 69"/>
              <a:gd name="T65" fmla="*/ 32 h 69"/>
              <a:gd name="T66" fmla="*/ 31 w 69"/>
              <a:gd name="T67" fmla="*/ 35 h 69"/>
              <a:gd name="T68" fmla="*/ 37 w 69"/>
              <a:gd name="T69" fmla="*/ 35 h 69"/>
              <a:gd name="T70" fmla="*/ 42 w 69"/>
              <a:gd name="T71" fmla="*/ 29 h 69"/>
              <a:gd name="T72" fmla="*/ 34 w 69"/>
              <a:gd name="T73" fmla="*/ 45 h 69"/>
              <a:gd name="T74" fmla="*/ 61 w 69"/>
              <a:gd name="T75" fmla="*/ 11 h 69"/>
              <a:gd name="T76" fmla="*/ 54 w 69"/>
              <a:gd name="T77" fmla="*/ 20 h 69"/>
              <a:gd name="T78" fmla="*/ 61 w 69"/>
              <a:gd name="T79" fmla="*/ 11 h 69"/>
              <a:gd name="T80" fmla="*/ 49 w 69"/>
              <a:gd name="T81" fmla="*/ 15 h 69"/>
              <a:gd name="T82" fmla="*/ 58 w 69"/>
              <a:gd name="T83" fmla="*/ 9 h 69"/>
              <a:gd name="T84" fmla="*/ 49 w 69"/>
              <a:gd name="T85" fmla="*/ 15 h 69"/>
              <a:gd name="T86" fmla="*/ 30 w 69"/>
              <a:gd name="T87" fmla="*/ 16 h 69"/>
              <a:gd name="T88" fmla="*/ 38 w 69"/>
              <a:gd name="T89" fmla="*/ 16 h 69"/>
              <a:gd name="T90" fmla="*/ 44 w 69"/>
              <a:gd name="T91" fmla="*/ 16 h 69"/>
              <a:gd name="T92" fmla="*/ 39 w 69"/>
              <a:gd name="T93" fmla="*/ 13 h 69"/>
              <a:gd name="T94" fmla="*/ 30 w 69"/>
              <a:gd name="T95" fmla="*/ 13 h 69"/>
              <a:gd name="T96" fmla="*/ 12 w 69"/>
              <a:gd name="T97" fmla="*/ 40 h 69"/>
              <a:gd name="T98" fmla="*/ 34 w 69"/>
              <a:gd name="T99" fmla="*/ 58 h 69"/>
              <a:gd name="T100" fmla="*/ 43 w 69"/>
              <a:gd name="T101" fmla="*/ 56 h 69"/>
              <a:gd name="T102" fmla="*/ 57 w 69"/>
              <a:gd name="T103" fmla="*/ 35 h 69"/>
              <a:gd name="T104" fmla="*/ 55 w 69"/>
              <a:gd name="T105" fmla="*/ 26 h 69"/>
              <a:gd name="T106" fmla="*/ 52 w 69"/>
              <a:gd name="T107" fmla="*/ 27 h 69"/>
              <a:gd name="T108" fmla="*/ 54 w 69"/>
              <a:gd name="T109" fmla="*/ 35 h 69"/>
              <a:gd name="T110" fmla="*/ 30 w 69"/>
              <a:gd name="T111" fmla="*/ 54 h 69"/>
              <a:gd name="T112" fmla="*/ 14 w 69"/>
              <a:gd name="T113" fmla="*/ 35 h 69"/>
              <a:gd name="T114" fmla="*/ 30 w 69"/>
              <a:gd name="T115" fmla="*/ 16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" h="69">
                <a:moveTo>
                  <a:pt x="66" y="22"/>
                </a:moveTo>
                <a:cubicBezTo>
                  <a:pt x="65" y="20"/>
                  <a:pt x="63" y="20"/>
                  <a:pt x="62" y="20"/>
                </a:cubicBezTo>
                <a:cubicBezTo>
                  <a:pt x="61" y="21"/>
                  <a:pt x="60" y="22"/>
                  <a:pt x="61" y="24"/>
                </a:cubicBezTo>
                <a:cubicBezTo>
                  <a:pt x="61" y="26"/>
                  <a:pt x="62" y="27"/>
                  <a:pt x="62" y="29"/>
                </a:cubicBezTo>
                <a:cubicBezTo>
                  <a:pt x="63" y="31"/>
                  <a:pt x="63" y="33"/>
                  <a:pt x="63" y="35"/>
                </a:cubicBezTo>
                <a:cubicBezTo>
                  <a:pt x="63" y="37"/>
                  <a:pt x="63" y="39"/>
                  <a:pt x="62" y="41"/>
                </a:cubicBezTo>
                <a:cubicBezTo>
                  <a:pt x="62" y="43"/>
                  <a:pt x="61" y="45"/>
                  <a:pt x="61" y="46"/>
                </a:cubicBezTo>
                <a:cubicBezTo>
                  <a:pt x="59" y="51"/>
                  <a:pt x="55" y="56"/>
                  <a:pt x="50" y="59"/>
                </a:cubicBezTo>
                <a:cubicBezTo>
                  <a:pt x="49" y="60"/>
                  <a:pt x="47" y="61"/>
                  <a:pt x="45" y="62"/>
                </a:cubicBezTo>
                <a:cubicBezTo>
                  <a:pt x="44" y="62"/>
                  <a:pt x="42" y="63"/>
                  <a:pt x="40" y="63"/>
                </a:cubicBezTo>
                <a:cubicBezTo>
                  <a:pt x="38" y="64"/>
                  <a:pt x="36" y="64"/>
                  <a:pt x="34" y="64"/>
                </a:cubicBezTo>
                <a:cubicBezTo>
                  <a:pt x="32" y="64"/>
                  <a:pt x="30" y="64"/>
                  <a:pt x="28" y="63"/>
                </a:cubicBezTo>
                <a:cubicBezTo>
                  <a:pt x="17" y="61"/>
                  <a:pt x="8" y="52"/>
                  <a:pt x="6" y="41"/>
                </a:cubicBezTo>
                <a:cubicBezTo>
                  <a:pt x="5" y="39"/>
                  <a:pt x="5" y="37"/>
                  <a:pt x="5" y="35"/>
                </a:cubicBezTo>
                <a:cubicBezTo>
                  <a:pt x="5" y="24"/>
                  <a:pt x="12" y="13"/>
                  <a:pt x="23" y="8"/>
                </a:cubicBezTo>
                <a:cubicBezTo>
                  <a:pt x="25" y="8"/>
                  <a:pt x="26" y="7"/>
                  <a:pt x="28" y="7"/>
                </a:cubicBezTo>
                <a:cubicBezTo>
                  <a:pt x="30" y="6"/>
                  <a:pt x="32" y="6"/>
                  <a:pt x="34" y="6"/>
                </a:cubicBezTo>
                <a:cubicBezTo>
                  <a:pt x="36" y="6"/>
                  <a:pt x="38" y="6"/>
                  <a:pt x="40" y="7"/>
                </a:cubicBezTo>
                <a:cubicBezTo>
                  <a:pt x="42" y="7"/>
                  <a:pt x="44" y="8"/>
                  <a:pt x="45" y="8"/>
                </a:cubicBezTo>
                <a:cubicBezTo>
                  <a:pt x="47" y="9"/>
                  <a:pt x="48" y="8"/>
                  <a:pt x="49" y="7"/>
                </a:cubicBezTo>
                <a:cubicBezTo>
                  <a:pt x="49" y="6"/>
                  <a:pt x="49" y="4"/>
                  <a:pt x="47" y="4"/>
                </a:cubicBezTo>
                <a:cubicBezTo>
                  <a:pt x="45" y="3"/>
                  <a:pt x="43" y="2"/>
                  <a:pt x="41" y="2"/>
                </a:cubicBezTo>
                <a:cubicBezTo>
                  <a:pt x="39" y="1"/>
                  <a:pt x="36" y="1"/>
                  <a:pt x="34" y="1"/>
                </a:cubicBezTo>
                <a:cubicBezTo>
                  <a:pt x="32" y="1"/>
                  <a:pt x="29" y="1"/>
                  <a:pt x="27" y="2"/>
                </a:cubicBezTo>
                <a:cubicBezTo>
                  <a:pt x="25" y="2"/>
                  <a:pt x="23" y="3"/>
                  <a:pt x="21" y="4"/>
                </a:cubicBezTo>
                <a:cubicBezTo>
                  <a:pt x="19" y="4"/>
                  <a:pt x="17" y="5"/>
                  <a:pt x="15" y="7"/>
                </a:cubicBezTo>
                <a:cubicBezTo>
                  <a:pt x="6" y="13"/>
                  <a:pt x="0" y="24"/>
                  <a:pt x="0" y="35"/>
                </a:cubicBezTo>
                <a:cubicBezTo>
                  <a:pt x="0" y="37"/>
                  <a:pt x="0" y="40"/>
                  <a:pt x="1" y="42"/>
                </a:cubicBezTo>
                <a:cubicBezTo>
                  <a:pt x="4" y="58"/>
                  <a:pt x="18" y="69"/>
                  <a:pt x="34" y="69"/>
                </a:cubicBezTo>
                <a:cubicBezTo>
                  <a:pt x="36" y="69"/>
                  <a:pt x="39" y="69"/>
                  <a:pt x="41" y="69"/>
                </a:cubicBezTo>
                <a:cubicBezTo>
                  <a:pt x="43" y="68"/>
                  <a:pt x="45" y="67"/>
                  <a:pt x="47" y="67"/>
                </a:cubicBezTo>
                <a:cubicBezTo>
                  <a:pt x="49" y="66"/>
                  <a:pt x="51" y="65"/>
                  <a:pt x="53" y="63"/>
                </a:cubicBezTo>
                <a:cubicBezTo>
                  <a:pt x="59" y="60"/>
                  <a:pt x="63" y="54"/>
                  <a:pt x="66" y="48"/>
                </a:cubicBezTo>
                <a:cubicBezTo>
                  <a:pt x="66" y="46"/>
                  <a:pt x="67" y="44"/>
                  <a:pt x="68" y="42"/>
                </a:cubicBezTo>
                <a:cubicBezTo>
                  <a:pt x="68" y="40"/>
                  <a:pt x="68" y="37"/>
                  <a:pt x="68" y="35"/>
                </a:cubicBezTo>
                <a:cubicBezTo>
                  <a:pt x="68" y="33"/>
                  <a:pt x="68" y="30"/>
                  <a:pt x="68" y="28"/>
                </a:cubicBezTo>
                <a:cubicBezTo>
                  <a:pt x="67" y="26"/>
                  <a:pt x="66" y="24"/>
                  <a:pt x="66" y="22"/>
                </a:cubicBezTo>
                <a:close/>
                <a:moveTo>
                  <a:pt x="47" y="13"/>
                </a:moveTo>
                <a:cubicBezTo>
                  <a:pt x="47" y="13"/>
                  <a:pt x="47" y="13"/>
                  <a:pt x="47" y="13"/>
                </a:cubicBezTo>
                <a:cubicBezTo>
                  <a:pt x="46" y="13"/>
                  <a:pt x="46" y="14"/>
                  <a:pt x="46" y="14"/>
                </a:cubicBezTo>
                <a:cubicBezTo>
                  <a:pt x="46" y="21"/>
                  <a:pt x="46" y="21"/>
                  <a:pt x="46" y="21"/>
                </a:cubicBezTo>
                <a:cubicBezTo>
                  <a:pt x="42" y="25"/>
                  <a:pt x="42" y="25"/>
                  <a:pt x="42" y="25"/>
                </a:cubicBezTo>
                <a:cubicBezTo>
                  <a:pt x="40" y="23"/>
                  <a:pt x="37" y="22"/>
                  <a:pt x="34" y="22"/>
                </a:cubicBezTo>
                <a:cubicBezTo>
                  <a:pt x="27" y="22"/>
                  <a:pt x="21" y="28"/>
                  <a:pt x="21" y="35"/>
                </a:cubicBezTo>
                <a:cubicBezTo>
                  <a:pt x="21" y="42"/>
                  <a:pt x="27" y="48"/>
                  <a:pt x="34" y="48"/>
                </a:cubicBezTo>
                <a:cubicBezTo>
                  <a:pt x="41" y="48"/>
                  <a:pt x="47" y="42"/>
                  <a:pt x="47" y="35"/>
                </a:cubicBezTo>
                <a:cubicBezTo>
                  <a:pt x="47" y="32"/>
                  <a:pt x="46" y="29"/>
                  <a:pt x="44" y="27"/>
                </a:cubicBezTo>
                <a:cubicBezTo>
                  <a:pt x="48" y="23"/>
                  <a:pt x="48" y="23"/>
                  <a:pt x="48" y="23"/>
                </a:cubicBezTo>
                <a:cubicBezTo>
                  <a:pt x="55" y="23"/>
                  <a:pt x="55" y="23"/>
                  <a:pt x="55" y="23"/>
                </a:cubicBezTo>
                <a:cubicBezTo>
                  <a:pt x="55" y="23"/>
                  <a:pt x="56" y="23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68" y="10"/>
                  <a:pt x="68" y="10"/>
                  <a:pt x="68" y="10"/>
                </a:cubicBezTo>
                <a:cubicBezTo>
                  <a:pt x="69" y="10"/>
                  <a:pt x="69" y="9"/>
                  <a:pt x="68" y="8"/>
                </a:cubicBezTo>
                <a:cubicBezTo>
                  <a:pt x="68" y="8"/>
                  <a:pt x="67" y="8"/>
                  <a:pt x="67" y="8"/>
                </a:cubicBezTo>
                <a:cubicBezTo>
                  <a:pt x="61" y="8"/>
                  <a:pt x="61" y="8"/>
                  <a:pt x="61" y="8"/>
                </a:cubicBezTo>
                <a:cubicBezTo>
                  <a:pt x="62" y="2"/>
                  <a:pt x="62" y="2"/>
                  <a:pt x="62" y="2"/>
                </a:cubicBezTo>
                <a:cubicBezTo>
                  <a:pt x="62" y="2"/>
                  <a:pt x="61" y="1"/>
                  <a:pt x="61" y="1"/>
                </a:cubicBezTo>
                <a:cubicBezTo>
                  <a:pt x="60" y="0"/>
                  <a:pt x="59" y="0"/>
                  <a:pt x="59" y="1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lose/>
                <a:moveTo>
                  <a:pt x="34" y="45"/>
                </a:moveTo>
                <a:cubicBezTo>
                  <a:pt x="34" y="45"/>
                  <a:pt x="34" y="45"/>
                  <a:pt x="34" y="45"/>
                </a:cubicBezTo>
                <a:cubicBezTo>
                  <a:pt x="29" y="45"/>
                  <a:pt x="24" y="40"/>
                  <a:pt x="24" y="35"/>
                </a:cubicBezTo>
                <a:cubicBezTo>
                  <a:pt x="24" y="30"/>
                  <a:pt x="29" y="25"/>
                  <a:pt x="34" y="25"/>
                </a:cubicBezTo>
                <a:cubicBezTo>
                  <a:pt x="36" y="25"/>
                  <a:pt x="38" y="26"/>
                  <a:pt x="40" y="27"/>
                </a:cubicBezTo>
                <a:cubicBezTo>
                  <a:pt x="34" y="32"/>
                  <a:pt x="34" y="32"/>
                  <a:pt x="34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33" y="32"/>
                  <a:pt x="31" y="34"/>
                  <a:pt x="31" y="35"/>
                </a:cubicBezTo>
                <a:cubicBezTo>
                  <a:pt x="31" y="37"/>
                  <a:pt x="33" y="38"/>
                  <a:pt x="34" y="38"/>
                </a:cubicBezTo>
                <a:cubicBezTo>
                  <a:pt x="36" y="38"/>
                  <a:pt x="37" y="37"/>
                  <a:pt x="37" y="35"/>
                </a:cubicBezTo>
                <a:cubicBezTo>
                  <a:pt x="37" y="35"/>
                  <a:pt x="37" y="35"/>
                  <a:pt x="37" y="35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31"/>
                  <a:pt x="44" y="33"/>
                  <a:pt x="44" y="35"/>
                </a:cubicBezTo>
                <a:cubicBezTo>
                  <a:pt x="44" y="40"/>
                  <a:pt x="39" y="45"/>
                  <a:pt x="34" y="45"/>
                </a:cubicBezTo>
                <a:close/>
                <a:moveTo>
                  <a:pt x="61" y="11"/>
                </a:moveTo>
                <a:cubicBezTo>
                  <a:pt x="61" y="11"/>
                  <a:pt x="61" y="11"/>
                  <a:pt x="61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54" y="20"/>
                  <a:pt x="54" y="20"/>
                  <a:pt x="54" y="20"/>
                </a:cubicBezTo>
                <a:cubicBezTo>
                  <a:pt x="52" y="20"/>
                  <a:pt x="52" y="20"/>
                  <a:pt x="52" y="20"/>
                </a:cubicBezTo>
                <a:cubicBezTo>
                  <a:pt x="61" y="11"/>
                  <a:pt x="61" y="11"/>
                  <a:pt x="61" y="11"/>
                </a:cubicBezTo>
                <a:close/>
                <a:moveTo>
                  <a:pt x="49" y="15"/>
                </a:moveTo>
                <a:cubicBezTo>
                  <a:pt x="49" y="15"/>
                  <a:pt x="49" y="15"/>
                  <a:pt x="49" y="15"/>
                </a:cubicBezTo>
                <a:cubicBezTo>
                  <a:pt x="58" y="6"/>
                  <a:pt x="58" y="6"/>
                  <a:pt x="58" y="6"/>
                </a:cubicBezTo>
                <a:cubicBezTo>
                  <a:pt x="58" y="9"/>
                  <a:pt x="58" y="9"/>
                  <a:pt x="58" y="9"/>
                </a:cubicBezTo>
                <a:cubicBezTo>
                  <a:pt x="49" y="17"/>
                  <a:pt x="49" y="17"/>
                  <a:pt x="49" y="17"/>
                </a:cubicBezTo>
                <a:cubicBezTo>
                  <a:pt x="49" y="15"/>
                  <a:pt x="49" y="15"/>
                  <a:pt x="49" y="15"/>
                </a:cubicBezTo>
                <a:close/>
                <a:moveTo>
                  <a:pt x="30" y="16"/>
                </a:moveTo>
                <a:cubicBezTo>
                  <a:pt x="30" y="16"/>
                  <a:pt x="30" y="16"/>
                  <a:pt x="30" y="16"/>
                </a:cubicBezTo>
                <a:cubicBezTo>
                  <a:pt x="31" y="15"/>
                  <a:pt x="33" y="15"/>
                  <a:pt x="34" y="15"/>
                </a:cubicBezTo>
                <a:cubicBezTo>
                  <a:pt x="35" y="15"/>
                  <a:pt x="37" y="15"/>
                  <a:pt x="38" y="16"/>
                </a:cubicBezTo>
                <a:cubicBezTo>
                  <a:pt x="39" y="16"/>
                  <a:pt x="41" y="16"/>
                  <a:pt x="42" y="17"/>
                </a:cubicBezTo>
                <a:cubicBezTo>
                  <a:pt x="43" y="17"/>
                  <a:pt x="43" y="17"/>
                  <a:pt x="44" y="16"/>
                </a:cubicBezTo>
                <a:cubicBezTo>
                  <a:pt x="44" y="15"/>
                  <a:pt x="44" y="14"/>
                  <a:pt x="43" y="14"/>
                </a:cubicBezTo>
                <a:cubicBezTo>
                  <a:pt x="42" y="13"/>
                  <a:pt x="40" y="13"/>
                  <a:pt x="39" y="13"/>
                </a:cubicBezTo>
                <a:cubicBezTo>
                  <a:pt x="37" y="12"/>
                  <a:pt x="36" y="12"/>
                  <a:pt x="34" y="12"/>
                </a:cubicBezTo>
                <a:cubicBezTo>
                  <a:pt x="33" y="12"/>
                  <a:pt x="31" y="12"/>
                  <a:pt x="30" y="13"/>
                </a:cubicBezTo>
                <a:cubicBezTo>
                  <a:pt x="19" y="15"/>
                  <a:pt x="11" y="24"/>
                  <a:pt x="11" y="35"/>
                </a:cubicBezTo>
                <a:cubicBezTo>
                  <a:pt x="11" y="37"/>
                  <a:pt x="11" y="38"/>
                  <a:pt x="12" y="40"/>
                </a:cubicBezTo>
                <a:cubicBezTo>
                  <a:pt x="13" y="49"/>
                  <a:pt x="21" y="56"/>
                  <a:pt x="30" y="58"/>
                </a:cubicBezTo>
                <a:cubicBezTo>
                  <a:pt x="31" y="58"/>
                  <a:pt x="33" y="58"/>
                  <a:pt x="34" y="58"/>
                </a:cubicBezTo>
                <a:cubicBezTo>
                  <a:pt x="36" y="58"/>
                  <a:pt x="37" y="58"/>
                  <a:pt x="39" y="58"/>
                </a:cubicBezTo>
                <a:cubicBezTo>
                  <a:pt x="40" y="57"/>
                  <a:pt x="42" y="57"/>
                  <a:pt x="43" y="56"/>
                </a:cubicBezTo>
                <a:cubicBezTo>
                  <a:pt x="50" y="53"/>
                  <a:pt x="55" y="47"/>
                  <a:pt x="57" y="40"/>
                </a:cubicBezTo>
                <a:cubicBezTo>
                  <a:pt x="57" y="38"/>
                  <a:pt x="57" y="37"/>
                  <a:pt x="57" y="35"/>
                </a:cubicBezTo>
                <a:cubicBezTo>
                  <a:pt x="57" y="34"/>
                  <a:pt x="57" y="32"/>
                  <a:pt x="57" y="30"/>
                </a:cubicBezTo>
                <a:cubicBezTo>
                  <a:pt x="56" y="29"/>
                  <a:pt x="56" y="28"/>
                  <a:pt x="55" y="26"/>
                </a:cubicBezTo>
                <a:cubicBezTo>
                  <a:pt x="55" y="25"/>
                  <a:pt x="54" y="25"/>
                  <a:pt x="53" y="25"/>
                </a:cubicBezTo>
                <a:cubicBezTo>
                  <a:pt x="52" y="26"/>
                  <a:pt x="52" y="27"/>
                  <a:pt x="52" y="27"/>
                </a:cubicBezTo>
                <a:cubicBezTo>
                  <a:pt x="53" y="29"/>
                  <a:pt x="53" y="30"/>
                  <a:pt x="53" y="31"/>
                </a:cubicBezTo>
                <a:cubicBezTo>
                  <a:pt x="54" y="32"/>
                  <a:pt x="54" y="34"/>
                  <a:pt x="54" y="35"/>
                </a:cubicBezTo>
                <a:cubicBezTo>
                  <a:pt x="54" y="46"/>
                  <a:pt x="45" y="55"/>
                  <a:pt x="34" y="55"/>
                </a:cubicBezTo>
                <a:cubicBezTo>
                  <a:pt x="33" y="55"/>
                  <a:pt x="31" y="55"/>
                  <a:pt x="30" y="54"/>
                </a:cubicBezTo>
                <a:cubicBezTo>
                  <a:pt x="22" y="53"/>
                  <a:pt x="16" y="47"/>
                  <a:pt x="15" y="39"/>
                </a:cubicBezTo>
                <a:cubicBezTo>
                  <a:pt x="14" y="38"/>
                  <a:pt x="14" y="36"/>
                  <a:pt x="14" y="35"/>
                </a:cubicBezTo>
                <a:cubicBezTo>
                  <a:pt x="14" y="34"/>
                  <a:pt x="14" y="32"/>
                  <a:pt x="15" y="31"/>
                </a:cubicBezTo>
                <a:cubicBezTo>
                  <a:pt x="16" y="23"/>
                  <a:pt x="22" y="17"/>
                  <a:pt x="30" y="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  <p:bldP spid="21" grpId="0" animBg="1"/>
      <p:bldP spid="9" grpId="0"/>
      <p:bldP spid="10" grpId="0"/>
      <p:bldP spid="12" grpId="0"/>
      <p:bldP spid="13" grpId="0"/>
      <p:bldP spid="14" grpId="0"/>
      <p:bldP spid="4" grpId="0"/>
      <p:bldP spid="29" grpId="0"/>
      <p:bldP spid="23" grpId="0"/>
      <p:bldP spid="24" grpId="0"/>
      <p:bldP spid="25" grpId="0"/>
      <p:bldP spid="26" grpId="0"/>
      <p:bldP spid="34" grpId="0" animBg="1"/>
      <p:bldP spid="114" grpId="0" animBg="1"/>
      <p:bldP spid="135" grpId="0" animBg="1"/>
      <p:bldP spid="54" grpId="0" animBg="1"/>
      <p:bldP spid="4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1"/>
          <p:cNvSpPr txBox="1"/>
          <p:nvPr/>
        </p:nvSpPr>
        <p:spPr>
          <a:xfrm>
            <a:off x="8629287" y="561975"/>
            <a:ext cx="2308324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4.1</a:t>
            </a:r>
            <a:r>
              <a:rPr lang="zh-CN" altLang="en-US" sz="32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Times New Roman" panose="02020603050405020304" pitchFamily="18" charset="0"/>
              </a:rPr>
              <a:t>管理实现</a:t>
            </a:r>
          </a:p>
        </p:txBody>
      </p:sp>
      <p:sp>
        <p:nvSpPr>
          <p:cNvPr id="2" name="Freeform 3"/>
          <p:cNvSpPr/>
          <p:nvPr/>
        </p:nvSpPr>
        <p:spPr>
          <a:xfrm>
            <a:off x="819749" y="3216051"/>
            <a:ext cx="4744630" cy="0"/>
          </a:xfrm>
          <a:custGeom>
            <a:avLst/>
            <a:gdLst>
              <a:gd name="connsiteX0" fmla="*/ 0 w 4744630"/>
              <a:gd name="connsiteY0" fmla="*/ 0 h 0"/>
              <a:gd name="connsiteX1" fmla="*/ 4744631 w 4744630"/>
              <a:gd name="connsiteY1" fmla="*/ 0 h 0"/>
              <a:gd name="connsiteX2" fmla="*/ 0 w 4744630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744630">
                <a:moveTo>
                  <a:pt x="0" y="0"/>
                </a:moveTo>
                <a:lnTo>
                  <a:pt x="4744631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19749" y="2125830"/>
            <a:ext cx="4744630" cy="0"/>
          </a:xfrm>
          <a:custGeom>
            <a:avLst/>
            <a:gdLst>
              <a:gd name="connsiteX0" fmla="*/ 0 w 4744630"/>
              <a:gd name="connsiteY0" fmla="*/ 0 h 0"/>
              <a:gd name="connsiteX1" fmla="*/ 4744631 w 4744630"/>
              <a:gd name="connsiteY1" fmla="*/ 0 h 0"/>
              <a:gd name="connsiteX2" fmla="*/ 0 w 4744630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744630">
                <a:moveTo>
                  <a:pt x="0" y="0"/>
                </a:moveTo>
                <a:lnTo>
                  <a:pt x="4744631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19749" y="4473351"/>
            <a:ext cx="4744630" cy="0"/>
          </a:xfrm>
          <a:custGeom>
            <a:avLst/>
            <a:gdLst>
              <a:gd name="connsiteX0" fmla="*/ 0 w 4744630"/>
              <a:gd name="connsiteY0" fmla="*/ 0 h 0"/>
              <a:gd name="connsiteX1" fmla="*/ 4744631 w 4744630"/>
              <a:gd name="connsiteY1" fmla="*/ 0 h 0"/>
              <a:gd name="connsiteX2" fmla="*/ 0 w 4744630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744630">
                <a:moveTo>
                  <a:pt x="0" y="0"/>
                </a:moveTo>
                <a:lnTo>
                  <a:pt x="4744631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"/>
          <p:cNvSpPr txBox="1"/>
          <p:nvPr/>
        </p:nvSpPr>
        <p:spPr>
          <a:xfrm>
            <a:off x="866337" y="1656636"/>
            <a:ext cx="1925207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1900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1.</a:t>
            </a:r>
            <a:r>
              <a:rPr lang="zh-CN" altLang="en-US" sz="1900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控制</a:t>
            </a:r>
            <a:r>
              <a:rPr lang="zh-CN" altLang="en-US" sz="19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和实施阶段</a:t>
            </a:r>
            <a:endParaRPr lang="en-US" altLang="zh-CN" sz="19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818950" y="2125143"/>
            <a:ext cx="5655394" cy="4355032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25397" algn="l"/>
              </a:tabLst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1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）范围变更通常牵涉到人员、费用、进度、风险和质量等多个方面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。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所有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的变更都要求对这些方面的考虑和权衡，对于这些方面发生的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明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显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变动，需要及时更改这些方面的设计，并且进行相关的记录； </a:t>
            </a:r>
          </a:p>
          <a:p>
            <a:pPr defTabSz="-635">
              <a:tabLst>
                <a:tab pos="25397" algn="l"/>
              </a:tabLst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2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）其他成员可以对范围提出变更意见，但必须以填写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《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问题报告单</a:t>
            </a:r>
            <a:r>
              <a:rPr lang="en-US" altLang="zh-CN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》</a:t>
            </a:r>
          </a:p>
          <a:p>
            <a:pPr defTabSz="-635">
              <a:tabLst>
                <a:tab pos="25397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的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形成进行正式的变更请求；</a:t>
            </a:r>
          </a:p>
          <a:p>
            <a:pPr defTabSz="-635">
              <a:tabLst>
                <a:tab pos="25397" algn="l"/>
              </a:tabLst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3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）鼓励每一个项目成员提出新方法、新工具以提高项目的开发进度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但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严格控制在未经讨论的基础上擅自变更；</a:t>
            </a:r>
          </a:p>
          <a:p>
            <a:pPr defTabSz="-635">
              <a:tabLst>
                <a:tab pos="25397" algn="l"/>
              </a:tabLst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4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）对于客户提出的变更，视变更影响的大小，须经小组成员正式的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讨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论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，再实施；</a:t>
            </a:r>
          </a:p>
          <a:p>
            <a:pPr defTabSz="-635">
              <a:tabLst>
                <a:tab pos="25397" algn="l"/>
              </a:tabLst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5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）范围基线的变更要严格控制，除非在不能挽救的情况下，否则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范围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基线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不允许变更；</a:t>
            </a:r>
          </a:p>
          <a:p>
            <a:pPr defTabSz="-635">
              <a:tabLst>
                <a:tab pos="25397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范围基线变更必须经过正式的会议；</a:t>
            </a:r>
          </a:p>
          <a:p>
            <a:pPr defTabSz="-635">
              <a:tabLst>
                <a:tab pos="25397" algn="l"/>
              </a:tabLst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6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）程序的变更、代码的更新所形成的软件的新的调试版本，以版本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管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理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程序和源代码管理程序进行标识和记录，组长要确保当前使用的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版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本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反应了最新的变更；</a:t>
            </a:r>
          </a:p>
          <a:p>
            <a:pPr defTabSz="-635">
              <a:tabLst>
                <a:tab pos="25397" algn="l"/>
              </a:tabLst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7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）变更的内容、质量要求须同时遵循质量计划、质量标准的相关事项；</a:t>
            </a:r>
          </a:p>
          <a:p>
            <a:pPr defTabSz="-635">
              <a:tabLst>
                <a:tab pos="25397" algn="l"/>
              </a:tabLst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8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）用户手册、培训计划要求业务或对应功能相关的人员进行书写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，并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且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按照进度计划中所规定的最后日期进行审核，所有的修订意见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同时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让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大家清楚。</a:t>
            </a:r>
          </a:p>
          <a:p>
            <a:pPr defTabSz="-635">
              <a:tabLst>
                <a:tab pos="25397" algn="l"/>
              </a:tabLst>
            </a:pP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</p:txBody>
      </p:sp>
      <p:sp>
        <p:nvSpPr>
          <p:cNvPr id="21" name="Freeform 3"/>
          <p:cNvSpPr/>
          <p:nvPr/>
        </p:nvSpPr>
        <p:spPr>
          <a:xfrm>
            <a:off x="821019" y="3429485"/>
            <a:ext cx="4744630" cy="0"/>
          </a:xfrm>
          <a:custGeom>
            <a:avLst/>
            <a:gdLst>
              <a:gd name="connsiteX0" fmla="*/ 0 w 4744630"/>
              <a:gd name="connsiteY0" fmla="*/ 0 h 0"/>
              <a:gd name="connsiteX1" fmla="*/ 4744631 w 4744630"/>
              <a:gd name="connsiteY1" fmla="*/ 0 h 0"/>
              <a:gd name="connsiteX2" fmla="*/ 0 w 4744630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744630">
                <a:moveTo>
                  <a:pt x="0" y="0"/>
                </a:moveTo>
                <a:lnTo>
                  <a:pt x="4744631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21019" y="4764890"/>
            <a:ext cx="4744630" cy="0"/>
          </a:xfrm>
          <a:custGeom>
            <a:avLst/>
            <a:gdLst>
              <a:gd name="connsiteX0" fmla="*/ 0 w 4744630"/>
              <a:gd name="connsiteY0" fmla="*/ 0 h 0"/>
              <a:gd name="connsiteX1" fmla="*/ 4744631 w 4744630"/>
              <a:gd name="connsiteY1" fmla="*/ 0 h 0"/>
              <a:gd name="connsiteX2" fmla="*/ 0 w 4744630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744630">
                <a:moveTo>
                  <a:pt x="0" y="0"/>
                </a:moveTo>
                <a:lnTo>
                  <a:pt x="4744631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6475143" y="3216051"/>
            <a:ext cx="4744630" cy="0"/>
          </a:xfrm>
          <a:custGeom>
            <a:avLst/>
            <a:gdLst>
              <a:gd name="connsiteX0" fmla="*/ 0 w 4744630"/>
              <a:gd name="connsiteY0" fmla="*/ 0 h 0"/>
              <a:gd name="connsiteX1" fmla="*/ 4744631 w 4744630"/>
              <a:gd name="connsiteY1" fmla="*/ 0 h 0"/>
              <a:gd name="connsiteX2" fmla="*/ 0 w 4744630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744630">
                <a:moveTo>
                  <a:pt x="0" y="0"/>
                </a:moveTo>
                <a:lnTo>
                  <a:pt x="4744631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6475143" y="2125830"/>
            <a:ext cx="4744630" cy="0"/>
          </a:xfrm>
          <a:custGeom>
            <a:avLst/>
            <a:gdLst>
              <a:gd name="connsiteX0" fmla="*/ 0 w 4744630"/>
              <a:gd name="connsiteY0" fmla="*/ 0 h 0"/>
              <a:gd name="connsiteX1" fmla="*/ 4744631 w 4744630"/>
              <a:gd name="connsiteY1" fmla="*/ 0 h 0"/>
              <a:gd name="connsiteX2" fmla="*/ 0 w 4744630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744630">
                <a:moveTo>
                  <a:pt x="0" y="0"/>
                </a:moveTo>
                <a:lnTo>
                  <a:pt x="4744631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6475143" y="4473351"/>
            <a:ext cx="4744630" cy="0"/>
          </a:xfrm>
          <a:custGeom>
            <a:avLst/>
            <a:gdLst>
              <a:gd name="connsiteX0" fmla="*/ 0 w 4744630"/>
              <a:gd name="connsiteY0" fmla="*/ 0 h 0"/>
              <a:gd name="connsiteX1" fmla="*/ 4744631 w 4744630"/>
              <a:gd name="connsiteY1" fmla="*/ 0 h 0"/>
              <a:gd name="connsiteX2" fmla="*/ 0 w 4744630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744630">
                <a:moveTo>
                  <a:pt x="0" y="0"/>
                </a:moveTo>
                <a:lnTo>
                  <a:pt x="4744631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1"/>
          <p:cNvSpPr txBox="1"/>
          <p:nvPr/>
        </p:nvSpPr>
        <p:spPr>
          <a:xfrm>
            <a:off x="6521731" y="1656636"/>
            <a:ext cx="1915589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1900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2.</a:t>
            </a:r>
            <a:r>
              <a:rPr lang="zh-CN" altLang="en-US" sz="1900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概念</a:t>
            </a:r>
            <a:r>
              <a:rPr lang="zh-CN" altLang="en-US" sz="19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和计划阶段</a:t>
            </a:r>
            <a:endParaRPr lang="en-US" altLang="zh-CN" sz="19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27" name="TextBox 1"/>
          <p:cNvSpPr txBox="1"/>
          <p:nvPr/>
        </p:nvSpPr>
        <p:spPr>
          <a:xfrm>
            <a:off x="6521731" y="2125143"/>
            <a:ext cx="4488408" cy="692491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25397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在需求描述阶段，实施方把用户所要求进行开发和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设计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的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内容清楚的理解并描述为文档， 最终的正式范围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说明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需要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经过所有成员的正式评审，并作为后续工作的依据。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</p:txBody>
      </p:sp>
      <p:sp>
        <p:nvSpPr>
          <p:cNvPr id="29" name="Freeform 3"/>
          <p:cNvSpPr/>
          <p:nvPr/>
        </p:nvSpPr>
        <p:spPr>
          <a:xfrm>
            <a:off x="6476413" y="3429485"/>
            <a:ext cx="4744630" cy="0"/>
          </a:xfrm>
          <a:custGeom>
            <a:avLst/>
            <a:gdLst>
              <a:gd name="connsiteX0" fmla="*/ 0 w 4744630"/>
              <a:gd name="connsiteY0" fmla="*/ 0 h 0"/>
              <a:gd name="connsiteX1" fmla="*/ 4744631 w 4744630"/>
              <a:gd name="connsiteY1" fmla="*/ 0 h 0"/>
              <a:gd name="connsiteX2" fmla="*/ 0 w 4744630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744630">
                <a:moveTo>
                  <a:pt x="0" y="0"/>
                </a:moveTo>
                <a:lnTo>
                  <a:pt x="4744631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6476413" y="4764890"/>
            <a:ext cx="4744630" cy="0"/>
          </a:xfrm>
          <a:custGeom>
            <a:avLst/>
            <a:gdLst>
              <a:gd name="connsiteX0" fmla="*/ 0 w 4744630"/>
              <a:gd name="connsiteY0" fmla="*/ 0 h 0"/>
              <a:gd name="connsiteX1" fmla="*/ 4744631 w 4744630"/>
              <a:gd name="connsiteY1" fmla="*/ 0 h 0"/>
              <a:gd name="connsiteX2" fmla="*/ 0 w 4744630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744630">
                <a:moveTo>
                  <a:pt x="0" y="0"/>
                </a:moveTo>
                <a:lnTo>
                  <a:pt x="4744631" y="0"/>
                </a:lnTo>
                <a:lnTo>
                  <a:pt x="0" y="0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1"/>
          <p:cNvSpPr txBox="1"/>
          <p:nvPr/>
        </p:nvSpPr>
        <p:spPr>
          <a:xfrm>
            <a:off x="6475614" y="4264633"/>
            <a:ext cx="1181414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1900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3.</a:t>
            </a:r>
            <a:r>
              <a:rPr lang="zh-CN" altLang="en-US" sz="1900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收尾</a:t>
            </a:r>
            <a:r>
              <a:rPr lang="zh-CN" altLang="en-US" sz="19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阶段</a:t>
            </a:r>
            <a:endParaRPr lang="en-US" altLang="zh-CN" sz="19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4" name="TextBox 1"/>
          <p:cNvSpPr txBox="1"/>
          <p:nvPr/>
        </p:nvSpPr>
        <p:spPr>
          <a:xfrm>
            <a:off x="6475614" y="4733140"/>
            <a:ext cx="4667945" cy="477048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25397" algn="l"/>
              </a:tabLs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由老师、同学及客户进行验收，能够正常运行并具有</a:t>
            </a: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使</a:t>
            </a:r>
            <a:endParaRPr lang="en-US" altLang="zh-CN" sz="1400" dirty="0" smtClean="0">
              <a:solidFill>
                <a:schemeClr val="bg1">
                  <a:lumMod val="9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>
              <a:tabLst>
                <a:tab pos="25397" algn="l"/>
              </a:tabLst>
            </a:pPr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用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价值，并能够达到预期效果，则本次项目计划实施成功。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 animBg="1"/>
      <p:bldP spid="26" grpId="0"/>
      <p:bldP spid="27" grpId="0"/>
      <p:bldP spid="31" grpId="0" animBg="1"/>
      <p:bldP spid="32" grpId="0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泪滴形 25"/>
          <p:cNvSpPr/>
          <p:nvPr/>
        </p:nvSpPr>
        <p:spPr>
          <a:xfrm rot="8100000">
            <a:off x="5302250" y="1348740"/>
            <a:ext cx="914400" cy="914400"/>
          </a:xfrm>
          <a:prstGeom prst="teardrop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4066912" y="2452601"/>
            <a:ext cx="3385542" cy="106182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zh-CN" altLang="en-US" sz="6600" dirty="0">
                <a:solidFill>
                  <a:srgbClr val="E4AE57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组员分工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512361" y="1507720"/>
            <a:ext cx="514350" cy="66103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en-US" altLang="zh-CN" sz="40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05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1"/>
          <p:cNvSpPr txBox="1"/>
          <p:nvPr/>
        </p:nvSpPr>
        <p:spPr>
          <a:xfrm>
            <a:off x="8596630" y="561975"/>
            <a:ext cx="2397460" cy="540561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微软雅黑" panose="020B0503020204020204" pitchFamily="18" charset="-122"/>
              </a:rPr>
              <a:t>5.1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资源需求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7665318" y="2525872"/>
            <a:ext cx="1477969" cy="39240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lnSpc>
                <a:spcPts val="2699"/>
              </a:lnSpc>
            </a:pPr>
            <a:r>
              <a:rPr lang="zh-CN" altLang="en-US" sz="2000" b="1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郦哲聪：</a:t>
            </a:r>
            <a:r>
              <a:rPr lang="en-US" altLang="zh-CN" sz="2000" b="1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4</a:t>
            </a:r>
            <a:r>
              <a:rPr lang="zh-CN" altLang="en-US" sz="2000" b="1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分</a:t>
            </a:r>
            <a:endParaRPr lang="zh-CN" altLang="en-US" sz="2000" b="1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8961989" y="3411063"/>
            <a:ext cx="1452321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520639" algn="l"/>
              </a:tabLst>
            </a:pPr>
            <a:r>
              <a:rPr lang="zh-CN" altLang="en-US" sz="2000" b="1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刘晓倩：</a:t>
            </a:r>
            <a:r>
              <a:rPr lang="en-US" altLang="zh-CN" sz="2000" b="1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3</a:t>
            </a:r>
            <a:r>
              <a:rPr lang="zh-CN" altLang="en-US" sz="2000" b="1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分</a:t>
            </a:r>
            <a:endParaRPr lang="en-US" altLang="zh-CN" sz="2000" b="1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7665318" y="4380563"/>
            <a:ext cx="1452321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>
              <a:tabLst>
                <a:tab pos="520639" algn="l"/>
              </a:tabLst>
            </a:pPr>
            <a:r>
              <a:rPr lang="zh-CN" altLang="en-US" sz="2000" b="1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陈铉文：</a:t>
            </a:r>
            <a:r>
              <a:rPr lang="en-US" altLang="zh-CN" sz="2000" b="1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3</a:t>
            </a:r>
            <a:r>
              <a:rPr lang="zh-CN" altLang="en-US" sz="2000" b="1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分</a:t>
            </a:r>
            <a:endParaRPr lang="zh-CN" altLang="en-US" sz="2000" b="1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</a:endParaRPr>
          </a:p>
        </p:txBody>
      </p:sp>
      <p:sp>
        <p:nvSpPr>
          <p:cNvPr id="78477" name="Freeform 8"/>
          <p:cNvSpPr/>
          <p:nvPr/>
        </p:nvSpPr>
        <p:spPr>
          <a:xfrm>
            <a:off x="1961515" y="2298312"/>
            <a:ext cx="4897120" cy="843280"/>
          </a:xfrm>
          <a:custGeom>
            <a:avLst/>
            <a:gdLst>
              <a:gd name="connsiteX0" fmla="*/ 7712 w 7712"/>
              <a:gd name="connsiteY0" fmla="*/ 659 h 1328"/>
              <a:gd name="connsiteX1" fmla="*/ 7116 w 7712"/>
              <a:gd name="connsiteY1" fmla="*/ 0 h 1328"/>
              <a:gd name="connsiteX2" fmla="*/ 0 w 7712"/>
              <a:gd name="connsiteY2" fmla="*/ 0 h 1328"/>
              <a:gd name="connsiteX3" fmla="*/ 0 w 7712"/>
              <a:gd name="connsiteY3" fmla="*/ 1328 h 1328"/>
              <a:gd name="connsiteX4" fmla="*/ 7116 w 7712"/>
              <a:gd name="connsiteY4" fmla="*/ 1328 h 1328"/>
              <a:gd name="connsiteX5" fmla="*/ 7712 w 7712"/>
              <a:gd name="connsiteY5" fmla="*/ 659 h 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0" t="0" r="0" b="0"/>
            <a:pathLst>
              <a:path w="7712" h="1328">
                <a:moveTo>
                  <a:pt x="7712" y="659"/>
                </a:moveTo>
                <a:lnTo>
                  <a:pt x="7116" y="0"/>
                </a:lnTo>
                <a:lnTo>
                  <a:pt x="0" y="0"/>
                </a:lnTo>
                <a:lnTo>
                  <a:pt x="0" y="1328"/>
                </a:lnTo>
                <a:lnTo>
                  <a:pt x="7116" y="1328"/>
                </a:lnTo>
                <a:lnTo>
                  <a:pt x="7712" y="659"/>
                </a:lnTo>
                <a:close/>
              </a:path>
            </a:pathLst>
          </a:custGeom>
          <a:solidFill>
            <a:srgbClr val="DAB96E"/>
          </a:solidFill>
          <a:ln w="9525">
            <a:noFill/>
          </a:ln>
        </p:spPr>
        <p:txBody>
          <a:bodyPr lIns="91429" tIns="45714" rIns="91429" bIns="45714"/>
          <a:lstStyle/>
          <a:p>
            <a:endParaRPr lang="zh-CN" altLang="en-US"/>
          </a:p>
        </p:txBody>
      </p:sp>
      <p:sp>
        <p:nvSpPr>
          <p:cNvPr id="78478" name="Freeform 12"/>
          <p:cNvSpPr/>
          <p:nvPr/>
        </p:nvSpPr>
        <p:spPr>
          <a:xfrm>
            <a:off x="1271" y="1458208"/>
            <a:ext cx="1960245" cy="1683385"/>
          </a:xfrm>
          <a:custGeom>
            <a:avLst/>
            <a:gdLst/>
            <a:ahLst/>
            <a:cxnLst>
              <a:cxn ang="0">
                <a:pos x="1144538" y="703263"/>
              </a:cxn>
              <a:cxn ang="0">
                <a:pos x="0" y="0"/>
              </a:cxn>
              <a:cxn ang="0">
                <a:pos x="0" y="1054100"/>
              </a:cxn>
              <a:cxn ang="0">
                <a:pos x="1144538" y="1409700"/>
              </a:cxn>
              <a:cxn ang="0">
                <a:pos x="1144538" y="703263"/>
              </a:cxn>
            </a:cxnLst>
            <a:rect l="0" t="0" r="0" b="0"/>
            <a:pathLst>
              <a:path w="1331" h="888">
                <a:moveTo>
                  <a:pt x="1331" y="443"/>
                </a:moveTo>
                <a:lnTo>
                  <a:pt x="0" y="0"/>
                </a:lnTo>
                <a:lnTo>
                  <a:pt x="0" y="664"/>
                </a:lnTo>
                <a:lnTo>
                  <a:pt x="1331" y="888"/>
                </a:lnTo>
                <a:lnTo>
                  <a:pt x="1331" y="443"/>
                </a:lnTo>
                <a:close/>
              </a:path>
            </a:pathLst>
          </a:custGeom>
          <a:solidFill>
            <a:srgbClr val="DAB96E">
              <a:alpha val="90000"/>
            </a:srgbClr>
          </a:solidFill>
          <a:ln w="9525">
            <a:noFill/>
          </a:ln>
        </p:spPr>
        <p:txBody>
          <a:bodyPr lIns="91429" tIns="45714" rIns="91429" bIns="45714"/>
          <a:lstStyle/>
          <a:p>
            <a:endParaRPr lang="zh-CN" altLang="en-US"/>
          </a:p>
        </p:txBody>
      </p:sp>
      <p:sp>
        <p:nvSpPr>
          <p:cNvPr id="78480" name="TextBox 1074"/>
          <p:cNvSpPr txBox="1"/>
          <p:nvPr/>
        </p:nvSpPr>
        <p:spPr>
          <a:xfrm>
            <a:off x="2320925" y="2499607"/>
            <a:ext cx="3896995" cy="400097"/>
          </a:xfrm>
          <a:prstGeom prst="rect">
            <a:avLst/>
          </a:prstGeom>
          <a:noFill/>
          <a:ln w="9525">
            <a:noFill/>
          </a:ln>
        </p:spPr>
        <p:txBody>
          <a:bodyPr wrap="square" lIns="91429" tIns="45714" rIns="91429" bIns="45714">
            <a:spAutoFit/>
          </a:bodyPr>
          <a:lstStyle/>
          <a:p>
            <a:pPr defTabSz="-635"/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项目计划初稿、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ppt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制作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78473" name="Freeform 7"/>
          <p:cNvSpPr/>
          <p:nvPr/>
        </p:nvSpPr>
        <p:spPr>
          <a:xfrm>
            <a:off x="1962785" y="3141593"/>
            <a:ext cx="6200140" cy="839470"/>
          </a:xfrm>
          <a:custGeom>
            <a:avLst/>
            <a:gdLst>
              <a:gd name="connsiteX0" fmla="*/ 9346 w 9346"/>
              <a:gd name="connsiteY0" fmla="*/ 681 h 1322"/>
              <a:gd name="connsiteX1" fmla="*/ 8631 w 9346"/>
              <a:gd name="connsiteY1" fmla="*/ 0 h 1322"/>
              <a:gd name="connsiteX2" fmla="*/ 8086 w 9346"/>
              <a:gd name="connsiteY2" fmla="*/ 0 h 1322"/>
              <a:gd name="connsiteX3" fmla="*/ 0 w 9346"/>
              <a:gd name="connsiteY3" fmla="*/ 0 h 1322"/>
              <a:gd name="connsiteX4" fmla="*/ 0 w 9346"/>
              <a:gd name="connsiteY4" fmla="*/ 1322 h 1322"/>
              <a:gd name="connsiteX5" fmla="*/ 7415 w 9346"/>
              <a:gd name="connsiteY5" fmla="*/ 1322 h 1322"/>
              <a:gd name="connsiteX6" fmla="*/ 8631 w 9346"/>
              <a:gd name="connsiteY6" fmla="*/ 1322 h 1322"/>
              <a:gd name="connsiteX7" fmla="*/ 9346 w 9346"/>
              <a:gd name="connsiteY7" fmla="*/ 681 h 1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0" t="0" r="0" b="0"/>
            <a:pathLst>
              <a:path w="9346" h="1322">
                <a:moveTo>
                  <a:pt x="9346" y="681"/>
                </a:moveTo>
                <a:lnTo>
                  <a:pt x="8631" y="0"/>
                </a:lnTo>
                <a:lnTo>
                  <a:pt x="8086" y="0"/>
                </a:lnTo>
                <a:lnTo>
                  <a:pt x="0" y="0"/>
                </a:lnTo>
                <a:lnTo>
                  <a:pt x="0" y="1322"/>
                </a:lnTo>
                <a:lnTo>
                  <a:pt x="7415" y="1322"/>
                </a:lnTo>
                <a:lnTo>
                  <a:pt x="8631" y="1322"/>
                </a:lnTo>
                <a:lnTo>
                  <a:pt x="9346" y="681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lIns="91429" tIns="45714" rIns="91429" bIns="45714"/>
          <a:lstStyle/>
          <a:p>
            <a:endParaRPr lang="zh-CN" altLang="en-US"/>
          </a:p>
        </p:txBody>
      </p:sp>
      <p:sp>
        <p:nvSpPr>
          <p:cNvPr id="78474" name="Freeform 11"/>
          <p:cNvSpPr/>
          <p:nvPr/>
        </p:nvSpPr>
        <p:spPr>
          <a:xfrm>
            <a:off x="1271" y="2717413"/>
            <a:ext cx="1961515" cy="126428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8863"/>
              </a:cxn>
              <a:cxn ang="0">
                <a:pos x="1144538" y="1058863"/>
              </a:cxn>
              <a:cxn ang="0">
                <a:pos x="1144538" y="355600"/>
              </a:cxn>
              <a:cxn ang="0">
                <a:pos x="0" y="0"/>
              </a:cxn>
            </a:cxnLst>
            <a:rect l="0" t="0" r="0" b="0"/>
            <a:pathLst>
              <a:path w="1331" h="667">
                <a:moveTo>
                  <a:pt x="0" y="0"/>
                </a:moveTo>
                <a:lnTo>
                  <a:pt x="0" y="667"/>
                </a:lnTo>
                <a:lnTo>
                  <a:pt x="1331" y="667"/>
                </a:lnTo>
                <a:lnTo>
                  <a:pt x="1331" y="22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 w="9525">
            <a:noFill/>
          </a:ln>
        </p:spPr>
        <p:txBody>
          <a:bodyPr lIns="91429" tIns="45714" rIns="91429" bIns="45714"/>
          <a:lstStyle/>
          <a:p>
            <a:endParaRPr lang="zh-CN" altLang="en-US"/>
          </a:p>
        </p:txBody>
      </p:sp>
      <p:sp>
        <p:nvSpPr>
          <p:cNvPr id="78466" name="Freeform 6"/>
          <p:cNvSpPr/>
          <p:nvPr/>
        </p:nvSpPr>
        <p:spPr>
          <a:xfrm>
            <a:off x="1962151" y="3981698"/>
            <a:ext cx="4914265" cy="840105"/>
          </a:xfrm>
          <a:custGeom>
            <a:avLst/>
            <a:gdLst>
              <a:gd name="connsiteX0" fmla="*/ 0 w 7739"/>
              <a:gd name="connsiteY0" fmla="*/ 1323 h 1323"/>
              <a:gd name="connsiteX1" fmla="*/ 7162 w 7739"/>
              <a:gd name="connsiteY1" fmla="*/ 1323 h 1323"/>
              <a:gd name="connsiteX2" fmla="*/ 7739 w 7739"/>
              <a:gd name="connsiteY2" fmla="*/ 680 h 1323"/>
              <a:gd name="connsiteX3" fmla="*/ 7162 w 7739"/>
              <a:gd name="connsiteY3" fmla="*/ 0 h 1323"/>
              <a:gd name="connsiteX4" fmla="*/ 0 w 7739"/>
              <a:gd name="connsiteY4" fmla="*/ 0 h 1323"/>
              <a:gd name="connsiteX5" fmla="*/ 0 w 7739"/>
              <a:gd name="connsiteY5" fmla="*/ 1323 h 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0" t="0" r="0" b="0"/>
            <a:pathLst>
              <a:path w="7739" h="1323">
                <a:moveTo>
                  <a:pt x="0" y="1323"/>
                </a:moveTo>
                <a:lnTo>
                  <a:pt x="7162" y="1323"/>
                </a:lnTo>
                <a:lnTo>
                  <a:pt x="7739" y="680"/>
                </a:lnTo>
                <a:lnTo>
                  <a:pt x="7162" y="0"/>
                </a:lnTo>
                <a:lnTo>
                  <a:pt x="0" y="0"/>
                </a:lnTo>
                <a:lnTo>
                  <a:pt x="0" y="1323"/>
                </a:lnTo>
                <a:close/>
              </a:path>
            </a:pathLst>
          </a:custGeom>
          <a:solidFill>
            <a:srgbClr val="717171"/>
          </a:solidFill>
          <a:ln w="9525">
            <a:noFill/>
          </a:ln>
        </p:spPr>
        <p:txBody>
          <a:bodyPr lIns="91429" tIns="45714" rIns="91429" bIns="45714"/>
          <a:lstStyle/>
          <a:p>
            <a:endParaRPr lang="zh-CN" altLang="en-US"/>
          </a:p>
        </p:txBody>
      </p:sp>
      <p:sp>
        <p:nvSpPr>
          <p:cNvPr id="78467" name="Freeform 10"/>
          <p:cNvSpPr/>
          <p:nvPr/>
        </p:nvSpPr>
        <p:spPr>
          <a:xfrm>
            <a:off x="1271" y="3981698"/>
            <a:ext cx="1960245" cy="1261110"/>
          </a:xfrm>
          <a:custGeom>
            <a:avLst/>
            <a:gdLst/>
            <a:ahLst/>
            <a:cxnLst>
              <a:cxn ang="0">
                <a:pos x="0" y="1055688"/>
              </a:cxn>
              <a:cxn ang="0">
                <a:pos x="0" y="0"/>
              </a:cxn>
              <a:cxn ang="0">
                <a:pos x="1144538" y="0"/>
              </a:cxn>
              <a:cxn ang="0">
                <a:pos x="1144538" y="703263"/>
              </a:cxn>
              <a:cxn ang="0">
                <a:pos x="0" y="1055688"/>
              </a:cxn>
            </a:cxnLst>
            <a:rect l="0" t="0" r="0" b="0"/>
            <a:pathLst>
              <a:path w="1331" h="665">
                <a:moveTo>
                  <a:pt x="0" y="665"/>
                </a:moveTo>
                <a:lnTo>
                  <a:pt x="0" y="0"/>
                </a:lnTo>
                <a:lnTo>
                  <a:pt x="1331" y="0"/>
                </a:lnTo>
                <a:lnTo>
                  <a:pt x="1331" y="443"/>
                </a:lnTo>
                <a:lnTo>
                  <a:pt x="0" y="665"/>
                </a:lnTo>
                <a:close/>
              </a:path>
            </a:pathLst>
          </a:custGeom>
          <a:solidFill>
            <a:srgbClr val="717171">
              <a:alpha val="90000"/>
            </a:srgbClr>
          </a:solidFill>
          <a:ln w="9525">
            <a:noFill/>
          </a:ln>
        </p:spPr>
        <p:txBody>
          <a:bodyPr lIns="91429" tIns="45714" rIns="91429" bIns="45714"/>
          <a:lstStyle/>
          <a:p>
            <a:endParaRPr lang="zh-CN" altLang="en-US"/>
          </a:p>
        </p:txBody>
      </p:sp>
      <p:sp>
        <p:nvSpPr>
          <p:cNvPr id="63" name="椭圆 62"/>
          <p:cNvSpPr>
            <a:spLocks noChangeAspect="1"/>
          </p:cNvSpPr>
          <p:nvPr/>
        </p:nvSpPr>
        <p:spPr>
          <a:xfrm>
            <a:off x="6986270" y="2436107"/>
            <a:ext cx="576000" cy="576000"/>
          </a:xfrm>
          <a:prstGeom prst="ellipse">
            <a:avLst/>
          </a:prstGeom>
          <a:solidFill>
            <a:srgbClr val="DAB96E"/>
          </a:solidFill>
          <a:ln>
            <a:solidFill>
              <a:srgbClr val="DAB9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>
            <a:spLocks noChangeAspect="1"/>
          </p:cNvSpPr>
          <p:nvPr/>
        </p:nvSpPr>
        <p:spPr>
          <a:xfrm>
            <a:off x="8271510" y="3290817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>
            <a:spLocks noChangeAspect="1"/>
          </p:cNvSpPr>
          <p:nvPr/>
        </p:nvSpPr>
        <p:spPr>
          <a:xfrm>
            <a:off x="6964499" y="4171924"/>
            <a:ext cx="576000" cy="576000"/>
          </a:xfrm>
          <a:prstGeom prst="ellipse">
            <a:avLst/>
          </a:prstGeom>
          <a:solidFill>
            <a:srgbClr val="71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70" name="Freeform 8"/>
          <p:cNvSpPr>
            <a:spLocks noChangeAspect="1" noEditPoints="1"/>
          </p:cNvSpPr>
          <p:nvPr/>
        </p:nvSpPr>
        <p:spPr bwMode="auto">
          <a:xfrm>
            <a:off x="7094388" y="2537655"/>
            <a:ext cx="360000" cy="371920"/>
          </a:xfrm>
          <a:custGeom>
            <a:avLst/>
            <a:gdLst>
              <a:gd name="T0" fmla="*/ 34 w 64"/>
              <a:gd name="T1" fmla="*/ 33 h 65"/>
              <a:gd name="T2" fmla="*/ 32 w 64"/>
              <a:gd name="T3" fmla="*/ 12 h 65"/>
              <a:gd name="T4" fmla="*/ 29 w 64"/>
              <a:gd name="T5" fmla="*/ 35 h 65"/>
              <a:gd name="T6" fmla="*/ 45 w 64"/>
              <a:gd name="T7" fmla="*/ 37 h 65"/>
              <a:gd name="T8" fmla="*/ 45 w 64"/>
              <a:gd name="T9" fmla="*/ 33 h 65"/>
              <a:gd name="T10" fmla="*/ 53 w 64"/>
              <a:gd name="T11" fmla="*/ 14 h 65"/>
              <a:gd name="T12" fmla="*/ 11 w 64"/>
              <a:gd name="T13" fmla="*/ 14 h 65"/>
              <a:gd name="T14" fmla="*/ 2 w 64"/>
              <a:gd name="T15" fmla="*/ 35 h 65"/>
              <a:gd name="T16" fmla="*/ 11 w 64"/>
              <a:gd name="T17" fmla="*/ 56 h 65"/>
              <a:gd name="T18" fmla="*/ 53 w 64"/>
              <a:gd name="T19" fmla="*/ 56 h 65"/>
              <a:gd name="T20" fmla="*/ 53 w 64"/>
              <a:gd name="T21" fmla="*/ 56 h 65"/>
              <a:gd name="T22" fmla="*/ 53 w 64"/>
              <a:gd name="T23" fmla="*/ 14 h 65"/>
              <a:gd name="T24" fmla="*/ 50 w 64"/>
              <a:gd name="T25" fmla="*/ 53 h 65"/>
              <a:gd name="T26" fmla="*/ 32 w 64"/>
              <a:gd name="T27" fmla="*/ 60 h 65"/>
              <a:gd name="T28" fmla="*/ 14 w 64"/>
              <a:gd name="T29" fmla="*/ 53 h 65"/>
              <a:gd name="T30" fmla="*/ 14 w 64"/>
              <a:gd name="T31" fmla="*/ 17 h 65"/>
              <a:gd name="T32" fmla="*/ 32 w 64"/>
              <a:gd name="T33" fmla="*/ 10 h 65"/>
              <a:gd name="T34" fmla="*/ 50 w 64"/>
              <a:gd name="T35" fmla="*/ 17 h 65"/>
              <a:gd name="T36" fmla="*/ 50 w 64"/>
              <a:gd name="T37" fmla="*/ 53 h 65"/>
              <a:gd name="T38" fmla="*/ 63 w 64"/>
              <a:gd name="T39" fmla="*/ 14 h 65"/>
              <a:gd name="T40" fmla="*/ 58 w 64"/>
              <a:gd name="T41" fmla="*/ 8 h 65"/>
              <a:gd name="T42" fmla="*/ 56 w 64"/>
              <a:gd name="T43" fmla="*/ 6 h 65"/>
              <a:gd name="T44" fmla="*/ 50 w 64"/>
              <a:gd name="T45" fmla="*/ 2 h 65"/>
              <a:gd name="T46" fmla="*/ 43 w 64"/>
              <a:gd name="T47" fmla="*/ 1 h 65"/>
              <a:gd name="T48" fmla="*/ 48 w 64"/>
              <a:gd name="T49" fmla="*/ 6 h 65"/>
              <a:gd name="T50" fmla="*/ 53 w 64"/>
              <a:gd name="T51" fmla="*/ 9 h 65"/>
              <a:gd name="T52" fmla="*/ 55 w 64"/>
              <a:gd name="T53" fmla="*/ 12 h 65"/>
              <a:gd name="T54" fmla="*/ 59 w 64"/>
              <a:gd name="T55" fmla="*/ 16 h 65"/>
              <a:gd name="T56" fmla="*/ 63 w 64"/>
              <a:gd name="T57" fmla="*/ 14 h 65"/>
              <a:gd name="T58" fmla="*/ 4 w 64"/>
              <a:gd name="T59" fmla="*/ 17 h 65"/>
              <a:gd name="T60" fmla="*/ 8 w 64"/>
              <a:gd name="T61" fmla="*/ 12 h 65"/>
              <a:gd name="T62" fmla="*/ 13 w 64"/>
              <a:gd name="T63" fmla="*/ 8 h 65"/>
              <a:gd name="T64" fmla="*/ 16 w 64"/>
              <a:gd name="T65" fmla="*/ 6 h 65"/>
              <a:gd name="T66" fmla="*/ 20 w 64"/>
              <a:gd name="T67" fmla="*/ 1 h 65"/>
              <a:gd name="T68" fmla="*/ 14 w 64"/>
              <a:gd name="T69" fmla="*/ 2 h 65"/>
              <a:gd name="T70" fmla="*/ 11 w 64"/>
              <a:gd name="T71" fmla="*/ 4 h 65"/>
              <a:gd name="T72" fmla="*/ 5 w 64"/>
              <a:gd name="T73" fmla="*/ 8 h 65"/>
              <a:gd name="T74" fmla="*/ 0 w 64"/>
              <a:gd name="T75" fmla="*/ 14 h 65"/>
              <a:gd name="T76" fmla="*/ 4 w 64"/>
              <a:gd name="T77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4" h="65">
                <a:moveTo>
                  <a:pt x="45" y="33"/>
                </a:moveTo>
                <a:cubicBezTo>
                  <a:pt x="34" y="33"/>
                  <a:pt x="34" y="33"/>
                  <a:pt x="34" y="33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3"/>
                  <a:pt x="33" y="12"/>
                  <a:pt x="32" y="12"/>
                </a:cubicBezTo>
                <a:cubicBezTo>
                  <a:pt x="30" y="12"/>
                  <a:pt x="29" y="13"/>
                  <a:pt x="29" y="14"/>
                </a:cubicBezTo>
                <a:cubicBezTo>
                  <a:pt x="29" y="35"/>
                  <a:pt x="29" y="35"/>
                  <a:pt x="29" y="35"/>
                </a:cubicBezTo>
                <a:cubicBezTo>
                  <a:pt x="29" y="36"/>
                  <a:pt x="30" y="37"/>
                  <a:pt x="32" y="37"/>
                </a:cubicBezTo>
                <a:cubicBezTo>
                  <a:pt x="45" y="37"/>
                  <a:pt x="45" y="37"/>
                  <a:pt x="45" y="37"/>
                </a:cubicBezTo>
                <a:cubicBezTo>
                  <a:pt x="46" y="37"/>
                  <a:pt x="47" y="36"/>
                  <a:pt x="47" y="35"/>
                </a:cubicBezTo>
                <a:cubicBezTo>
                  <a:pt x="47" y="34"/>
                  <a:pt x="46" y="33"/>
                  <a:pt x="45" y="33"/>
                </a:cubicBezTo>
                <a:close/>
                <a:moveTo>
                  <a:pt x="53" y="14"/>
                </a:moveTo>
                <a:cubicBezTo>
                  <a:pt x="53" y="14"/>
                  <a:pt x="53" y="14"/>
                  <a:pt x="53" y="14"/>
                </a:cubicBezTo>
                <a:cubicBezTo>
                  <a:pt x="48" y="8"/>
                  <a:pt x="40" y="5"/>
                  <a:pt x="32" y="5"/>
                </a:cubicBezTo>
                <a:cubicBezTo>
                  <a:pt x="23" y="5"/>
                  <a:pt x="16" y="8"/>
                  <a:pt x="11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5" y="19"/>
                  <a:pt x="2" y="27"/>
                  <a:pt x="2" y="35"/>
                </a:cubicBezTo>
                <a:cubicBezTo>
                  <a:pt x="2" y="43"/>
                  <a:pt x="5" y="51"/>
                  <a:pt x="10" y="56"/>
                </a:cubicBezTo>
                <a:cubicBezTo>
                  <a:pt x="11" y="56"/>
                  <a:pt x="11" y="56"/>
                  <a:pt x="11" y="56"/>
                </a:cubicBezTo>
                <a:cubicBezTo>
                  <a:pt x="16" y="62"/>
                  <a:pt x="23" y="65"/>
                  <a:pt x="32" y="65"/>
                </a:cubicBezTo>
                <a:cubicBezTo>
                  <a:pt x="40" y="65"/>
                  <a:pt x="47" y="62"/>
                  <a:pt x="53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8" y="51"/>
                  <a:pt x="62" y="43"/>
                  <a:pt x="62" y="35"/>
                </a:cubicBezTo>
                <a:cubicBezTo>
                  <a:pt x="62" y="27"/>
                  <a:pt x="58" y="19"/>
                  <a:pt x="53" y="14"/>
                </a:cubicBezTo>
                <a:cubicBezTo>
                  <a:pt x="53" y="14"/>
                  <a:pt x="53" y="14"/>
                  <a:pt x="53" y="14"/>
                </a:cubicBezTo>
                <a:close/>
                <a:moveTo>
                  <a:pt x="50" y="53"/>
                </a:moveTo>
                <a:cubicBezTo>
                  <a:pt x="50" y="53"/>
                  <a:pt x="50" y="53"/>
                  <a:pt x="50" y="53"/>
                </a:cubicBezTo>
                <a:cubicBezTo>
                  <a:pt x="45" y="58"/>
                  <a:pt x="39" y="60"/>
                  <a:pt x="32" y="60"/>
                </a:cubicBezTo>
                <a:cubicBezTo>
                  <a:pt x="25" y="60"/>
                  <a:pt x="18" y="58"/>
                  <a:pt x="14" y="53"/>
                </a:cubicBezTo>
                <a:cubicBezTo>
                  <a:pt x="14" y="53"/>
                  <a:pt x="14" y="53"/>
                  <a:pt x="14" y="53"/>
                </a:cubicBezTo>
                <a:cubicBezTo>
                  <a:pt x="9" y="48"/>
                  <a:pt x="6" y="42"/>
                  <a:pt x="6" y="35"/>
                </a:cubicBezTo>
                <a:cubicBezTo>
                  <a:pt x="6" y="28"/>
                  <a:pt x="9" y="22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8" y="12"/>
                  <a:pt x="25" y="10"/>
                  <a:pt x="32" y="10"/>
                </a:cubicBezTo>
                <a:cubicBezTo>
                  <a:pt x="39" y="10"/>
                  <a:pt x="45" y="12"/>
                  <a:pt x="50" y="17"/>
                </a:cubicBezTo>
                <a:cubicBezTo>
                  <a:pt x="50" y="17"/>
                  <a:pt x="50" y="17"/>
                  <a:pt x="50" y="17"/>
                </a:cubicBezTo>
                <a:cubicBezTo>
                  <a:pt x="54" y="22"/>
                  <a:pt x="57" y="28"/>
                  <a:pt x="57" y="35"/>
                </a:cubicBezTo>
                <a:cubicBezTo>
                  <a:pt x="57" y="42"/>
                  <a:pt x="54" y="48"/>
                  <a:pt x="50" y="53"/>
                </a:cubicBezTo>
                <a:close/>
                <a:moveTo>
                  <a:pt x="63" y="14"/>
                </a:moveTo>
                <a:cubicBezTo>
                  <a:pt x="63" y="14"/>
                  <a:pt x="63" y="14"/>
                  <a:pt x="63" y="14"/>
                </a:cubicBezTo>
                <a:cubicBezTo>
                  <a:pt x="62" y="13"/>
                  <a:pt x="62" y="12"/>
                  <a:pt x="61" y="11"/>
                </a:cubicBezTo>
                <a:cubicBezTo>
                  <a:pt x="60" y="10"/>
                  <a:pt x="59" y="9"/>
                  <a:pt x="58" y="8"/>
                </a:cubicBezTo>
                <a:cubicBezTo>
                  <a:pt x="58" y="7"/>
                  <a:pt x="57" y="7"/>
                  <a:pt x="56" y="6"/>
                </a:cubicBezTo>
                <a:cubicBezTo>
                  <a:pt x="56" y="6"/>
                  <a:pt x="56" y="6"/>
                  <a:pt x="56" y="6"/>
                </a:cubicBezTo>
                <a:cubicBezTo>
                  <a:pt x="55" y="5"/>
                  <a:pt x="54" y="4"/>
                  <a:pt x="53" y="4"/>
                </a:cubicBezTo>
                <a:cubicBezTo>
                  <a:pt x="52" y="3"/>
                  <a:pt x="51" y="2"/>
                  <a:pt x="50" y="2"/>
                </a:cubicBezTo>
                <a:cubicBezTo>
                  <a:pt x="49" y="1"/>
                  <a:pt x="48" y="1"/>
                  <a:pt x="46" y="0"/>
                </a:cubicBezTo>
                <a:cubicBezTo>
                  <a:pt x="45" y="0"/>
                  <a:pt x="44" y="0"/>
                  <a:pt x="43" y="1"/>
                </a:cubicBezTo>
                <a:cubicBezTo>
                  <a:pt x="43" y="3"/>
                  <a:pt x="43" y="4"/>
                  <a:pt x="45" y="5"/>
                </a:cubicBezTo>
                <a:cubicBezTo>
                  <a:pt x="46" y="5"/>
                  <a:pt x="47" y="5"/>
                  <a:pt x="48" y="6"/>
                </a:cubicBezTo>
                <a:cubicBezTo>
                  <a:pt x="48" y="6"/>
                  <a:pt x="49" y="7"/>
                  <a:pt x="50" y="8"/>
                </a:cubicBezTo>
                <a:cubicBezTo>
                  <a:pt x="51" y="8"/>
                  <a:pt x="52" y="9"/>
                  <a:pt x="53" y="9"/>
                </a:cubicBezTo>
                <a:cubicBezTo>
                  <a:pt x="53" y="9"/>
                  <a:pt x="53" y="9"/>
                  <a:pt x="53" y="9"/>
                </a:cubicBezTo>
                <a:cubicBezTo>
                  <a:pt x="54" y="10"/>
                  <a:pt x="54" y="11"/>
                  <a:pt x="55" y="12"/>
                </a:cubicBezTo>
                <a:cubicBezTo>
                  <a:pt x="56" y="12"/>
                  <a:pt x="57" y="13"/>
                  <a:pt x="57" y="14"/>
                </a:cubicBezTo>
                <a:cubicBezTo>
                  <a:pt x="58" y="15"/>
                  <a:pt x="59" y="16"/>
                  <a:pt x="59" y="16"/>
                </a:cubicBezTo>
                <a:cubicBezTo>
                  <a:pt x="60" y="18"/>
                  <a:pt x="61" y="18"/>
                  <a:pt x="62" y="17"/>
                </a:cubicBezTo>
                <a:cubicBezTo>
                  <a:pt x="63" y="16"/>
                  <a:pt x="64" y="15"/>
                  <a:pt x="63" y="14"/>
                </a:cubicBezTo>
                <a:close/>
                <a:moveTo>
                  <a:pt x="4" y="17"/>
                </a:moveTo>
                <a:cubicBezTo>
                  <a:pt x="4" y="17"/>
                  <a:pt x="4" y="17"/>
                  <a:pt x="4" y="17"/>
                </a:cubicBezTo>
                <a:cubicBezTo>
                  <a:pt x="5" y="16"/>
                  <a:pt x="6" y="15"/>
                  <a:pt x="6" y="14"/>
                </a:cubicBezTo>
                <a:cubicBezTo>
                  <a:pt x="7" y="13"/>
                  <a:pt x="8" y="12"/>
                  <a:pt x="8" y="12"/>
                </a:cubicBezTo>
                <a:cubicBezTo>
                  <a:pt x="9" y="11"/>
                  <a:pt x="10" y="10"/>
                  <a:pt x="11" y="9"/>
                </a:cubicBezTo>
                <a:cubicBezTo>
                  <a:pt x="11" y="9"/>
                  <a:pt x="12" y="8"/>
                  <a:pt x="13" y="8"/>
                </a:cubicBezTo>
                <a:cubicBezTo>
                  <a:pt x="14" y="7"/>
                  <a:pt x="15" y="6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7" y="5"/>
                  <a:pt x="18" y="5"/>
                  <a:pt x="19" y="5"/>
                </a:cubicBezTo>
                <a:cubicBezTo>
                  <a:pt x="20" y="4"/>
                  <a:pt x="21" y="3"/>
                  <a:pt x="20" y="1"/>
                </a:cubicBezTo>
                <a:cubicBezTo>
                  <a:pt x="20" y="0"/>
                  <a:pt x="18" y="0"/>
                  <a:pt x="17" y="0"/>
                </a:cubicBezTo>
                <a:cubicBezTo>
                  <a:pt x="16" y="1"/>
                  <a:pt x="15" y="1"/>
                  <a:pt x="14" y="2"/>
                </a:cubicBezTo>
                <a:cubicBezTo>
                  <a:pt x="14" y="2"/>
                  <a:pt x="14" y="2"/>
                  <a:pt x="14" y="2"/>
                </a:cubicBezTo>
                <a:cubicBezTo>
                  <a:pt x="13" y="2"/>
                  <a:pt x="12" y="3"/>
                  <a:pt x="11" y="4"/>
                </a:cubicBezTo>
                <a:cubicBezTo>
                  <a:pt x="10" y="4"/>
                  <a:pt x="9" y="5"/>
                  <a:pt x="8" y="6"/>
                </a:cubicBezTo>
                <a:cubicBezTo>
                  <a:pt x="7" y="7"/>
                  <a:pt x="6" y="8"/>
                  <a:pt x="5" y="8"/>
                </a:cubicBezTo>
                <a:cubicBezTo>
                  <a:pt x="4" y="9"/>
                  <a:pt x="3" y="10"/>
                  <a:pt x="3" y="11"/>
                </a:cubicBezTo>
                <a:cubicBezTo>
                  <a:pt x="2" y="12"/>
                  <a:pt x="1" y="13"/>
                  <a:pt x="0" y="14"/>
                </a:cubicBezTo>
                <a:cubicBezTo>
                  <a:pt x="0" y="15"/>
                  <a:pt x="0" y="16"/>
                  <a:pt x="1" y="17"/>
                </a:cubicBezTo>
                <a:cubicBezTo>
                  <a:pt x="2" y="18"/>
                  <a:pt x="4" y="18"/>
                  <a:pt x="4" y="1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71" name="Freeform 14"/>
          <p:cNvSpPr>
            <a:spLocks noChangeAspect="1" noEditPoints="1"/>
          </p:cNvSpPr>
          <p:nvPr/>
        </p:nvSpPr>
        <p:spPr bwMode="auto">
          <a:xfrm>
            <a:off x="8417278" y="3401111"/>
            <a:ext cx="267501" cy="360000"/>
          </a:xfrm>
          <a:custGeom>
            <a:avLst/>
            <a:gdLst>
              <a:gd name="T0" fmla="*/ 17 w 45"/>
              <a:gd name="T1" fmla="*/ 18 h 60"/>
              <a:gd name="T2" fmla="*/ 17 w 45"/>
              <a:gd name="T3" fmla="*/ 41 h 60"/>
              <a:gd name="T4" fmla="*/ 17 w 45"/>
              <a:gd name="T5" fmla="*/ 41 h 60"/>
              <a:gd name="T6" fmla="*/ 32 w 45"/>
              <a:gd name="T7" fmla="*/ 53 h 60"/>
              <a:gd name="T8" fmla="*/ 32 w 45"/>
              <a:gd name="T9" fmla="*/ 42 h 60"/>
              <a:gd name="T10" fmla="*/ 32 w 45"/>
              <a:gd name="T11" fmla="*/ 17 h 60"/>
              <a:gd name="T12" fmla="*/ 32 w 45"/>
              <a:gd name="T13" fmla="*/ 6 h 60"/>
              <a:gd name="T14" fmla="*/ 17 w 45"/>
              <a:gd name="T15" fmla="*/ 18 h 60"/>
              <a:gd name="T16" fmla="*/ 17 w 45"/>
              <a:gd name="T17" fmla="*/ 18 h 60"/>
              <a:gd name="T18" fmla="*/ 14 w 45"/>
              <a:gd name="T19" fmla="*/ 19 h 60"/>
              <a:gd name="T20" fmla="*/ 14 w 45"/>
              <a:gd name="T21" fmla="*/ 19 h 60"/>
              <a:gd name="T22" fmla="*/ 5 w 45"/>
              <a:gd name="T23" fmla="*/ 19 h 60"/>
              <a:gd name="T24" fmla="*/ 5 w 45"/>
              <a:gd name="T25" fmla="*/ 40 h 60"/>
              <a:gd name="T26" fmla="*/ 14 w 45"/>
              <a:gd name="T27" fmla="*/ 40 h 60"/>
              <a:gd name="T28" fmla="*/ 14 w 45"/>
              <a:gd name="T29" fmla="*/ 19 h 60"/>
              <a:gd name="T30" fmla="*/ 15 w 45"/>
              <a:gd name="T31" fmla="*/ 14 h 60"/>
              <a:gd name="T32" fmla="*/ 15 w 45"/>
              <a:gd name="T33" fmla="*/ 14 h 60"/>
              <a:gd name="T34" fmla="*/ 33 w 45"/>
              <a:gd name="T35" fmla="*/ 0 h 60"/>
              <a:gd name="T36" fmla="*/ 35 w 45"/>
              <a:gd name="T37" fmla="*/ 0 h 60"/>
              <a:gd name="T38" fmla="*/ 37 w 45"/>
              <a:gd name="T39" fmla="*/ 2 h 60"/>
              <a:gd name="T40" fmla="*/ 37 w 45"/>
              <a:gd name="T41" fmla="*/ 17 h 60"/>
              <a:gd name="T42" fmla="*/ 37 w 45"/>
              <a:gd name="T43" fmla="*/ 17 h 60"/>
              <a:gd name="T44" fmla="*/ 42 w 45"/>
              <a:gd name="T45" fmla="*/ 21 h 60"/>
              <a:gd name="T46" fmla="*/ 45 w 45"/>
              <a:gd name="T47" fmla="*/ 30 h 60"/>
              <a:gd name="T48" fmla="*/ 42 w 45"/>
              <a:gd name="T49" fmla="*/ 38 h 60"/>
              <a:gd name="T50" fmla="*/ 37 w 45"/>
              <a:gd name="T51" fmla="*/ 42 h 60"/>
              <a:gd name="T52" fmla="*/ 37 w 45"/>
              <a:gd name="T53" fmla="*/ 42 h 60"/>
              <a:gd name="T54" fmla="*/ 37 w 45"/>
              <a:gd name="T55" fmla="*/ 57 h 60"/>
              <a:gd name="T56" fmla="*/ 36 w 45"/>
              <a:gd name="T57" fmla="*/ 59 h 60"/>
              <a:gd name="T58" fmla="*/ 33 w 45"/>
              <a:gd name="T59" fmla="*/ 59 h 60"/>
              <a:gd name="T60" fmla="*/ 15 w 45"/>
              <a:gd name="T61" fmla="*/ 45 h 60"/>
              <a:gd name="T62" fmla="*/ 2 w 45"/>
              <a:gd name="T63" fmla="*/ 45 h 60"/>
              <a:gd name="T64" fmla="*/ 2 w 45"/>
              <a:gd name="T65" fmla="*/ 45 h 60"/>
              <a:gd name="T66" fmla="*/ 0 w 45"/>
              <a:gd name="T67" fmla="*/ 42 h 60"/>
              <a:gd name="T68" fmla="*/ 0 w 45"/>
              <a:gd name="T69" fmla="*/ 17 h 60"/>
              <a:gd name="T70" fmla="*/ 0 w 45"/>
              <a:gd name="T71" fmla="*/ 17 h 60"/>
              <a:gd name="T72" fmla="*/ 2 w 45"/>
              <a:gd name="T73" fmla="*/ 14 h 60"/>
              <a:gd name="T74" fmla="*/ 15 w 45"/>
              <a:gd name="T75" fmla="*/ 14 h 60"/>
              <a:gd name="T76" fmla="*/ 37 w 45"/>
              <a:gd name="T77" fmla="*/ 20 h 60"/>
              <a:gd name="T78" fmla="*/ 37 w 45"/>
              <a:gd name="T79" fmla="*/ 20 h 60"/>
              <a:gd name="T80" fmla="*/ 37 w 45"/>
              <a:gd name="T81" fmla="*/ 39 h 60"/>
              <a:gd name="T82" fmla="*/ 40 w 45"/>
              <a:gd name="T83" fmla="*/ 36 h 60"/>
              <a:gd name="T84" fmla="*/ 42 w 45"/>
              <a:gd name="T85" fmla="*/ 30 h 60"/>
              <a:gd name="T86" fmla="*/ 40 w 45"/>
              <a:gd name="T87" fmla="*/ 23 h 60"/>
              <a:gd name="T88" fmla="*/ 37 w 45"/>
              <a:gd name="T89" fmla="*/ 2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5" h="60">
                <a:moveTo>
                  <a:pt x="17" y="18"/>
                </a:moveTo>
                <a:cubicBezTo>
                  <a:pt x="17" y="41"/>
                  <a:pt x="17" y="41"/>
                  <a:pt x="17" y="41"/>
                </a:cubicBezTo>
                <a:cubicBezTo>
                  <a:pt x="17" y="41"/>
                  <a:pt x="17" y="41"/>
                  <a:pt x="17" y="41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6"/>
                  <a:pt x="32" y="6"/>
                  <a:pt x="32" y="6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7" y="18"/>
                  <a:pt x="17" y="18"/>
                </a:cubicBezTo>
                <a:close/>
                <a:moveTo>
                  <a:pt x="14" y="19"/>
                </a:moveTo>
                <a:cubicBezTo>
                  <a:pt x="14" y="19"/>
                  <a:pt x="14" y="19"/>
                  <a:pt x="14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40"/>
                  <a:pt x="5" y="40"/>
                  <a:pt x="5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19"/>
                  <a:pt x="14" y="19"/>
                  <a:pt x="14" y="19"/>
                </a:cubicBezTo>
                <a:close/>
                <a:moveTo>
                  <a:pt x="15" y="14"/>
                </a:moveTo>
                <a:cubicBezTo>
                  <a:pt x="15" y="14"/>
                  <a:pt x="15" y="14"/>
                  <a:pt x="15" y="14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5" y="0"/>
                </a:cubicBezTo>
                <a:cubicBezTo>
                  <a:pt x="36" y="0"/>
                  <a:pt x="37" y="1"/>
                  <a:pt x="37" y="2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9" y="18"/>
                  <a:pt x="41" y="19"/>
                  <a:pt x="42" y="21"/>
                </a:cubicBezTo>
                <a:cubicBezTo>
                  <a:pt x="44" y="24"/>
                  <a:pt x="45" y="26"/>
                  <a:pt x="45" y="30"/>
                </a:cubicBezTo>
                <a:cubicBezTo>
                  <a:pt x="45" y="33"/>
                  <a:pt x="44" y="36"/>
                  <a:pt x="42" y="38"/>
                </a:cubicBezTo>
                <a:cubicBezTo>
                  <a:pt x="41" y="40"/>
                  <a:pt x="39" y="41"/>
                  <a:pt x="37" y="42"/>
                </a:cubicBezTo>
                <a:cubicBezTo>
                  <a:pt x="37" y="42"/>
                  <a:pt x="37" y="42"/>
                  <a:pt x="37" y="42"/>
                </a:cubicBezTo>
                <a:cubicBezTo>
                  <a:pt x="37" y="57"/>
                  <a:pt x="37" y="57"/>
                  <a:pt x="37" y="57"/>
                </a:cubicBezTo>
                <a:cubicBezTo>
                  <a:pt x="37" y="58"/>
                  <a:pt x="37" y="58"/>
                  <a:pt x="36" y="59"/>
                </a:cubicBezTo>
                <a:cubicBezTo>
                  <a:pt x="36" y="60"/>
                  <a:pt x="34" y="60"/>
                  <a:pt x="33" y="59"/>
                </a:cubicBezTo>
                <a:cubicBezTo>
                  <a:pt x="15" y="45"/>
                  <a:pt x="15" y="45"/>
                  <a:pt x="15" y="45"/>
                </a:cubicBezTo>
                <a:cubicBezTo>
                  <a:pt x="2" y="45"/>
                  <a:pt x="2" y="45"/>
                  <a:pt x="2" y="45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5"/>
                  <a:pt x="0" y="44"/>
                  <a:pt x="0" y="4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5"/>
                  <a:pt x="1" y="14"/>
                  <a:pt x="2" y="14"/>
                </a:cubicBezTo>
                <a:cubicBezTo>
                  <a:pt x="15" y="14"/>
                  <a:pt x="15" y="14"/>
                  <a:pt x="15" y="14"/>
                </a:cubicBezTo>
                <a:close/>
                <a:moveTo>
                  <a:pt x="37" y="20"/>
                </a:moveTo>
                <a:cubicBezTo>
                  <a:pt x="37" y="20"/>
                  <a:pt x="37" y="20"/>
                  <a:pt x="37" y="20"/>
                </a:cubicBezTo>
                <a:cubicBezTo>
                  <a:pt x="37" y="39"/>
                  <a:pt x="37" y="39"/>
                  <a:pt x="37" y="39"/>
                </a:cubicBezTo>
                <a:cubicBezTo>
                  <a:pt x="38" y="38"/>
                  <a:pt x="39" y="37"/>
                  <a:pt x="40" y="36"/>
                </a:cubicBezTo>
                <a:cubicBezTo>
                  <a:pt x="42" y="34"/>
                  <a:pt x="42" y="32"/>
                  <a:pt x="42" y="30"/>
                </a:cubicBezTo>
                <a:cubicBezTo>
                  <a:pt x="42" y="27"/>
                  <a:pt x="42" y="25"/>
                  <a:pt x="40" y="23"/>
                </a:cubicBezTo>
                <a:cubicBezTo>
                  <a:pt x="39" y="22"/>
                  <a:pt x="38" y="21"/>
                  <a:pt x="37" y="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135" name="Freeform 196"/>
          <p:cNvSpPr/>
          <p:nvPr/>
        </p:nvSpPr>
        <p:spPr bwMode="auto">
          <a:xfrm>
            <a:off x="7078561" y="4229537"/>
            <a:ext cx="392511" cy="343867"/>
          </a:xfrm>
          <a:custGeom>
            <a:avLst/>
            <a:gdLst>
              <a:gd name="T0" fmla="*/ 57 w 81"/>
              <a:gd name="T1" fmla="*/ 69 h 71"/>
              <a:gd name="T2" fmla="*/ 39 w 81"/>
              <a:gd name="T3" fmla="*/ 55 h 71"/>
              <a:gd name="T4" fmla="*/ 37 w 81"/>
              <a:gd name="T5" fmla="*/ 48 h 71"/>
              <a:gd name="T6" fmla="*/ 44 w 81"/>
              <a:gd name="T7" fmla="*/ 36 h 71"/>
              <a:gd name="T8" fmla="*/ 45 w 81"/>
              <a:gd name="T9" fmla="*/ 36 h 71"/>
              <a:gd name="T10" fmla="*/ 46 w 81"/>
              <a:gd name="T11" fmla="*/ 30 h 71"/>
              <a:gd name="T12" fmla="*/ 46 w 81"/>
              <a:gd name="T13" fmla="*/ 27 h 71"/>
              <a:gd name="T14" fmla="*/ 47 w 81"/>
              <a:gd name="T15" fmla="*/ 18 h 71"/>
              <a:gd name="T16" fmla="*/ 38 w 81"/>
              <a:gd name="T17" fmla="*/ 9 h 71"/>
              <a:gd name="T18" fmla="*/ 29 w 81"/>
              <a:gd name="T19" fmla="*/ 6 h 71"/>
              <a:gd name="T20" fmla="*/ 16 w 81"/>
              <a:gd name="T21" fmla="*/ 14 h 71"/>
              <a:gd name="T22" fmla="*/ 16 w 81"/>
              <a:gd name="T23" fmla="*/ 27 h 71"/>
              <a:gd name="T24" fmla="*/ 16 w 81"/>
              <a:gd name="T25" fmla="*/ 30 h 71"/>
              <a:gd name="T26" fmla="*/ 16 w 81"/>
              <a:gd name="T27" fmla="*/ 33 h 71"/>
              <a:gd name="T28" fmla="*/ 18 w 81"/>
              <a:gd name="T29" fmla="*/ 36 h 71"/>
              <a:gd name="T30" fmla="*/ 24 w 81"/>
              <a:gd name="T31" fmla="*/ 46 h 71"/>
              <a:gd name="T32" fmla="*/ 26 w 81"/>
              <a:gd name="T33" fmla="*/ 50 h 71"/>
              <a:gd name="T34" fmla="*/ 9 w 81"/>
              <a:gd name="T35" fmla="*/ 61 h 71"/>
              <a:gd name="T36" fmla="*/ 0 w 81"/>
              <a:gd name="T37" fmla="*/ 69 h 71"/>
              <a:gd name="T38" fmla="*/ 20 w 81"/>
              <a:gd name="T39" fmla="*/ 51 h 71"/>
              <a:gd name="T40" fmla="*/ 14 w 81"/>
              <a:gd name="T41" fmla="*/ 40 h 71"/>
              <a:gd name="T42" fmla="*/ 14 w 81"/>
              <a:gd name="T43" fmla="*/ 40 h 71"/>
              <a:gd name="T44" fmla="*/ 10 w 81"/>
              <a:gd name="T45" fmla="*/ 21 h 71"/>
              <a:gd name="T46" fmla="*/ 29 w 81"/>
              <a:gd name="T47" fmla="*/ 0 h 71"/>
              <a:gd name="T48" fmla="*/ 48 w 81"/>
              <a:gd name="T49" fmla="*/ 8 h 71"/>
              <a:gd name="T50" fmla="*/ 56 w 81"/>
              <a:gd name="T51" fmla="*/ 12 h 71"/>
              <a:gd name="T52" fmla="*/ 73 w 81"/>
              <a:gd name="T53" fmla="*/ 26 h 71"/>
              <a:gd name="T54" fmla="*/ 73 w 81"/>
              <a:gd name="T55" fmla="*/ 41 h 71"/>
              <a:gd name="T56" fmla="*/ 65 w 81"/>
              <a:gd name="T57" fmla="*/ 53 h 71"/>
              <a:gd name="T58" fmla="*/ 77 w 81"/>
              <a:gd name="T59" fmla="*/ 59 h 71"/>
              <a:gd name="T60" fmla="*/ 76 w 81"/>
              <a:gd name="T61" fmla="*/ 69 h 71"/>
              <a:gd name="T62" fmla="*/ 66 w 81"/>
              <a:gd name="T63" fmla="*/ 59 h 71"/>
              <a:gd name="T64" fmla="*/ 61 w 81"/>
              <a:gd name="T65" fmla="*/ 50 h 71"/>
              <a:gd name="T66" fmla="*/ 66 w 81"/>
              <a:gd name="T67" fmla="*/ 41 h 71"/>
              <a:gd name="T68" fmla="*/ 67 w 81"/>
              <a:gd name="T69" fmla="*/ 39 h 71"/>
              <a:gd name="T70" fmla="*/ 67 w 81"/>
              <a:gd name="T71" fmla="*/ 31 h 71"/>
              <a:gd name="T72" fmla="*/ 63 w 81"/>
              <a:gd name="T73" fmla="*/ 20 h 71"/>
              <a:gd name="T74" fmla="*/ 59 w 81"/>
              <a:gd name="T75" fmla="*/ 18 h 71"/>
              <a:gd name="T76" fmla="*/ 55 w 81"/>
              <a:gd name="T77" fmla="*/ 17 h 71"/>
              <a:gd name="T78" fmla="*/ 52 w 81"/>
              <a:gd name="T79" fmla="*/ 17 h 71"/>
              <a:gd name="T80" fmla="*/ 48 w 81"/>
              <a:gd name="T81" fmla="*/ 40 h 71"/>
              <a:gd name="T82" fmla="*/ 48 w 81"/>
              <a:gd name="T83" fmla="*/ 40 h 71"/>
              <a:gd name="T84" fmla="*/ 42 w 81"/>
              <a:gd name="T85" fmla="*/ 50 h 71"/>
              <a:gd name="T86" fmla="*/ 43 w 81"/>
              <a:gd name="T87" fmla="*/ 51 h 71"/>
              <a:gd name="T88" fmla="*/ 62 w 81"/>
              <a:gd name="T89" fmla="*/ 6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1" h="71">
                <a:moveTo>
                  <a:pt x="62" y="69"/>
                </a:moveTo>
                <a:cubicBezTo>
                  <a:pt x="62" y="70"/>
                  <a:pt x="61" y="71"/>
                  <a:pt x="59" y="71"/>
                </a:cubicBezTo>
                <a:cubicBezTo>
                  <a:pt x="58" y="71"/>
                  <a:pt x="57" y="70"/>
                  <a:pt x="57" y="69"/>
                </a:cubicBezTo>
                <a:cubicBezTo>
                  <a:pt x="57" y="65"/>
                  <a:pt x="55" y="63"/>
                  <a:pt x="53" y="61"/>
                </a:cubicBezTo>
                <a:cubicBezTo>
                  <a:pt x="50" y="58"/>
                  <a:pt x="46" y="57"/>
                  <a:pt x="44" y="57"/>
                </a:cubicBezTo>
                <a:cubicBezTo>
                  <a:pt x="42" y="57"/>
                  <a:pt x="40" y="56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8" y="53"/>
                  <a:pt x="37" y="52"/>
                  <a:pt x="37" y="50"/>
                </a:cubicBezTo>
                <a:cubicBezTo>
                  <a:pt x="37" y="48"/>
                  <a:pt x="37" y="48"/>
                  <a:pt x="37" y="48"/>
                </a:cubicBezTo>
                <a:cubicBezTo>
                  <a:pt x="37" y="47"/>
                  <a:pt x="38" y="46"/>
                  <a:pt x="38" y="46"/>
                </a:cubicBezTo>
                <a:cubicBezTo>
                  <a:pt x="40" y="45"/>
                  <a:pt x="41" y="42"/>
                  <a:pt x="42" y="40"/>
                </a:cubicBezTo>
                <a:cubicBezTo>
                  <a:pt x="43" y="39"/>
                  <a:pt x="43" y="37"/>
                  <a:pt x="44" y="36"/>
                </a:cubicBezTo>
                <a:cubicBezTo>
                  <a:pt x="44" y="36"/>
                  <a:pt x="44" y="36"/>
                  <a:pt x="44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5"/>
                  <a:pt x="46" y="34"/>
                  <a:pt x="47" y="33"/>
                </a:cubicBezTo>
                <a:cubicBezTo>
                  <a:pt x="47" y="32"/>
                  <a:pt x="47" y="31"/>
                  <a:pt x="47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29"/>
                  <a:pt x="46" y="28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5"/>
                  <a:pt x="47" y="23"/>
                  <a:pt x="47" y="22"/>
                </a:cubicBezTo>
                <a:cubicBezTo>
                  <a:pt x="47" y="20"/>
                  <a:pt x="47" y="19"/>
                  <a:pt x="47" y="18"/>
                </a:cubicBezTo>
                <a:cubicBezTo>
                  <a:pt x="47" y="18"/>
                  <a:pt x="47" y="18"/>
                  <a:pt x="47" y="18"/>
                </a:cubicBezTo>
                <a:cubicBezTo>
                  <a:pt x="47" y="16"/>
                  <a:pt x="46" y="13"/>
                  <a:pt x="44" y="11"/>
                </a:cubicBezTo>
                <a:cubicBezTo>
                  <a:pt x="43" y="10"/>
                  <a:pt x="42" y="9"/>
                  <a:pt x="41" y="10"/>
                </a:cubicBezTo>
                <a:cubicBezTo>
                  <a:pt x="40" y="10"/>
                  <a:pt x="39" y="10"/>
                  <a:pt x="38" y="9"/>
                </a:cubicBezTo>
                <a:cubicBezTo>
                  <a:pt x="37" y="9"/>
                  <a:pt x="37" y="8"/>
                  <a:pt x="36" y="7"/>
                </a:cubicBezTo>
                <a:cubicBezTo>
                  <a:pt x="36" y="7"/>
                  <a:pt x="35" y="6"/>
                  <a:pt x="34" y="6"/>
                </a:cubicBezTo>
                <a:cubicBezTo>
                  <a:pt x="32" y="6"/>
                  <a:pt x="30" y="6"/>
                  <a:pt x="29" y="6"/>
                </a:cubicBezTo>
                <a:cubicBezTo>
                  <a:pt x="26" y="6"/>
                  <a:pt x="23" y="7"/>
                  <a:pt x="21" y="8"/>
                </a:cubicBezTo>
                <a:cubicBezTo>
                  <a:pt x="19" y="9"/>
                  <a:pt x="17" y="11"/>
                  <a:pt x="16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5" y="16"/>
                  <a:pt x="15" y="19"/>
                  <a:pt x="15" y="21"/>
                </a:cubicBezTo>
                <a:cubicBezTo>
                  <a:pt x="15" y="23"/>
                  <a:pt x="15" y="25"/>
                  <a:pt x="16" y="27"/>
                </a:cubicBezTo>
                <a:cubicBezTo>
                  <a:pt x="16" y="27"/>
                  <a:pt x="16" y="28"/>
                  <a:pt x="16" y="28"/>
                </a:cubicBezTo>
                <a:cubicBezTo>
                  <a:pt x="16" y="29"/>
                  <a:pt x="16" y="29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5" y="31"/>
                  <a:pt x="15" y="32"/>
                  <a:pt x="16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4"/>
                  <a:pt x="17" y="35"/>
                  <a:pt x="18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19" y="37"/>
                  <a:pt x="20" y="39"/>
                  <a:pt x="20" y="40"/>
                </a:cubicBezTo>
                <a:cubicBezTo>
                  <a:pt x="21" y="42"/>
                  <a:pt x="22" y="45"/>
                  <a:pt x="24" y="46"/>
                </a:cubicBezTo>
                <a:cubicBezTo>
                  <a:pt x="25" y="47"/>
                  <a:pt x="26" y="48"/>
                  <a:pt x="26" y="49"/>
                </a:cubicBezTo>
                <a:cubicBezTo>
                  <a:pt x="26" y="49"/>
                  <a:pt x="26" y="49"/>
                  <a:pt x="26" y="49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2"/>
                  <a:pt x="25" y="53"/>
                  <a:pt x="23" y="55"/>
                </a:cubicBezTo>
                <a:cubicBezTo>
                  <a:pt x="22" y="56"/>
                  <a:pt x="20" y="57"/>
                  <a:pt x="18" y="57"/>
                </a:cubicBezTo>
                <a:cubicBezTo>
                  <a:pt x="16" y="57"/>
                  <a:pt x="12" y="58"/>
                  <a:pt x="9" y="61"/>
                </a:cubicBezTo>
                <a:cubicBezTo>
                  <a:pt x="7" y="63"/>
                  <a:pt x="6" y="65"/>
                  <a:pt x="6" y="69"/>
                </a:cubicBezTo>
                <a:cubicBezTo>
                  <a:pt x="6" y="70"/>
                  <a:pt x="5" y="71"/>
                  <a:pt x="3" y="71"/>
                </a:cubicBezTo>
                <a:cubicBezTo>
                  <a:pt x="2" y="71"/>
                  <a:pt x="0" y="70"/>
                  <a:pt x="0" y="69"/>
                </a:cubicBezTo>
                <a:cubicBezTo>
                  <a:pt x="0" y="64"/>
                  <a:pt x="3" y="60"/>
                  <a:pt x="5" y="57"/>
                </a:cubicBezTo>
                <a:cubicBezTo>
                  <a:pt x="9" y="53"/>
                  <a:pt x="15" y="52"/>
                  <a:pt x="18" y="51"/>
                </a:cubicBezTo>
                <a:cubicBezTo>
                  <a:pt x="19" y="51"/>
                  <a:pt x="19" y="51"/>
                  <a:pt x="20" y="51"/>
                </a:cubicBezTo>
                <a:cubicBezTo>
                  <a:pt x="20" y="51"/>
                  <a:pt x="20" y="50"/>
                  <a:pt x="20" y="50"/>
                </a:cubicBezTo>
                <a:cubicBezTo>
                  <a:pt x="17" y="48"/>
                  <a:pt x="16" y="45"/>
                  <a:pt x="15" y="42"/>
                </a:cubicBezTo>
                <a:cubicBezTo>
                  <a:pt x="15" y="41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1" y="37"/>
                  <a:pt x="8" y="32"/>
                  <a:pt x="11" y="28"/>
                </a:cubicBezTo>
                <a:cubicBezTo>
                  <a:pt x="10" y="26"/>
                  <a:pt x="10" y="23"/>
                  <a:pt x="10" y="21"/>
                </a:cubicBezTo>
                <a:cubicBezTo>
                  <a:pt x="10" y="18"/>
                  <a:pt x="10" y="15"/>
                  <a:pt x="11" y="12"/>
                </a:cubicBezTo>
                <a:cubicBezTo>
                  <a:pt x="12" y="8"/>
                  <a:pt x="15" y="6"/>
                  <a:pt x="18" y="4"/>
                </a:cubicBezTo>
                <a:cubicBezTo>
                  <a:pt x="21" y="2"/>
                  <a:pt x="24" y="1"/>
                  <a:pt x="29" y="0"/>
                </a:cubicBezTo>
                <a:cubicBezTo>
                  <a:pt x="30" y="0"/>
                  <a:pt x="32" y="0"/>
                  <a:pt x="35" y="1"/>
                </a:cubicBezTo>
                <a:cubicBezTo>
                  <a:pt x="37" y="1"/>
                  <a:pt x="39" y="2"/>
                  <a:pt x="41" y="4"/>
                </a:cubicBezTo>
                <a:cubicBezTo>
                  <a:pt x="43" y="4"/>
                  <a:pt x="46" y="5"/>
                  <a:pt x="48" y="8"/>
                </a:cubicBezTo>
                <a:cubicBezTo>
                  <a:pt x="49" y="9"/>
                  <a:pt x="50" y="10"/>
                  <a:pt x="50" y="11"/>
                </a:cubicBezTo>
                <a:cubicBezTo>
                  <a:pt x="52" y="11"/>
                  <a:pt x="54" y="11"/>
                  <a:pt x="56" y="12"/>
                </a:cubicBezTo>
                <a:cubicBezTo>
                  <a:pt x="56" y="12"/>
                  <a:pt x="56" y="12"/>
                  <a:pt x="56" y="12"/>
                </a:cubicBezTo>
                <a:cubicBezTo>
                  <a:pt x="59" y="12"/>
                  <a:pt x="62" y="13"/>
                  <a:pt x="63" y="15"/>
                </a:cubicBezTo>
                <a:cubicBezTo>
                  <a:pt x="65" y="15"/>
                  <a:pt x="68" y="16"/>
                  <a:pt x="69" y="18"/>
                </a:cubicBezTo>
                <a:cubicBezTo>
                  <a:pt x="71" y="21"/>
                  <a:pt x="73" y="24"/>
                  <a:pt x="73" y="26"/>
                </a:cubicBezTo>
                <a:cubicBezTo>
                  <a:pt x="73" y="28"/>
                  <a:pt x="73" y="30"/>
                  <a:pt x="73" y="32"/>
                </a:cubicBezTo>
                <a:cubicBezTo>
                  <a:pt x="72" y="33"/>
                  <a:pt x="72" y="34"/>
                  <a:pt x="72" y="34"/>
                </a:cubicBezTo>
                <a:cubicBezTo>
                  <a:pt x="73" y="36"/>
                  <a:pt x="73" y="39"/>
                  <a:pt x="73" y="41"/>
                </a:cubicBezTo>
                <a:cubicBezTo>
                  <a:pt x="72" y="43"/>
                  <a:pt x="71" y="44"/>
                  <a:pt x="69" y="45"/>
                </a:cubicBezTo>
                <a:cubicBezTo>
                  <a:pt x="69" y="46"/>
                  <a:pt x="69" y="47"/>
                  <a:pt x="69" y="47"/>
                </a:cubicBezTo>
                <a:cubicBezTo>
                  <a:pt x="68" y="49"/>
                  <a:pt x="67" y="51"/>
                  <a:pt x="65" y="53"/>
                </a:cubicBezTo>
                <a:cubicBezTo>
                  <a:pt x="65" y="53"/>
                  <a:pt x="65" y="54"/>
                  <a:pt x="65" y="54"/>
                </a:cubicBezTo>
                <a:cubicBezTo>
                  <a:pt x="65" y="54"/>
                  <a:pt x="66" y="54"/>
                  <a:pt x="66" y="54"/>
                </a:cubicBezTo>
                <a:cubicBezTo>
                  <a:pt x="69" y="54"/>
                  <a:pt x="74" y="56"/>
                  <a:pt x="77" y="59"/>
                </a:cubicBezTo>
                <a:cubicBezTo>
                  <a:pt x="79" y="61"/>
                  <a:pt x="81" y="64"/>
                  <a:pt x="81" y="69"/>
                </a:cubicBezTo>
                <a:cubicBezTo>
                  <a:pt x="81" y="70"/>
                  <a:pt x="80" y="71"/>
                  <a:pt x="78" y="71"/>
                </a:cubicBezTo>
                <a:cubicBezTo>
                  <a:pt x="77" y="71"/>
                  <a:pt x="76" y="70"/>
                  <a:pt x="76" y="69"/>
                </a:cubicBezTo>
                <a:cubicBezTo>
                  <a:pt x="76" y="66"/>
                  <a:pt x="74" y="64"/>
                  <a:pt x="73" y="63"/>
                </a:cubicBezTo>
                <a:cubicBezTo>
                  <a:pt x="71" y="61"/>
                  <a:pt x="68" y="60"/>
                  <a:pt x="66" y="59"/>
                </a:cubicBezTo>
                <a:cubicBezTo>
                  <a:pt x="66" y="59"/>
                  <a:pt x="66" y="59"/>
                  <a:pt x="66" y="59"/>
                </a:cubicBezTo>
                <a:cubicBezTo>
                  <a:pt x="64" y="59"/>
                  <a:pt x="62" y="58"/>
                  <a:pt x="61" y="57"/>
                </a:cubicBezTo>
                <a:cubicBezTo>
                  <a:pt x="60" y="56"/>
                  <a:pt x="59" y="54"/>
                  <a:pt x="59" y="52"/>
                </a:cubicBezTo>
                <a:cubicBezTo>
                  <a:pt x="59" y="51"/>
                  <a:pt x="60" y="50"/>
                  <a:pt x="61" y="50"/>
                </a:cubicBezTo>
                <a:cubicBezTo>
                  <a:pt x="62" y="49"/>
                  <a:pt x="63" y="47"/>
                  <a:pt x="64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64" y="44"/>
                  <a:pt x="65" y="42"/>
                  <a:pt x="66" y="41"/>
                </a:cubicBezTo>
                <a:cubicBezTo>
                  <a:pt x="66" y="41"/>
                  <a:pt x="66" y="41"/>
                  <a:pt x="66" y="41"/>
                </a:cubicBezTo>
                <a:cubicBezTo>
                  <a:pt x="66" y="41"/>
                  <a:pt x="66" y="41"/>
                  <a:pt x="66" y="41"/>
                </a:cubicBezTo>
                <a:cubicBezTo>
                  <a:pt x="66" y="41"/>
                  <a:pt x="67" y="40"/>
                  <a:pt x="67" y="39"/>
                </a:cubicBezTo>
                <a:cubicBezTo>
                  <a:pt x="68" y="38"/>
                  <a:pt x="68" y="38"/>
                  <a:pt x="67" y="37"/>
                </a:cubicBezTo>
                <a:cubicBezTo>
                  <a:pt x="67" y="37"/>
                  <a:pt x="67" y="36"/>
                  <a:pt x="67" y="35"/>
                </a:cubicBezTo>
                <a:cubicBezTo>
                  <a:pt x="67" y="34"/>
                  <a:pt x="67" y="32"/>
                  <a:pt x="67" y="31"/>
                </a:cubicBezTo>
                <a:cubicBezTo>
                  <a:pt x="68" y="30"/>
                  <a:pt x="68" y="28"/>
                  <a:pt x="68" y="27"/>
                </a:cubicBezTo>
                <a:cubicBezTo>
                  <a:pt x="67" y="26"/>
                  <a:pt x="67" y="23"/>
                  <a:pt x="65" y="22"/>
                </a:cubicBezTo>
                <a:cubicBezTo>
                  <a:pt x="64" y="21"/>
                  <a:pt x="64" y="20"/>
                  <a:pt x="63" y="20"/>
                </a:cubicBezTo>
                <a:cubicBezTo>
                  <a:pt x="62" y="21"/>
                  <a:pt x="62" y="20"/>
                  <a:pt x="61" y="20"/>
                </a:cubicBezTo>
                <a:cubicBezTo>
                  <a:pt x="61" y="20"/>
                  <a:pt x="61" y="20"/>
                  <a:pt x="61" y="20"/>
                </a:cubicBezTo>
                <a:cubicBezTo>
                  <a:pt x="60" y="20"/>
                  <a:pt x="59" y="19"/>
                  <a:pt x="59" y="18"/>
                </a:cubicBezTo>
                <a:cubicBezTo>
                  <a:pt x="59" y="18"/>
                  <a:pt x="59" y="18"/>
                  <a:pt x="59" y="18"/>
                </a:cubicBezTo>
                <a:cubicBezTo>
                  <a:pt x="58" y="18"/>
                  <a:pt x="57" y="17"/>
                  <a:pt x="55" y="17"/>
                </a:cubicBezTo>
                <a:cubicBezTo>
                  <a:pt x="55" y="17"/>
                  <a:pt x="55" y="17"/>
                  <a:pt x="55" y="17"/>
                </a:cubicBezTo>
                <a:cubicBezTo>
                  <a:pt x="54" y="17"/>
                  <a:pt x="53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3" y="19"/>
                  <a:pt x="53" y="21"/>
                  <a:pt x="52" y="23"/>
                </a:cubicBezTo>
                <a:cubicBezTo>
                  <a:pt x="52" y="24"/>
                  <a:pt x="52" y="26"/>
                  <a:pt x="51" y="27"/>
                </a:cubicBezTo>
                <a:cubicBezTo>
                  <a:pt x="54" y="32"/>
                  <a:pt x="51" y="37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7" y="41"/>
                  <a:pt x="47" y="42"/>
                </a:cubicBezTo>
                <a:cubicBezTo>
                  <a:pt x="46" y="45"/>
                  <a:pt x="45" y="48"/>
                  <a:pt x="42" y="50"/>
                </a:cubicBezTo>
                <a:cubicBezTo>
                  <a:pt x="42" y="50"/>
                  <a:pt x="43" y="5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4" y="51"/>
                  <a:pt x="45" y="51"/>
                </a:cubicBezTo>
                <a:cubicBezTo>
                  <a:pt x="48" y="52"/>
                  <a:pt x="53" y="53"/>
                  <a:pt x="57" y="57"/>
                </a:cubicBezTo>
                <a:cubicBezTo>
                  <a:pt x="60" y="60"/>
                  <a:pt x="62" y="64"/>
                  <a:pt x="62" y="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31" name="TextBox 1074"/>
          <p:cNvSpPr txBox="1"/>
          <p:nvPr/>
        </p:nvSpPr>
        <p:spPr>
          <a:xfrm>
            <a:off x="2320925" y="3355736"/>
            <a:ext cx="3896995" cy="400097"/>
          </a:xfrm>
          <a:prstGeom prst="rect">
            <a:avLst/>
          </a:prstGeom>
          <a:noFill/>
          <a:ln w="9525">
            <a:noFill/>
          </a:ln>
        </p:spPr>
        <p:txBody>
          <a:bodyPr wrap="square" lIns="91429" tIns="45714" rIns="91429" bIns="45714">
            <a:spAutoFit/>
          </a:bodyPr>
          <a:lstStyle/>
          <a:p>
            <a:pPr defTabSz="-635"/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项目计划修改、文件整理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2" name="TextBox 1074"/>
          <p:cNvSpPr txBox="1"/>
          <p:nvPr/>
        </p:nvSpPr>
        <p:spPr>
          <a:xfrm>
            <a:off x="2320925" y="4126657"/>
            <a:ext cx="3896995" cy="400097"/>
          </a:xfrm>
          <a:prstGeom prst="rect">
            <a:avLst/>
          </a:prstGeom>
          <a:noFill/>
          <a:ln w="9525">
            <a:noFill/>
          </a:ln>
        </p:spPr>
        <p:txBody>
          <a:bodyPr wrap="square" lIns="91429" tIns="45714" rIns="91429" bIns="45714">
            <a:spAutoFit/>
          </a:bodyPr>
          <a:lstStyle/>
          <a:p>
            <a:pPr defTabSz="-635"/>
            <a:r>
              <a:rPr lang="zh-CN" altLang="en-US" sz="20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项目计划初稿、甘特图修改</a:t>
            </a:r>
            <a:endParaRPr lang="en-US" altLang="zh-CN" sz="20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770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4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20" grpId="0"/>
      <p:bldP spid="21" grpId="0"/>
      <p:bldP spid="22" grpId="0"/>
      <p:bldP spid="78477" grpId="0" animBg="1"/>
      <p:bldP spid="78478" grpId="0" animBg="1"/>
      <p:bldP spid="78480" grpId="0"/>
      <p:bldP spid="78473" grpId="0" animBg="1"/>
      <p:bldP spid="78474" grpId="0" animBg="1"/>
      <p:bldP spid="78466" grpId="0" animBg="1"/>
      <p:bldP spid="78467" grpId="0" animBg="1"/>
      <p:bldP spid="63" grpId="0" animBg="1"/>
      <p:bldP spid="67" grpId="0" animBg="1"/>
      <p:bldP spid="68" grpId="0" animBg="1"/>
      <p:bldP spid="70" grpId="0" animBg="1"/>
      <p:bldP spid="71" grpId="0" animBg="1"/>
      <p:bldP spid="135" grpId="0" animBg="1"/>
      <p:bldP spid="31" grpId="0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146986" y="3163165"/>
            <a:ext cx="5565140" cy="815340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 defTabSz="-635"/>
            <a:r>
              <a:rPr lang="zh-CN" altLang="en-US" sz="4800" dirty="0">
                <a:solidFill>
                  <a:srgbClr val="D4B46D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感谢您的聆听！</a:t>
            </a:r>
          </a:p>
        </p:txBody>
      </p:sp>
      <p:sp>
        <p:nvSpPr>
          <p:cNvPr id="11" name="泪滴形 10"/>
          <p:cNvSpPr/>
          <p:nvPr/>
        </p:nvSpPr>
        <p:spPr>
          <a:xfrm rot="8100000">
            <a:off x="5105400" y="1455420"/>
            <a:ext cx="1460500" cy="1468120"/>
          </a:xfrm>
          <a:prstGeom prst="teardrop">
            <a:avLst>
              <a:gd name="adj" fmla="val 83394"/>
            </a:avLst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"/>
          <p:cNvSpPr txBox="1"/>
          <p:nvPr/>
        </p:nvSpPr>
        <p:spPr>
          <a:xfrm>
            <a:off x="4982845" y="2039620"/>
            <a:ext cx="1751330" cy="482396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algn="ctr" defTabSz="-635"/>
            <a:r>
              <a:rPr lang="en-US" altLang="zh-CN" sz="28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THANKS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泪滴形 25"/>
          <p:cNvSpPr/>
          <p:nvPr/>
        </p:nvSpPr>
        <p:spPr>
          <a:xfrm rot="8100000">
            <a:off x="5302250" y="1348740"/>
            <a:ext cx="914400" cy="914400"/>
          </a:xfrm>
          <a:prstGeom prst="teardrop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4913297" y="2452601"/>
            <a:ext cx="1692771" cy="106182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zh-CN" altLang="en-US" sz="6600" dirty="0" smtClean="0">
                <a:solidFill>
                  <a:srgbClr val="E4AE57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引言</a:t>
            </a:r>
            <a:endParaRPr lang="zh-CN" altLang="zh-CN" sz="6600" dirty="0">
              <a:solidFill>
                <a:srgbClr val="E4AE57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5512361" y="1507720"/>
            <a:ext cx="514350" cy="66103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en-US" altLang="zh-CN" sz="40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01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08501" y="4000213"/>
            <a:ext cx="8722070" cy="458577"/>
            <a:chOff x="2289545" y="3978697"/>
            <a:chExt cx="8722070" cy="458577"/>
          </a:xfrm>
        </p:grpSpPr>
        <p:grpSp>
          <p:nvGrpSpPr>
            <p:cNvPr id="29" name="组合 28"/>
            <p:cNvGrpSpPr/>
            <p:nvPr/>
          </p:nvGrpSpPr>
          <p:grpSpPr>
            <a:xfrm>
              <a:off x="2289545" y="3991092"/>
              <a:ext cx="6959981" cy="446182"/>
              <a:chOff x="4125" y="7332"/>
              <a:chExt cx="6458" cy="414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4125" y="7332"/>
                <a:ext cx="1553" cy="414"/>
              </a:xfrm>
              <a:prstGeom prst="rect">
                <a:avLst/>
              </a:prstGeom>
              <a:noFill/>
              <a:ln w="3175">
                <a:solidFill>
                  <a:srgbClr val="DAB96E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4347" y="7342"/>
                <a:ext cx="1123" cy="3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 smtClean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项目简介</a:t>
                </a:r>
                <a:endPara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5760" y="7332"/>
                <a:ext cx="1553" cy="414"/>
              </a:xfrm>
              <a:prstGeom prst="rect">
                <a:avLst/>
              </a:prstGeom>
              <a:noFill/>
              <a:ln w="3175">
                <a:solidFill>
                  <a:srgbClr val="DAB96E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5992" y="7342"/>
                <a:ext cx="1123" cy="3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 smtClean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编写目的</a:t>
                </a:r>
                <a:endPara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7395" y="7332"/>
                <a:ext cx="1553" cy="414"/>
              </a:xfrm>
              <a:prstGeom prst="rect">
                <a:avLst/>
              </a:prstGeom>
              <a:noFill/>
              <a:ln w="3175">
                <a:solidFill>
                  <a:srgbClr val="DAB96E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7597" y="7342"/>
                <a:ext cx="1123" cy="3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产品功能</a:t>
                </a:r>
                <a:endPara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9030" y="7332"/>
                <a:ext cx="1553" cy="414"/>
              </a:xfrm>
              <a:prstGeom prst="rect">
                <a:avLst/>
              </a:prstGeom>
              <a:noFill/>
              <a:ln w="6350">
                <a:solidFill>
                  <a:srgbClr val="DAB96E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9232" y="7342"/>
                <a:ext cx="1123" cy="3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开发</a:t>
                </a:r>
                <a:r>
                  <a:rPr lang="zh-CN" altLang="en-US" sz="2000" dirty="0" smtClean="0">
                    <a:solidFill>
                      <a:schemeClr val="bg1"/>
                    </a:solidFill>
                    <a:latin typeface="方正粗倩简体" panose="03000509000000000000" pitchFamily="65" charset="-122"/>
                    <a:ea typeface="方正粗倩简体" panose="03000509000000000000" pitchFamily="65" charset="-122"/>
                  </a:rPr>
                  <a:t>背景</a:t>
                </a:r>
                <a:endPara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9569611" y="397869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参考资料</a:t>
              </a:r>
              <a:endPara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337900" y="3978697"/>
              <a:ext cx="1673715" cy="446182"/>
            </a:xfrm>
            <a:prstGeom prst="rect">
              <a:avLst/>
            </a:prstGeom>
            <a:noFill/>
            <a:ln w="3175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"/>
          <p:cNvSpPr/>
          <p:nvPr/>
        </p:nvSpPr>
        <p:spPr>
          <a:xfrm flipH="1">
            <a:off x="0" y="1"/>
            <a:ext cx="11518899" cy="4190365"/>
          </a:xfrm>
          <a:custGeom>
            <a:avLst/>
            <a:gdLst>
              <a:gd name="connsiteX0" fmla="*/ 2087994 w 2087994"/>
              <a:gd name="connsiteY0" fmla="*/ 1393164 h 1393164"/>
              <a:gd name="connsiteX1" fmla="*/ 0 w 2087994"/>
              <a:gd name="connsiteY1" fmla="*/ 1393164 h 1393164"/>
              <a:gd name="connsiteX2" fmla="*/ 0 w 2087994"/>
              <a:gd name="connsiteY2" fmla="*/ 0 h 1393164"/>
              <a:gd name="connsiteX3" fmla="*/ 2087994 w 2087994"/>
              <a:gd name="connsiteY3" fmla="*/ 0 h 1393164"/>
              <a:gd name="connsiteX4" fmla="*/ 2087994 w 2087994"/>
              <a:gd name="connsiteY4" fmla="*/ 1393164 h 1393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7994" h="1393164">
                <a:moveTo>
                  <a:pt x="2087994" y="1393164"/>
                </a:moveTo>
                <a:lnTo>
                  <a:pt x="0" y="1393164"/>
                </a:lnTo>
                <a:lnTo>
                  <a:pt x="0" y="0"/>
                </a:lnTo>
                <a:lnTo>
                  <a:pt x="2087994" y="0"/>
                </a:lnTo>
                <a:lnTo>
                  <a:pt x="2087994" y="1393164"/>
                </a:lnTo>
              </a:path>
            </a:pathLst>
          </a:custGeom>
          <a:blipFill rotWithShape="1">
            <a:blip r:embed="rId4">
              <a:alphaModFix amt="79000"/>
            </a:blip>
            <a:tile tx="0" ty="12700"/>
          </a:blip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-635" y="4157527"/>
            <a:ext cx="3684270" cy="2344420"/>
          </a:xfrm>
          <a:prstGeom prst="rect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6" name="TextBox 1"/>
          <p:cNvSpPr txBox="1"/>
          <p:nvPr/>
        </p:nvSpPr>
        <p:spPr>
          <a:xfrm>
            <a:off x="1758568" y="4832449"/>
            <a:ext cx="1716817" cy="415492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2400" b="1" dirty="0" smtClean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1.2</a:t>
            </a:r>
            <a:r>
              <a:rPr lang="zh-CN" altLang="en-US" sz="2400" b="1" dirty="0" smtClean="0"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编写目的</a:t>
            </a:r>
            <a:endParaRPr lang="en-US" altLang="zh-CN" sz="2400" b="1" dirty="0"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4414520" y="4323080"/>
            <a:ext cx="6322060" cy="2219961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-635">
              <a:lnSpc>
                <a:spcPct val="150000"/>
              </a:lnSpc>
            </a:pPr>
            <a:r>
              <a:rPr lang="zh-CN" altLang="en-US" sz="16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为了保证项目小组能按时保质的完成项目目标，更好的学习工程化思想，合理有序的开展项目工作，我们采用文件化的形式，对项目生命周期内的工作任务范围，各项工作的任务分解、小组成员的工作分配、开发进度、经费预算、项目内外环境条件、风险对策等内容做出的安排。并将该文件作为本学期软件工程科目的主要任务，项目小组开展和检查项目工作的依据。</a:t>
            </a:r>
            <a:endParaRPr lang="en-US" altLang="zh-CN" sz="16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8814344" y="561975"/>
            <a:ext cx="2298706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1.1</a:t>
            </a:r>
            <a:r>
              <a:rPr lang="zh-CN" altLang="en-US" sz="32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Times New Roman" panose="02020603050405020304" pitchFamily="18" charset="0"/>
              </a:rPr>
              <a:t>项目简介</a:t>
            </a:r>
            <a:endParaRPr lang="en-US" altLang="zh-CN" sz="3200" b="1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微软雅黑" panose="020B0503020204020204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9667" y="1100578"/>
            <a:ext cx="9962962" cy="892540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时光笔记是一款适用于安卓手机的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APP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。以良好而又简洁的操作界面辅助用户管理</a:t>
            </a:r>
            <a:r>
              <a:rPr lang="zh-CN" altLang="en-US" sz="20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时间</a:t>
            </a:r>
            <a:endParaRPr lang="en-US" altLang="zh-CN" sz="2000" dirty="0" smtClean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用户可以分门别类的管理自己行程安排，并且在需要的时间得到</a:t>
            </a:r>
            <a:r>
              <a:rPr lang="en-US" altLang="zh-CN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APP</a:t>
            </a:r>
            <a:r>
              <a:rPr lang="zh-CN" altLang="en-US" sz="20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的</a:t>
            </a:r>
            <a:r>
              <a:rPr lang="zh-CN" altLang="en-US" sz="2000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提醒</a:t>
            </a:r>
            <a:endParaRPr lang="en-US" altLang="zh-CN" sz="2000" dirty="0" smtClean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1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18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30250" y="4594226"/>
            <a:ext cx="838835" cy="8388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10"/>
          <p:cNvSpPr>
            <a:spLocks noChangeAspect="1" noEditPoints="1"/>
          </p:cNvSpPr>
          <p:nvPr/>
        </p:nvSpPr>
        <p:spPr bwMode="auto">
          <a:xfrm>
            <a:off x="919733" y="4779863"/>
            <a:ext cx="459871" cy="432000"/>
          </a:xfrm>
          <a:custGeom>
            <a:avLst/>
            <a:gdLst>
              <a:gd name="T0" fmla="*/ 44 w 70"/>
              <a:gd name="T1" fmla="*/ 57 h 65"/>
              <a:gd name="T2" fmla="*/ 45 w 70"/>
              <a:gd name="T3" fmla="*/ 55 h 65"/>
              <a:gd name="T4" fmla="*/ 45 w 70"/>
              <a:gd name="T5" fmla="*/ 31 h 65"/>
              <a:gd name="T6" fmla="*/ 44 w 70"/>
              <a:gd name="T7" fmla="*/ 30 h 65"/>
              <a:gd name="T8" fmla="*/ 26 w 70"/>
              <a:gd name="T9" fmla="*/ 30 h 65"/>
              <a:gd name="T10" fmla="*/ 24 w 70"/>
              <a:gd name="T11" fmla="*/ 31 h 65"/>
              <a:gd name="T12" fmla="*/ 24 w 70"/>
              <a:gd name="T13" fmla="*/ 55 h 65"/>
              <a:gd name="T14" fmla="*/ 26 w 70"/>
              <a:gd name="T15" fmla="*/ 57 h 65"/>
              <a:gd name="T16" fmla="*/ 44 w 70"/>
              <a:gd name="T17" fmla="*/ 57 h 65"/>
              <a:gd name="T18" fmla="*/ 27 w 70"/>
              <a:gd name="T19" fmla="*/ 33 h 65"/>
              <a:gd name="T20" fmla="*/ 27 w 70"/>
              <a:gd name="T21" fmla="*/ 33 h 65"/>
              <a:gd name="T22" fmla="*/ 42 w 70"/>
              <a:gd name="T23" fmla="*/ 33 h 65"/>
              <a:gd name="T24" fmla="*/ 42 w 70"/>
              <a:gd name="T25" fmla="*/ 53 h 65"/>
              <a:gd name="T26" fmla="*/ 27 w 70"/>
              <a:gd name="T27" fmla="*/ 53 h 65"/>
              <a:gd name="T28" fmla="*/ 27 w 70"/>
              <a:gd name="T29" fmla="*/ 33 h 65"/>
              <a:gd name="T30" fmla="*/ 57 w 70"/>
              <a:gd name="T31" fmla="*/ 34 h 65"/>
              <a:gd name="T32" fmla="*/ 57 w 70"/>
              <a:gd name="T33" fmla="*/ 34 h 65"/>
              <a:gd name="T34" fmla="*/ 54 w 70"/>
              <a:gd name="T35" fmla="*/ 37 h 65"/>
              <a:gd name="T36" fmla="*/ 54 w 70"/>
              <a:gd name="T37" fmla="*/ 60 h 65"/>
              <a:gd name="T38" fmla="*/ 15 w 70"/>
              <a:gd name="T39" fmla="*/ 60 h 65"/>
              <a:gd name="T40" fmla="*/ 15 w 70"/>
              <a:gd name="T41" fmla="*/ 37 h 65"/>
              <a:gd name="T42" fmla="*/ 13 w 70"/>
              <a:gd name="T43" fmla="*/ 34 h 65"/>
              <a:gd name="T44" fmla="*/ 10 w 70"/>
              <a:gd name="T45" fmla="*/ 37 h 65"/>
              <a:gd name="T46" fmla="*/ 10 w 70"/>
              <a:gd name="T47" fmla="*/ 63 h 65"/>
              <a:gd name="T48" fmla="*/ 13 w 70"/>
              <a:gd name="T49" fmla="*/ 65 h 65"/>
              <a:gd name="T50" fmla="*/ 57 w 70"/>
              <a:gd name="T51" fmla="*/ 65 h 65"/>
              <a:gd name="T52" fmla="*/ 59 w 70"/>
              <a:gd name="T53" fmla="*/ 63 h 65"/>
              <a:gd name="T54" fmla="*/ 59 w 70"/>
              <a:gd name="T55" fmla="*/ 37 h 65"/>
              <a:gd name="T56" fmla="*/ 57 w 70"/>
              <a:gd name="T57" fmla="*/ 34 h 65"/>
              <a:gd name="T58" fmla="*/ 69 w 70"/>
              <a:gd name="T59" fmla="*/ 33 h 65"/>
              <a:gd name="T60" fmla="*/ 69 w 70"/>
              <a:gd name="T61" fmla="*/ 33 h 65"/>
              <a:gd name="T62" fmla="*/ 37 w 70"/>
              <a:gd name="T63" fmla="*/ 1 h 65"/>
              <a:gd name="T64" fmla="*/ 33 w 70"/>
              <a:gd name="T65" fmla="*/ 1 h 65"/>
              <a:gd name="T66" fmla="*/ 1 w 70"/>
              <a:gd name="T67" fmla="*/ 33 h 65"/>
              <a:gd name="T68" fmla="*/ 1 w 70"/>
              <a:gd name="T69" fmla="*/ 37 h 65"/>
              <a:gd name="T70" fmla="*/ 5 w 70"/>
              <a:gd name="T71" fmla="*/ 37 h 65"/>
              <a:gd name="T72" fmla="*/ 35 w 70"/>
              <a:gd name="T73" fmla="*/ 7 h 65"/>
              <a:gd name="T74" fmla="*/ 65 w 70"/>
              <a:gd name="T75" fmla="*/ 37 h 65"/>
              <a:gd name="T76" fmla="*/ 69 w 70"/>
              <a:gd name="T77" fmla="*/ 37 h 65"/>
              <a:gd name="T78" fmla="*/ 69 w 70"/>
              <a:gd name="T79" fmla="*/ 3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" h="65">
                <a:moveTo>
                  <a:pt x="44" y="57"/>
                </a:moveTo>
                <a:cubicBezTo>
                  <a:pt x="45" y="57"/>
                  <a:pt x="45" y="56"/>
                  <a:pt x="45" y="55"/>
                </a:cubicBezTo>
                <a:cubicBezTo>
                  <a:pt x="45" y="31"/>
                  <a:pt x="45" y="31"/>
                  <a:pt x="45" y="31"/>
                </a:cubicBezTo>
                <a:cubicBezTo>
                  <a:pt x="45" y="30"/>
                  <a:pt x="45" y="30"/>
                  <a:pt x="44" y="30"/>
                </a:cubicBezTo>
                <a:cubicBezTo>
                  <a:pt x="26" y="30"/>
                  <a:pt x="26" y="30"/>
                  <a:pt x="26" y="30"/>
                </a:cubicBezTo>
                <a:cubicBezTo>
                  <a:pt x="25" y="30"/>
                  <a:pt x="24" y="30"/>
                  <a:pt x="24" y="31"/>
                </a:cubicBezTo>
                <a:cubicBezTo>
                  <a:pt x="24" y="55"/>
                  <a:pt x="24" y="55"/>
                  <a:pt x="24" y="55"/>
                </a:cubicBezTo>
                <a:cubicBezTo>
                  <a:pt x="24" y="56"/>
                  <a:pt x="25" y="57"/>
                  <a:pt x="26" y="57"/>
                </a:cubicBezTo>
                <a:cubicBezTo>
                  <a:pt x="44" y="57"/>
                  <a:pt x="44" y="57"/>
                  <a:pt x="44" y="57"/>
                </a:cubicBezTo>
                <a:close/>
                <a:moveTo>
                  <a:pt x="27" y="33"/>
                </a:moveTo>
                <a:cubicBezTo>
                  <a:pt x="27" y="33"/>
                  <a:pt x="27" y="33"/>
                  <a:pt x="27" y="33"/>
                </a:cubicBezTo>
                <a:cubicBezTo>
                  <a:pt x="42" y="33"/>
                  <a:pt x="42" y="33"/>
                  <a:pt x="42" y="33"/>
                </a:cubicBezTo>
                <a:cubicBezTo>
                  <a:pt x="42" y="53"/>
                  <a:pt x="42" y="53"/>
                  <a:pt x="42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27" y="33"/>
                  <a:pt x="27" y="33"/>
                  <a:pt x="27" y="33"/>
                </a:cubicBezTo>
                <a:close/>
                <a:moveTo>
                  <a:pt x="57" y="34"/>
                </a:moveTo>
                <a:cubicBezTo>
                  <a:pt x="57" y="34"/>
                  <a:pt x="57" y="34"/>
                  <a:pt x="57" y="34"/>
                </a:cubicBezTo>
                <a:cubicBezTo>
                  <a:pt x="55" y="34"/>
                  <a:pt x="54" y="35"/>
                  <a:pt x="54" y="37"/>
                </a:cubicBezTo>
                <a:cubicBezTo>
                  <a:pt x="54" y="60"/>
                  <a:pt x="54" y="60"/>
                  <a:pt x="54" y="60"/>
                </a:cubicBezTo>
                <a:cubicBezTo>
                  <a:pt x="15" y="60"/>
                  <a:pt x="15" y="60"/>
                  <a:pt x="15" y="60"/>
                </a:cubicBezTo>
                <a:cubicBezTo>
                  <a:pt x="15" y="37"/>
                  <a:pt x="15" y="37"/>
                  <a:pt x="15" y="37"/>
                </a:cubicBezTo>
                <a:cubicBezTo>
                  <a:pt x="15" y="35"/>
                  <a:pt x="14" y="34"/>
                  <a:pt x="13" y="34"/>
                </a:cubicBezTo>
                <a:cubicBezTo>
                  <a:pt x="11" y="34"/>
                  <a:pt x="10" y="35"/>
                  <a:pt x="10" y="37"/>
                </a:cubicBezTo>
                <a:cubicBezTo>
                  <a:pt x="10" y="63"/>
                  <a:pt x="10" y="63"/>
                  <a:pt x="10" y="63"/>
                </a:cubicBezTo>
                <a:cubicBezTo>
                  <a:pt x="10" y="64"/>
                  <a:pt x="11" y="65"/>
                  <a:pt x="13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8" y="65"/>
                  <a:pt x="59" y="64"/>
                  <a:pt x="59" y="63"/>
                </a:cubicBezTo>
                <a:cubicBezTo>
                  <a:pt x="59" y="37"/>
                  <a:pt x="59" y="37"/>
                  <a:pt x="59" y="37"/>
                </a:cubicBezTo>
                <a:cubicBezTo>
                  <a:pt x="59" y="35"/>
                  <a:pt x="58" y="34"/>
                  <a:pt x="57" y="34"/>
                </a:cubicBezTo>
                <a:close/>
                <a:moveTo>
                  <a:pt x="69" y="33"/>
                </a:moveTo>
                <a:cubicBezTo>
                  <a:pt x="69" y="33"/>
                  <a:pt x="69" y="33"/>
                  <a:pt x="69" y="33"/>
                </a:cubicBezTo>
                <a:cubicBezTo>
                  <a:pt x="37" y="1"/>
                  <a:pt x="37" y="1"/>
                  <a:pt x="37" y="1"/>
                </a:cubicBezTo>
                <a:cubicBezTo>
                  <a:pt x="36" y="0"/>
                  <a:pt x="34" y="0"/>
                  <a:pt x="33" y="1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4"/>
                  <a:pt x="0" y="36"/>
                  <a:pt x="1" y="37"/>
                </a:cubicBezTo>
                <a:cubicBezTo>
                  <a:pt x="2" y="38"/>
                  <a:pt x="4" y="38"/>
                  <a:pt x="5" y="37"/>
                </a:cubicBezTo>
                <a:cubicBezTo>
                  <a:pt x="35" y="7"/>
                  <a:pt x="35" y="7"/>
                  <a:pt x="35" y="7"/>
                </a:cubicBezTo>
                <a:cubicBezTo>
                  <a:pt x="65" y="37"/>
                  <a:pt x="65" y="37"/>
                  <a:pt x="65" y="37"/>
                </a:cubicBezTo>
                <a:cubicBezTo>
                  <a:pt x="66" y="38"/>
                  <a:pt x="68" y="38"/>
                  <a:pt x="69" y="37"/>
                </a:cubicBezTo>
                <a:cubicBezTo>
                  <a:pt x="70" y="36"/>
                  <a:pt x="70" y="34"/>
                  <a:pt x="69" y="33"/>
                </a:cubicBezTo>
                <a:close/>
              </a:path>
            </a:pathLst>
          </a:custGeom>
          <a:solidFill>
            <a:srgbClr val="DAB9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" grpId="0" animBg="1"/>
      <p:bldP spid="6" grpId="0"/>
      <p:bldP spid="7" grpId="0"/>
      <p:bldP spid="8" grpId="0"/>
      <p:bldP spid="5" grpId="0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/>
          <p:nvPr/>
        </p:nvSpPr>
        <p:spPr>
          <a:xfrm>
            <a:off x="8847002" y="561975"/>
            <a:ext cx="2303516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1.3</a:t>
            </a:r>
            <a:r>
              <a:rPr lang="zh-CN" altLang="en-US" sz="32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Times New Roman" panose="02020603050405020304" pitchFamily="18" charset="0"/>
              </a:rPr>
              <a:t>产品功能</a:t>
            </a:r>
            <a:endParaRPr lang="zh-CN" altLang="en-US" sz="3200" b="1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3570262" y="1967321"/>
            <a:ext cx="1538883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用户登陆功能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24" name="等腰三角形 23"/>
          <p:cNvSpPr/>
          <p:nvPr/>
        </p:nvSpPr>
        <p:spPr>
          <a:xfrm rot="5400000">
            <a:off x="3368775" y="2047061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1"/>
          <p:cNvSpPr txBox="1"/>
          <p:nvPr/>
        </p:nvSpPr>
        <p:spPr>
          <a:xfrm>
            <a:off x="3570262" y="2775938"/>
            <a:ext cx="1025922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日历视图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5" name="等腰三角形 34"/>
          <p:cNvSpPr/>
          <p:nvPr/>
        </p:nvSpPr>
        <p:spPr>
          <a:xfrm rot="5400000">
            <a:off x="3368775" y="2855678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1"/>
          <p:cNvSpPr txBox="1"/>
          <p:nvPr/>
        </p:nvSpPr>
        <p:spPr>
          <a:xfrm>
            <a:off x="3570262" y="3737831"/>
            <a:ext cx="1025922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提醒功能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>
            <a:off x="3368775" y="3817571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1"/>
          <p:cNvSpPr txBox="1"/>
          <p:nvPr/>
        </p:nvSpPr>
        <p:spPr>
          <a:xfrm>
            <a:off x="3570262" y="4748031"/>
            <a:ext cx="1025922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分类功能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47" name="等腰三角形 46"/>
          <p:cNvSpPr/>
          <p:nvPr/>
        </p:nvSpPr>
        <p:spPr>
          <a:xfrm rot="5400000">
            <a:off x="3368775" y="4827771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1"/>
          <p:cNvSpPr txBox="1"/>
          <p:nvPr/>
        </p:nvSpPr>
        <p:spPr>
          <a:xfrm>
            <a:off x="6842379" y="1967321"/>
            <a:ext cx="1025922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多优先级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49" name="等腰三角形 48"/>
          <p:cNvSpPr/>
          <p:nvPr/>
        </p:nvSpPr>
        <p:spPr>
          <a:xfrm rot="5400000">
            <a:off x="6571994" y="2040717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1"/>
          <p:cNvSpPr txBox="1"/>
          <p:nvPr/>
        </p:nvSpPr>
        <p:spPr>
          <a:xfrm>
            <a:off x="6810120" y="2751463"/>
            <a:ext cx="1025922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事务管理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51" name="等腰三角形 50"/>
          <p:cNvSpPr/>
          <p:nvPr/>
        </p:nvSpPr>
        <p:spPr>
          <a:xfrm rot="5400000">
            <a:off x="6571994" y="2834628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1"/>
          <p:cNvSpPr txBox="1"/>
          <p:nvPr/>
        </p:nvSpPr>
        <p:spPr>
          <a:xfrm>
            <a:off x="6842379" y="3737831"/>
            <a:ext cx="1025922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事务显示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53" name="等腰三角形 52"/>
          <p:cNvSpPr/>
          <p:nvPr/>
        </p:nvSpPr>
        <p:spPr>
          <a:xfrm rot="5400000">
            <a:off x="6571994" y="3817572"/>
            <a:ext cx="200660" cy="1377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143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4" grpId="0" animBg="1"/>
      <p:bldP spid="31" grpId="0"/>
      <p:bldP spid="35" grpId="0" animBg="1"/>
      <p:bldP spid="36" grpId="0"/>
      <p:bldP spid="37" grpId="0" animBg="1"/>
      <p:bldP spid="38" grpId="0"/>
      <p:bldP spid="47" grpId="0" animBg="1"/>
      <p:bldP spid="48" grpId="0"/>
      <p:bldP spid="49" grpId="0" animBg="1"/>
      <p:bldP spid="50" grpId="0"/>
      <p:bldP spid="51" grpId="0" animBg="1"/>
      <p:bldP spid="52" grpId="0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/>
          <p:nvPr/>
        </p:nvSpPr>
        <p:spPr>
          <a:xfrm>
            <a:off x="8847002" y="561975"/>
            <a:ext cx="2386872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1.4</a:t>
            </a:r>
            <a:r>
              <a:rPr lang="zh-CN" altLang="en-US" sz="32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Times New Roman" panose="02020603050405020304" pitchFamily="18" charset="0"/>
              </a:rPr>
              <a:t>开发</a:t>
            </a:r>
            <a:r>
              <a:rPr lang="zh-CN" altLang="en-US" sz="32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Times New Roman" panose="02020603050405020304" pitchFamily="18" charset="0"/>
              </a:rPr>
              <a:t>背景</a:t>
            </a:r>
            <a:endParaRPr lang="zh-CN" altLang="en-US" sz="3200" b="1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1397233" y="2178058"/>
            <a:ext cx="1025922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项目名称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23" name="TextBox 1"/>
          <p:cNvSpPr txBox="1"/>
          <p:nvPr/>
        </p:nvSpPr>
        <p:spPr>
          <a:xfrm>
            <a:off x="1397233" y="2843235"/>
            <a:ext cx="2441575" cy="353937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时光笔记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25" name="TextBox 1"/>
          <p:cNvSpPr txBox="1"/>
          <p:nvPr/>
        </p:nvSpPr>
        <p:spPr>
          <a:xfrm>
            <a:off x="3304077" y="2178058"/>
            <a:ext cx="1538883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项目的提出者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26" name="TextBox 1"/>
          <p:cNvSpPr txBox="1"/>
          <p:nvPr/>
        </p:nvSpPr>
        <p:spPr>
          <a:xfrm>
            <a:off x="3291999" y="2843235"/>
            <a:ext cx="2441575" cy="723269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杨枨老师 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endParaRPr lang="en-US" altLang="zh-CN" sz="120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  <a:p>
            <a:pPr defTabSz="-635"/>
            <a:endParaRPr lang="en-US" altLang="zh-CN" sz="120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18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132569" y="2061789"/>
            <a:ext cx="492760" cy="492760"/>
          </a:xfrm>
          <a:prstGeom prst="ellipse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1"/>
          <p:cNvSpPr txBox="1"/>
          <p:nvPr/>
        </p:nvSpPr>
        <p:spPr>
          <a:xfrm>
            <a:off x="5691370" y="2147109"/>
            <a:ext cx="2058256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项目主要承担小组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5625329" y="2789732"/>
            <a:ext cx="2615029" cy="661714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-635"/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浙江大学城市学院</a:t>
            </a:r>
            <a:endParaRPr lang="en-US" altLang="zh-CN" sz="2000" dirty="0" smtClean="0">
              <a:solidFill>
                <a:schemeClr val="bg1">
                  <a:lumMod val="7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SE-2018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春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-G01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小组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111" name="Freeform 172"/>
          <p:cNvSpPr>
            <a:spLocks noEditPoints="1"/>
          </p:cNvSpPr>
          <p:nvPr/>
        </p:nvSpPr>
        <p:spPr bwMode="auto">
          <a:xfrm>
            <a:off x="5259680" y="2160355"/>
            <a:ext cx="238191" cy="295222"/>
          </a:xfrm>
          <a:custGeom>
            <a:avLst/>
            <a:gdLst>
              <a:gd name="T0" fmla="*/ 7 w 49"/>
              <a:gd name="T1" fmla="*/ 24 h 61"/>
              <a:gd name="T2" fmla="*/ 13 w 49"/>
              <a:gd name="T3" fmla="*/ 5 h 61"/>
              <a:gd name="T4" fmla="*/ 25 w 49"/>
              <a:gd name="T5" fmla="*/ 0 h 61"/>
              <a:gd name="T6" fmla="*/ 42 w 49"/>
              <a:gd name="T7" fmla="*/ 17 h 61"/>
              <a:gd name="T8" fmla="*/ 43 w 49"/>
              <a:gd name="T9" fmla="*/ 24 h 61"/>
              <a:gd name="T10" fmla="*/ 49 w 49"/>
              <a:gd name="T11" fmla="*/ 31 h 61"/>
              <a:gd name="T12" fmla="*/ 47 w 49"/>
              <a:gd name="T13" fmla="*/ 59 h 61"/>
              <a:gd name="T14" fmla="*/ 43 w 49"/>
              <a:gd name="T15" fmla="*/ 61 h 61"/>
              <a:gd name="T16" fmla="*/ 2 w 49"/>
              <a:gd name="T17" fmla="*/ 59 h 61"/>
              <a:gd name="T18" fmla="*/ 0 w 49"/>
              <a:gd name="T19" fmla="*/ 31 h 61"/>
              <a:gd name="T20" fmla="*/ 2 w 49"/>
              <a:gd name="T21" fmla="*/ 26 h 61"/>
              <a:gd name="T22" fmla="*/ 25 w 49"/>
              <a:gd name="T23" fmla="*/ 44 h 61"/>
              <a:gd name="T24" fmla="*/ 25 w 49"/>
              <a:gd name="T25" fmla="*/ 44 h 61"/>
              <a:gd name="T26" fmla="*/ 27 w 49"/>
              <a:gd name="T27" fmla="*/ 43 h 61"/>
              <a:gd name="T28" fmla="*/ 27 w 49"/>
              <a:gd name="T29" fmla="*/ 38 h 61"/>
              <a:gd name="T30" fmla="*/ 22 w 49"/>
              <a:gd name="T31" fmla="*/ 38 h 61"/>
              <a:gd name="T32" fmla="*/ 22 w 49"/>
              <a:gd name="T33" fmla="*/ 43 h 61"/>
              <a:gd name="T34" fmla="*/ 26 w 49"/>
              <a:gd name="T35" fmla="*/ 47 h 61"/>
              <a:gd name="T36" fmla="*/ 26 w 49"/>
              <a:gd name="T37" fmla="*/ 50 h 61"/>
              <a:gd name="T38" fmla="*/ 23 w 49"/>
              <a:gd name="T39" fmla="*/ 50 h 61"/>
              <a:gd name="T40" fmla="*/ 20 w 49"/>
              <a:gd name="T41" fmla="*/ 45 h 61"/>
              <a:gd name="T42" fmla="*/ 20 w 49"/>
              <a:gd name="T43" fmla="*/ 36 h 61"/>
              <a:gd name="T44" fmla="*/ 29 w 49"/>
              <a:gd name="T45" fmla="*/ 36 h 61"/>
              <a:gd name="T46" fmla="*/ 29 w 49"/>
              <a:gd name="T47" fmla="*/ 45 h 61"/>
              <a:gd name="T48" fmla="*/ 13 w 49"/>
              <a:gd name="T49" fmla="*/ 24 h 61"/>
              <a:gd name="T50" fmla="*/ 37 w 49"/>
              <a:gd name="T51" fmla="*/ 24 h 61"/>
              <a:gd name="T52" fmla="*/ 33 w 49"/>
              <a:gd name="T53" fmla="*/ 9 h 61"/>
              <a:gd name="T54" fmla="*/ 17 w 49"/>
              <a:gd name="T55" fmla="*/ 8 h 61"/>
              <a:gd name="T56" fmla="*/ 13 w 49"/>
              <a:gd name="T57" fmla="*/ 17 h 61"/>
              <a:gd name="T58" fmla="*/ 43 w 49"/>
              <a:gd name="T59" fmla="*/ 29 h 61"/>
              <a:gd name="T60" fmla="*/ 39 w 49"/>
              <a:gd name="T61" fmla="*/ 29 h 61"/>
              <a:gd name="T62" fmla="*/ 39 w 49"/>
              <a:gd name="T63" fmla="*/ 29 h 61"/>
              <a:gd name="T64" fmla="*/ 10 w 49"/>
              <a:gd name="T65" fmla="*/ 29 h 61"/>
              <a:gd name="T66" fmla="*/ 7 w 49"/>
              <a:gd name="T67" fmla="*/ 29 h 61"/>
              <a:gd name="T68" fmla="*/ 6 w 49"/>
              <a:gd name="T69" fmla="*/ 30 h 61"/>
              <a:gd name="T70" fmla="*/ 6 w 49"/>
              <a:gd name="T71" fmla="*/ 55 h 61"/>
              <a:gd name="T72" fmla="*/ 7 w 49"/>
              <a:gd name="T73" fmla="*/ 56 h 61"/>
              <a:gd name="T74" fmla="*/ 43 w 49"/>
              <a:gd name="T75" fmla="*/ 56 h 61"/>
              <a:gd name="T76" fmla="*/ 44 w 49"/>
              <a:gd name="T77" fmla="*/ 55 h 61"/>
              <a:gd name="T78" fmla="*/ 43 w 49"/>
              <a:gd name="T79" fmla="*/ 30 h 61"/>
              <a:gd name="T80" fmla="*/ 47 w 49"/>
              <a:gd name="T81" fmla="*/ 60 h 61"/>
              <a:gd name="T82" fmla="*/ 43 w 49"/>
              <a:gd name="T83" fmla="*/ 5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9" h="61">
                <a:moveTo>
                  <a:pt x="7" y="24"/>
                </a:moveTo>
                <a:cubicBezTo>
                  <a:pt x="7" y="24"/>
                  <a:pt x="7" y="24"/>
                  <a:pt x="7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2"/>
                  <a:pt x="9" y="8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6" y="2"/>
                  <a:pt x="20" y="0"/>
                  <a:pt x="25" y="0"/>
                </a:cubicBezTo>
                <a:cubicBezTo>
                  <a:pt x="30" y="0"/>
                  <a:pt x="34" y="2"/>
                  <a:pt x="37" y="5"/>
                </a:cubicBezTo>
                <a:cubicBezTo>
                  <a:pt x="40" y="8"/>
                  <a:pt x="42" y="12"/>
                  <a:pt x="42" y="17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4" y="24"/>
                  <a:pt x="46" y="25"/>
                  <a:pt x="47" y="26"/>
                </a:cubicBezTo>
                <a:cubicBezTo>
                  <a:pt x="48" y="27"/>
                  <a:pt x="49" y="29"/>
                  <a:pt x="49" y="31"/>
                </a:cubicBezTo>
                <a:cubicBezTo>
                  <a:pt x="49" y="55"/>
                  <a:pt x="49" y="55"/>
                  <a:pt x="49" y="55"/>
                </a:cubicBezTo>
                <a:cubicBezTo>
                  <a:pt x="49" y="57"/>
                  <a:pt x="48" y="58"/>
                  <a:pt x="47" y="59"/>
                </a:cubicBezTo>
                <a:cubicBezTo>
                  <a:pt x="47" y="60"/>
                  <a:pt x="47" y="60"/>
                  <a:pt x="47" y="60"/>
                </a:cubicBezTo>
                <a:cubicBezTo>
                  <a:pt x="46" y="61"/>
                  <a:pt x="44" y="61"/>
                  <a:pt x="43" y="61"/>
                </a:cubicBezTo>
                <a:cubicBezTo>
                  <a:pt x="7" y="61"/>
                  <a:pt x="7" y="61"/>
                  <a:pt x="7" y="61"/>
                </a:cubicBezTo>
                <a:cubicBezTo>
                  <a:pt x="5" y="61"/>
                  <a:pt x="4" y="61"/>
                  <a:pt x="2" y="59"/>
                </a:cubicBezTo>
                <a:cubicBezTo>
                  <a:pt x="1" y="58"/>
                  <a:pt x="0" y="57"/>
                  <a:pt x="0" y="5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1" y="27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5"/>
                  <a:pt x="5" y="24"/>
                  <a:pt x="7" y="24"/>
                </a:cubicBezTo>
                <a:close/>
                <a:moveTo>
                  <a:pt x="25" y="44"/>
                </a:move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6" y="44"/>
                  <a:pt x="27" y="43"/>
                  <a:pt x="27" y="43"/>
                </a:cubicBezTo>
                <a:cubicBezTo>
                  <a:pt x="28" y="42"/>
                  <a:pt x="28" y="41"/>
                  <a:pt x="28" y="40"/>
                </a:cubicBezTo>
                <a:cubicBezTo>
                  <a:pt x="28" y="39"/>
                  <a:pt x="28" y="39"/>
                  <a:pt x="27" y="38"/>
                </a:cubicBezTo>
                <a:cubicBezTo>
                  <a:pt x="27" y="37"/>
                  <a:pt x="26" y="37"/>
                  <a:pt x="25" y="37"/>
                </a:cubicBezTo>
                <a:cubicBezTo>
                  <a:pt x="24" y="37"/>
                  <a:pt x="23" y="37"/>
                  <a:pt x="22" y="38"/>
                </a:cubicBezTo>
                <a:cubicBezTo>
                  <a:pt x="22" y="39"/>
                  <a:pt x="21" y="39"/>
                  <a:pt x="21" y="40"/>
                </a:cubicBezTo>
                <a:cubicBezTo>
                  <a:pt x="21" y="41"/>
                  <a:pt x="22" y="42"/>
                  <a:pt x="22" y="43"/>
                </a:cubicBezTo>
                <a:cubicBezTo>
                  <a:pt x="23" y="43"/>
                  <a:pt x="24" y="44"/>
                  <a:pt x="25" y="44"/>
                </a:cubicBezTo>
                <a:close/>
                <a:moveTo>
                  <a:pt x="26" y="47"/>
                </a:moveTo>
                <a:cubicBezTo>
                  <a:pt x="26" y="47"/>
                  <a:pt x="26" y="47"/>
                  <a:pt x="26" y="47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1"/>
                  <a:pt x="26" y="52"/>
                  <a:pt x="25" y="52"/>
                </a:cubicBezTo>
                <a:cubicBezTo>
                  <a:pt x="24" y="52"/>
                  <a:pt x="23" y="51"/>
                  <a:pt x="23" y="50"/>
                </a:cubicBezTo>
                <a:cubicBezTo>
                  <a:pt x="23" y="47"/>
                  <a:pt x="23" y="47"/>
                  <a:pt x="23" y="47"/>
                </a:cubicBezTo>
                <a:cubicBezTo>
                  <a:pt x="22" y="46"/>
                  <a:pt x="21" y="46"/>
                  <a:pt x="20" y="45"/>
                </a:cubicBezTo>
                <a:cubicBezTo>
                  <a:pt x="19" y="44"/>
                  <a:pt x="18" y="42"/>
                  <a:pt x="18" y="40"/>
                </a:cubicBezTo>
                <a:cubicBezTo>
                  <a:pt x="18" y="38"/>
                  <a:pt x="19" y="37"/>
                  <a:pt x="20" y="36"/>
                </a:cubicBezTo>
                <a:cubicBezTo>
                  <a:pt x="21" y="34"/>
                  <a:pt x="23" y="34"/>
                  <a:pt x="25" y="34"/>
                </a:cubicBezTo>
                <a:cubicBezTo>
                  <a:pt x="27" y="34"/>
                  <a:pt x="28" y="34"/>
                  <a:pt x="29" y="36"/>
                </a:cubicBezTo>
                <a:cubicBezTo>
                  <a:pt x="31" y="37"/>
                  <a:pt x="31" y="38"/>
                  <a:pt x="31" y="40"/>
                </a:cubicBezTo>
                <a:cubicBezTo>
                  <a:pt x="31" y="42"/>
                  <a:pt x="31" y="44"/>
                  <a:pt x="29" y="45"/>
                </a:cubicBezTo>
                <a:cubicBezTo>
                  <a:pt x="29" y="46"/>
                  <a:pt x="28" y="46"/>
                  <a:pt x="26" y="47"/>
                </a:cubicBezTo>
                <a:close/>
                <a:moveTo>
                  <a:pt x="13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4"/>
                  <a:pt x="35" y="11"/>
                  <a:pt x="33" y="9"/>
                </a:cubicBezTo>
                <a:cubicBezTo>
                  <a:pt x="31" y="6"/>
                  <a:pt x="28" y="5"/>
                  <a:pt x="25" y="5"/>
                </a:cubicBezTo>
                <a:cubicBezTo>
                  <a:pt x="22" y="5"/>
                  <a:pt x="19" y="6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4" y="11"/>
                  <a:pt x="13" y="14"/>
                  <a:pt x="13" y="17"/>
                </a:cubicBezTo>
                <a:cubicBezTo>
                  <a:pt x="13" y="24"/>
                  <a:pt x="13" y="24"/>
                  <a:pt x="13" y="24"/>
                </a:cubicBezTo>
                <a:close/>
                <a:moveTo>
                  <a:pt x="43" y="29"/>
                </a:moveTo>
                <a:cubicBezTo>
                  <a:pt x="43" y="29"/>
                  <a:pt x="43" y="29"/>
                  <a:pt x="43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6"/>
                  <a:pt x="7" y="56"/>
                  <a:pt x="7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0"/>
                  <a:pt x="44" y="30"/>
                  <a:pt x="43" y="30"/>
                </a:cubicBezTo>
                <a:cubicBezTo>
                  <a:pt x="43" y="30"/>
                  <a:pt x="43" y="29"/>
                  <a:pt x="43" y="29"/>
                </a:cubicBezTo>
                <a:close/>
                <a:moveTo>
                  <a:pt x="47" y="60"/>
                </a:moveTo>
                <a:cubicBezTo>
                  <a:pt x="47" y="60"/>
                  <a:pt x="47" y="60"/>
                  <a:pt x="47" y="60"/>
                </a:cubicBezTo>
                <a:cubicBezTo>
                  <a:pt x="46" y="60"/>
                  <a:pt x="44" y="60"/>
                  <a:pt x="43" y="59"/>
                </a:cubicBezTo>
                <a:cubicBezTo>
                  <a:pt x="47" y="60"/>
                  <a:pt x="47" y="60"/>
                  <a:pt x="47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8222963" y="2056856"/>
            <a:ext cx="492760" cy="492760"/>
          </a:xfrm>
          <a:prstGeom prst="ellipse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1"/>
          <p:cNvSpPr txBox="1"/>
          <p:nvPr/>
        </p:nvSpPr>
        <p:spPr>
          <a:xfrm>
            <a:off x="8781764" y="2142176"/>
            <a:ext cx="1282402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项目的用户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3" name="TextBox 1"/>
          <p:cNvSpPr txBox="1"/>
          <p:nvPr/>
        </p:nvSpPr>
        <p:spPr>
          <a:xfrm>
            <a:off x="8715723" y="2784799"/>
            <a:ext cx="2615029" cy="661714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学生</a:t>
            </a: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党</a:t>
            </a:r>
            <a:endParaRPr lang="en-US" altLang="zh-CN" sz="2000" dirty="0" smtClean="0">
              <a:solidFill>
                <a:schemeClr val="bg1">
                  <a:lumMod val="7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  <a:p>
            <a:pPr defTabSz="-635"/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上班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族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34" name="Freeform 172"/>
          <p:cNvSpPr>
            <a:spLocks noEditPoints="1"/>
          </p:cNvSpPr>
          <p:nvPr/>
        </p:nvSpPr>
        <p:spPr bwMode="auto">
          <a:xfrm>
            <a:off x="8350074" y="2155422"/>
            <a:ext cx="238191" cy="295222"/>
          </a:xfrm>
          <a:custGeom>
            <a:avLst/>
            <a:gdLst>
              <a:gd name="T0" fmla="*/ 7 w 49"/>
              <a:gd name="T1" fmla="*/ 24 h 61"/>
              <a:gd name="T2" fmla="*/ 13 w 49"/>
              <a:gd name="T3" fmla="*/ 5 h 61"/>
              <a:gd name="T4" fmla="*/ 25 w 49"/>
              <a:gd name="T5" fmla="*/ 0 h 61"/>
              <a:gd name="T6" fmla="*/ 42 w 49"/>
              <a:gd name="T7" fmla="*/ 17 h 61"/>
              <a:gd name="T8" fmla="*/ 43 w 49"/>
              <a:gd name="T9" fmla="*/ 24 h 61"/>
              <a:gd name="T10" fmla="*/ 49 w 49"/>
              <a:gd name="T11" fmla="*/ 31 h 61"/>
              <a:gd name="T12" fmla="*/ 47 w 49"/>
              <a:gd name="T13" fmla="*/ 59 h 61"/>
              <a:gd name="T14" fmla="*/ 43 w 49"/>
              <a:gd name="T15" fmla="*/ 61 h 61"/>
              <a:gd name="T16" fmla="*/ 2 w 49"/>
              <a:gd name="T17" fmla="*/ 59 h 61"/>
              <a:gd name="T18" fmla="*/ 0 w 49"/>
              <a:gd name="T19" fmla="*/ 31 h 61"/>
              <a:gd name="T20" fmla="*/ 2 w 49"/>
              <a:gd name="T21" fmla="*/ 26 h 61"/>
              <a:gd name="T22" fmla="*/ 25 w 49"/>
              <a:gd name="T23" fmla="*/ 44 h 61"/>
              <a:gd name="T24" fmla="*/ 25 w 49"/>
              <a:gd name="T25" fmla="*/ 44 h 61"/>
              <a:gd name="T26" fmla="*/ 27 w 49"/>
              <a:gd name="T27" fmla="*/ 43 h 61"/>
              <a:gd name="T28" fmla="*/ 27 w 49"/>
              <a:gd name="T29" fmla="*/ 38 h 61"/>
              <a:gd name="T30" fmla="*/ 22 w 49"/>
              <a:gd name="T31" fmla="*/ 38 h 61"/>
              <a:gd name="T32" fmla="*/ 22 w 49"/>
              <a:gd name="T33" fmla="*/ 43 h 61"/>
              <a:gd name="T34" fmla="*/ 26 w 49"/>
              <a:gd name="T35" fmla="*/ 47 h 61"/>
              <a:gd name="T36" fmla="*/ 26 w 49"/>
              <a:gd name="T37" fmla="*/ 50 h 61"/>
              <a:gd name="T38" fmla="*/ 23 w 49"/>
              <a:gd name="T39" fmla="*/ 50 h 61"/>
              <a:gd name="T40" fmla="*/ 20 w 49"/>
              <a:gd name="T41" fmla="*/ 45 h 61"/>
              <a:gd name="T42" fmla="*/ 20 w 49"/>
              <a:gd name="T43" fmla="*/ 36 h 61"/>
              <a:gd name="T44" fmla="*/ 29 w 49"/>
              <a:gd name="T45" fmla="*/ 36 h 61"/>
              <a:gd name="T46" fmla="*/ 29 w 49"/>
              <a:gd name="T47" fmla="*/ 45 h 61"/>
              <a:gd name="T48" fmla="*/ 13 w 49"/>
              <a:gd name="T49" fmla="*/ 24 h 61"/>
              <a:gd name="T50" fmla="*/ 37 w 49"/>
              <a:gd name="T51" fmla="*/ 24 h 61"/>
              <a:gd name="T52" fmla="*/ 33 w 49"/>
              <a:gd name="T53" fmla="*/ 9 h 61"/>
              <a:gd name="T54" fmla="*/ 17 w 49"/>
              <a:gd name="T55" fmla="*/ 8 h 61"/>
              <a:gd name="T56" fmla="*/ 13 w 49"/>
              <a:gd name="T57" fmla="*/ 17 h 61"/>
              <a:gd name="T58" fmla="*/ 43 w 49"/>
              <a:gd name="T59" fmla="*/ 29 h 61"/>
              <a:gd name="T60" fmla="*/ 39 w 49"/>
              <a:gd name="T61" fmla="*/ 29 h 61"/>
              <a:gd name="T62" fmla="*/ 39 w 49"/>
              <a:gd name="T63" fmla="*/ 29 h 61"/>
              <a:gd name="T64" fmla="*/ 10 w 49"/>
              <a:gd name="T65" fmla="*/ 29 h 61"/>
              <a:gd name="T66" fmla="*/ 7 w 49"/>
              <a:gd name="T67" fmla="*/ 29 h 61"/>
              <a:gd name="T68" fmla="*/ 6 w 49"/>
              <a:gd name="T69" fmla="*/ 30 h 61"/>
              <a:gd name="T70" fmla="*/ 6 w 49"/>
              <a:gd name="T71" fmla="*/ 55 h 61"/>
              <a:gd name="T72" fmla="*/ 7 w 49"/>
              <a:gd name="T73" fmla="*/ 56 h 61"/>
              <a:gd name="T74" fmla="*/ 43 w 49"/>
              <a:gd name="T75" fmla="*/ 56 h 61"/>
              <a:gd name="T76" fmla="*/ 44 w 49"/>
              <a:gd name="T77" fmla="*/ 55 h 61"/>
              <a:gd name="T78" fmla="*/ 43 w 49"/>
              <a:gd name="T79" fmla="*/ 30 h 61"/>
              <a:gd name="T80" fmla="*/ 47 w 49"/>
              <a:gd name="T81" fmla="*/ 60 h 61"/>
              <a:gd name="T82" fmla="*/ 43 w 49"/>
              <a:gd name="T83" fmla="*/ 5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9" h="61">
                <a:moveTo>
                  <a:pt x="7" y="24"/>
                </a:moveTo>
                <a:cubicBezTo>
                  <a:pt x="7" y="24"/>
                  <a:pt x="7" y="24"/>
                  <a:pt x="7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2"/>
                  <a:pt x="9" y="8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6" y="2"/>
                  <a:pt x="20" y="0"/>
                  <a:pt x="25" y="0"/>
                </a:cubicBezTo>
                <a:cubicBezTo>
                  <a:pt x="30" y="0"/>
                  <a:pt x="34" y="2"/>
                  <a:pt x="37" y="5"/>
                </a:cubicBezTo>
                <a:cubicBezTo>
                  <a:pt x="40" y="8"/>
                  <a:pt x="42" y="12"/>
                  <a:pt x="42" y="17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4" y="24"/>
                  <a:pt x="46" y="25"/>
                  <a:pt x="47" y="26"/>
                </a:cubicBezTo>
                <a:cubicBezTo>
                  <a:pt x="48" y="27"/>
                  <a:pt x="49" y="29"/>
                  <a:pt x="49" y="31"/>
                </a:cubicBezTo>
                <a:cubicBezTo>
                  <a:pt x="49" y="55"/>
                  <a:pt x="49" y="55"/>
                  <a:pt x="49" y="55"/>
                </a:cubicBezTo>
                <a:cubicBezTo>
                  <a:pt x="49" y="57"/>
                  <a:pt x="48" y="58"/>
                  <a:pt x="47" y="59"/>
                </a:cubicBezTo>
                <a:cubicBezTo>
                  <a:pt x="47" y="60"/>
                  <a:pt x="47" y="60"/>
                  <a:pt x="47" y="60"/>
                </a:cubicBezTo>
                <a:cubicBezTo>
                  <a:pt x="46" y="61"/>
                  <a:pt x="44" y="61"/>
                  <a:pt x="43" y="61"/>
                </a:cubicBezTo>
                <a:cubicBezTo>
                  <a:pt x="7" y="61"/>
                  <a:pt x="7" y="61"/>
                  <a:pt x="7" y="61"/>
                </a:cubicBezTo>
                <a:cubicBezTo>
                  <a:pt x="5" y="61"/>
                  <a:pt x="4" y="61"/>
                  <a:pt x="2" y="59"/>
                </a:cubicBezTo>
                <a:cubicBezTo>
                  <a:pt x="1" y="58"/>
                  <a:pt x="0" y="57"/>
                  <a:pt x="0" y="5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1" y="27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5"/>
                  <a:pt x="5" y="24"/>
                  <a:pt x="7" y="24"/>
                </a:cubicBezTo>
                <a:close/>
                <a:moveTo>
                  <a:pt x="25" y="44"/>
                </a:move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6" y="44"/>
                  <a:pt x="27" y="43"/>
                  <a:pt x="27" y="43"/>
                </a:cubicBezTo>
                <a:cubicBezTo>
                  <a:pt x="28" y="42"/>
                  <a:pt x="28" y="41"/>
                  <a:pt x="28" y="40"/>
                </a:cubicBezTo>
                <a:cubicBezTo>
                  <a:pt x="28" y="39"/>
                  <a:pt x="28" y="39"/>
                  <a:pt x="27" y="38"/>
                </a:cubicBezTo>
                <a:cubicBezTo>
                  <a:pt x="27" y="37"/>
                  <a:pt x="26" y="37"/>
                  <a:pt x="25" y="37"/>
                </a:cubicBezTo>
                <a:cubicBezTo>
                  <a:pt x="24" y="37"/>
                  <a:pt x="23" y="37"/>
                  <a:pt x="22" y="38"/>
                </a:cubicBezTo>
                <a:cubicBezTo>
                  <a:pt x="22" y="39"/>
                  <a:pt x="21" y="39"/>
                  <a:pt x="21" y="40"/>
                </a:cubicBezTo>
                <a:cubicBezTo>
                  <a:pt x="21" y="41"/>
                  <a:pt x="22" y="42"/>
                  <a:pt x="22" y="43"/>
                </a:cubicBezTo>
                <a:cubicBezTo>
                  <a:pt x="23" y="43"/>
                  <a:pt x="24" y="44"/>
                  <a:pt x="25" y="44"/>
                </a:cubicBezTo>
                <a:close/>
                <a:moveTo>
                  <a:pt x="26" y="47"/>
                </a:moveTo>
                <a:cubicBezTo>
                  <a:pt x="26" y="47"/>
                  <a:pt x="26" y="47"/>
                  <a:pt x="26" y="47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1"/>
                  <a:pt x="26" y="52"/>
                  <a:pt x="25" y="52"/>
                </a:cubicBezTo>
                <a:cubicBezTo>
                  <a:pt x="24" y="52"/>
                  <a:pt x="23" y="51"/>
                  <a:pt x="23" y="50"/>
                </a:cubicBezTo>
                <a:cubicBezTo>
                  <a:pt x="23" y="47"/>
                  <a:pt x="23" y="47"/>
                  <a:pt x="23" y="47"/>
                </a:cubicBezTo>
                <a:cubicBezTo>
                  <a:pt x="22" y="46"/>
                  <a:pt x="21" y="46"/>
                  <a:pt x="20" y="45"/>
                </a:cubicBezTo>
                <a:cubicBezTo>
                  <a:pt x="19" y="44"/>
                  <a:pt x="18" y="42"/>
                  <a:pt x="18" y="40"/>
                </a:cubicBezTo>
                <a:cubicBezTo>
                  <a:pt x="18" y="38"/>
                  <a:pt x="19" y="37"/>
                  <a:pt x="20" y="36"/>
                </a:cubicBezTo>
                <a:cubicBezTo>
                  <a:pt x="21" y="34"/>
                  <a:pt x="23" y="34"/>
                  <a:pt x="25" y="34"/>
                </a:cubicBezTo>
                <a:cubicBezTo>
                  <a:pt x="27" y="34"/>
                  <a:pt x="28" y="34"/>
                  <a:pt x="29" y="36"/>
                </a:cubicBezTo>
                <a:cubicBezTo>
                  <a:pt x="31" y="37"/>
                  <a:pt x="31" y="38"/>
                  <a:pt x="31" y="40"/>
                </a:cubicBezTo>
                <a:cubicBezTo>
                  <a:pt x="31" y="42"/>
                  <a:pt x="31" y="44"/>
                  <a:pt x="29" y="45"/>
                </a:cubicBezTo>
                <a:cubicBezTo>
                  <a:pt x="29" y="46"/>
                  <a:pt x="28" y="46"/>
                  <a:pt x="26" y="47"/>
                </a:cubicBezTo>
                <a:close/>
                <a:moveTo>
                  <a:pt x="13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4"/>
                  <a:pt x="35" y="11"/>
                  <a:pt x="33" y="9"/>
                </a:cubicBezTo>
                <a:cubicBezTo>
                  <a:pt x="31" y="6"/>
                  <a:pt x="28" y="5"/>
                  <a:pt x="25" y="5"/>
                </a:cubicBezTo>
                <a:cubicBezTo>
                  <a:pt x="22" y="5"/>
                  <a:pt x="19" y="6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4" y="11"/>
                  <a:pt x="13" y="14"/>
                  <a:pt x="13" y="17"/>
                </a:cubicBezTo>
                <a:cubicBezTo>
                  <a:pt x="13" y="24"/>
                  <a:pt x="13" y="24"/>
                  <a:pt x="13" y="24"/>
                </a:cubicBezTo>
                <a:close/>
                <a:moveTo>
                  <a:pt x="43" y="29"/>
                </a:moveTo>
                <a:cubicBezTo>
                  <a:pt x="43" y="29"/>
                  <a:pt x="43" y="29"/>
                  <a:pt x="43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6"/>
                  <a:pt x="7" y="56"/>
                  <a:pt x="7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0"/>
                  <a:pt x="44" y="30"/>
                  <a:pt x="43" y="30"/>
                </a:cubicBezTo>
                <a:cubicBezTo>
                  <a:pt x="43" y="30"/>
                  <a:pt x="43" y="29"/>
                  <a:pt x="43" y="29"/>
                </a:cubicBezTo>
                <a:close/>
                <a:moveTo>
                  <a:pt x="47" y="60"/>
                </a:moveTo>
                <a:cubicBezTo>
                  <a:pt x="47" y="60"/>
                  <a:pt x="47" y="60"/>
                  <a:pt x="47" y="60"/>
                </a:cubicBezTo>
                <a:cubicBezTo>
                  <a:pt x="46" y="60"/>
                  <a:pt x="44" y="60"/>
                  <a:pt x="43" y="59"/>
                </a:cubicBezTo>
                <a:cubicBezTo>
                  <a:pt x="47" y="60"/>
                  <a:pt x="47" y="60"/>
                  <a:pt x="47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683859" y="2092738"/>
            <a:ext cx="492760" cy="492760"/>
          </a:xfrm>
          <a:prstGeom prst="ellipse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172"/>
          <p:cNvSpPr>
            <a:spLocks noEditPoints="1"/>
          </p:cNvSpPr>
          <p:nvPr/>
        </p:nvSpPr>
        <p:spPr bwMode="auto">
          <a:xfrm>
            <a:off x="2810970" y="2191304"/>
            <a:ext cx="238191" cy="295222"/>
          </a:xfrm>
          <a:custGeom>
            <a:avLst/>
            <a:gdLst>
              <a:gd name="T0" fmla="*/ 7 w 49"/>
              <a:gd name="T1" fmla="*/ 24 h 61"/>
              <a:gd name="T2" fmla="*/ 13 w 49"/>
              <a:gd name="T3" fmla="*/ 5 h 61"/>
              <a:gd name="T4" fmla="*/ 25 w 49"/>
              <a:gd name="T5" fmla="*/ 0 h 61"/>
              <a:gd name="T6" fmla="*/ 42 w 49"/>
              <a:gd name="T7" fmla="*/ 17 h 61"/>
              <a:gd name="T8" fmla="*/ 43 w 49"/>
              <a:gd name="T9" fmla="*/ 24 h 61"/>
              <a:gd name="T10" fmla="*/ 49 w 49"/>
              <a:gd name="T11" fmla="*/ 31 h 61"/>
              <a:gd name="T12" fmla="*/ 47 w 49"/>
              <a:gd name="T13" fmla="*/ 59 h 61"/>
              <a:gd name="T14" fmla="*/ 43 w 49"/>
              <a:gd name="T15" fmla="*/ 61 h 61"/>
              <a:gd name="T16" fmla="*/ 2 w 49"/>
              <a:gd name="T17" fmla="*/ 59 h 61"/>
              <a:gd name="T18" fmla="*/ 0 w 49"/>
              <a:gd name="T19" fmla="*/ 31 h 61"/>
              <a:gd name="T20" fmla="*/ 2 w 49"/>
              <a:gd name="T21" fmla="*/ 26 h 61"/>
              <a:gd name="T22" fmla="*/ 25 w 49"/>
              <a:gd name="T23" fmla="*/ 44 h 61"/>
              <a:gd name="T24" fmla="*/ 25 w 49"/>
              <a:gd name="T25" fmla="*/ 44 h 61"/>
              <a:gd name="T26" fmla="*/ 27 w 49"/>
              <a:gd name="T27" fmla="*/ 43 h 61"/>
              <a:gd name="T28" fmla="*/ 27 w 49"/>
              <a:gd name="T29" fmla="*/ 38 h 61"/>
              <a:gd name="T30" fmla="*/ 22 w 49"/>
              <a:gd name="T31" fmla="*/ 38 h 61"/>
              <a:gd name="T32" fmla="*/ 22 w 49"/>
              <a:gd name="T33" fmla="*/ 43 h 61"/>
              <a:gd name="T34" fmla="*/ 26 w 49"/>
              <a:gd name="T35" fmla="*/ 47 h 61"/>
              <a:gd name="T36" fmla="*/ 26 w 49"/>
              <a:gd name="T37" fmla="*/ 50 h 61"/>
              <a:gd name="T38" fmla="*/ 23 w 49"/>
              <a:gd name="T39" fmla="*/ 50 h 61"/>
              <a:gd name="T40" fmla="*/ 20 w 49"/>
              <a:gd name="T41" fmla="*/ 45 h 61"/>
              <a:gd name="T42" fmla="*/ 20 w 49"/>
              <a:gd name="T43" fmla="*/ 36 h 61"/>
              <a:gd name="T44" fmla="*/ 29 w 49"/>
              <a:gd name="T45" fmla="*/ 36 h 61"/>
              <a:gd name="T46" fmla="*/ 29 w 49"/>
              <a:gd name="T47" fmla="*/ 45 h 61"/>
              <a:gd name="T48" fmla="*/ 13 w 49"/>
              <a:gd name="T49" fmla="*/ 24 h 61"/>
              <a:gd name="T50" fmla="*/ 37 w 49"/>
              <a:gd name="T51" fmla="*/ 24 h 61"/>
              <a:gd name="T52" fmla="*/ 33 w 49"/>
              <a:gd name="T53" fmla="*/ 9 h 61"/>
              <a:gd name="T54" fmla="*/ 17 w 49"/>
              <a:gd name="T55" fmla="*/ 8 h 61"/>
              <a:gd name="T56" fmla="*/ 13 w 49"/>
              <a:gd name="T57" fmla="*/ 17 h 61"/>
              <a:gd name="T58" fmla="*/ 43 w 49"/>
              <a:gd name="T59" fmla="*/ 29 h 61"/>
              <a:gd name="T60" fmla="*/ 39 w 49"/>
              <a:gd name="T61" fmla="*/ 29 h 61"/>
              <a:gd name="T62" fmla="*/ 39 w 49"/>
              <a:gd name="T63" fmla="*/ 29 h 61"/>
              <a:gd name="T64" fmla="*/ 10 w 49"/>
              <a:gd name="T65" fmla="*/ 29 h 61"/>
              <a:gd name="T66" fmla="*/ 7 w 49"/>
              <a:gd name="T67" fmla="*/ 29 h 61"/>
              <a:gd name="T68" fmla="*/ 6 w 49"/>
              <a:gd name="T69" fmla="*/ 30 h 61"/>
              <a:gd name="T70" fmla="*/ 6 w 49"/>
              <a:gd name="T71" fmla="*/ 55 h 61"/>
              <a:gd name="T72" fmla="*/ 7 w 49"/>
              <a:gd name="T73" fmla="*/ 56 h 61"/>
              <a:gd name="T74" fmla="*/ 43 w 49"/>
              <a:gd name="T75" fmla="*/ 56 h 61"/>
              <a:gd name="T76" fmla="*/ 44 w 49"/>
              <a:gd name="T77" fmla="*/ 55 h 61"/>
              <a:gd name="T78" fmla="*/ 43 w 49"/>
              <a:gd name="T79" fmla="*/ 30 h 61"/>
              <a:gd name="T80" fmla="*/ 47 w 49"/>
              <a:gd name="T81" fmla="*/ 60 h 61"/>
              <a:gd name="T82" fmla="*/ 43 w 49"/>
              <a:gd name="T83" fmla="*/ 5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9" h="61">
                <a:moveTo>
                  <a:pt x="7" y="24"/>
                </a:moveTo>
                <a:cubicBezTo>
                  <a:pt x="7" y="24"/>
                  <a:pt x="7" y="24"/>
                  <a:pt x="7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2"/>
                  <a:pt x="9" y="8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6" y="2"/>
                  <a:pt x="20" y="0"/>
                  <a:pt x="25" y="0"/>
                </a:cubicBezTo>
                <a:cubicBezTo>
                  <a:pt x="30" y="0"/>
                  <a:pt x="34" y="2"/>
                  <a:pt x="37" y="5"/>
                </a:cubicBezTo>
                <a:cubicBezTo>
                  <a:pt x="40" y="8"/>
                  <a:pt x="42" y="12"/>
                  <a:pt x="42" y="17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4" y="24"/>
                  <a:pt x="46" y="25"/>
                  <a:pt x="47" y="26"/>
                </a:cubicBezTo>
                <a:cubicBezTo>
                  <a:pt x="48" y="27"/>
                  <a:pt x="49" y="29"/>
                  <a:pt x="49" y="31"/>
                </a:cubicBezTo>
                <a:cubicBezTo>
                  <a:pt x="49" y="55"/>
                  <a:pt x="49" y="55"/>
                  <a:pt x="49" y="55"/>
                </a:cubicBezTo>
                <a:cubicBezTo>
                  <a:pt x="49" y="57"/>
                  <a:pt x="48" y="58"/>
                  <a:pt x="47" y="59"/>
                </a:cubicBezTo>
                <a:cubicBezTo>
                  <a:pt x="47" y="60"/>
                  <a:pt x="47" y="60"/>
                  <a:pt x="47" y="60"/>
                </a:cubicBezTo>
                <a:cubicBezTo>
                  <a:pt x="46" y="61"/>
                  <a:pt x="44" y="61"/>
                  <a:pt x="43" y="61"/>
                </a:cubicBezTo>
                <a:cubicBezTo>
                  <a:pt x="7" y="61"/>
                  <a:pt x="7" y="61"/>
                  <a:pt x="7" y="61"/>
                </a:cubicBezTo>
                <a:cubicBezTo>
                  <a:pt x="5" y="61"/>
                  <a:pt x="4" y="61"/>
                  <a:pt x="2" y="59"/>
                </a:cubicBezTo>
                <a:cubicBezTo>
                  <a:pt x="1" y="58"/>
                  <a:pt x="0" y="57"/>
                  <a:pt x="0" y="5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1" y="27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5"/>
                  <a:pt x="5" y="24"/>
                  <a:pt x="7" y="24"/>
                </a:cubicBezTo>
                <a:close/>
                <a:moveTo>
                  <a:pt x="25" y="44"/>
                </a:move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6" y="44"/>
                  <a:pt x="27" y="43"/>
                  <a:pt x="27" y="43"/>
                </a:cubicBezTo>
                <a:cubicBezTo>
                  <a:pt x="28" y="42"/>
                  <a:pt x="28" y="41"/>
                  <a:pt x="28" y="40"/>
                </a:cubicBezTo>
                <a:cubicBezTo>
                  <a:pt x="28" y="39"/>
                  <a:pt x="28" y="39"/>
                  <a:pt x="27" y="38"/>
                </a:cubicBezTo>
                <a:cubicBezTo>
                  <a:pt x="27" y="37"/>
                  <a:pt x="26" y="37"/>
                  <a:pt x="25" y="37"/>
                </a:cubicBezTo>
                <a:cubicBezTo>
                  <a:pt x="24" y="37"/>
                  <a:pt x="23" y="37"/>
                  <a:pt x="22" y="38"/>
                </a:cubicBezTo>
                <a:cubicBezTo>
                  <a:pt x="22" y="39"/>
                  <a:pt x="21" y="39"/>
                  <a:pt x="21" y="40"/>
                </a:cubicBezTo>
                <a:cubicBezTo>
                  <a:pt x="21" y="41"/>
                  <a:pt x="22" y="42"/>
                  <a:pt x="22" y="43"/>
                </a:cubicBezTo>
                <a:cubicBezTo>
                  <a:pt x="23" y="43"/>
                  <a:pt x="24" y="44"/>
                  <a:pt x="25" y="44"/>
                </a:cubicBezTo>
                <a:close/>
                <a:moveTo>
                  <a:pt x="26" y="47"/>
                </a:moveTo>
                <a:cubicBezTo>
                  <a:pt x="26" y="47"/>
                  <a:pt x="26" y="47"/>
                  <a:pt x="26" y="47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1"/>
                  <a:pt x="26" y="52"/>
                  <a:pt x="25" y="52"/>
                </a:cubicBezTo>
                <a:cubicBezTo>
                  <a:pt x="24" y="52"/>
                  <a:pt x="23" y="51"/>
                  <a:pt x="23" y="50"/>
                </a:cubicBezTo>
                <a:cubicBezTo>
                  <a:pt x="23" y="47"/>
                  <a:pt x="23" y="47"/>
                  <a:pt x="23" y="47"/>
                </a:cubicBezTo>
                <a:cubicBezTo>
                  <a:pt x="22" y="46"/>
                  <a:pt x="21" y="46"/>
                  <a:pt x="20" y="45"/>
                </a:cubicBezTo>
                <a:cubicBezTo>
                  <a:pt x="19" y="44"/>
                  <a:pt x="18" y="42"/>
                  <a:pt x="18" y="40"/>
                </a:cubicBezTo>
                <a:cubicBezTo>
                  <a:pt x="18" y="38"/>
                  <a:pt x="19" y="37"/>
                  <a:pt x="20" y="36"/>
                </a:cubicBezTo>
                <a:cubicBezTo>
                  <a:pt x="21" y="34"/>
                  <a:pt x="23" y="34"/>
                  <a:pt x="25" y="34"/>
                </a:cubicBezTo>
                <a:cubicBezTo>
                  <a:pt x="27" y="34"/>
                  <a:pt x="28" y="34"/>
                  <a:pt x="29" y="36"/>
                </a:cubicBezTo>
                <a:cubicBezTo>
                  <a:pt x="31" y="37"/>
                  <a:pt x="31" y="38"/>
                  <a:pt x="31" y="40"/>
                </a:cubicBezTo>
                <a:cubicBezTo>
                  <a:pt x="31" y="42"/>
                  <a:pt x="31" y="44"/>
                  <a:pt x="29" y="45"/>
                </a:cubicBezTo>
                <a:cubicBezTo>
                  <a:pt x="29" y="46"/>
                  <a:pt x="28" y="46"/>
                  <a:pt x="26" y="47"/>
                </a:cubicBezTo>
                <a:close/>
                <a:moveTo>
                  <a:pt x="13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4"/>
                  <a:pt x="35" y="11"/>
                  <a:pt x="33" y="9"/>
                </a:cubicBezTo>
                <a:cubicBezTo>
                  <a:pt x="31" y="6"/>
                  <a:pt x="28" y="5"/>
                  <a:pt x="25" y="5"/>
                </a:cubicBezTo>
                <a:cubicBezTo>
                  <a:pt x="22" y="5"/>
                  <a:pt x="19" y="6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4" y="11"/>
                  <a:pt x="13" y="14"/>
                  <a:pt x="13" y="17"/>
                </a:cubicBezTo>
                <a:cubicBezTo>
                  <a:pt x="13" y="24"/>
                  <a:pt x="13" y="24"/>
                  <a:pt x="13" y="24"/>
                </a:cubicBezTo>
                <a:close/>
                <a:moveTo>
                  <a:pt x="43" y="29"/>
                </a:moveTo>
                <a:cubicBezTo>
                  <a:pt x="43" y="29"/>
                  <a:pt x="43" y="29"/>
                  <a:pt x="43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6"/>
                  <a:pt x="7" y="56"/>
                  <a:pt x="7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0"/>
                  <a:pt x="44" y="30"/>
                  <a:pt x="43" y="30"/>
                </a:cubicBezTo>
                <a:cubicBezTo>
                  <a:pt x="43" y="30"/>
                  <a:pt x="43" y="29"/>
                  <a:pt x="43" y="29"/>
                </a:cubicBezTo>
                <a:close/>
                <a:moveTo>
                  <a:pt x="47" y="60"/>
                </a:moveTo>
                <a:cubicBezTo>
                  <a:pt x="47" y="60"/>
                  <a:pt x="47" y="60"/>
                  <a:pt x="47" y="60"/>
                </a:cubicBezTo>
                <a:cubicBezTo>
                  <a:pt x="46" y="60"/>
                  <a:pt x="44" y="60"/>
                  <a:pt x="43" y="59"/>
                </a:cubicBezTo>
                <a:cubicBezTo>
                  <a:pt x="47" y="60"/>
                  <a:pt x="47" y="60"/>
                  <a:pt x="47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780209" y="2092738"/>
            <a:ext cx="492760" cy="492760"/>
          </a:xfrm>
          <a:prstGeom prst="ellipse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172"/>
          <p:cNvSpPr>
            <a:spLocks noEditPoints="1"/>
          </p:cNvSpPr>
          <p:nvPr/>
        </p:nvSpPr>
        <p:spPr bwMode="auto">
          <a:xfrm>
            <a:off x="907320" y="2191304"/>
            <a:ext cx="238191" cy="295222"/>
          </a:xfrm>
          <a:custGeom>
            <a:avLst/>
            <a:gdLst>
              <a:gd name="T0" fmla="*/ 7 w 49"/>
              <a:gd name="T1" fmla="*/ 24 h 61"/>
              <a:gd name="T2" fmla="*/ 13 w 49"/>
              <a:gd name="T3" fmla="*/ 5 h 61"/>
              <a:gd name="T4" fmla="*/ 25 w 49"/>
              <a:gd name="T5" fmla="*/ 0 h 61"/>
              <a:gd name="T6" fmla="*/ 42 w 49"/>
              <a:gd name="T7" fmla="*/ 17 h 61"/>
              <a:gd name="T8" fmla="*/ 43 w 49"/>
              <a:gd name="T9" fmla="*/ 24 h 61"/>
              <a:gd name="T10" fmla="*/ 49 w 49"/>
              <a:gd name="T11" fmla="*/ 31 h 61"/>
              <a:gd name="T12" fmla="*/ 47 w 49"/>
              <a:gd name="T13" fmla="*/ 59 h 61"/>
              <a:gd name="T14" fmla="*/ 43 w 49"/>
              <a:gd name="T15" fmla="*/ 61 h 61"/>
              <a:gd name="T16" fmla="*/ 2 w 49"/>
              <a:gd name="T17" fmla="*/ 59 h 61"/>
              <a:gd name="T18" fmla="*/ 0 w 49"/>
              <a:gd name="T19" fmla="*/ 31 h 61"/>
              <a:gd name="T20" fmla="*/ 2 w 49"/>
              <a:gd name="T21" fmla="*/ 26 h 61"/>
              <a:gd name="T22" fmla="*/ 25 w 49"/>
              <a:gd name="T23" fmla="*/ 44 h 61"/>
              <a:gd name="T24" fmla="*/ 25 w 49"/>
              <a:gd name="T25" fmla="*/ 44 h 61"/>
              <a:gd name="T26" fmla="*/ 27 w 49"/>
              <a:gd name="T27" fmla="*/ 43 h 61"/>
              <a:gd name="T28" fmla="*/ 27 w 49"/>
              <a:gd name="T29" fmla="*/ 38 h 61"/>
              <a:gd name="T30" fmla="*/ 22 w 49"/>
              <a:gd name="T31" fmla="*/ 38 h 61"/>
              <a:gd name="T32" fmla="*/ 22 w 49"/>
              <a:gd name="T33" fmla="*/ 43 h 61"/>
              <a:gd name="T34" fmla="*/ 26 w 49"/>
              <a:gd name="T35" fmla="*/ 47 h 61"/>
              <a:gd name="T36" fmla="*/ 26 w 49"/>
              <a:gd name="T37" fmla="*/ 50 h 61"/>
              <a:gd name="T38" fmla="*/ 23 w 49"/>
              <a:gd name="T39" fmla="*/ 50 h 61"/>
              <a:gd name="T40" fmla="*/ 20 w 49"/>
              <a:gd name="T41" fmla="*/ 45 h 61"/>
              <a:gd name="T42" fmla="*/ 20 w 49"/>
              <a:gd name="T43" fmla="*/ 36 h 61"/>
              <a:gd name="T44" fmla="*/ 29 w 49"/>
              <a:gd name="T45" fmla="*/ 36 h 61"/>
              <a:gd name="T46" fmla="*/ 29 w 49"/>
              <a:gd name="T47" fmla="*/ 45 h 61"/>
              <a:gd name="T48" fmla="*/ 13 w 49"/>
              <a:gd name="T49" fmla="*/ 24 h 61"/>
              <a:gd name="T50" fmla="*/ 37 w 49"/>
              <a:gd name="T51" fmla="*/ 24 h 61"/>
              <a:gd name="T52" fmla="*/ 33 w 49"/>
              <a:gd name="T53" fmla="*/ 9 h 61"/>
              <a:gd name="T54" fmla="*/ 17 w 49"/>
              <a:gd name="T55" fmla="*/ 8 h 61"/>
              <a:gd name="T56" fmla="*/ 13 w 49"/>
              <a:gd name="T57" fmla="*/ 17 h 61"/>
              <a:gd name="T58" fmla="*/ 43 w 49"/>
              <a:gd name="T59" fmla="*/ 29 h 61"/>
              <a:gd name="T60" fmla="*/ 39 w 49"/>
              <a:gd name="T61" fmla="*/ 29 h 61"/>
              <a:gd name="T62" fmla="*/ 39 w 49"/>
              <a:gd name="T63" fmla="*/ 29 h 61"/>
              <a:gd name="T64" fmla="*/ 10 w 49"/>
              <a:gd name="T65" fmla="*/ 29 h 61"/>
              <a:gd name="T66" fmla="*/ 7 w 49"/>
              <a:gd name="T67" fmla="*/ 29 h 61"/>
              <a:gd name="T68" fmla="*/ 6 w 49"/>
              <a:gd name="T69" fmla="*/ 30 h 61"/>
              <a:gd name="T70" fmla="*/ 6 w 49"/>
              <a:gd name="T71" fmla="*/ 55 h 61"/>
              <a:gd name="T72" fmla="*/ 7 w 49"/>
              <a:gd name="T73" fmla="*/ 56 h 61"/>
              <a:gd name="T74" fmla="*/ 43 w 49"/>
              <a:gd name="T75" fmla="*/ 56 h 61"/>
              <a:gd name="T76" fmla="*/ 44 w 49"/>
              <a:gd name="T77" fmla="*/ 55 h 61"/>
              <a:gd name="T78" fmla="*/ 43 w 49"/>
              <a:gd name="T79" fmla="*/ 30 h 61"/>
              <a:gd name="T80" fmla="*/ 47 w 49"/>
              <a:gd name="T81" fmla="*/ 60 h 61"/>
              <a:gd name="T82" fmla="*/ 43 w 49"/>
              <a:gd name="T83" fmla="*/ 5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9" h="61">
                <a:moveTo>
                  <a:pt x="7" y="24"/>
                </a:moveTo>
                <a:cubicBezTo>
                  <a:pt x="7" y="24"/>
                  <a:pt x="7" y="24"/>
                  <a:pt x="7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2"/>
                  <a:pt x="9" y="8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6" y="2"/>
                  <a:pt x="20" y="0"/>
                  <a:pt x="25" y="0"/>
                </a:cubicBezTo>
                <a:cubicBezTo>
                  <a:pt x="30" y="0"/>
                  <a:pt x="34" y="2"/>
                  <a:pt x="37" y="5"/>
                </a:cubicBezTo>
                <a:cubicBezTo>
                  <a:pt x="40" y="8"/>
                  <a:pt x="42" y="12"/>
                  <a:pt x="42" y="17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4" y="24"/>
                  <a:pt x="46" y="25"/>
                  <a:pt x="47" y="26"/>
                </a:cubicBezTo>
                <a:cubicBezTo>
                  <a:pt x="48" y="27"/>
                  <a:pt x="49" y="29"/>
                  <a:pt x="49" y="31"/>
                </a:cubicBezTo>
                <a:cubicBezTo>
                  <a:pt x="49" y="55"/>
                  <a:pt x="49" y="55"/>
                  <a:pt x="49" y="55"/>
                </a:cubicBezTo>
                <a:cubicBezTo>
                  <a:pt x="49" y="57"/>
                  <a:pt x="48" y="58"/>
                  <a:pt x="47" y="59"/>
                </a:cubicBezTo>
                <a:cubicBezTo>
                  <a:pt x="47" y="60"/>
                  <a:pt x="47" y="60"/>
                  <a:pt x="47" y="60"/>
                </a:cubicBezTo>
                <a:cubicBezTo>
                  <a:pt x="46" y="61"/>
                  <a:pt x="44" y="61"/>
                  <a:pt x="43" y="61"/>
                </a:cubicBezTo>
                <a:cubicBezTo>
                  <a:pt x="7" y="61"/>
                  <a:pt x="7" y="61"/>
                  <a:pt x="7" y="61"/>
                </a:cubicBezTo>
                <a:cubicBezTo>
                  <a:pt x="5" y="61"/>
                  <a:pt x="4" y="61"/>
                  <a:pt x="2" y="59"/>
                </a:cubicBezTo>
                <a:cubicBezTo>
                  <a:pt x="1" y="58"/>
                  <a:pt x="0" y="57"/>
                  <a:pt x="0" y="5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1" y="27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5"/>
                  <a:pt x="5" y="24"/>
                  <a:pt x="7" y="24"/>
                </a:cubicBezTo>
                <a:close/>
                <a:moveTo>
                  <a:pt x="25" y="44"/>
                </a:move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6" y="44"/>
                  <a:pt x="27" y="43"/>
                  <a:pt x="27" y="43"/>
                </a:cubicBezTo>
                <a:cubicBezTo>
                  <a:pt x="28" y="42"/>
                  <a:pt x="28" y="41"/>
                  <a:pt x="28" y="40"/>
                </a:cubicBezTo>
                <a:cubicBezTo>
                  <a:pt x="28" y="39"/>
                  <a:pt x="28" y="39"/>
                  <a:pt x="27" y="38"/>
                </a:cubicBezTo>
                <a:cubicBezTo>
                  <a:pt x="27" y="37"/>
                  <a:pt x="26" y="37"/>
                  <a:pt x="25" y="37"/>
                </a:cubicBezTo>
                <a:cubicBezTo>
                  <a:pt x="24" y="37"/>
                  <a:pt x="23" y="37"/>
                  <a:pt x="22" y="38"/>
                </a:cubicBezTo>
                <a:cubicBezTo>
                  <a:pt x="22" y="39"/>
                  <a:pt x="21" y="39"/>
                  <a:pt x="21" y="40"/>
                </a:cubicBezTo>
                <a:cubicBezTo>
                  <a:pt x="21" y="41"/>
                  <a:pt x="22" y="42"/>
                  <a:pt x="22" y="43"/>
                </a:cubicBezTo>
                <a:cubicBezTo>
                  <a:pt x="23" y="43"/>
                  <a:pt x="24" y="44"/>
                  <a:pt x="25" y="44"/>
                </a:cubicBezTo>
                <a:close/>
                <a:moveTo>
                  <a:pt x="26" y="47"/>
                </a:moveTo>
                <a:cubicBezTo>
                  <a:pt x="26" y="47"/>
                  <a:pt x="26" y="47"/>
                  <a:pt x="26" y="47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1"/>
                  <a:pt x="26" y="52"/>
                  <a:pt x="25" y="52"/>
                </a:cubicBezTo>
                <a:cubicBezTo>
                  <a:pt x="24" y="52"/>
                  <a:pt x="23" y="51"/>
                  <a:pt x="23" y="50"/>
                </a:cubicBezTo>
                <a:cubicBezTo>
                  <a:pt x="23" y="47"/>
                  <a:pt x="23" y="47"/>
                  <a:pt x="23" y="47"/>
                </a:cubicBezTo>
                <a:cubicBezTo>
                  <a:pt x="22" y="46"/>
                  <a:pt x="21" y="46"/>
                  <a:pt x="20" y="45"/>
                </a:cubicBezTo>
                <a:cubicBezTo>
                  <a:pt x="19" y="44"/>
                  <a:pt x="18" y="42"/>
                  <a:pt x="18" y="40"/>
                </a:cubicBezTo>
                <a:cubicBezTo>
                  <a:pt x="18" y="38"/>
                  <a:pt x="19" y="37"/>
                  <a:pt x="20" y="36"/>
                </a:cubicBezTo>
                <a:cubicBezTo>
                  <a:pt x="21" y="34"/>
                  <a:pt x="23" y="34"/>
                  <a:pt x="25" y="34"/>
                </a:cubicBezTo>
                <a:cubicBezTo>
                  <a:pt x="27" y="34"/>
                  <a:pt x="28" y="34"/>
                  <a:pt x="29" y="36"/>
                </a:cubicBezTo>
                <a:cubicBezTo>
                  <a:pt x="31" y="37"/>
                  <a:pt x="31" y="38"/>
                  <a:pt x="31" y="40"/>
                </a:cubicBezTo>
                <a:cubicBezTo>
                  <a:pt x="31" y="42"/>
                  <a:pt x="31" y="44"/>
                  <a:pt x="29" y="45"/>
                </a:cubicBezTo>
                <a:cubicBezTo>
                  <a:pt x="29" y="46"/>
                  <a:pt x="28" y="46"/>
                  <a:pt x="26" y="47"/>
                </a:cubicBezTo>
                <a:close/>
                <a:moveTo>
                  <a:pt x="13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4"/>
                  <a:pt x="35" y="11"/>
                  <a:pt x="33" y="9"/>
                </a:cubicBezTo>
                <a:cubicBezTo>
                  <a:pt x="31" y="6"/>
                  <a:pt x="28" y="5"/>
                  <a:pt x="25" y="5"/>
                </a:cubicBezTo>
                <a:cubicBezTo>
                  <a:pt x="22" y="5"/>
                  <a:pt x="19" y="6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4" y="11"/>
                  <a:pt x="13" y="14"/>
                  <a:pt x="13" y="17"/>
                </a:cubicBezTo>
                <a:cubicBezTo>
                  <a:pt x="13" y="24"/>
                  <a:pt x="13" y="24"/>
                  <a:pt x="13" y="24"/>
                </a:cubicBezTo>
                <a:close/>
                <a:moveTo>
                  <a:pt x="43" y="29"/>
                </a:moveTo>
                <a:cubicBezTo>
                  <a:pt x="43" y="29"/>
                  <a:pt x="43" y="29"/>
                  <a:pt x="43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6"/>
                  <a:pt x="7" y="56"/>
                  <a:pt x="7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0"/>
                  <a:pt x="44" y="30"/>
                  <a:pt x="43" y="30"/>
                </a:cubicBezTo>
                <a:cubicBezTo>
                  <a:pt x="43" y="30"/>
                  <a:pt x="43" y="29"/>
                  <a:pt x="43" y="29"/>
                </a:cubicBezTo>
                <a:close/>
                <a:moveTo>
                  <a:pt x="47" y="60"/>
                </a:moveTo>
                <a:cubicBezTo>
                  <a:pt x="47" y="60"/>
                  <a:pt x="47" y="60"/>
                  <a:pt x="47" y="60"/>
                </a:cubicBezTo>
                <a:cubicBezTo>
                  <a:pt x="46" y="60"/>
                  <a:pt x="44" y="60"/>
                  <a:pt x="43" y="59"/>
                </a:cubicBezTo>
                <a:cubicBezTo>
                  <a:pt x="47" y="60"/>
                  <a:pt x="47" y="60"/>
                  <a:pt x="47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961860" y="3985693"/>
            <a:ext cx="492760" cy="492760"/>
          </a:xfrm>
          <a:prstGeom prst="ellipse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1"/>
          <p:cNvSpPr txBox="1"/>
          <p:nvPr/>
        </p:nvSpPr>
        <p:spPr>
          <a:xfrm>
            <a:off x="1520661" y="4071013"/>
            <a:ext cx="3334246" cy="353937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zh-CN" altLang="en-US" sz="2000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项目与其他软件、项目的关系</a:t>
            </a:r>
            <a:endParaRPr lang="en-US" altLang="zh-CN" sz="2000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45" name="TextBox 1"/>
          <p:cNvSpPr txBox="1"/>
          <p:nvPr/>
        </p:nvSpPr>
        <p:spPr>
          <a:xfrm>
            <a:off x="1454620" y="4713636"/>
            <a:ext cx="9389088" cy="661714"/>
          </a:xfrm>
          <a:prstGeom prst="rect">
            <a:avLst/>
          </a:prstGeom>
          <a:noFill/>
        </p:spPr>
        <p:txBody>
          <a:bodyPr wrap="square" lIns="0" tIns="0" rIns="0" bIns="45714" rtlCol="0">
            <a:spAutoFit/>
          </a:bodyPr>
          <a:lstStyle/>
          <a:p>
            <a:pPr defTabSz="-635"/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本项目采用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C/S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架构</a:t>
            </a: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，客户端程序建立在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Android 5.0</a:t>
            </a: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及以上的以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JAVA</a:t>
            </a: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语言开发的应用程序，采用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SQL Server 2008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</a:rPr>
              <a:t>的数据库服务程序，租借云端服务器。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</a:endParaRPr>
          </a:p>
        </p:txBody>
      </p:sp>
      <p:sp>
        <p:nvSpPr>
          <p:cNvPr id="46" name="Freeform 172"/>
          <p:cNvSpPr>
            <a:spLocks noEditPoints="1"/>
          </p:cNvSpPr>
          <p:nvPr/>
        </p:nvSpPr>
        <p:spPr bwMode="auto">
          <a:xfrm>
            <a:off x="1088971" y="4084259"/>
            <a:ext cx="238191" cy="295222"/>
          </a:xfrm>
          <a:custGeom>
            <a:avLst/>
            <a:gdLst>
              <a:gd name="T0" fmla="*/ 7 w 49"/>
              <a:gd name="T1" fmla="*/ 24 h 61"/>
              <a:gd name="T2" fmla="*/ 13 w 49"/>
              <a:gd name="T3" fmla="*/ 5 h 61"/>
              <a:gd name="T4" fmla="*/ 25 w 49"/>
              <a:gd name="T5" fmla="*/ 0 h 61"/>
              <a:gd name="T6" fmla="*/ 42 w 49"/>
              <a:gd name="T7" fmla="*/ 17 h 61"/>
              <a:gd name="T8" fmla="*/ 43 w 49"/>
              <a:gd name="T9" fmla="*/ 24 h 61"/>
              <a:gd name="T10" fmla="*/ 49 w 49"/>
              <a:gd name="T11" fmla="*/ 31 h 61"/>
              <a:gd name="T12" fmla="*/ 47 w 49"/>
              <a:gd name="T13" fmla="*/ 59 h 61"/>
              <a:gd name="T14" fmla="*/ 43 w 49"/>
              <a:gd name="T15" fmla="*/ 61 h 61"/>
              <a:gd name="T16" fmla="*/ 2 w 49"/>
              <a:gd name="T17" fmla="*/ 59 h 61"/>
              <a:gd name="T18" fmla="*/ 0 w 49"/>
              <a:gd name="T19" fmla="*/ 31 h 61"/>
              <a:gd name="T20" fmla="*/ 2 w 49"/>
              <a:gd name="T21" fmla="*/ 26 h 61"/>
              <a:gd name="T22" fmla="*/ 25 w 49"/>
              <a:gd name="T23" fmla="*/ 44 h 61"/>
              <a:gd name="T24" fmla="*/ 25 w 49"/>
              <a:gd name="T25" fmla="*/ 44 h 61"/>
              <a:gd name="T26" fmla="*/ 27 w 49"/>
              <a:gd name="T27" fmla="*/ 43 h 61"/>
              <a:gd name="T28" fmla="*/ 27 w 49"/>
              <a:gd name="T29" fmla="*/ 38 h 61"/>
              <a:gd name="T30" fmla="*/ 22 w 49"/>
              <a:gd name="T31" fmla="*/ 38 h 61"/>
              <a:gd name="T32" fmla="*/ 22 w 49"/>
              <a:gd name="T33" fmla="*/ 43 h 61"/>
              <a:gd name="T34" fmla="*/ 26 w 49"/>
              <a:gd name="T35" fmla="*/ 47 h 61"/>
              <a:gd name="T36" fmla="*/ 26 w 49"/>
              <a:gd name="T37" fmla="*/ 50 h 61"/>
              <a:gd name="T38" fmla="*/ 23 w 49"/>
              <a:gd name="T39" fmla="*/ 50 h 61"/>
              <a:gd name="T40" fmla="*/ 20 w 49"/>
              <a:gd name="T41" fmla="*/ 45 h 61"/>
              <a:gd name="T42" fmla="*/ 20 w 49"/>
              <a:gd name="T43" fmla="*/ 36 h 61"/>
              <a:gd name="T44" fmla="*/ 29 w 49"/>
              <a:gd name="T45" fmla="*/ 36 h 61"/>
              <a:gd name="T46" fmla="*/ 29 w 49"/>
              <a:gd name="T47" fmla="*/ 45 h 61"/>
              <a:gd name="T48" fmla="*/ 13 w 49"/>
              <a:gd name="T49" fmla="*/ 24 h 61"/>
              <a:gd name="T50" fmla="*/ 37 w 49"/>
              <a:gd name="T51" fmla="*/ 24 h 61"/>
              <a:gd name="T52" fmla="*/ 33 w 49"/>
              <a:gd name="T53" fmla="*/ 9 h 61"/>
              <a:gd name="T54" fmla="*/ 17 w 49"/>
              <a:gd name="T55" fmla="*/ 8 h 61"/>
              <a:gd name="T56" fmla="*/ 13 w 49"/>
              <a:gd name="T57" fmla="*/ 17 h 61"/>
              <a:gd name="T58" fmla="*/ 43 w 49"/>
              <a:gd name="T59" fmla="*/ 29 h 61"/>
              <a:gd name="T60" fmla="*/ 39 w 49"/>
              <a:gd name="T61" fmla="*/ 29 h 61"/>
              <a:gd name="T62" fmla="*/ 39 w 49"/>
              <a:gd name="T63" fmla="*/ 29 h 61"/>
              <a:gd name="T64" fmla="*/ 10 w 49"/>
              <a:gd name="T65" fmla="*/ 29 h 61"/>
              <a:gd name="T66" fmla="*/ 7 w 49"/>
              <a:gd name="T67" fmla="*/ 29 h 61"/>
              <a:gd name="T68" fmla="*/ 6 w 49"/>
              <a:gd name="T69" fmla="*/ 30 h 61"/>
              <a:gd name="T70" fmla="*/ 6 w 49"/>
              <a:gd name="T71" fmla="*/ 55 h 61"/>
              <a:gd name="T72" fmla="*/ 7 w 49"/>
              <a:gd name="T73" fmla="*/ 56 h 61"/>
              <a:gd name="T74" fmla="*/ 43 w 49"/>
              <a:gd name="T75" fmla="*/ 56 h 61"/>
              <a:gd name="T76" fmla="*/ 44 w 49"/>
              <a:gd name="T77" fmla="*/ 55 h 61"/>
              <a:gd name="T78" fmla="*/ 43 w 49"/>
              <a:gd name="T79" fmla="*/ 30 h 61"/>
              <a:gd name="T80" fmla="*/ 47 w 49"/>
              <a:gd name="T81" fmla="*/ 60 h 61"/>
              <a:gd name="T82" fmla="*/ 43 w 49"/>
              <a:gd name="T83" fmla="*/ 5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9" h="61">
                <a:moveTo>
                  <a:pt x="7" y="24"/>
                </a:moveTo>
                <a:cubicBezTo>
                  <a:pt x="7" y="24"/>
                  <a:pt x="7" y="24"/>
                  <a:pt x="7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2"/>
                  <a:pt x="9" y="8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6" y="2"/>
                  <a:pt x="20" y="0"/>
                  <a:pt x="25" y="0"/>
                </a:cubicBezTo>
                <a:cubicBezTo>
                  <a:pt x="30" y="0"/>
                  <a:pt x="34" y="2"/>
                  <a:pt x="37" y="5"/>
                </a:cubicBezTo>
                <a:cubicBezTo>
                  <a:pt x="40" y="8"/>
                  <a:pt x="42" y="12"/>
                  <a:pt x="42" y="17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4" y="24"/>
                  <a:pt x="46" y="25"/>
                  <a:pt x="47" y="26"/>
                </a:cubicBezTo>
                <a:cubicBezTo>
                  <a:pt x="48" y="27"/>
                  <a:pt x="49" y="29"/>
                  <a:pt x="49" y="31"/>
                </a:cubicBezTo>
                <a:cubicBezTo>
                  <a:pt x="49" y="55"/>
                  <a:pt x="49" y="55"/>
                  <a:pt x="49" y="55"/>
                </a:cubicBezTo>
                <a:cubicBezTo>
                  <a:pt x="49" y="57"/>
                  <a:pt x="48" y="58"/>
                  <a:pt x="47" y="59"/>
                </a:cubicBezTo>
                <a:cubicBezTo>
                  <a:pt x="47" y="60"/>
                  <a:pt x="47" y="60"/>
                  <a:pt x="47" y="60"/>
                </a:cubicBezTo>
                <a:cubicBezTo>
                  <a:pt x="46" y="61"/>
                  <a:pt x="44" y="61"/>
                  <a:pt x="43" y="61"/>
                </a:cubicBezTo>
                <a:cubicBezTo>
                  <a:pt x="7" y="61"/>
                  <a:pt x="7" y="61"/>
                  <a:pt x="7" y="61"/>
                </a:cubicBezTo>
                <a:cubicBezTo>
                  <a:pt x="5" y="61"/>
                  <a:pt x="4" y="61"/>
                  <a:pt x="2" y="59"/>
                </a:cubicBezTo>
                <a:cubicBezTo>
                  <a:pt x="1" y="58"/>
                  <a:pt x="0" y="57"/>
                  <a:pt x="0" y="5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1" y="27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5"/>
                  <a:pt x="5" y="24"/>
                  <a:pt x="7" y="24"/>
                </a:cubicBezTo>
                <a:close/>
                <a:moveTo>
                  <a:pt x="25" y="44"/>
                </a:move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6" y="44"/>
                  <a:pt x="27" y="43"/>
                  <a:pt x="27" y="43"/>
                </a:cubicBezTo>
                <a:cubicBezTo>
                  <a:pt x="28" y="42"/>
                  <a:pt x="28" y="41"/>
                  <a:pt x="28" y="40"/>
                </a:cubicBezTo>
                <a:cubicBezTo>
                  <a:pt x="28" y="39"/>
                  <a:pt x="28" y="39"/>
                  <a:pt x="27" y="38"/>
                </a:cubicBezTo>
                <a:cubicBezTo>
                  <a:pt x="27" y="37"/>
                  <a:pt x="26" y="37"/>
                  <a:pt x="25" y="37"/>
                </a:cubicBezTo>
                <a:cubicBezTo>
                  <a:pt x="24" y="37"/>
                  <a:pt x="23" y="37"/>
                  <a:pt x="22" y="38"/>
                </a:cubicBezTo>
                <a:cubicBezTo>
                  <a:pt x="22" y="39"/>
                  <a:pt x="21" y="39"/>
                  <a:pt x="21" y="40"/>
                </a:cubicBezTo>
                <a:cubicBezTo>
                  <a:pt x="21" y="41"/>
                  <a:pt x="22" y="42"/>
                  <a:pt x="22" y="43"/>
                </a:cubicBezTo>
                <a:cubicBezTo>
                  <a:pt x="23" y="43"/>
                  <a:pt x="24" y="44"/>
                  <a:pt x="25" y="44"/>
                </a:cubicBezTo>
                <a:close/>
                <a:moveTo>
                  <a:pt x="26" y="47"/>
                </a:moveTo>
                <a:cubicBezTo>
                  <a:pt x="26" y="47"/>
                  <a:pt x="26" y="47"/>
                  <a:pt x="26" y="47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1"/>
                  <a:pt x="26" y="52"/>
                  <a:pt x="25" y="52"/>
                </a:cubicBezTo>
                <a:cubicBezTo>
                  <a:pt x="24" y="52"/>
                  <a:pt x="23" y="51"/>
                  <a:pt x="23" y="50"/>
                </a:cubicBezTo>
                <a:cubicBezTo>
                  <a:pt x="23" y="47"/>
                  <a:pt x="23" y="47"/>
                  <a:pt x="23" y="47"/>
                </a:cubicBezTo>
                <a:cubicBezTo>
                  <a:pt x="22" y="46"/>
                  <a:pt x="21" y="46"/>
                  <a:pt x="20" y="45"/>
                </a:cubicBezTo>
                <a:cubicBezTo>
                  <a:pt x="19" y="44"/>
                  <a:pt x="18" y="42"/>
                  <a:pt x="18" y="40"/>
                </a:cubicBezTo>
                <a:cubicBezTo>
                  <a:pt x="18" y="38"/>
                  <a:pt x="19" y="37"/>
                  <a:pt x="20" y="36"/>
                </a:cubicBezTo>
                <a:cubicBezTo>
                  <a:pt x="21" y="34"/>
                  <a:pt x="23" y="34"/>
                  <a:pt x="25" y="34"/>
                </a:cubicBezTo>
                <a:cubicBezTo>
                  <a:pt x="27" y="34"/>
                  <a:pt x="28" y="34"/>
                  <a:pt x="29" y="36"/>
                </a:cubicBezTo>
                <a:cubicBezTo>
                  <a:pt x="31" y="37"/>
                  <a:pt x="31" y="38"/>
                  <a:pt x="31" y="40"/>
                </a:cubicBezTo>
                <a:cubicBezTo>
                  <a:pt x="31" y="42"/>
                  <a:pt x="31" y="44"/>
                  <a:pt x="29" y="45"/>
                </a:cubicBezTo>
                <a:cubicBezTo>
                  <a:pt x="29" y="46"/>
                  <a:pt x="28" y="46"/>
                  <a:pt x="26" y="47"/>
                </a:cubicBezTo>
                <a:close/>
                <a:moveTo>
                  <a:pt x="13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4"/>
                  <a:pt x="35" y="11"/>
                  <a:pt x="33" y="9"/>
                </a:cubicBezTo>
                <a:cubicBezTo>
                  <a:pt x="31" y="6"/>
                  <a:pt x="28" y="5"/>
                  <a:pt x="25" y="5"/>
                </a:cubicBezTo>
                <a:cubicBezTo>
                  <a:pt x="22" y="5"/>
                  <a:pt x="19" y="6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4" y="11"/>
                  <a:pt x="13" y="14"/>
                  <a:pt x="13" y="17"/>
                </a:cubicBezTo>
                <a:cubicBezTo>
                  <a:pt x="13" y="24"/>
                  <a:pt x="13" y="24"/>
                  <a:pt x="13" y="24"/>
                </a:cubicBezTo>
                <a:close/>
                <a:moveTo>
                  <a:pt x="43" y="29"/>
                </a:moveTo>
                <a:cubicBezTo>
                  <a:pt x="43" y="29"/>
                  <a:pt x="43" y="29"/>
                  <a:pt x="43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6"/>
                  <a:pt x="7" y="56"/>
                  <a:pt x="7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0"/>
                  <a:pt x="44" y="30"/>
                  <a:pt x="43" y="30"/>
                </a:cubicBezTo>
                <a:cubicBezTo>
                  <a:pt x="43" y="30"/>
                  <a:pt x="43" y="29"/>
                  <a:pt x="43" y="29"/>
                </a:cubicBezTo>
                <a:close/>
                <a:moveTo>
                  <a:pt x="47" y="60"/>
                </a:moveTo>
                <a:cubicBezTo>
                  <a:pt x="47" y="60"/>
                  <a:pt x="47" y="60"/>
                  <a:pt x="47" y="60"/>
                </a:cubicBezTo>
                <a:cubicBezTo>
                  <a:pt x="46" y="60"/>
                  <a:pt x="44" y="60"/>
                  <a:pt x="43" y="59"/>
                </a:cubicBezTo>
                <a:cubicBezTo>
                  <a:pt x="47" y="60"/>
                  <a:pt x="47" y="60"/>
                  <a:pt x="47" y="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3" grpId="0"/>
      <p:bldP spid="25" grpId="0"/>
      <p:bldP spid="26" grpId="0"/>
      <p:bldP spid="27" grpId="0" animBg="1"/>
      <p:bldP spid="28" grpId="0"/>
      <p:bldP spid="29" grpId="0"/>
      <p:bldP spid="111" grpId="0" animBg="1"/>
      <p:bldP spid="30" grpId="0" animBg="1"/>
      <p:bldP spid="32" grpId="0"/>
      <p:bldP spid="33" grpId="0"/>
      <p:bldP spid="34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1"/>
          <p:cNvSpPr txBox="1"/>
          <p:nvPr/>
        </p:nvSpPr>
        <p:spPr>
          <a:xfrm>
            <a:off x="8770802" y="561975"/>
            <a:ext cx="2303516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1.5</a:t>
            </a:r>
            <a:r>
              <a:rPr lang="zh-CN" altLang="en-US" sz="3200" b="1" dirty="0" smtClean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Times New Roman" panose="02020603050405020304" pitchFamily="18" charset="0"/>
              </a:rPr>
              <a:t>参考资料</a:t>
            </a:r>
            <a:endParaRPr lang="zh-CN" altLang="en-US" sz="3200" b="1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/>
        </p:nvGrpSpPr>
        <p:grpSpPr>
          <a:xfrm>
            <a:off x="3809365" y="1714501"/>
            <a:ext cx="3672000" cy="3671427"/>
            <a:chOff x="5747" y="2350"/>
            <a:chExt cx="6433" cy="6432"/>
          </a:xfrm>
        </p:grpSpPr>
        <p:sp>
          <p:nvSpPr>
            <p:cNvPr id="11273" name="Freeform 3"/>
            <p:cNvSpPr/>
            <p:nvPr/>
          </p:nvSpPr>
          <p:spPr>
            <a:xfrm rot="-7621736">
              <a:off x="5770" y="4690"/>
              <a:ext cx="3287" cy="3333"/>
            </a:xfrm>
            <a:custGeom>
              <a:avLst/>
              <a:gdLst>
                <a:gd name="txL" fmla="*/ 0 w 10688"/>
                <a:gd name="txT" fmla="*/ 0 h 10844"/>
                <a:gd name="txR" fmla="*/ 10688 w 10688"/>
                <a:gd name="txB" fmla="*/ 10844 h 10844"/>
              </a:gdLst>
              <a:ahLst/>
              <a:cxnLst>
                <a:cxn ang="0">
                  <a:pos x="3563" y="7062"/>
                </a:cxn>
                <a:cxn ang="0">
                  <a:pos x="3563" y="7062"/>
                </a:cxn>
                <a:cxn ang="0">
                  <a:pos x="4563" y="10749"/>
                </a:cxn>
                <a:cxn ang="0">
                  <a:pos x="7937" y="9812"/>
                </a:cxn>
                <a:cxn ang="0">
                  <a:pos x="9062" y="2782"/>
                </a:cxn>
                <a:cxn ang="0">
                  <a:pos x="2032" y="1626"/>
                </a:cxn>
                <a:cxn ang="0">
                  <a:pos x="0" y="4907"/>
                </a:cxn>
                <a:cxn ang="0">
                  <a:pos x="3563" y="7062"/>
                </a:cxn>
              </a:cxnLst>
              <a:rect l="txL" t="txT" r="txR" b="tx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" name="Freeform 3"/>
            <p:cNvSpPr/>
            <p:nvPr/>
          </p:nvSpPr>
          <p:spPr>
            <a:xfrm rot="-2202532">
              <a:off x="6552" y="2350"/>
              <a:ext cx="3285" cy="3335"/>
            </a:xfrm>
            <a:custGeom>
              <a:avLst/>
              <a:gdLst>
                <a:gd name="txL" fmla="*/ 0 w 10688"/>
                <a:gd name="txT" fmla="*/ 0 h 10844"/>
                <a:gd name="txR" fmla="*/ 10688 w 10688"/>
                <a:gd name="txB" fmla="*/ 10844 h 10844"/>
              </a:gdLst>
              <a:ahLst/>
              <a:cxnLst>
                <a:cxn ang="0">
                  <a:pos x="3563" y="7062"/>
                </a:cxn>
                <a:cxn ang="0">
                  <a:pos x="3563" y="7062"/>
                </a:cxn>
                <a:cxn ang="0">
                  <a:pos x="4563" y="10749"/>
                </a:cxn>
                <a:cxn ang="0">
                  <a:pos x="7937" y="9812"/>
                </a:cxn>
                <a:cxn ang="0">
                  <a:pos x="9062" y="2782"/>
                </a:cxn>
                <a:cxn ang="0">
                  <a:pos x="2032" y="1626"/>
                </a:cxn>
                <a:cxn ang="0">
                  <a:pos x="0" y="4907"/>
                </a:cxn>
                <a:cxn ang="0">
                  <a:pos x="3563" y="7062"/>
                </a:cxn>
              </a:cxnLst>
              <a:rect l="txL" t="txT" r="txR" b="tx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rgbClr val="DAB96E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" name="Freeform 3"/>
            <p:cNvSpPr/>
            <p:nvPr/>
          </p:nvSpPr>
          <p:spPr>
            <a:xfrm rot="3202081">
              <a:off x="8870" y="3125"/>
              <a:ext cx="3287" cy="3335"/>
            </a:xfrm>
            <a:custGeom>
              <a:avLst/>
              <a:gdLst>
                <a:gd name="txL" fmla="*/ 0 w 10688"/>
                <a:gd name="txT" fmla="*/ 0 h 10844"/>
                <a:gd name="txR" fmla="*/ 10688 w 10688"/>
                <a:gd name="txB" fmla="*/ 10844 h 10844"/>
              </a:gdLst>
              <a:ahLst/>
              <a:cxnLst>
                <a:cxn ang="0">
                  <a:pos x="3563" y="7062"/>
                </a:cxn>
                <a:cxn ang="0">
                  <a:pos x="3563" y="7062"/>
                </a:cxn>
                <a:cxn ang="0">
                  <a:pos x="4563" y="10749"/>
                </a:cxn>
                <a:cxn ang="0">
                  <a:pos x="7937" y="9812"/>
                </a:cxn>
                <a:cxn ang="0">
                  <a:pos x="9062" y="2782"/>
                </a:cxn>
                <a:cxn ang="0">
                  <a:pos x="2032" y="1626"/>
                </a:cxn>
                <a:cxn ang="0">
                  <a:pos x="0" y="4907"/>
                </a:cxn>
                <a:cxn ang="0">
                  <a:pos x="3563" y="7062"/>
                </a:cxn>
              </a:cxnLst>
              <a:rect l="txL" t="txT" r="txR" b="tx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" name="Freeform 3"/>
            <p:cNvSpPr/>
            <p:nvPr/>
          </p:nvSpPr>
          <p:spPr>
            <a:xfrm rot="8579122">
              <a:off x="8090" y="5450"/>
              <a:ext cx="3285" cy="3333"/>
            </a:xfrm>
            <a:custGeom>
              <a:avLst/>
              <a:gdLst>
                <a:gd name="txL" fmla="*/ 0 w 10688"/>
                <a:gd name="txT" fmla="*/ 0 h 10844"/>
                <a:gd name="txR" fmla="*/ 10688 w 10688"/>
                <a:gd name="txB" fmla="*/ 10844 h 10844"/>
              </a:gdLst>
              <a:ahLst/>
              <a:cxnLst>
                <a:cxn ang="0">
                  <a:pos x="3563" y="7062"/>
                </a:cxn>
                <a:cxn ang="0">
                  <a:pos x="3563" y="7062"/>
                </a:cxn>
                <a:cxn ang="0">
                  <a:pos x="4563" y="10749"/>
                </a:cxn>
                <a:cxn ang="0">
                  <a:pos x="7937" y="9812"/>
                </a:cxn>
                <a:cxn ang="0">
                  <a:pos x="9062" y="2782"/>
                </a:cxn>
                <a:cxn ang="0">
                  <a:pos x="2032" y="1626"/>
                </a:cxn>
                <a:cxn ang="0">
                  <a:pos x="0" y="4907"/>
                </a:cxn>
                <a:cxn ang="0">
                  <a:pos x="3563" y="7062"/>
                </a:cxn>
              </a:cxnLst>
              <a:rect l="txL" t="txT" r="txR" b="tx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rgbClr val="71717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81" name="TextBox 13"/>
          <p:cNvSpPr txBox="1"/>
          <p:nvPr/>
        </p:nvSpPr>
        <p:spPr>
          <a:xfrm>
            <a:off x="2038794" y="1183005"/>
            <a:ext cx="3641244" cy="61555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defTabSz="-635"/>
            <a:r>
              <a:rPr lang="en-US" altLang="zh-CN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《Android Studio</a:t>
            </a: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应用开发</a:t>
            </a:r>
            <a:r>
              <a:rPr lang="en-US" altLang="zh-CN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》</a:t>
            </a: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电子工业出版社 方欣 杨勃 主编</a:t>
            </a:r>
            <a:endParaRPr lang="zh-CN" altLang="en-US" sz="2000" b="1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sym typeface="Arial" panose="020B0604020202020204" pitchFamily="34" charset="0"/>
            </a:endParaRPr>
          </a:p>
        </p:txBody>
      </p:sp>
      <p:sp>
        <p:nvSpPr>
          <p:cNvPr id="11283" name="TextBox 13"/>
          <p:cNvSpPr txBox="1"/>
          <p:nvPr/>
        </p:nvSpPr>
        <p:spPr>
          <a:xfrm>
            <a:off x="1361270" y="4634865"/>
            <a:ext cx="2608302" cy="61555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defTabSz="-635"/>
            <a:r>
              <a:rPr lang="en-US" altLang="zh-CN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《JAVA </a:t>
            </a: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核心技术</a:t>
            </a:r>
            <a:r>
              <a:rPr lang="en-US" altLang="zh-CN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Ⅰ》 </a:t>
            </a: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机械工业出版社等</a:t>
            </a:r>
            <a:endParaRPr lang="zh-CN" altLang="en-US" sz="2000" b="1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sym typeface="Arial" panose="020B0604020202020204" pitchFamily="34" charset="0"/>
            </a:endParaRPr>
          </a:p>
        </p:txBody>
      </p:sp>
      <p:sp>
        <p:nvSpPr>
          <p:cNvPr id="11285" name="TextBox 13"/>
          <p:cNvSpPr txBox="1"/>
          <p:nvPr/>
        </p:nvSpPr>
        <p:spPr>
          <a:xfrm>
            <a:off x="7598184" y="2493142"/>
            <a:ext cx="3026947" cy="61555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defTabSz="-635"/>
            <a:r>
              <a:rPr lang="en-US" altLang="zh-CN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《</a:t>
            </a: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软件工程导论</a:t>
            </a:r>
            <a:r>
              <a:rPr lang="en-US" altLang="zh-CN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》 </a:t>
            </a:r>
            <a:endParaRPr lang="en-US" altLang="zh-CN" sz="2000" b="1" dirty="0" smtClean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cs typeface="Calibri" panose="020F0502020204030204" pitchFamily="18" charset="0"/>
              <a:sym typeface="+mn-ea"/>
            </a:endParaRPr>
          </a:p>
          <a:p>
            <a:pPr defTabSz="-635"/>
            <a:r>
              <a:rPr lang="zh-CN" altLang="en-US" sz="2000" b="1" dirty="0" smtClean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清华大学出版社 </a:t>
            </a: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张海藩等</a:t>
            </a:r>
            <a:endParaRPr lang="zh-CN" altLang="en-US" sz="2000" b="1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sym typeface="Arial" panose="020B0604020202020204" pitchFamily="34" charset="0"/>
            </a:endParaRPr>
          </a:p>
        </p:txBody>
      </p:sp>
      <p:sp>
        <p:nvSpPr>
          <p:cNvPr id="11287" name="TextBox 13"/>
          <p:cNvSpPr txBox="1"/>
          <p:nvPr/>
        </p:nvSpPr>
        <p:spPr>
          <a:xfrm>
            <a:off x="6521451" y="5366966"/>
            <a:ext cx="4988785" cy="61555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defTabSz="-635"/>
            <a:r>
              <a:rPr lang="en-US" altLang="zh-CN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《SQL Server </a:t>
            </a: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数据库设计与系统开发教程</a:t>
            </a:r>
            <a:r>
              <a:rPr lang="en-US" altLang="zh-CN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》 </a:t>
            </a:r>
            <a:r>
              <a:rPr lang="zh-CN" altLang="en-US" sz="2000" b="1" dirty="0">
                <a:solidFill>
                  <a:srgbClr val="DAB96E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Calibri" panose="020F0502020204030204" pitchFamily="18" charset="0"/>
                <a:sym typeface="+mn-ea"/>
              </a:rPr>
              <a:t>清华大学出版社 唐红亮 主编</a:t>
            </a:r>
            <a:endParaRPr lang="zh-CN" altLang="en-US" sz="2000" b="1" dirty="0">
              <a:solidFill>
                <a:srgbClr val="DAB96E"/>
              </a:solidFill>
              <a:latin typeface="方正粗倩简体" panose="03000509000000000000" pitchFamily="65" charset="-122"/>
              <a:ea typeface="方正粗倩简体" panose="03000509000000000000" pitchFamily="65" charset="-122"/>
              <a:sym typeface="Arial" panose="020B0604020202020204" pitchFamily="34" charset="0"/>
            </a:endParaRPr>
          </a:p>
        </p:txBody>
      </p:sp>
      <p:sp>
        <p:nvSpPr>
          <p:cNvPr id="2" name="Freeform 42"/>
          <p:cNvSpPr>
            <a:spLocks noEditPoints="1"/>
          </p:cNvSpPr>
          <p:nvPr/>
        </p:nvSpPr>
        <p:spPr bwMode="auto">
          <a:xfrm>
            <a:off x="4921886" y="2534286"/>
            <a:ext cx="607695" cy="353695"/>
          </a:xfrm>
          <a:custGeom>
            <a:avLst/>
            <a:gdLst>
              <a:gd name="T0" fmla="*/ 4 w 72"/>
              <a:gd name="T1" fmla="*/ 23 h 42"/>
              <a:gd name="T2" fmla="*/ 1 w 72"/>
              <a:gd name="T3" fmla="*/ 34 h 42"/>
              <a:gd name="T4" fmla="*/ 4 w 72"/>
              <a:gd name="T5" fmla="*/ 32 h 42"/>
              <a:gd name="T6" fmla="*/ 6 w 72"/>
              <a:gd name="T7" fmla="*/ 35 h 42"/>
              <a:gd name="T8" fmla="*/ 7 w 72"/>
              <a:gd name="T9" fmla="*/ 32 h 42"/>
              <a:gd name="T10" fmla="*/ 10 w 72"/>
              <a:gd name="T11" fmla="*/ 34 h 42"/>
              <a:gd name="T12" fmla="*/ 7 w 72"/>
              <a:gd name="T13" fmla="*/ 23 h 42"/>
              <a:gd name="T14" fmla="*/ 19 w 72"/>
              <a:gd name="T15" fmla="*/ 22 h 42"/>
              <a:gd name="T16" fmla="*/ 19 w 72"/>
              <a:gd name="T17" fmla="*/ 35 h 42"/>
              <a:gd name="T18" fmla="*/ 19 w 72"/>
              <a:gd name="T19" fmla="*/ 35 h 42"/>
              <a:gd name="T20" fmla="*/ 25 w 72"/>
              <a:gd name="T21" fmla="*/ 41 h 42"/>
              <a:gd name="T22" fmla="*/ 49 w 72"/>
              <a:gd name="T23" fmla="*/ 41 h 42"/>
              <a:gd name="T24" fmla="*/ 55 w 72"/>
              <a:gd name="T25" fmla="*/ 35 h 42"/>
              <a:gd name="T26" fmla="*/ 55 w 72"/>
              <a:gd name="T27" fmla="*/ 35 h 42"/>
              <a:gd name="T28" fmla="*/ 55 w 72"/>
              <a:gd name="T29" fmla="*/ 22 h 42"/>
              <a:gd name="T30" fmla="*/ 72 w 72"/>
              <a:gd name="T31" fmla="*/ 15 h 42"/>
              <a:gd name="T32" fmla="*/ 38 w 72"/>
              <a:gd name="T33" fmla="*/ 0 h 42"/>
              <a:gd name="T34" fmla="*/ 3 w 72"/>
              <a:gd name="T35" fmla="*/ 12 h 42"/>
              <a:gd name="T36" fmla="*/ 3 w 72"/>
              <a:gd name="T37" fmla="*/ 17 h 42"/>
              <a:gd name="T38" fmla="*/ 20 w 72"/>
              <a:gd name="T39" fmla="*/ 17 h 42"/>
              <a:gd name="T40" fmla="*/ 12 w 72"/>
              <a:gd name="T41" fmla="*/ 14 h 42"/>
              <a:gd name="T42" fmla="*/ 61 w 72"/>
              <a:gd name="T43" fmla="*/ 14 h 42"/>
              <a:gd name="T44" fmla="*/ 49 w 72"/>
              <a:gd name="T45" fmla="*/ 14 h 42"/>
              <a:gd name="T46" fmla="*/ 25 w 72"/>
              <a:gd name="T47" fmla="*/ 14 h 42"/>
              <a:gd name="T48" fmla="*/ 51 w 72"/>
              <a:gd name="T49" fmla="*/ 31 h 42"/>
              <a:gd name="T50" fmla="*/ 49 w 72"/>
              <a:gd name="T51" fmla="*/ 30 h 42"/>
              <a:gd name="T52" fmla="*/ 25 w 72"/>
              <a:gd name="T53" fmla="*/ 30 h 42"/>
              <a:gd name="T54" fmla="*/ 22 w 72"/>
              <a:gd name="T55" fmla="*/ 19 h 42"/>
              <a:gd name="T56" fmla="*/ 37 w 72"/>
              <a:gd name="T57" fmla="*/ 15 h 42"/>
              <a:gd name="T58" fmla="*/ 51 w 72"/>
              <a:gd name="T59" fmla="*/ 19 h 42"/>
              <a:gd name="T60" fmla="*/ 48 w 72"/>
              <a:gd name="T61" fmla="*/ 33 h 42"/>
              <a:gd name="T62" fmla="*/ 51 w 72"/>
              <a:gd name="T63" fmla="*/ 35 h 42"/>
              <a:gd name="T64" fmla="*/ 51 w 72"/>
              <a:gd name="T65" fmla="*/ 35 h 42"/>
              <a:gd name="T66" fmla="*/ 37 w 72"/>
              <a:gd name="T67" fmla="*/ 39 h 42"/>
              <a:gd name="T68" fmla="*/ 22 w 72"/>
              <a:gd name="T69" fmla="*/ 35 h 42"/>
              <a:gd name="T70" fmla="*/ 22 w 72"/>
              <a:gd name="T71" fmla="*/ 35 h 42"/>
              <a:gd name="T72" fmla="*/ 37 w 72"/>
              <a:gd name="T73" fmla="*/ 3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2" h="42">
                <a:moveTo>
                  <a:pt x="4" y="17"/>
                </a:moveTo>
                <a:cubicBezTo>
                  <a:pt x="4" y="23"/>
                  <a:pt x="4" y="23"/>
                  <a:pt x="4" y="23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3"/>
                  <a:pt x="0" y="34"/>
                  <a:pt x="1" y="34"/>
                </a:cubicBezTo>
                <a:cubicBezTo>
                  <a:pt x="2" y="34"/>
                  <a:pt x="3" y="34"/>
                  <a:pt x="3" y="33"/>
                </a:cubicBezTo>
                <a:cubicBezTo>
                  <a:pt x="4" y="32"/>
                  <a:pt x="4" y="32"/>
                  <a:pt x="4" y="32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4"/>
                  <a:pt x="5" y="35"/>
                  <a:pt x="6" y="35"/>
                </a:cubicBezTo>
                <a:cubicBezTo>
                  <a:pt x="6" y="35"/>
                  <a:pt x="7" y="34"/>
                  <a:pt x="7" y="33"/>
                </a:cubicBezTo>
                <a:cubicBezTo>
                  <a:pt x="7" y="32"/>
                  <a:pt x="7" y="32"/>
                  <a:pt x="7" y="32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4"/>
                  <a:pt x="9" y="34"/>
                  <a:pt x="10" y="34"/>
                </a:cubicBezTo>
                <a:cubicBezTo>
                  <a:pt x="11" y="34"/>
                  <a:pt x="11" y="33"/>
                  <a:pt x="11" y="32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18"/>
                  <a:pt x="7" y="18"/>
                  <a:pt x="7" y="18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7"/>
                  <a:pt x="21" y="39"/>
                  <a:pt x="25" y="41"/>
                </a:cubicBezTo>
                <a:cubicBezTo>
                  <a:pt x="28" y="42"/>
                  <a:pt x="32" y="42"/>
                  <a:pt x="37" y="42"/>
                </a:cubicBezTo>
                <a:cubicBezTo>
                  <a:pt x="41" y="42"/>
                  <a:pt x="46" y="42"/>
                  <a:pt x="49" y="41"/>
                </a:cubicBezTo>
                <a:cubicBezTo>
                  <a:pt x="52" y="39"/>
                  <a:pt x="55" y="37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22"/>
                  <a:pt x="55" y="22"/>
                  <a:pt x="55" y="22"/>
                </a:cubicBezTo>
                <a:cubicBezTo>
                  <a:pt x="70" y="17"/>
                  <a:pt x="70" y="17"/>
                  <a:pt x="70" y="17"/>
                </a:cubicBezTo>
                <a:cubicBezTo>
                  <a:pt x="71" y="16"/>
                  <a:pt x="72" y="16"/>
                  <a:pt x="72" y="15"/>
                </a:cubicBezTo>
                <a:cubicBezTo>
                  <a:pt x="72" y="14"/>
                  <a:pt x="72" y="12"/>
                  <a:pt x="70" y="12"/>
                </a:cubicBezTo>
                <a:cubicBezTo>
                  <a:pt x="38" y="0"/>
                  <a:pt x="38" y="0"/>
                  <a:pt x="38" y="0"/>
                </a:cubicBezTo>
                <a:cubicBezTo>
                  <a:pt x="37" y="0"/>
                  <a:pt x="36" y="0"/>
                  <a:pt x="36" y="0"/>
                </a:cubicBezTo>
                <a:cubicBezTo>
                  <a:pt x="3" y="12"/>
                  <a:pt x="3" y="12"/>
                  <a:pt x="3" y="12"/>
                </a:cubicBezTo>
                <a:cubicBezTo>
                  <a:pt x="2" y="12"/>
                  <a:pt x="2" y="13"/>
                  <a:pt x="2" y="13"/>
                </a:cubicBezTo>
                <a:cubicBezTo>
                  <a:pt x="1" y="15"/>
                  <a:pt x="2" y="16"/>
                  <a:pt x="3" y="17"/>
                </a:cubicBezTo>
                <a:cubicBezTo>
                  <a:pt x="4" y="17"/>
                  <a:pt x="4" y="17"/>
                  <a:pt x="4" y="17"/>
                </a:cubicBezTo>
                <a:close/>
                <a:moveTo>
                  <a:pt x="20" y="17"/>
                </a:moveTo>
                <a:cubicBezTo>
                  <a:pt x="20" y="17"/>
                  <a:pt x="20" y="17"/>
                  <a:pt x="20" y="17"/>
                </a:cubicBezTo>
                <a:cubicBezTo>
                  <a:pt x="12" y="14"/>
                  <a:pt x="12" y="14"/>
                  <a:pt x="12" y="14"/>
                </a:cubicBezTo>
                <a:cubicBezTo>
                  <a:pt x="37" y="5"/>
                  <a:pt x="37" y="5"/>
                  <a:pt x="37" y="5"/>
                </a:cubicBezTo>
                <a:cubicBezTo>
                  <a:pt x="61" y="14"/>
                  <a:pt x="61" y="14"/>
                  <a:pt x="61" y="14"/>
                </a:cubicBezTo>
                <a:cubicBezTo>
                  <a:pt x="54" y="17"/>
                  <a:pt x="54" y="17"/>
                  <a:pt x="54" y="17"/>
                </a:cubicBezTo>
                <a:cubicBezTo>
                  <a:pt x="53" y="16"/>
                  <a:pt x="51" y="14"/>
                  <a:pt x="49" y="14"/>
                </a:cubicBezTo>
                <a:cubicBezTo>
                  <a:pt x="46" y="13"/>
                  <a:pt x="41" y="12"/>
                  <a:pt x="37" y="12"/>
                </a:cubicBezTo>
                <a:cubicBezTo>
                  <a:pt x="32" y="12"/>
                  <a:pt x="28" y="13"/>
                  <a:pt x="25" y="14"/>
                </a:cubicBezTo>
                <a:cubicBezTo>
                  <a:pt x="22" y="14"/>
                  <a:pt x="21" y="16"/>
                  <a:pt x="20" y="17"/>
                </a:cubicBezTo>
                <a:close/>
                <a:moveTo>
                  <a:pt x="51" y="31"/>
                </a:moveTo>
                <a:cubicBezTo>
                  <a:pt x="51" y="31"/>
                  <a:pt x="51" y="31"/>
                  <a:pt x="51" y="31"/>
                </a:cubicBezTo>
                <a:cubicBezTo>
                  <a:pt x="51" y="30"/>
                  <a:pt x="50" y="30"/>
                  <a:pt x="49" y="30"/>
                </a:cubicBezTo>
                <a:cubicBezTo>
                  <a:pt x="46" y="29"/>
                  <a:pt x="41" y="28"/>
                  <a:pt x="37" y="28"/>
                </a:cubicBezTo>
                <a:cubicBezTo>
                  <a:pt x="32" y="28"/>
                  <a:pt x="28" y="29"/>
                  <a:pt x="25" y="30"/>
                </a:cubicBezTo>
                <a:cubicBezTo>
                  <a:pt x="24" y="30"/>
                  <a:pt x="23" y="30"/>
                  <a:pt x="22" y="31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8"/>
                  <a:pt x="24" y="17"/>
                  <a:pt x="26" y="17"/>
                </a:cubicBezTo>
                <a:cubicBezTo>
                  <a:pt x="29" y="16"/>
                  <a:pt x="32" y="15"/>
                  <a:pt x="37" y="15"/>
                </a:cubicBezTo>
                <a:cubicBezTo>
                  <a:pt x="41" y="15"/>
                  <a:pt x="45" y="16"/>
                  <a:pt x="48" y="17"/>
                </a:cubicBezTo>
                <a:cubicBezTo>
                  <a:pt x="50" y="17"/>
                  <a:pt x="51" y="18"/>
                  <a:pt x="51" y="19"/>
                </a:cubicBezTo>
                <a:cubicBezTo>
                  <a:pt x="51" y="31"/>
                  <a:pt x="51" y="31"/>
                  <a:pt x="51" y="31"/>
                </a:cubicBezTo>
                <a:close/>
                <a:moveTo>
                  <a:pt x="48" y="33"/>
                </a:moveTo>
                <a:cubicBezTo>
                  <a:pt x="48" y="33"/>
                  <a:pt x="48" y="33"/>
                  <a:pt x="48" y="33"/>
                </a:cubicBezTo>
                <a:cubicBezTo>
                  <a:pt x="50" y="33"/>
                  <a:pt x="51" y="34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0" y="37"/>
                  <a:pt x="48" y="37"/>
                </a:cubicBezTo>
                <a:cubicBezTo>
                  <a:pt x="45" y="38"/>
                  <a:pt x="41" y="39"/>
                  <a:pt x="37" y="39"/>
                </a:cubicBezTo>
                <a:cubicBezTo>
                  <a:pt x="32" y="39"/>
                  <a:pt x="29" y="38"/>
                  <a:pt x="26" y="37"/>
                </a:cubicBezTo>
                <a:cubicBezTo>
                  <a:pt x="24" y="37"/>
                  <a:pt x="22" y="36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4"/>
                  <a:pt x="24" y="33"/>
                  <a:pt x="26" y="33"/>
                </a:cubicBezTo>
                <a:cubicBezTo>
                  <a:pt x="29" y="32"/>
                  <a:pt x="32" y="31"/>
                  <a:pt x="37" y="31"/>
                </a:cubicBezTo>
                <a:cubicBezTo>
                  <a:pt x="41" y="31"/>
                  <a:pt x="45" y="32"/>
                  <a:pt x="48" y="3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72" name="Freeform 42"/>
          <p:cNvSpPr>
            <a:spLocks noEditPoints="1"/>
          </p:cNvSpPr>
          <p:nvPr/>
        </p:nvSpPr>
        <p:spPr bwMode="auto">
          <a:xfrm>
            <a:off x="5887085" y="4215130"/>
            <a:ext cx="411480" cy="419735"/>
          </a:xfrm>
          <a:custGeom>
            <a:avLst/>
            <a:gdLst>
              <a:gd name="T0" fmla="*/ 58 w 73"/>
              <a:gd name="T1" fmla="*/ 12 h 74"/>
              <a:gd name="T2" fmla="*/ 48 w 73"/>
              <a:gd name="T3" fmla="*/ 22 h 74"/>
              <a:gd name="T4" fmla="*/ 12 w 73"/>
              <a:gd name="T5" fmla="*/ 19 h 74"/>
              <a:gd name="T6" fmla="*/ 34 w 73"/>
              <a:gd name="T7" fmla="*/ 30 h 74"/>
              <a:gd name="T8" fmla="*/ 35 w 73"/>
              <a:gd name="T9" fmla="*/ 35 h 74"/>
              <a:gd name="T10" fmla="*/ 24 w 73"/>
              <a:gd name="T11" fmla="*/ 46 h 74"/>
              <a:gd name="T12" fmla="*/ 10 w 73"/>
              <a:gd name="T13" fmla="*/ 45 h 74"/>
              <a:gd name="T14" fmla="*/ 19 w 73"/>
              <a:gd name="T15" fmla="*/ 54 h 74"/>
              <a:gd name="T16" fmla="*/ 20 w 73"/>
              <a:gd name="T17" fmla="*/ 55 h 74"/>
              <a:gd name="T18" fmla="*/ 29 w 73"/>
              <a:gd name="T19" fmla="*/ 64 h 74"/>
              <a:gd name="T20" fmla="*/ 28 w 73"/>
              <a:gd name="T21" fmla="*/ 50 h 74"/>
              <a:gd name="T22" fmla="*/ 39 w 73"/>
              <a:gd name="T23" fmla="*/ 39 h 74"/>
              <a:gd name="T24" fmla="*/ 43 w 73"/>
              <a:gd name="T25" fmla="*/ 40 h 74"/>
              <a:gd name="T26" fmla="*/ 55 w 73"/>
              <a:gd name="T27" fmla="*/ 62 h 74"/>
              <a:gd name="T28" fmla="*/ 52 w 73"/>
              <a:gd name="T29" fmla="*/ 26 h 74"/>
              <a:gd name="T30" fmla="*/ 58 w 73"/>
              <a:gd name="T31" fmla="*/ 12 h 74"/>
              <a:gd name="T32" fmla="*/ 54 w 73"/>
              <a:gd name="T33" fmla="*/ 8 h 74"/>
              <a:gd name="T34" fmla="*/ 55 w 73"/>
              <a:gd name="T35" fmla="*/ 8 h 74"/>
              <a:gd name="T36" fmla="*/ 66 w 73"/>
              <a:gd name="T37" fmla="*/ 19 h 74"/>
              <a:gd name="T38" fmla="*/ 61 w 73"/>
              <a:gd name="T39" fmla="*/ 62 h 74"/>
              <a:gd name="T40" fmla="*/ 60 w 73"/>
              <a:gd name="T41" fmla="*/ 64 h 74"/>
              <a:gd name="T42" fmla="*/ 50 w 73"/>
              <a:gd name="T43" fmla="*/ 70 h 74"/>
              <a:gd name="T44" fmla="*/ 40 w 73"/>
              <a:gd name="T45" fmla="*/ 45 h 74"/>
              <a:gd name="T46" fmla="*/ 34 w 73"/>
              <a:gd name="T47" fmla="*/ 64 h 74"/>
              <a:gd name="T48" fmla="*/ 27 w 73"/>
              <a:gd name="T49" fmla="*/ 73 h 74"/>
              <a:gd name="T50" fmla="*/ 23 w 73"/>
              <a:gd name="T51" fmla="*/ 72 h 74"/>
              <a:gd name="T52" fmla="*/ 2 w 73"/>
              <a:gd name="T53" fmla="*/ 51 h 74"/>
              <a:gd name="T54" fmla="*/ 1 w 73"/>
              <a:gd name="T55" fmla="*/ 47 h 74"/>
              <a:gd name="T56" fmla="*/ 10 w 73"/>
              <a:gd name="T57" fmla="*/ 40 h 74"/>
              <a:gd name="T58" fmla="*/ 21 w 73"/>
              <a:gd name="T59" fmla="*/ 41 h 74"/>
              <a:gd name="T60" fmla="*/ 4 w 73"/>
              <a:gd name="T61" fmla="*/ 24 h 74"/>
              <a:gd name="T62" fmla="*/ 3 w 73"/>
              <a:gd name="T63" fmla="*/ 20 h 74"/>
              <a:gd name="T64" fmla="*/ 9 w 73"/>
              <a:gd name="T65" fmla="*/ 14 h 74"/>
              <a:gd name="T66" fmla="*/ 45 w 73"/>
              <a:gd name="T67" fmla="*/ 17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3" h="74">
                <a:moveTo>
                  <a:pt x="58" y="12"/>
                </a:moveTo>
                <a:cubicBezTo>
                  <a:pt x="58" y="12"/>
                  <a:pt x="58" y="12"/>
                  <a:pt x="58" y="12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22"/>
                  <a:pt x="47" y="23"/>
                  <a:pt x="46" y="22"/>
                </a:cubicBezTo>
                <a:cubicBezTo>
                  <a:pt x="12" y="19"/>
                  <a:pt x="12" y="19"/>
                  <a:pt x="12" y="19"/>
                </a:cubicBezTo>
                <a:cubicBezTo>
                  <a:pt x="10" y="21"/>
                  <a:pt x="10" y="21"/>
                  <a:pt x="10" y="21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1"/>
                  <a:pt x="35" y="31"/>
                  <a:pt x="35" y="31"/>
                </a:cubicBezTo>
                <a:cubicBezTo>
                  <a:pt x="36" y="32"/>
                  <a:pt x="36" y="34"/>
                  <a:pt x="35" y="35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46"/>
                  <a:pt x="24" y="46"/>
                  <a:pt x="24" y="46"/>
                </a:cubicBezTo>
                <a:cubicBezTo>
                  <a:pt x="23" y="46"/>
                  <a:pt x="23" y="47"/>
                  <a:pt x="22" y="47"/>
                </a:cubicBezTo>
                <a:cubicBezTo>
                  <a:pt x="10" y="45"/>
                  <a:pt x="10" y="45"/>
                  <a:pt x="10" y="45"/>
                </a:cubicBezTo>
                <a:cubicBezTo>
                  <a:pt x="7" y="48"/>
                  <a:pt x="7" y="48"/>
                  <a:pt x="7" y="48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20" y="54"/>
                  <a:pt x="20" y="54"/>
                  <a:pt x="20" y="55"/>
                </a:cubicBezTo>
                <a:cubicBezTo>
                  <a:pt x="26" y="67"/>
                  <a:pt x="26" y="67"/>
                  <a:pt x="26" y="67"/>
                </a:cubicBezTo>
                <a:cubicBezTo>
                  <a:pt x="29" y="64"/>
                  <a:pt x="29" y="64"/>
                  <a:pt x="29" y="64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1"/>
                  <a:pt x="27" y="51"/>
                  <a:pt x="28" y="50"/>
                </a:cubicBezTo>
                <a:cubicBezTo>
                  <a:pt x="39" y="39"/>
                  <a:pt x="39" y="39"/>
                  <a:pt x="39" y="39"/>
                </a:cubicBezTo>
                <a:cubicBezTo>
                  <a:pt x="39" y="39"/>
                  <a:pt x="39" y="39"/>
                  <a:pt x="39" y="39"/>
                </a:cubicBezTo>
                <a:cubicBezTo>
                  <a:pt x="39" y="39"/>
                  <a:pt x="40" y="38"/>
                  <a:pt x="40" y="38"/>
                </a:cubicBezTo>
                <a:cubicBezTo>
                  <a:pt x="41" y="38"/>
                  <a:pt x="43" y="38"/>
                  <a:pt x="43" y="40"/>
                </a:cubicBezTo>
                <a:cubicBezTo>
                  <a:pt x="53" y="64"/>
                  <a:pt x="53" y="64"/>
                  <a:pt x="53" y="64"/>
                </a:cubicBezTo>
                <a:cubicBezTo>
                  <a:pt x="55" y="62"/>
                  <a:pt x="55" y="62"/>
                  <a:pt x="55" y="62"/>
                </a:cubicBezTo>
                <a:cubicBezTo>
                  <a:pt x="51" y="28"/>
                  <a:pt x="51" y="28"/>
                  <a:pt x="51" y="28"/>
                </a:cubicBezTo>
                <a:cubicBezTo>
                  <a:pt x="51" y="27"/>
                  <a:pt x="51" y="26"/>
                  <a:pt x="52" y="26"/>
                </a:cubicBezTo>
                <a:cubicBezTo>
                  <a:pt x="62" y="16"/>
                  <a:pt x="62" y="16"/>
                  <a:pt x="62" y="16"/>
                </a:cubicBezTo>
                <a:cubicBezTo>
                  <a:pt x="65" y="13"/>
                  <a:pt x="61" y="9"/>
                  <a:pt x="58" y="12"/>
                </a:cubicBezTo>
                <a:cubicBezTo>
                  <a:pt x="58" y="12"/>
                  <a:pt x="58" y="12"/>
                  <a:pt x="58" y="12"/>
                </a:cubicBezTo>
                <a:close/>
                <a:moveTo>
                  <a:pt x="54" y="8"/>
                </a:moveTo>
                <a:cubicBezTo>
                  <a:pt x="54" y="8"/>
                  <a:pt x="54" y="8"/>
                  <a:pt x="54" y="8"/>
                </a:cubicBezTo>
                <a:cubicBezTo>
                  <a:pt x="55" y="8"/>
                  <a:pt x="55" y="8"/>
                  <a:pt x="55" y="8"/>
                </a:cubicBezTo>
                <a:cubicBezTo>
                  <a:pt x="55" y="8"/>
                  <a:pt x="55" y="8"/>
                  <a:pt x="55" y="8"/>
                </a:cubicBezTo>
                <a:cubicBezTo>
                  <a:pt x="62" y="0"/>
                  <a:pt x="73" y="12"/>
                  <a:pt x="66" y="19"/>
                </a:cubicBezTo>
                <a:cubicBezTo>
                  <a:pt x="57" y="29"/>
                  <a:pt x="57" y="29"/>
                  <a:pt x="57" y="29"/>
                </a:cubicBezTo>
                <a:cubicBezTo>
                  <a:pt x="61" y="62"/>
                  <a:pt x="61" y="62"/>
                  <a:pt x="61" y="62"/>
                </a:cubicBezTo>
                <a:cubicBezTo>
                  <a:pt x="61" y="63"/>
                  <a:pt x="60" y="64"/>
                  <a:pt x="60" y="64"/>
                </a:cubicBezTo>
                <a:cubicBezTo>
                  <a:pt x="60" y="64"/>
                  <a:pt x="60" y="64"/>
                  <a:pt x="60" y="64"/>
                </a:cubicBezTo>
                <a:cubicBezTo>
                  <a:pt x="54" y="70"/>
                  <a:pt x="54" y="70"/>
                  <a:pt x="54" y="70"/>
                </a:cubicBezTo>
                <a:cubicBezTo>
                  <a:pt x="53" y="71"/>
                  <a:pt x="51" y="71"/>
                  <a:pt x="50" y="70"/>
                </a:cubicBezTo>
                <a:cubicBezTo>
                  <a:pt x="50" y="70"/>
                  <a:pt x="50" y="70"/>
                  <a:pt x="50" y="69"/>
                </a:cubicBezTo>
                <a:cubicBezTo>
                  <a:pt x="40" y="45"/>
                  <a:pt x="40" y="45"/>
                  <a:pt x="40" y="45"/>
                </a:cubicBezTo>
                <a:cubicBezTo>
                  <a:pt x="33" y="53"/>
                  <a:pt x="33" y="53"/>
                  <a:pt x="33" y="53"/>
                </a:cubicBezTo>
                <a:cubicBezTo>
                  <a:pt x="34" y="64"/>
                  <a:pt x="34" y="64"/>
                  <a:pt x="34" y="64"/>
                </a:cubicBezTo>
                <a:cubicBezTo>
                  <a:pt x="34" y="65"/>
                  <a:pt x="34" y="66"/>
                  <a:pt x="33" y="67"/>
                </a:cubicBezTo>
                <a:cubicBezTo>
                  <a:pt x="27" y="73"/>
                  <a:pt x="27" y="73"/>
                  <a:pt x="27" y="73"/>
                </a:cubicBezTo>
                <a:cubicBezTo>
                  <a:pt x="26" y="74"/>
                  <a:pt x="24" y="74"/>
                  <a:pt x="23" y="73"/>
                </a:cubicBezTo>
                <a:cubicBezTo>
                  <a:pt x="23" y="73"/>
                  <a:pt x="23" y="72"/>
                  <a:pt x="23" y="72"/>
                </a:cubicBezTo>
                <a:cubicBezTo>
                  <a:pt x="16" y="58"/>
                  <a:pt x="16" y="58"/>
                  <a:pt x="16" y="58"/>
                </a:cubicBezTo>
                <a:cubicBezTo>
                  <a:pt x="2" y="51"/>
                  <a:pt x="2" y="51"/>
                  <a:pt x="2" y="51"/>
                </a:cubicBezTo>
                <a:cubicBezTo>
                  <a:pt x="0" y="50"/>
                  <a:pt x="0" y="49"/>
                  <a:pt x="0" y="47"/>
                </a:cubicBezTo>
                <a:cubicBezTo>
                  <a:pt x="1" y="47"/>
                  <a:pt x="1" y="47"/>
                  <a:pt x="1" y="47"/>
                </a:cubicBezTo>
                <a:cubicBezTo>
                  <a:pt x="7" y="40"/>
                  <a:pt x="7" y="40"/>
                  <a:pt x="7" y="40"/>
                </a:cubicBezTo>
                <a:cubicBezTo>
                  <a:pt x="8" y="40"/>
                  <a:pt x="9" y="39"/>
                  <a:pt x="10" y="40"/>
                </a:cubicBezTo>
                <a:cubicBezTo>
                  <a:pt x="10" y="40"/>
                  <a:pt x="10" y="40"/>
                  <a:pt x="10" y="40"/>
                </a:cubicBezTo>
                <a:cubicBezTo>
                  <a:pt x="21" y="41"/>
                  <a:pt x="21" y="41"/>
                  <a:pt x="21" y="41"/>
                </a:cubicBezTo>
                <a:cubicBezTo>
                  <a:pt x="28" y="34"/>
                  <a:pt x="28" y="34"/>
                  <a:pt x="28" y="34"/>
                </a:cubicBezTo>
                <a:cubicBezTo>
                  <a:pt x="4" y="24"/>
                  <a:pt x="4" y="24"/>
                  <a:pt x="4" y="24"/>
                </a:cubicBezTo>
                <a:cubicBezTo>
                  <a:pt x="3" y="24"/>
                  <a:pt x="2" y="22"/>
                  <a:pt x="3" y="21"/>
                </a:cubicBezTo>
                <a:cubicBezTo>
                  <a:pt x="3" y="20"/>
                  <a:pt x="3" y="20"/>
                  <a:pt x="3" y="20"/>
                </a:cubicBezTo>
                <a:cubicBezTo>
                  <a:pt x="3" y="20"/>
                  <a:pt x="3" y="20"/>
                  <a:pt x="3" y="20"/>
                </a:cubicBezTo>
                <a:cubicBezTo>
                  <a:pt x="9" y="14"/>
                  <a:pt x="9" y="14"/>
                  <a:pt x="9" y="14"/>
                </a:cubicBezTo>
                <a:cubicBezTo>
                  <a:pt x="10" y="13"/>
                  <a:pt x="11" y="13"/>
                  <a:pt x="12" y="13"/>
                </a:cubicBezTo>
                <a:cubicBezTo>
                  <a:pt x="45" y="17"/>
                  <a:pt x="45" y="17"/>
                  <a:pt x="45" y="17"/>
                </a:cubicBezTo>
                <a:cubicBezTo>
                  <a:pt x="54" y="8"/>
                  <a:pt x="54" y="8"/>
                  <a:pt x="54" y="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111" name="Freeform 172"/>
          <p:cNvSpPr>
            <a:spLocks noEditPoints="1"/>
          </p:cNvSpPr>
          <p:nvPr/>
        </p:nvSpPr>
        <p:spPr bwMode="auto">
          <a:xfrm>
            <a:off x="4634231" y="3747770"/>
            <a:ext cx="379730" cy="471170"/>
          </a:xfrm>
          <a:custGeom>
            <a:avLst/>
            <a:gdLst>
              <a:gd name="T0" fmla="*/ 7 w 49"/>
              <a:gd name="T1" fmla="*/ 24 h 61"/>
              <a:gd name="T2" fmla="*/ 13 w 49"/>
              <a:gd name="T3" fmla="*/ 5 h 61"/>
              <a:gd name="T4" fmla="*/ 25 w 49"/>
              <a:gd name="T5" fmla="*/ 0 h 61"/>
              <a:gd name="T6" fmla="*/ 42 w 49"/>
              <a:gd name="T7" fmla="*/ 17 h 61"/>
              <a:gd name="T8" fmla="*/ 43 w 49"/>
              <a:gd name="T9" fmla="*/ 24 h 61"/>
              <a:gd name="T10" fmla="*/ 49 w 49"/>
              <a:gd name="T11" fmla="*/ 31 h 61"/>
              <a:gd name="T12" fmla="*/ 47 w 49"/>
              <a:gd name="T13" fmla="*/ 59 h 61"/>
              <a:gd name="T14" fmla="*/ 43 w 49"/>
              <a:gd name="T15" fmla="*/ 61 h 61"/>
              <a:gd name="T16" fmla="*/ 2 w 49"/>
              <a:gd name="T17" fmla="*/ 59 h 61"/>
              <a:gd name="T18" fmla="*/ 0 w 49"/>
              <a:gd name="T19" fmla="*/ 31 h 61"/>
              <a:gd name="T20" fmla="*/ 2 w 49"/>
              <a:gd name="T21" fmla="*/ 26 h 61"/>
              <a:gd name="T22" fmla="*/ 25 w 49"/>
              <a:gd name="T23" fmla="*/ 44 h 61"/>
              <a:gd name="T24" fmla="*/ 25 w 49"/>
              <a:gd name="T25" fmla="*/ 44 h 61"/>
              <a:gd name="T26" fmla="*/ 27 w 49"/>
              <a:gd name="T27" fmla="*/ 43 h 61"/>
              <a:gd name="T28" fmla="*/ 27 w 49"/>
              <a:gd name="T29" fmla="*/ 38 h 61"/>
              <a:gd name="T30" fmla="*/ 22 w 49"/>
              <a:gd name="T31" fmla="*/ 38 h 61"/>
              <a:gd name="T32" fmla="*/ 22 w 49"/>
              <a:gd name="T33" fmla="*/ 43 h 61"/>
              <a:gd name="T34" fmla="*/ 26 w 49"/>
              <a:gd name="T35" fmla="*/ 47 h 61"/>
              <a:gd name="T36" fmla="*/ 26 w 49"/>
              <a:gd name="T37" fmla="*/ 50 h 61"/>
              <a:gd name="T38" fmla="*/ 23 w 49"/>
              <a:gd name="T39" fmla="*/ 50 h 61"/>
              <a:gd name="T40" fmla="*/ 20 w 49"/>
              <a:gd name="T41" fmla="*/ 45 h 61"/>
              <a:gd name="T42" fmla="*/ 20 w 49"/>
              <a:gd name="T43" fmla="*/ 36 h 61"/>
              <a:gd name="T44" fmla="*/ 29 w 49"/>
              <a:gd name="T45" fmla="*/ 36 h 61"/>
              <a:gd name="T46" fmla="*/ 29 w 49"/>
              <a:gd name="T47" fmla="*/ 45 h 61"/>
              <a:gd name="T48" fmla="*/ 13 w 49"/>
              <a:gd name="T49" fmla="*/ 24 h 61"/>
              <a:gd name="T50" fmla="*/ 37 w 49"/>
              <a:gd name="T51" fmla="*/ 24 h 61"/>
              <a:gd name="T52" fmla="*/ 33 w 49"/>
              <a:gd name="T53" fmla="*/ 9 h 61"/>
              <a:gd name="T54" fmla="*/ 17 w 49"/>
              <a:gd name="T55" fmla="*/ 8 h 61"/>
              <a:gd name="T56" fmla="*/ 13 w 49"/>
              <a:gd name="T57" fmla="*/ 17 h 61"/>
              <a:gd name="T58" fmla="*/ 43 w 49"/>
              <a:gd name="T59" fmla="*/ 29 h 61"/>
              <a:gd name="T60" fmla="*/ 39 w 49"/>
              <a:gd name="T61" fmla="*/ 29 h 61"/>
              <a:gd name="T62" fmla="*/ 39 w 49"/>
              <a:gd name="T63" fmla="*/ 29 h 61"/>
              <a:gd name="T64" fmla="*/ 10 w 49"/>
              <a:gd name="T65" fmla="*/ 29 h 61"/>
              <a:gd name="T66" fmla="*/ 7 w 49"/>
              <a:gd name="T67" fmla="*/ 29 h 61"/>
              <a:gd name="T68" fmla="*/ 6 w 49"/>
              <a:gd name="T69" fmla="*/ 30 h 61"/>
              <a:gd name="T70" fmla="*/ 6 w 49"/>
              <a:gd name="T71" fmla="*/ 55 h 61"/>
              <a:gd name="T72" fmla="*/ 7 w 49"/>
              <a:gd name="T73" fmla="*/ 56 h 61"/>
              <a:gd name="T74" fmla="*/ 43 w 49"/>
              <a:gd name="T75" fmla="*/ 56 h 61"/>
              <a:gd name="T76" fmla="*/ 44 w 49"/>
              <a:gd name="T77" fmla="*/ 55 h 61"/>
              <a:gd name="T78" fmla="*/ 43 w 49"/>
              <a:gd name="T79" fmla="*/ 30 h 61"/>
              <a:gd name="T80" fmla="*/ 47 w 49"/>
              <a:gd name="T81" fmla="*/ 60 h 61"/>
              <a:gd name="T82" fmla="*/ 43 w 49"/>
              <a:gd name="T83" fmla="*/ 5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9" h="61">
                <a:moveTo>
                  <a:pt x="7" y="24"/>
                </a:moveTo>
                <a:cubicBezTo>
                  <a:pt x="7" y="24"/>
                  <a:pt x="7" y="24"/>
                  <a:pt x="7" y="24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2"/>
                  <a:pt x="9" y="8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6" y="2"/>
                  <a:pt x="20" y="0"/>
                  <a:pt x="25" y="0"/>
                </a:cubicBezTo>
                <a:cubicBezTo>
                  <a:pt x="30" y="0"/>
                  <a:pt x="34" y="2"/>
                  <a:pt x="37" y="5"/>
                </a:cubicBezTo>
                <a:cubicBezTo>
                  <a:pt x="40" y="8"/>
                  <a:pt x="42" y="12"/>
                  <a:pt x="42" y="17"/>
                </a:cubicBezTo>
                <a:cubicBezTo>
                  <a:pt x="42" y="24"/>
                  <a:pt x="42" y="24"/>
                  <a:pt x="42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4" y="24"/>
                  <a:pt x="46" y="25"/>
                  <a:pt x="47" y="26"/>
                </a:cubicBezTo>
                <a:cubicBezTo>
                  <a:pt x="48" y="27"/>
                  <a:pt x="49" y="29"/>
                  <a:pt x="49" y="31"/>
                </a:cubicBezTo>
                <a:cubicBezTo>
                  <a:pt x="49" y="55"/>
                  <a:pt x="49" y="55"/>
                  <a:pt x="49" y="55"/>
                </a:cubicBezTo>
                <a:cubicBezTo>
                  <a:pt x="49" y="57"/>
                  <a:pt x="48" y="58"/>
                  <a:pt x="47" y="59"/>
                </a:cubicBezTo>
                <a:cubicBezTo>
                  <a:pt x="47" y="60"/>
                  <a:pt x="47" y="60"/>
                  <a:pt x="47" y="60"/>
                </a:cubicBezTo>
                <a:cubicBezTo>
                  <a:pt x="46" y="61"/>
                  <a:pt x="44" y="61"/>
                  <a:pt x="43" y="61"/>
                </a:cubicBezTo>
                <a:cubicBezTo>
                  <a:pt x="7" y="61"/>
                  <a:pt x="7" y="61"/>
                  <a:pt x="7" y="61"/>
                </a:cubicBezTo>
                <a:cubicBezTo>
                  <a:pt x="5" y="61"/>
                  <a:pt x="4" y="61"/>
                  <a:pt x="2" y="59"/>
                </a:cubicBezTo>
                <a:cubicBezTo>
                  <a:pt x="1" y="58"/>
                  <a:pt x="0" y="57"/>
                  <a:pt x="0" y="5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1" y="27"/>
                  <a:pt x="2" y="26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5"/>
                  <a:pt x="5" y="24"/>
                  <a:pt x="7" y="24"/>
                </a:cubicBezTo>
                <a:close/>
                <a:moveTo>
                  <a:pt x="25" y="44"/>
                </a:move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6" y="44"/>
                  <a:pt x="27" y="43"/>
                  <a:pt x="27" y="43"/>
                </a:cubicBezTo>
                <a:cubicBezTo>
                  <a:pt x="28" y="42"/>
                  <a:pt x="28" y="41"/>
                  <a:pt x="28" y="40"/>
                </a:cubicBezTo>
                <a:cubicBezTo>
                  <a:pt x="28" y="39"/>
                  <a:pt x="28" y="39"/>
                  <a:pt x="27" y="38"/>
                </a:cubicBezTo>
                <a:cubicBezTo>
                  <a:pt x="27" y="37"/>
                  <a:pt x="26" y="37"/>
                  <a:pt x="25" y="37"/>
                </a:cubicBezTo>
                <a:cubicBezTo>
                  <a:pt x="24" y="37"/>
                  <a:pt x="23" y="37"/>
                  <a:pt x="22" y="38"/>
                </a:cubicBezTo>
                <a:cubicBezTo>
                  <a:pt x="22" y="39"/>
                  <a:pt x="21" y="39"/>
                  <a:pt x="21" y="40"/>
                </a:cubicBezTo>
                <a:cubicBezTo>
                  <a:pt x="21" y="41"/>
                  <a:pt x="22" y="42"/>
                  <a:pt x="22" y="43"/>
                </a:cubicBezTo>
                <a:cubicBezTo>
                  <a:pt x="23" y="43"/>
                  <a:pt x="24" y="44"/>
                  <a:pt x="25" y="44"/>
                </a:cubicBezTo>
                <a:close/>
                <a:moveTo>
                  <a:pt x="26" y="47"/>
                </a:moveTo>
                <a:cubicBezTo>
                  <a:pt x="26" y="47"/>
                  <a:pt x="26" y="47"/>
                  <a:pt x="26" y="47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1"/>
                  <a:pt x="26" y="52"/>
                  <a:pt x="25" y="52"/>
                </a:cubicBezTo>
                <a:cubicBezTo>
                  <a:pt x="24" y="52"/>
                  <a:pt x="23" y="51"/>
                  <a:pt x="23" y="50"/>
                </a:cubicBezTo>
                <a:cubicBezTo>
                  <a:pt x="23" y="47"/>
                  <a:pt x="23" y="47"/>
                  <a:pt x="23" y="47"/>
                </a:cubicBezTo>
                <a:cubicBezTo>
                  <a:pt x="22" y="46"/>
                  <a:pt x="21" y="46"/>
                  <a:pt x="20" y="45"/>
                </a:cubicBezTo>
                <a:cubicBezTo>
                  <a:pt x="19" y="44"/>
                  <a:pt x="18" y="42"/>
                  <a:pt x="18" y="40"/>
                </a:cubicBezTo>
                <a:cubicBezTo>
                  <a:pt x="18" y="38"/>
                  <a:pt x="19" y="37"/>
                  <a:pt x="20" y="36"/>
                </a:cubicBezTo>
                <a:cubicBezTo>
                  <a:pt x="21" y="34"/>
                  <a:pt x="23" y="34"/>
                  <a:pt x="25" y="34"/>
                </a:cubicBezTo>
                <a:cubicBezTo>
                  <a:pt x="27" y="34"/>
                  <a:pt x="28" y="34"/>
                  <a:pt x="29" y="36"/>
                </a:cubicBezTo>
                <a:cubicBezTo>
                  <a:pt x="31" y="37"/>
                  <a:pt x="31" y="38"/>
                  <a:pt x="31" y="40"/>
                </a:cubicBezTo>
                <a:cubicBezTo>
                  <a:pt x="31" y="42"/>
                  <a:pt x="31" y="44"/>
                  <a:pt x="29" y="45"/>
                </a:cubicBezTo>
                <a:cubicBezTo>
                  <a:pt x="29" y="46"/>
                  <a:pt x="28" y="46"/>
                  <a:pt x="26" y="47"/>
                </a:cubicBezTo>
                <a:close/>
                <a:moveTo>
                  <a:pt x="13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4"/>
                  <a:pt x="35" y="11"/>
                  <a:pt x="33" y="9"/>
                </a:cubicBezTo>
                <a:cubicBezTo>
                  <a:pt x="31" y="6"/>
                  <a:pt x="28" y="5"/>
                  <a:pt x="25" y="5"/>
                </a:cubicBezTo>
                <a:cubicBezTo>
                  <a:pt x="22" y="5"/>
                  <a:pt x="19" y="6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4" y="11"/>
                  <a:pt x="13" y="14"/>
                  <a:pt x="13" y="17"/>
                </a:cubicBezTo>
                <a:cubicBezTo>
                  <a:pt x="13" y="24"/>
                  <a:pt x="13" y="24"/>
                  <a:pt x="13" y="24"/>
                </a:cubicBezTo>
                <a:close/>
                <a:moveTo>
                  <a:pt x="43" y="29"/>
                </a:moveTo>
                <a:cubicBezTo>
                  <a:pt x="43" y="29"/>
                  <a:pt x="43" y="29"/>
                  <a:pt x="43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6"/>
                  <a:pt x="7" y="56"/>
                  <a:pt x="7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0"/>
                  <a:pt x="44" y="30"/>
                  <a:pt x="43" y="30"/>
                </a:cubicBezTo>
                <a:cubicBezTo>
                  <a:pt x="43" y="30"/>
                  <a:pt x="43" y="29"/>
                  <a:pt x="43" y="29"/>
                </a:cubicBezTo>
                <a:close/>
                <a:moveTo>
                  <a:pt x="47" y="60"/>
                </a:moveTo>
                <a:cubicBezTo>
                  <a:pt x="47" y="60"/>
                  <a:pt x="47" y="60"/>
                  <a:pt x="47" y="60"/>
                </a:cubicBezTo>
                <a:cubicBezTo>
                  <a:pt x="46" y="60"/>
                  <a:pt x="44" y="60"/>
                  <a:pt x="43" y="59"/>
                </a:cubicBezTo>
                <a:cubicBezTo>
                  <a:pt x="47" y="60"/>
                  <a:pt x="47" y="60"/>
                  <a:pt x="47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  <p:sp>
        <p:nvSpPr>
          <p:cNvPr id="3" name="Freeform 6"/>
          <p:cNvSpPr>
            <a:spLocks noEditPoints="1"/>
          </p:cNvSpPr>
          <p:nvPr/>
        </p:nvSpPr>
        <p:spPr bwMode="auto">
          <a:xfrm>
            <a:off x="6315076" y="2928621"/>
            <a:ext cx="412750" cy="412750"/>
          </a:xfrm>
          <a:custGeom>
            <a:avLst/>
            <a:gdLst>
              <a:gd name="T0" fmla="*/ 3 w 69"/>
              <a:gd name="T1" fmla="*/ 0 h 69"/>
              <a:gd name="T2" fmla="*/ 69 w 69"/>
              <a:gd name="T3" fmla="*/ 3 h 69"/>
              <a:gd name="T4" fmla="*/ 69 w 69"/>
              <a:gd name="T5" fmla="*/ 66 h 69"/>
              <a:gd name="T6" fmla="*/ 66 w 69"/>
              <a:gd name="T7" fmla="*/ 69 h 69"/>
              <a:gd name="T8" fmla="*/ 0 w 69"/>
              <a:gd name="T9" fmla="*/ 66 h 69"/>
              <a:gd name="T10" fmla="*/ 0 w 69"/>
              <a:gd name="T11" fmla="*/ 3 h 69"/>
              <a:gd name="T12" fmla="*/ 35 w 69"/>
              <a:gd name="T13" fmla="*/ 50 h 69"/>
              <a:gd name="T14" fmla="*/ 38 w 69"/>
              <a:gd name="T15" fmla="*/ 56 h 69"/>
              <a:gd name="T16" fmla="*/ 53 w 69"/>
              <a:gd name="T17" fmla="*/ 55 h 69"/>
              <a:gd name="T18" fmla="*/ 53 w 69"/>
              <a:gd name="T19" fmla="*/ 41 h 69"/>
              <a:gd name="T20" fmla="*/ 42 w 69"/>
              <a:gd name="T21" fmla="*/ 39 h 69"/>
              <a:gd name="T22" fmla="*/ 54 w 69"/>
              <a:gd name="T23" fmla="*/ 34 h 69"/>
              <a:gd name="T24" fmla="*/ 39 w 69"/>
              <a:gd name="T25" fmla="*/ 28 h 69"/>
              <a:gd name="T26" fmla="*/ 40 w 69"/>
              <a:gd name="T27" fmla="*/ 45 h 69"/>
              <a:gd name="T28" fmla="*/ 48 w 69"/>
              <a:gd name="T29" fmla="*/ 44 h 69"/>
              <a:gd name="T30" fmla="*/ 48 w 69"/>
              <a:gd name="T31" fmla="*/ 53 h 69"/>
              <a:gd name="T32" fmla="*/ 42 w 69"/>
              <a:gd name="T33" fmla="*/ 53 h 69"/>
              <a:gd name="T34" fmla="*/ 35 w 69"/>
              <a:gd name="T35" fmla="*/ 50 h 69"/>
              <a:gd name="T36" fmla="*/ 26 w 69"/>
              <a:gd name="T37" fmla="*/ 58 h 69"/>
              <a:gd name="T38" fmla="*/ 22 w 69"/>
              <a:gd name="T39" fmla="*/ 28 h 69"/>
              <a:gd name="T40" fmla="*/ 13 w 69"/>
              <a:gd name="T41" fmla="*/ 35 h 69"/>
              <a:gd name="T42" fmla="*/ 20 w 69"/>
              <a:gd name="T43" fmla="*/ 36 h 69"/>
              <a:gd name="T44" fmla="*/ 26 w 69"/>
              <a:gd name="T45" fmla="*/ 58 h 69"/>
              <a:gd name="T46" fmla="*/ 6 w 69"/>
              <a:gd name="T47" fmla="*/ 18 h 69"/>
              <a:gd name="T48" fmla="*/ 64 w 69"/>
              <a:gd name="T49" fmla="*/ 6 h 69"/>
              <a:gd name="T50" fmla="*/ 58 w 69"/>
              <a:gd name="T51" fmla="*/ 10 h 69"/>
              <a:gd name="T52" fmla="*/ 53 w 69"/>
              <a:gd name="T53" fmla="*/ 10 h 69"/>
              <a:gd name="T54" fmla="*/ 44 w 69"/>
              <a:gd name="T55" fmla="*/ 6 h 69"/>
              <a:gd name="T56" fmla="*/ 42 w 69"/>
              <a:gd name="T57" fmla="*/ 12 h 69"/>
              <a:gd name="T58" fmla="*/ 39 w 69"/>
              <a:gd name="T59" fmla="*/ 6 h 69"/>
              <a:gd name="T60" fmla="*/ 30 w 69"/>
              <a:gd name="T61" fmla="*/ 10 h 69"/>
              <a:gd name="T62" fmla="*/ 25 w 69"/>
              <a:gd name="T63" fmla="*/ 10 h 69"/>
              <a:gd name="T64" fmla="*/ 16 w 69"/>
              <a:gd name="T65" fmla="*/ 6 h 69"/>
              <a:gd name="T66" fmla="*/ 13 w 69"/>
              <a:gd name="T67" fmla="*/ 12 h 69"/>
              <a:gd name="T68" fmla="*/ 11 w 69"/>
              <a:gd name="T69" fmla="*/ 6 h 69"/>
              <a:gd name="T70" fmla="*/ 6 w 69"/>
              <a:gd name="T71" fmla="*/ 18 h 69"/>
              <a:gd name="T72" fmla="*/ 64 w 69"/>
              <a:gd name="T73" fmla="*/ 21 h 69"/>
              <a:gd name="T74" fmla="*/ 6 w 69"/>
              <a:gd name="T75" fmla="*/ 64 h 69"/>
              <a:gd name="T76" fmla="*/ 64 w 69"/>
              <a:gd name="T77" fmla="*/ 21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9" h="69"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8" y="0"/>
                  <a:pt x="69" y="2"/>
                  <a:pt x="69" y="3"/>
                </a:cubicBezTo>
                <a:cubicBezTo>
                  <a:pt x="69" y="3"/>
                  <a:pt x="69" y="3"/>
                  <a:pt x="69" y="3"/>
                </a:cubicBezTo>
                <a:cubicBezTo>
                  <a:pt x="69" y="66"/>
                  <a:pt x="69" y="66"/>
                  <a:pt x="69" y="66"/>
                </a:cubicBezTo>
                <a:cubicBezTo>
                  <a:pt x="69" y="68"/>
                  <a:pt x="68" y="69"/>
                  <a:pt x="66" y="69"/>
                </a:cubicBezTo>
                <a:cubicBezTo>
                  <a:pt x="66" y="69"/>
                  <a:pt x="66" y="69"/>
                  <a:pt x="66" y="69"/>
                </a:cubicBezTo>
                <a:cubicBezTo>
                  <a:pt x="3" y="69"/>
                  <a:pt x="3" y="69"/>
                  <a:pt x="3" y="69"/>
                </a:cubicBezTo>
                <a:cubicBezTo>
                  <a:pt x="2" y="69"/>
                  <a:pt x="0" y="68"/>
                  <a:pt x="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0"/>
                  <a:pt x="3" y="0"/>
                </a:cubicBezTo>
                <a:close/>
                <a:moveTo>
                  <a:pt x="35" y="50"/>
                </a:moveTo>
                <a:cubicBezTo>
                  <a:pt x="35" y="50"/>
                  <a:pt x="35" y="50"/>
                  <a:pt x="35" y="50"/>
                </a:cubicBezTo>
                <a:cubicBezTo>
                  <a:pt x="35" y="53"/>
                  <a:pt x="36" y="55"/>
                  <a:pt x="38" y="56"/>
                </a:cubicBezTo>
                <a:cubicBezTo>
                  <a:pt x="40" y="58"/>
                  <a:pt x="42" y="59"/>
                  <a:pt x="45" y="59"/>
                </a:cubicBezTo>
                <a:cubicBezTo>
                  <a:pt x="49" y="59"/>
                  <a:pt x="51" y="57"/>
                  <a:pt x="53" y="55"/>
                </a:cubicBezTo>
                <a:cubicBezTo>
                  <a:pt x="55" y="53"/>
                  <a:pt x="55" y="50"/>
                  <a:pt x="55" y="48"/>
                </a:cubicBezTo>
                <a:cubicBezTo>
                  <a:pt x="55" y="45"/>
                  <a:pt x="55" y="43"/>
                  <a:pt x="53" y="41"/>
                </a:cubicBezTo>
                <a:cubicBezTo>
                  <a:pt x="51" y="39"/>
                  <a:pt x="49" y="38"/>
                  <a:pt x="46" y="38"/>
                </a:cubicBezTo>
                <a:cubicBezTo>
                  <a:pt x="45" y="38"/>
                  <a:pt x="44" y="38"/>
                  <a:pt x="42" y="39"/>
                </a:cubicBezTo>
                <a:cubicBezTo>
                  <a:pt x="43" y="34"/>
                  <a:pt x="43" y="34"/>
                  <a:pt x="43" y="34"/>
                </a:cubicBezTo>
                <a:cubicBezTo>
                  <a:pt x="54" y="34"/>
                  <a:pt x="54" y="34"/>
                  <a:pt x="54" y="34"/>
                </a:cubicBezTo>
                <a:cubicBezTo>
                  <a:pt x="54" y="28"/>
                  <a:pt x="54" y="28"/>
                  <a:pt x="54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6" y="44"/>
                  <a:pt x="36" y="44"/>
                  <a:pt x="36" y="44"/>
                </a:cubicBezTo>
                <a:cubicBezTo>
                  <a:pt x="40" y="45"/>
                  <a:pt x="40" y="45"/>
                  <a:pt x="40" y="45"/>
                </a:cubicBezTo>
                <a:cubicBezTo>
                  <a:pt x="42" y="43"/>
                  <a:pt x="43" y="42"/>
                  <a:pt x="45" y="42"/>
                </a:cubicBezTo>
                <a:cubicBezTo>
                  <a:pt x="46" y="42"/>
                  <a:pt x="47" y="43"/>
                  <a:pt x="48" y="44"/>
                </a:cubicBezTo>
                <a:cubicBezTo>
                  <a:pt x="49" y="45"/>
                  <a:pt x="49" y="46"/>
                  <a:pt x="49" y="48"/>
                </a:cubicBezTo>
                <a:cubicBezTo>
                  <a:pt x="49" y="50"/>
                  <a:pt x="49" y="52"/>
                  <a:pt x="48" y="53"/>
                </a:cubicBezTo>
                <a:cubicBezTo>
                  <a:pt x="47" y="54"/>
                  <a:pt x="46" y="54"/>
                  <a:pt x="45" y="54"/>
                </a:cubicBezTo>
                <a:cubicBezTo>
                  <a:pt x="44" y="54"/>
                  <a:pt x="43" y="54"/>
                  <a:pt x="42" y="53"/>
                </a:cubicBezTo>
                <a:cubicBezTo>
                  <a:pt x="41" y="52"/>
                  <a:pt x="41" y="51"/>
                  <a:pt x="41" y="50"/>
                </a:cubicBezTo>
                <a:cubicBezTo>
                  <a:pt x="35" y="50"/>
                  <a:pt x="35" y="50"/>
                  <a:pt x="35" y="50"/>
                </a:cubicBezTo>
                <a:close/>
                <a:moveTo>
                  <a:pt x="26" y="58"/>
                </a:moveTo>
                <a:cubicBezTo>
                  <a:pt x="26" y="58"/>
                  <a:pt x="26" y="58"/>
                  <a:pt x="26" y="58"/>
                </a:cubicBezTo>
                <a:cubicBezTo>
                  <a:pt x="26" y="28"/>
                  <a:pt x="26" y="28"/>
                  <a:pt x="26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1" y="29"/>
                  <a:pt x="20" y="31"/>
                  <a:pt x="18" y="33"/>
                </a:cubicBezTo>
                <a:cubicBezTo>
                  <a:pt x="16" y="34"/>
                  <a:pt x="14" y="35"/>
                  <a:pt x="13" y="35"/>
                </a:cubicBezTo>
                <a:cubicBezTo>
                  <a:pt x="13" y="41"/>
                  <a:pt x="13" y="41"/>
                  <a:pt x="13" y="41"/>
                </a:cubicBezTo>
                <a:cubicBezTo>
                  <a:pt x="16" y="40"/>
                  <a:pt x="18" y="38"/>
                  <a:pt x="20" y="36"/>
                </a:cubicBezTo>
                <a:cubicBezTo>
                  <a:pt x="20" y="58"/>
                  <a:pt x="20" y="58"/>
                  <a:pt x="20" y="58"/>
                </a:cubicBezTo>
                <a:cubicBezTo>
                  <a:pt x="26" y="58"/>
                  <a:pt x="26" y="58"/>
                  <a:pt x="26" y="58"/>
                </a:cubicBezTo>
                <a:close/>
                <a:moveTo>
                  <a:pt x="6" y="18"/>
                </a:moveTo>
                <a:cubicBezTo>
                  <a:pt x="6" y="18"/>
                  <a:pt x="6" y="18"/>
                  <a:pt x="6" y="18"/>
                </a:cubicBezTo>
                <a:cubicBezTo>
                  <a:pt x="64" y="18"/>
                  <a:pt x="64" y="18"/>
                  <a:pt x="64" y="18"/>
                </a:cubicBezTo>
                <a:cubicBezTo>
                  <a:pt x="64" y="6"/>
                  <a:pt x="64" y="6"/>
                  <a:pt x="64" y="6"/>
                </a:cubicBezTo>
                <a:cubicBezTo>
                  <a:pt x="58" y="6"/>
                  <a:pt x="58" y="6"/>
                  <a:pt x="58" y="6"/>
                </a:cubicBezTo>
                <a:cubicBezTo>
                  <a:pt x="58" y="10"/>
                  <a:pt x="58" y="10"/>
                  <a:pt x="58" y="10"/>
                </a:cubicBezTo>
                <a:cubicBezTo>
                  <a:pt x="58" y="11"/>
                  <a:pt x="57" y="12"/>
                  <a:pt x="56" y="12"/>
                </a:cubicBezTo>
                <a:cubicBezTo>
                  <a:pt x="54" y="12"/>
                  <a:pt x="53" y="11"/>
                  <a:pt x="53" y="10"/>
                </a:cubicBezTo>
                <a:cubicBezTo>
                  <a:pt x="53" y="6"/>
                  <a:pt x="53" y="6"/>
                  <a:pt x="53" y="6"/>
                </a:cubicBezTo>
                <a:cubicBezTo>
                  <a:pt x="44" y="6"/>
                  <a:pt x="44" y="6"/>
                  <a:pt x="44" y="6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1"/>
                  <a:pt x="43" y="12"/>
                  <a:pt x="42" y="12"/>
                </a:cubicBezTo>
                <a:cubicBezTo>
                  <a:pt x="40" y="12"/>
                  <a:pt x="39" y="11"/>
                  <a:pt x="39" y="10"/>
                </a:cubicBezTo>
                <a:cubicBezTo>
                  <a:pt x="39" y="6"/>
                  <a:pt x="39" y="6"/>
                  <a:pt x="39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10"/>
                  <a:pt x="30" y="10"/>
                  <a:pt x="30" y="10"/>
                </a:cubicBezTo>
                <a:cubicBezTo>
                  <a:pt x="30" y="11"/>
                  <a:pt x="29" y="12"/>
                  <a:pt x="28" y="12"/>
                </a:cubicBezTo>
                <a:cubicBezTo>
                  <a:pt x="26" y="12"/>
                  <a:pt x="25" y="11"/>
                  <a:pt x="25" y="10"/>
                </a:cubicBezTo>
                <a:cubicBezTo>
                  <a:pt x="25" y="6"/>
                  <a:pt x="25" y="6"/>
                  <a:pt x="25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11"/>
                  <a:pt x="15" y="12"/>
                  <a:pt x="13" y="12"/>
                </a:cubicBezTo>
                <a:cubicBezTo>
                  <a:pt x="12" y="12"/>
                  <a:pt x="11" y="11"/>
                  <a:pt x="11" y="10"/>
                </a:cubicBezTo>
                <a:cubicBezTo>
                  <a:pt x="11" y="6"/>
                  <a:pt x="11" y="6"/>
                  <a:pt x="11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18"/>
                  <a:pt x="6" y="18"/>
                  <a:pt x="6" y="18"/>
                </a:cubicBezTo>
                <a:close/>
                <a:moveTo>
                  <a:pt x="64" y="21"/>
                </a:moveTo>
                <a:cubicBezTo>
                  <a:pt x="64" y="21"/>
                  <a:pt x="64" y="21"/>
                  <a:pt x="64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64"/>
                  <a:pt x="6" y="64"/>
                  <a:pt x="6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21"/>
                  <a:pt x="64" y="21"/>
                  <a:pt x="64" y="21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vert="horz" wrap="square" lIns="91429" tIns="45714" rIns="91429" bIns="45714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11281" grpId="0"/>
      <p:bldP spid="11283" grpId="0"/>
      <p:bldP spid="11285" grpId="0"/>
      <p:bldP spid="11287" grpId="0"/>
      <p:bldP spid="2" grpId="0" animBg="1"/>
      <p:bldP spid="72" grpId="0" animBg="1"/>
      <p:bldP spid="111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泪滴形 25"/>
          <p:cNvSpPr/>
          <p:nvPr/>
        </p:nvSpPr>
        <p:spPr>
          <a:xfrm rot="8100000">
            <a:off x="5302250" y="1348740"/>
            <a:ext cx="914400" cy="914400"/>
          </a:xfrm>
          <a:prstGeom prst="teardrop">
            <a:avLst/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"/>
          <p:cNvSpPr txBox="1"/>
          <p:nvPr/>
        </p:nvSpPr>
        <p:spPr>
          <a:xfrm>
            <a:off x="4066912" y="2452601"/>
            <a:ext cx="3385542" cy="1061829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zh-CN" altLang="en-US" sz="6600" dirty="0">
                <a:solidFill>
                  <a:srgbClr val="E4AE57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实施计划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12361" y="1507720"/>
            <a:ext cx="514350" cy="661035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algn="ctr" defTabSz="-635"/>
            <a:r>
              <a:rPr lang="en-US" altLang="zh-CN" sz="4000" b="1" dirty="0">
                <a:latin typeface="+mj-lt"/>
                <a:ea typeface="微软雅黑" panose="020B0503020204020204" pitchFamily="18" charset="-122"/>
                <a:cs typeface="微软雅黑" panose="020B0503020204020204" pitchFamily="18" charset="-122"/>
              </a:rPr>
              <a:t>02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565174" y="4106870"/>
            <a:ext cx="7894373" cy="446182"/>
            <a:chOff x="3258" y="7332"/>
            <a:chExt cx="7325" cy="414"/>
          </a:xfrm>
        </p:grpSpPr>
        <p:sp>
          <p:nvSpPr>
            <p:cNvPr id="9" name="矩形 8"/>
            <p:cNvSpPr/>
            <p:nvPr/>
          </p:nvSpPr>
          <p:spPr>
            <a:xfrm>
              <a:off x="3258" y="7332"/>
              <a:ext cx="2420" cy="414"/>
            </a:xfrm>
            <a:prstGeom prst="rect">
              <a:avLst/>
            </a:prstGeom>
            <a:noFill/>
            <a:ln w="3175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332" y="7352"/>
              <a:ext cx="2372" cy="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任务分解与人员分工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760" y="7332"/>
              <a:ext cx="1553" cy="414"/>
            </a:xfrm>
            <a:prstGeom prst="rect">
              <a:avLst/>
            </a:prstGeom>
            <a:noFill/>
            <a:ln w="3175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992" y="7342"/>
              <a:ext cx="1123" cy="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进度管理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7395" y="7332"/>
              <a:ext cx="1553" cy="414"/>
            </a:xfrm>
            <a:prstGeom prst="rect">
              <a:avLst/>
            </a:prstGeom>
            <a:noFill/>
            <a:ln w="3175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848" y="7342"/>
              <a:ext cx="647" cy="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预算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9030" y="7332"/>
              <a:ext cx="1553" cy="414"/>
            </a:xfrm>
            <a:prstGeom prst="rect">
              <a:avLst/>
            </a:prstGeom>
            <a:noFill/>
            <a:ln w="6350">
              <a:solidFill>
                <a:srgbClr val="DAB96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232" y="7342"/>
              <a:ext cx="1123" cy="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参与人员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231" y="841787"/>
            <a:ext cx="4175120" cy="548407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440" y="820271"/>
            <a:ext cx="4243266" cy="54840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8243" y="1963270"/>
            <a:ext cx="5255164" cy="2978559"/>
          </a:xfrm>
          <a:prstGeom prst="rect">
            <a:avLst/>
          </a:prstGeom>
        </p:spPr>
      </p:pic>
      <p:sp>
        <p:nvSpPr>
          <p:cNvPr id="18" name="TextBox 1"/>
          <p:cNvSpPr txBox="1"/>
          <p:nvPr/>
        </p:nvSpPr>
        <p:spPr>
          <a:xfrm>
            <a:off x="338243" y="187419"/>
            <a:ext cx="4344138" cy="538603"/>
          </a:xfrm>
          <a:prstGeom prst="rect">
            <a:avLst/>
          </a:prstGeom>
          <a:noFill/>
        </p:spPr>
        <p:txBody>
          <a:bodyPr wrap="none" lIns="0" tIns="0" rIns="0" bIns="45714" rtlCol="0">
            <a:spAutoFit/>
          </a:bodyPr>
          <a:lstStyle/>
          <a:p>
            <a:pPr defTabSz="-635"/>
            <a:r>
              <a:rPr lang="en-US" altLang="zh-CN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微软雅黑" panose="020B0503020204020204" pitchFamily="18" charset="-122"/>
              </a:rPr>
              <a:t>2.1</a:t>
            </a:r>
            <a:r>
              <a:rPr lang="zh-CN" altLang="en-US" sz="3200" b="1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  <a:cs typeface="Times New Roman" panose="02020603050405020304" pitchFamily="18" charset="0"/>
              </a:rPr>
              <a:t>任务分解与人员分工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924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Slide 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7|1.4|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0.7|0.9|1.4|0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1|0.9|0.8|0.7|0.7|0.6|0.6|0.6|0.6|0.7|0.6|0.8|0.8|0.8|0.6|0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1|0.9|0.8|0.7|0.7|0.6|0.6|0.6|0.6|0.7|0.6|0.8|0.8|0.8|0.6|0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4|0.7|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0.8|1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1|0.7|0.9|0.9|0.9|1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3|0.5|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7|1|2.3|1.1|0.6|2|0.9|0.5|1.9|1|0.5|1.9|1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8|0.6|2.1|0.8|1.8|0.8|0.8|0.8|1.4|0.6|0.8|0.6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.1|1|1.6|3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7|0.6|0.9|1.3|1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1|0.9|0.8|0.7|0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3|0.7|1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7|0.5|0.8|0.5|0.9|0.8|0.5|0.6|0.6|1.1|0.3|0.4|0.7|0.7|1.1|0.3|0.7|0.7|0.7|0.6|0.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4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7|0.7|0.6|0.4|0.6|0.4|0.5|0.4|0.7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4|0.6|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9|0.6|0.9|0.7|0.7|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7|0.6|0.8|0.8|1.4|1|0.7|0.8|1.4|0.7|1.3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7|0.6|0.8|0.8|1.4|1|0.7|0.8|1.4|0.7|1.3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0.7|1|0.7|1.3|1.3|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7|1.4|1.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>
            <a:alphaModFix amt="78000"/>
          </a:blip>
          <a:tile ty="0" sy="100000"/>
        </a:blipFill>
        <a:ln w="12700">
          <a:solidFill>
            <a:srgbClr val="000000">
              <a:alpha val="0"/>
            </a:srgbClr>
          </a:solidFill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1464</Words>
  <Application>Microsoft Office PowerPoint</Application>
  <PresentationFormat>自定义</PresentationFormat>
  <Paragraphs>264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方正粗倩简体</vt:lpstr>
      <vt:lpstr>黑体</vt:lpstr>
      <vt:lpstr>宋体</vt:lpstr>
      <vt:lpstr>微软雅黑</vt:lpstr>
      <vt:lpstr>微软雅黑 Light</vt:lpstr>
      <vt:lpstr>Arial</vt:lpstr>
      <vt:lpstr>Calibri</vt:lpstr>
      <vt:lpstr>Calibri Light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28</cp:revision>
  <dcterms:created xsi:type="dcterms:W3CDTF">2006-08-16T00:00:00Z</dcterms:created>
  <dcterms:modified xsi:type="dcterms:W3CDTF">2018-03-25T09:01:15Z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