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66" r:id="rId4"/>
    <p:sldId id="267" r:id="rId5"/>
    <p:sldId id="268" r:id="rId6"/>
    <p:sldId id="263" r:id="rId7"/>
    <p:sldId id="265" r:id="rId8"/>
    <p:sldId id="260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34" autoAdjust="0"/>
  </p:normalViewPr>
  <p:slideViewPr>
    <p:cSldViewPr snapToGrid="0">
      <p:cViewPr>
        <p:scale>
          <a:sx n="66" d="100"/>
          <a:sy n="66" d="100"/>
        </p:scale>
        <p:origin x="153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088BB-4B8A-4BA6-AEF6-84E251A3F4F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</dgm:pt>
    <dgm:pt modelId="{ECD87B4F-1DE6-4BF6-ADD9-93D37B1B3112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Start Small (2D Game)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- Recreate through tutorials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- Algorithms, Game Physics</a:t>
          </a:r>
        </a:p>
      </dgm:t>
    </dgm:pt>
    <dgm:pt modelId="{AED3CB9C-32CE-4349-8248-6A314A719DDB}" type="parTrans" cxnId="{32D529A5-7667-46FC-8EB5-F6F94823C2A7}">
      <dgm:prSet/>
      <dgm:spPr/>
      <dgm:t>
        <a:bodyPr/>
        <a:lstStyle/>
        <a:p>
          <a:endParaRPr lang="en-US"/>
        </a:p>
      </dgm:t>
    </dgm:pt>
    <dgm:pt modelId="{F23B4CB5-94F8-4DE8-B0C6-23C37C1B12E3}" type="sibTrans" cxnId="{32D529A5-7667-46FC-8EB5-F6F94823C2A7}">
      <dgm:prSet/>
      <dgm:spPr/>
      <dgm:t>
        <a:bodyPr/>
        <a:lstStyle/>
        <a:p>
          <a:endParaRPr lang="en-US"/>
        </a:p>
      </dgm:t>
    </dgm:pt>
    <dgm:pt modelId="{BD63BD63-0EC2-4844-897C-4D5C6BC2F983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Unity/Unreal (3D Game)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- Learn 3D Graphics and Associated Math (Linear Algebra)</a:t>
          </a:r>
        </a:p>
      </dgm:t>
    </dgm:pt>
    <dgm:pt modelId="{D5C842C6-1732-42D5-B499-23C26D2A5AA1}" type="sibTrans" cxnId="{67BC71D5-8DB7-4EF8-B403-85756CE71E7D}">
      <dgm:prSet/>
      <dgm:spPr/>
      <dgm:t>
        <a:bodyPr/>
        <a:lstStyle/>
        <a:p>
          <a:endParaRPr lang="en-US"/>
        </a:p>
      </dgm:t>
    </dgm:pt>
    <dgm:pt modelId="{DE6569D0-5ED2-4349-B55A-95846BC0C799}" type="parTrans" cxnId="{67BC71D5-8DB7-4EF8-B403-85756CE71E7D}">
      <dgm:prSet/>
      <dgm:spPr/>
      <dgm:t>
        <a:bodyPr/>
        <a:lstStyle/>
        <a:p>
          <a:endParaRPr lang="en-US"/>
        </a:p>
      </dgm:t>
    </dgm:pt>
    <dgm:pt modelId="{8F2E1506-B470-4205-BD8D-1CBB9F6E072A}" type="pres">
      <dgm:prSet presAssocID="{1EE088BB-4B8A-4BA6-AEF6-84E251A3F4F9}" presName="root" presStyleCnt="0">
        <dgm:presLayoutVars>
          <dgm:dir/>
          <dgm:resizeHandles val="exact"/>
        </dgm:presLayoutVars>
      </dgm:prSet>
      <dgm:spPr/>
    </dgm:pt>
    <dgm:pt modelId="{386EF1CD-D4E3-4D84-BBA7-C179A9A5152B}" type="pres">
      <dgm:prSet presAssocID="{ECD87B4F-1DE6-4BF6-ADD9-93D37B1B3112}" presName="compNode" presStyleCnt="0"/>
      <dgm:spPr/>
    </dgm:pt>
    <dgm:pt modelId="{10C4AD1A-28C9-4A4E-B029-EE7B7F4D22D6}" type="pres">
      <dgm:prSet presAssocID="{ECD87B4F-1DE6-4BF6-ADD9-93D37B1B311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B08B70F-C824-4850-8F00-F06606D656C2}" type="pres">
      <dgm:prSet presAssocID="{ECD87B4F-1DE6-4BF6-ADD9-93D37B1B31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17049422-7727-458D-ABB5-0651B1204B5D}" type="pres">
      <dgm:prSet presAssocID="{ECD87B4F-1DE6-4BF6-ADD9-93D37B1B3112}" presName="spaceRect" presStyleCnt="0"/>
      <dgm:spPr/>
    </dgm:pt>
    <dgm:pt modelId="{1C68B861-7B29-413F-913F-B8099361FE1A}" type="pres">
      <dgm:prSet presAssocID="{ECD87B4F-1DE6-4BF6-ADD9-93D37B1B3112}" presName="textRect" presStyleLbl="revTx" presStyleIdx="0" presStyleCnt="2">
        <dgm:presLayoutVars>
          <dgm:chMax val="1"/>
          <dgm:chPref val="1"/>
        </dgm:presLayoutVars>
      </dgm:prSet>
      <dgm:spPr/>
    </dgm:pt>
    <dgm:pt modelId="{DC7E9FB0-B549-4BD5-9CD3-7B9541DA66F6}" type="pres">
      <dgm:prSet presAssocID="{F23B4CB5-94F8-4DE8-B0C6-23C37C1B12E3}" presName="sibTrans" presStyleCnt="0"/>
      <dgm:spPr/>
    </dgm:pt>
    <dgm:pt modelId="{FF9B7603-493D-491B-BDF4-29AAC3C02BEE}" type="pres">
      <dgm:prSet presAssocID="{BD63BD63-0EC2-4844-897C-4D5C6BC2F983}" presName="compNode" presStyleCnt="0"/>
      <dgm:spPr/>
    </dgm:pt>
    <dgm:pt modelId="{81C3259E-86ED-46DA-A392-F55A4A227555}" type="pres">
      <dgm:prSet presAssocID="{BD63BD63-0EC2-4844-897C-4D5C6BC2F98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21AD6B6-A5C0-4B29-A5D5-6634C0656485}" type="pres">
      <dgm:prSet presAssocID="{BD63BD63-0EC2-4844-897C-4D5C6BC2F9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Shape"/>
        </a:ext>
      </dgm:extLst>
    </dgm:pt>
    <dgm:pt modelId="{D0C2AE22-3097-463C-B7FA-DBD616B72829}" type="pres">
      <dgm:prSet presAssocID="{BD63BD63-0EC2-4844-897C-4D5C6BC2F983}" presName="spaceRect" presStyleCnt="0"/>
      <dgm:spPr/>
    </dgm:pt>
    <dgm:pt modelId="{D52D7640-F36F-4B4D-9ADD-BD736DBA9B4D}" type="pres">
      <dgm:prSet presAssocID="{BD63BD63-0EC2-4844-897C-4D5C6BC2F9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03040B-A3FB-48E2-9655-F9ADD47B9E43}" type="presOf" srcId="{1EE088BB-4B8A-4BA6-AEF6-84E251A3F4F9}" destId="{8F2E1506-B470-4205-BD8D-1CBB9F6E072A}" srcOrd="0" destOrd="0" presId="urn:microsoft.com/office/officeart/2018/5/layout/IconLeafLabelList"/>
    <dgm:cxn modelId="{CD36BFA1-0ABD-4002-B930-8F6C08E68E99}" type="presOf" srcId="{ECD87B4F-1DE6-4BF6-ADD9-93D37B1B3112}" destId="{1C68B861-7B29-413F-913F-B8099361FE1A}" srcOrd="0" destOrd="0" presId="urn:microsoft.com/office/officeart/2018/5/layout/IconLeafLabelList"/>
    <dgm:cxn modelId="{32D529A5-7667-46FC-8EB5-F6F94823C2A7}" srcId="{1EE088BB-4B8A-4BA6-AEF6-84E251A3F4F9}" destId="{ECD87B4F-1DE6-4BF6-ADD9-93D37B1B3112}" srcOrd="0" destOrd="0" parTransId="{AED3CB9C-32CE-4349-8248-6A314A719DDB}" sibTransId="{F23B4CB5-94F8-4DE8-B0C6-23C37C1B12E3}"/>
    <dgm:cxn modelId="{67BC71D5-8DB7-4EF8-B403-85756CE71E7D}" srcId="{1EE088BB-4B8A-4BA6-AEF6-84E251A3F4F9}" destId="{BD63BD63-0EC2-4844-897C-4D5C6BC2F983}" srcOrd="1" destOrd="0" parTransId="{DE6569D0-5ED2-4349-B55A-95846BC0C799}" sibTransId="{D5C842C6-1732-42D5-B499-23C26D2A5AA1}"/>
    <dgm:cxn modelId="{9C930DF9-1A43-41DC-8E67-CC41E10A731B}" type="presOf" srcId="{BD63BD63-0EC2-4844-897C-4D5C6BC2F983}" destId="{D52D7640-F36F-4B4D-9ADD-BD736DBA9B4D}" srcOrd="0" destOrd="0" presId="urn:microsoft.com/office/officeart/2018/5/layout/IconLeafLabelList"/>
    <dgm:cxn modelId="{91786F46-F707-4954-B370-842E9916CE75}" type="presParOf" srcId="{8F2E1506-B470-4205-BD8D-1CBB9F6E072A}" destId="{386EF1CD-D4E3-4D84-BBA7-C179A9A5152B}" srcOrd="0" destOrd="0" presId="urn:microsoft.com/office/officeart/2018/5/layout/IconLeafLabelList"/>
    <dgm:cxn modelId="{02BA31BF-8840-4931-9F78-FC19E522BB35}" type="presParOf" srcId="{386EF1CD-D4E3-4D84-BBA7-C179A9A5152B}" destId="{10C4AD1A-28C9-4A4E-B029-EE7B7F4D22D6}" srcOrd="0" destOrd="0" presId="urn:microsoft.com/office/officeart/2018/5/layout/IconLeafLabelList"/>
    <dgm:cxn modelId="{0FD28FF6-FF13-461A-B870-F62C80D0FA6B}" type="presParOf" srcId="{386EF1CD-D4E3-4D84-BBA7-C179A9A5152B}" destId="{0B08B70F-C824-4850-8F00-F06606D656C2}" srcOrd="1" destOrd="0" presId="urn:microsoft.com/office/officeart/2018/5/layout/IconLeafLabelList"/>
    <dgm:cxn modelId="{84D36B00-338D-4786-9ADE-9013CAEF0D4A}" type="presParOf" srcId="{386EF1CD-D4E3-4D84-BBA7-C179A9A5152B}" destId="{17049422-7727-458D-ABB5-0651B1204B5D}" srcOrd="2" destOrd="0" presId="urn:microsoft.com/office/officeart/2018/5/layout/IconLeafLabelList"/>
    <dgm:cxn modelId="{81AC88BE-07ED-4A39-BFB1-22B07E6DC043}" type="presParOf" srcId="{386EF1CD-D4E3-4D84-BBA7-C179A9A5152B}" destId="{1C68B861-7B29-413F-913F-B8099361FE1A}" srcOrd="3" destOrd="0" presId="urn:microsoft.com/office/officeart/2018/5/layout/IconLeafLabelList"/>
    <dgm:cxn modelId="{8088C9D8-5D85-4833-8119-CBBF0AD09334}" type="presParOf" srcId="{8F2E1506-B470-4205-BD8D-1CBB9F6E072A}" destId="{DC7E9FB0-B549-4BD5-9CD3-7B9541DA66F6}" srcOrd="1" destOrd="0" presId="urn:microsoft.com/office/officeart/2018/5/layout/IconLeafLabelList"/>
    <dgm:cxn modelId="{5AA68FE4-B13B-4935-9F4B-1A054D9805F9}" type="presParOf" srcId="{8F2E1506-B470-4205-BD8D-1CBB9F6E072A}" destId="{FF9B7603-493D-491B-BDF4-29AAC3C02BEE}" srcOrd="2" destOrd="0" presId="urn:microsoft.com/office/officeart/2018/5/layout/IconLeafLabelList"/>
    <dgm:cxn modelId="{3BBBE3A0-E2E6-4D52-8DF3-3D341F7D93E8}" type="presParOf" srcId="{FF9B7603-493D-491B-BDF4-29AAC3C02BEE}" destId="{81C3259E-86ED-46DA-A392-F55A4A227555}" srcOrd="0" destOrd="0" presId="urn:microsoft.com/office/officeart/2018/5/layout/IconLeafLabelList"/>
    <dgm:cxn modelId="{4EFB64D5-08B2-42F6-AF90-E30CECF75C61}" type="presParOf" srcId="{FF9B7603-493D-491B-BDF4-29AAC3C02BEE}" destId="{821AD6B6-A5C0-4B29-A5D5-6634C0656485}" srcOrd="1" destOrd="0" presId="urn:microsoft.com/office/officeart/2018/5/layout/IconLeafLabelList"/>
    <dgm:cxn modelId="{F6704167-6B2A-494D-A0F2-6DEE94692581}" type="presParOf" srcId="{FF9B7603-493D-491B-BDF4-29AAC3C02BEE}" destId="{D0C2AE22-3097-463C-B7FA-DBD616B72829}" srcOrd="2" destOrd="0" presId="urn:microsoft.com/office/officeart/2018/5/layout/IconLeafLabelList"/>
    <dgm:cxn modelId="{58AF539C-ADC0-44C1-BE77-344CBA38D5ED}" type="presParOf" srcId="{FF9B7603-493D-491B-BDF4-29AAC3C02BEE}" destId="{D52D7640-F36F-4B4D-9ADD-BD736DBA9B4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88BB-4B8A-4BA6-AEF6-84E251A3F4F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</dgm:pt>
    <dgm:pt modelId="{21D568CB-689F-4BA9-8B1A-1C3DB6B4F190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accent3"/>
              </a:solidFill>
            </a:rPr>
            <a:t>- Implement ML/AI 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accent3"/>
              </a:solidFill>
            </a:rPr>
            <a:t>- Game Monetization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chemeClr val="accent3"/>
              </a:solidFill>
            </a:rPr>
            <a:t>- Publish</a:t>
          </a:r>
        </a:p>
      </dgm:t>
    </dgm:pt>
    <dgm:pt modelId="{D8FB3EC0-70DE-4D1F-9051-AC23E6EDCBA7}" type="parTrans" cxnId="{12D3EA61-26D6-4AA0-AEAE-079ECE7BD9F9}">
      <dgm:prSet/>
      <dgm:spPr/>
      <dgm:t>
        <a:bodyPr/>
        <a:lstStyle/>
        <a:p>
          <a:endParaRPr lang="en-US"/>
        </a:p>
      </dgm:t>
    </dgm:pt>
    <dgm:pt modelId="{1E54EC91-4527-4AFE-8598-1D2BA86BC4F9}" type="sibTrans" cxnId="{12D3EA61-26D6-4AA0-AEAE-079ECE7BD9F9}">
      <dgm:prSet/>
      <dgm:spPr/>
      <dgm:t>
        <a:bodyPr/>
        <a:lstStyle/>
        <a:p>
          <a:endParaRPr lang="en-US"/>
        </a:p>
      </dgm:t>
    </dgm:pt>
    <dgm:pt modelId="{8F2E1506-B470-4205-BD8D-1CBB9F6E072A}" type="pres">
      <dgm:prSet presAssocID="{1EE088BB-4B8A-4BA6-AEF6-84E251A3F4F9}" presName="root" presStyleCnt="0">
        <dgm:presLayoutVars>
          <dgm:dir/>
          <dgm:resizeHandles val="exact"/>
        </dgm:presLayoutVars>
      </dgm:prSet>
      <dgm:spPr/>
    </dgm:pt>
    <dgm:pt modelId="{02ABFDA4-BCA7-4B44-B563-57270055BE64}" type="pres">
      <dgm:prSet presAssocID="{21D568CB-689F-4BA9-8B1A-1C3DB6B4F190}" presName="compNode" presStyleCnt="0"/>
      <dgm:spPr/>
    </dgm:pt>
    <dgm:pt modelId="{DA6F4923-14B2-4928-B328-2AC2FC9BD1F4}" type="pres">
      <dgm:prSet presAssocID="{21D568CB-689F-4BA9-8B1A-1C3DB6B4F190}" presName="iconBgRect" presStyleLbl="bgShp" presStyleIdx="0" presStyleCnt="1"/>
      <dgm:spPr>
        <a:prstGeom prst="round2DiagRect">
          <a:avLst>
            <a:gd name="adj1" fmla="val 29727"/>
            <a:gd name="adj2" fmla="val 0"/>
          </a:avLst>
        </a:prstGeom>
        <a:solidFill>
          <a:schemeClr val="accent3"/>
        </a:solidFill>
      </dgm:spPr>
    </dgm:pt>
    <dgm:pt modelId="{C8266243-EBEA-4030-AE83-7F57D71FAA82}" type="pres">
      <dgm:prSet presAssocID="{21D568CB-689F-4BA9-8B1A-1C3DB6B4F1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CB3AE2D2-3633-4C54-8F77-DE8BD2FCB6B9}" type="pres">
      <dgm:prSet presAssocID="{21D568CB-689F-4BA9-8B1A-1C3DB6B4F190}" presName="spaceRect" presStyleCnt="0"/>
      <dgm:spPr/>
    </dgm:pt>
    <dgm:pt modelId="{18A97041-C0A6-4E82-BF6E-D52C11111795}" type="pres">
      <dgm:prSet presAssocID="{21D568CB-689F-4BA9-8B1A-1C3DB6B4F1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F403040B-A3FB-48E2-9655-F9ADD47B9E43}" type="presOf" srcId="{1EE088BB-4B8A-4BA6-AEF6-84E251A3F4F9}" destId="{8F2E1506-B470-4205-BD8D-1CBB9F6E072A}" srcOrd="0" destOrd="0" presId="urn:microsoft.com/office/officeart/2018/5/layout/IconLeafLabelList"/>
    <dgm:cxn modelId="{12D3EA61-26D6-4AA0-AEAE-079ECE7BD9F9}" srcId="{1EE088BB-4B8A-4BA6-AEF6-84E251A3F4F9}" destId="{21D568CB-689F-4BA9-8B1A-1C3DB6B4F190}" srcOrd="0" destOrd="0" parTransId="{D8FB3EC0-70DE-4D1F-9051-AC23E6EDCBA7}" sibTransId="{1E54EC91-4527-4AFE-8598-1D2BA86BC4F9}"/>
    <dgm:cxn modelId="{E422566E-2221-45FE-832B-54E09BD15E0A}" type="presOf" srcId="{21D568CB-689F-4BA9-8B1A-1C3DB6B4F190}" destId="{18A97041-C0A6-4E82-BF6E-D52C11111795}" srcOrd="0" destOrd="0" presId="urn:microsoft.com/office/officeart/2018/5/layout/IconLeafLabelList"/>
    <dgm:cxn modelId="{0DCBD2C7-FDCC-49F2-91AB-AD94E24654E5}" type="presParOf" srcId="{8F2E1506-B470-4205-BD8D-1CBB9F6E072A}" destId="{02ABFDA4-BCA7-4B44-B563-57270055BE64}" srcOrd="0" destOrd="0" presId="urn:microsoft.com/office/officeart/2018/5/layout/IconLeafLabelList"/>
    <dgm:cxn modelId="{83199569-EC05-434E-9FF0-F9E50F9A423D}" type="presParOf" srcId="{02ABFDA4-BCA7-4B44-B563-57270055BE64}" destId="{DA6F4923-14B2-4928-B328-2AC2FC9BD1F4}" srcOrd="0" destOrd="0" presId="urn:microsoft.com/office/officeart/2018/5/layout/IconLeafLabelList"/>
    <dgm:cxn modelId="{1EE6517D-9AFF-43CA-A980-F23E2A1E85E1}" type="presParOf" srcId="{02ABFDA4-BCA7-4B44-B563-57270055BE64}" destId="{C8266243-EBEA-4030-AE83-7F57D71FAA82}" srcOrd="1" destOrd="0" presId="urn:microsoft.com/office/officeart/2018/5/layout/IconLeafLabelList"/>
    <dgm:cxn modelId="{FB2A185A-02B8-40F3-83E8-6155B35C2C7E}" type="presParOf" srcId="{02ABFDA4-BCA7-4B44-B563-57270055BE64}" destId="{CB3AE2D2-3633-4C54-8F77-DE8BD2FCB6B9}" srcOrd="2" destOrd="0" presId="urn:microsoft.com/office/officeart/2018/5/layout/IconLeafLabelList"/>
    <dgm:cxn modelId="{C03BDB2A-95AC-4EC6-BC3E-2A832F567155}" type="presParOf" srcId="{02ABFDA4-BCA7-4B44-B563-57270055BE64}" destId="{18A97041-C0A6-4E82-BF6E-D52C1111179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4AD1A-28C9-4A4E-B029-EE7B7F4D22D6}">
      <dsp:nvSpPr>
        <dsp:cNvPr id="0" name=""/>
        <dsp:cNvSpPr/>
      </dsp:nvSpPr>
      <dsp:spPr>
        <a:xfrm>
          <a:off x="443645" y="503281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8B70F-C824-4850-8F00-F06606D656C2}">
      <dsp:nvSpPr>
        <dsp:cNvPr id="0" name=""/>
        <dsp:cNvSpPr/>
      </dsp:nvSpPr>
      <dsp:spPr>
        <a:xfrm>
          <a:off x="699582" y="759218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8B861-7B29-413F-913F-B8099361FE1A}">
      <dsp:nvSpPr>
        <dsp:cNvPr id="0" name=""/>
        <dsp:cNvSpPr/>
      </dsp:nvSpPr>
      <dsp:spPr>
        <a:xfrm>
          <a:off x="59738" y="2078281"/>
          <a:ext cx="1968750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Start Small (2D Game)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- Recreate through tutorials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- Algorithms, Game Physics</a:t>
          </a:r>
        </a:p>
      </dsp:txBody>
      <dsp:txXfrm>
        <a:off x="59738" y="2078281"/>
        <a:ext cx="1968750" cy="1665000"/>
      </dsp:txXfrm>
    </dsp:sp>
    <dsp:sp modelId="{81C3259E-86ED-46DA-A392-F55A4A227555}">
      <dsp:nvSpPr>
        <dsp:cNvPr id="0" name=""/>
        <dsp:cNvSpPr/>
      </dsp:nvSpPr>
      <dsp:spPr>
        <a:xfrm>
          <a:off x="2756926" y="503281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AD6B6-A5C0-4B29-A5D5-6634C0656485}">
      <dsp:nvSpPr>
        <dsp:cNvPr id="0" name=""/>
        <dsp:cNvSpPr/>
      </dsp:nvSpPr>
      <dsp:spPr>
        <a:xfrm>
          <a:off x="3012863" y="759218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D7640-F36F-4B4D-9ADD-BD736DBA9B4D}">
      <dsp:nvSpPr>
        <dsp:cNvPr id="0" name=""/>
        <dsp:cNvSpPr/>
      </dsp:nvSpPr>
      <dsp:spPr>
        <a:xfrm>
          <a:off x="2373020" y="2078281"/>
          <a:ext cx="1968750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Unity/Unreal (3D Game)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- Learn 3D Graphics and Associated Math (Linear Algebra)</a:t>
          </a:r>
        </a:p>
      </dsp:txBody>
      <dsp:txXfrm>
        <a:off x="2373020" y="2078281"/>
        <a:ext cx="1968750" cy="16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F4923-14B2-4928-B328-2AC2FC9BD1F4}">
      <dsp:nvSpPr>
        <dsp:cNvPr id="0" name=""/>
        <dsp:cNvSpPr/>
      </dsp:nvSpPr>
      <dsp:spPr>
        <a:xfrm>
          <a:off x="398687" y="262048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66243-EBEA-4030-AE83-7F57D71FAA82}">
      <dsp:nvSpPr>
        <dsp:cNvPr id="0" name=""/>
        <dsp:cNvSpPr/>
      </dsp:nvSpPr>
      <dsp:spPr>
        <a:xfrm>
          <a:off x="647313" y="510673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7041-C0A6-4E82-BF6E-D52C11111795}">
      <dsp:nvSpPr>
        <dsp:cNvPr id="0" name=""/>
        <dsp:cNvSpPr/>
      </dsp:nvSpPr>
      <dsp:spPr>
        <a:xfrm>
          <a:off x="25750" y="1792048"/>
          <a:ext cx="19125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accent3"/>
              </a:solidFill>
            </a:rPr>
            <a:t>- Implement ML/AI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accent3"/>
              </a:solidFill>
            </a:rPr>
            <a:t>- Game Monetization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chemeClr val="accent3"/>
              </a:solidFill>
            </a:rPr>
            <a:t>- Publish</a:t>
          </a:r>
        </a:p>
      </dsp:txBody>
      <dsp:txXfrm>
        <a:off x="25750" y="1792048"/>
        <a:ext cx="1912500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D40C-4363-469A-83BA-89F780A3A71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CA421-2DFB-4751-AF62-DEFCECAA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MVC opportunities for improvement</a:t>
            </a:r>
          </a:p>
          <a:p>
            <a:pPr lvl="1"/>
            <a:r>
              <a:rPr lang="en-US" dirty="0"/>
              <a:t>Middlewares: pluggable approach to add functionalities as needed; ass through components that form a pipeline between a server and application to inspect, route, or modify request and response messages for a specific purpose.</a:t>
            </a:r>
          </a:p>
          <a:p>
            <a:pPr lvl="2"/>
            <a:r>
              <a:rPr lang="en-US" dirty="0"/>
              <a:t>Form templates</a:t>
            </a:r>
          </a:p>
          <a:p>
            <a:pPr lvl="2"/>
            <a:r>
              <a:rPr lang="en-US" dirty="0"/>
              <a:t>Database interaction</a:t>
            </a:r>
          </a:p>
          <a:p>
            <a:pPr lvl="2"/>
            <a:r>
              <a:rPr lang="en-US" dirty="0"/>
              <a:t>File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diving in with a huge project is a guaranteed way to get overwhelmed, lost, frustrated, and fail. So again, pick the simplest game you can possibly think of to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CFD: </a:t>
            </a:r>
            <a:r>
              <a:rPr lang="en-US" dirty="0" err="1"/>
              <a:t>hows</a:t>
            </a:r>
            <a:r>
              <a:rPr lang="en-US" dirty="0"/>
              <a:t> the statuses of issues over time. This helps you identify potential bottlenecks that need to be investigated.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webpack.config.js: used to direct webpack to </a:t>
            </a:r>
            <a:r>
              <a:rPr lang="en-US" i="1" dirty="0"/>
              <a:t>enter</a:t>
            </a:r>
            <a:r>
              <a:rPr lang="en-US" dirty="0"/>
              <a:t> through ./</a:t>
            </a:r>
            <a:r>
              <a:rPr lang="en-US" dirty="0" err="1"/>
              <a:t>index.ts</a:t>
            </a:r>
            <a:r>
              <a:rPr lang="en-US" dirty="0"/>
              <a:t>, </a:t>
            </a:r>
            <a:r>
              <a:rPr lang="en-US" i="1" dirty="0"/>
              <a:t>load</a:t>
            </a:r>
            <a:r>
              <a:rPr lang="en-US" dirty="0"/>
              <a:t> all .</a:t>
            </a:r>
            <a:r>
              <a:rPr lang="en-US" dirty="0" err="1"/>
              <a:t>ts</a:t>
            </a:r>
            <a:r>
              <a:rPr lang="en-US" dirty="0"/>
              <a:t> and .</a:t>
            </a:r>
            <a:r>
              <a:rPr lang="en-US" dirty="0" err="1"/>
              <a:t>tsx</a:t>
            </a:r>
            <a:r>
              <a:rPr lang="en-US" dirty="0"/>
              <a:t> files through the </a:t>
            </a:r>
            <a:r>
              <a:rPr lang="en-US" dirty="0" err="1"/>
              <a:t>ts</a:t>
            </a:r>
            <a:r>
              <a:rPr lang="en-US" dirty="0"/>
              <a:t>-loader, and </a:t>
            </a:r>
            <a:r>
              <a:rPr lang="en-US" i="1" dirty="0"/>
              <a:t>output</a:t>
            </a:r>
            <a:r>
              <a:rPr lang="en-US" dirty="0"/>
              <a:t> a bundle.js file in our current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webpack.config.js: used to direct webpack to </a:t>
            </a:r>
            <a:r>
              <a:rPr lang="en-US" i="1" dirty="0"/>
              <a:t>enter</a:t>
            </a:r>
            <a:r>
              <a:rPr lang="en-US" dirty="0"/>
              <a:t> through ./</a:t>
            </a:r>
            <a:r>
              <a:rPr lang="en-US" dirty="0" err="1"/>
              <a:t>index.ts</a:t>
            </a:r>
            <a:r>
              <a:rPr lang="en-US" dirty="0"/>
              <a:t>, </a:t>
            </a:r>
            <a:r>
              <a:rPr lang="en-US" i="1" dirty="0"/>
              <a:t>load</a:t>
            </a:r>
            <a:r>
              <a:rPr lang="en-US" dirty="0"/>
              <a:t> all .</a:t>
            </a:r>
            <a:r>
              <a:rPr lang="en-US" dirty="0" err="1"/>
              <a:t>ts</a:t>
            </a:r>
            <a:r>
              <a:rPr lang="en-US" dirty="0"/>
              <a:t> and .</a:t>
            </a:r>
            <a:r>
              <a:rPr lang="en-US" dirty="0" err="1"/>
              <a:t>tsx</a:t>
            </a:r>
            <a:r>
              <a:rPr lang="en-US" dirty="0"/>
              <a:t> files through the </a:t>
            </a:r>
            <a:r>
              <a:rPr lang="en-US" dirty="0" err="1"/>
              <a:t>ts</a:t>
            </a:r>
            <a:r>
              <a:rPr lang="en-US" dirty="0"/>
              <a:t>-loader, and </a:t>
            </a:r>
            <a:r>
              <a:rPr lang="en-US" i="1" dirty="0"/>
              <a:t>output</a:t>
            </a:r>
            <a:r>
              <a:rPr lang="en-US" dirty="0"/>
              <a:t> a bundle.js file in our current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3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webpack.config.js: used to direct webpack to </a:t>
            </a:r>
            <a:r>
              <a:rPr lang="en-US" i="1" dirty="0"/>
              <a:t>enter</a:t>
            </a:r>
            <a:r>
              <a:rPr lang="en-US" dirty="0"/>
              <a:t> through ./</a:t>
            </a:r>
            <a:r>
              <a:rPr lang="en-US" dirty="0" err="1"/>
              <a:t>index.ts</a:t>
            </a:r>
            <a:r>
              <a:rPr lang="en-US" dirty="0"/>
              <a:t>, </a:t>
            </a:r>
            <a:r>
              <a:rPr lang="en-US" i="1" dirty="0"/>
              <a:t>load</a:t>
            </a:r>
            <a:r>
              <a:rPr lang="en-US" dirty="0"/>
              <a:t> all .</a:t>
            </a:r>
            <a:r>
              <a:rPr lang="en-US" dirty="0" err="1"/>
              <a:t>ts</a:t>
            </a:r>
            <a:r>
              <a:rPr lang="en-US" dirty="0"/>
              <a:t> and .</a:t>
            </a:r>
            <a:r>
              <a:rPr lang="en-US" dirty="0" err="1"/>
              <a:t>tsx</a:t>
            </a:r>
            <a:r>
              <a:rPr lang="en-US" dirty="0"/>
              <a:t> files through the </a:t>
            </a:r>
            <a:r>
              <a:rPr lang="en-US" dirty="0" err="1"/>
              <a:t>ts</a:t>
            </a:r>
            <a:r>
              <a:rPr lang="en-US" dirty="0"/>
              <a:t>-loader, and </a:t>
            </a:r>
            <a:r>
              <a:rPr lang="en-US" i="1" dirty="0"/>
              <a:t>output</a:t>
            </a:r>
            <a:r>
              <a:rPr lang="en-US" dirty="0"/>
              <a:t> a bundle.js file in our current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webpack.config.js: used to direct webpack to </a:t>
            </a:r>
            <a:r>
              <a:rPr lang="en-US" i="1" dirty="0"/>
              <a:t>enter</a:t>
            </a:r>
            <a:r>
              <a:rPr lang="en-US" dirty="0"/>
              <a:t> through ./</a:t>
            </a:r>
            <a:r>
              <a:rPr lang="en-US" dirty="0" err="1"/>
              <a:t>index.ts</a:t>
            </a:r>
            <a:r>
              <a:rPr lang="en-US" dirty="0"/>
              <a:t>, </a:t>
            </a:r>
            <a:r>
              <a:rPr lang="en-US" i="1" dirty="0"/>
              <a:t>load</a:t>
            </a:r>
            <a:r>
              <a:rPr lang="en-US" dirty="0"/>
              <a:t> all .</a:t>
            </a:r>
            <a:r>
              <a:rPr lang="en-US" dirty="0" err="1"/>
              <a:t>ts</a:t>
            </a:r>
            <a:r>
              <a:rPr lang="en-US" dirty="0"/>
              <a:t> and .</a:t>
            </a:r>
            <a:r>
              <a:rPr lang="en-US" dirty="0" err="1"/>
              <a:t>tsx</a:t>
            </a:r>
            <a:r>
              <a:rPr lang="en-US" dirty="0"/>
              <a:t> files through the </a:t>
            </a:r>
            <a:r>
              <a:rPr lang="en-US" dirty="0" err="1"/>
              <a:t>ts</a:t>
            </a:r>
            <a:r>
              <a:rPr lang="en-US" dirty="0"/>
              <a:t>-loader, and </a:t>
            </a:r>
            <a:r>
              <a:rPr lang="en-US" i="1" dirty="0"/>
              <a:t>output</a:t>
            </a:r>
            <a:r>
              <a:rPr lang="en-US" dirty="0"/>
              <a:t> a bundle.js file in our current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CA421-2DFB-4751-AF62-DEFCECAAF3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336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09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5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1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1CEAA5-6C7C-4B03-AAD8-4250EF58572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159F84-0ED1-4E4E-B954-0D252DCE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s4398slither.atlassian.net/secure/RapidBoard.jspa?rapidView=1&amp;projectKey=SLIT" TargetMode="External"/><Relationship Id="rId5" Type="http://schemas.openxmlformats.org/officeDocument/2006/relationships/hyperlink" Target="https://github.com/SE-4398/Slither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5D89-4421-48D6-9188-682042B29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Startegra Media | Slither</a:t>
            </a:r>
            <a:br>
              <a:rPr lang="en-US" sz="4800"/>
            </a:br>
            <a:r>
              <a:rPr lang="en-US" sz="2400" i="1"/>
              <a:t>based on the classic snake game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98668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62682BB-2D43-4678-AB32-B1E747F7BBA6}"/>
              </a:ext>
            </a:extLst>
          </p:cNvPr>
          <p:cNvSpPr/>
          <p:nvPr/>
        </p:nvSpPr>
        <p:spPr>
          <a:xfrm>
            <a:off x="684178" y="653290"/>
            <a:ext cx="437744" cy="4426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A70340-B580-4819-982D-8E6F399484FA}"/>
              </a:ext>
            </a:extLst>
          </p:cNvPr>
          <p:cNvGrpSpPr/>
          <p:nvPr/>
        </p:nvGrpSpPr>
        <p:grpSpPr>
          <a:xfrm>
            <a:off x="9904376" y="636747"/>
            <a:ext cx="437744" cy="442609"/>
            <a:chOff x="1167318" y="4670898"/>
            <a:chExt cx="437744" cy="442609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D4AEE7C4-4BFA-4FE0-93F8-DD240E7CF6AF}"/>
                </a:ext>
              </a:extLst>
            </p:cNvPr>
            <p:cNvSpPr/>
            <p:nvPr/>
          </p:nvSpPr>
          <p:spPr>
            <a:xfrm>
              <a:off x="1167318" y="4670898"/>
              <a:ext cx="437744" cy="44260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C095CD50-A47B-4AF0-B2C3-9E24792416E1}"/>
                </a:ext>
              </a:extLst>
            </p:cNvPr>
            <p:cNvSpPr/>
            <p:nvPr/>
          </p:nvSpPr>
          <p:spPr>
            <a:xfrm>
              <a:off x="1243518" y="4747097"/>
              <a:ext cx="285344" cy="29020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5DFFD4-D615-4C9F-AD32-ECC2575C4164}"/>
              </a:ext>
            </a:extLst>
          </p:cNvPr>
          <p:cNvSpPr/>
          <p:nvPr/>
        </p:nvSpPr>
        <p:spPr>
          <a:xfrm>
            <a:off x="95654" y="2310861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Home Page - Not Logged 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FF984F-FC12-42DE-92CE-482D62440748}"/>
              </a:ext>
            </a:extLst>
          </p:cNvPr>
          <p:cNvSpPr/>
          <p:nvPr/>
        </p:nvSpPr>
        <p:spPr>
          <a:xfrm>
            <a:off x="3214990" y="4169557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Homepage – Logged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7CED0-45C3-448D-9AAB-01E594149C39}"/>
              </a:ext>
            </a:extLst>
          </p:cNvPr>
          <p:cNvSpPr txBox="1"/>
          <p:nvPr/>
        </p:nvSpPr>
        <p:spPr>
          <a:xfrm>
            <a:off x="95654" y="311612"/>
            <a:ext cx="180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navigates to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6B8E1-3677-4582-BE1C-802343D3A59A}"/>
              </a:ext>
            </a:extLst>
          </p:cNvPr>
          <p:cNvSpPr txBox="1"/>
          <p:nvPr/>
        </p:nvSpPr>
        <p:spPr>
          <a:xfrm>
            <a:off x="2033078" y="754968"/>
            <a:ext cx="141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leaves website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AC0BE7-C18F-42B2-A297-92907C0BFBB1}"/>
              </a:ext>
            </a:extLst>
          </p:cNvPr>
          <p:cNvSpPr/>
          <p:nvPr/>
        </p:nvSpPr>
        <p:spPr>
          <a:xfrm>
            <a:off x="3214990" y="1534853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Register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09DD5D-1D71-402B-AF03-4ED38F369E43}"/>
              </a:ext>
            </a:extLst>
          </p:cNvPr>
          <p:cNvSpPr/>
          <p:nvPr/>
        </p:nvSpPr>
        <p:spPr>
          <a:xfrm>
            <a:off x="3214989" y="3001839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Login Page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4E2A91-4AB0-4E27-99D8-89E1F269BDA4}"/>
              </a:ext>
            </a:extLst>
          </p:cNvPr>
          <p:cNvCxnSpPr>
            <a:cxnSpLocks/>
            <a:stCxn id="9" idx="3"/>
            <a:endCxn id="3" idx="2"/>
          </p:cNvCxnSpPr>
          <p:nvPr/>
        </p:nvCxnSpPr>
        <p:spPr>
          <a:xfrm flipV="1">
            <a:off x="3443591" y="858052"/>
            <a:ext cx="6460785" cy="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438EFE-2C02-47FA-8CA4-F17B0934234B}"/>
              </a:ext>
            </a:extLst>
          </p:cNvPr>
          <p:cNvCxnSpPr>
            <a:cxnSpLocks/>
            <a:stCxn id="2" idx="6"/>
            <a:endCxn id="9" idx="1"/>
          </p:cNvCxnSpPr>
          <p:nvPr/>
        </p:nvCxnSpPr>
        <p:spPr>
          <a:xfrm flipV="1">
            <a:off x="1121922" y="862690"/>
            <a:ext cx="911156" cy="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2A7A18-2A47-4D02-8E51-FFF721F88A9F}"/>
              </a:ext>
            </a:extLst>
          </p:cNvPr>
          <p:cNvSpPr/>
          <p:nvPr/>
        </p:nvSpPr>
        <p:spPr>
          <a:xfrm>
            <a:off x="9315852" y="2870279"/>
            <a:ext cx="1614792" cy="7189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Slither Game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8776E54-FDE8-4776-BF61-4434B3D2A8F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710446" y="1894315"/>
            <a:ext cx="1504544" cy="77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C69BB5A-96C1-42F3-9DC5-B138A7B7F11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710446" y="2670323"/>
            <a:ext cx="1504543" cy="690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532AA7-CEAF-4047-9ADB-373664E805C4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>
            <a:off x="4022386" y="2253776"/>
            <a:ext cx="0" cy="24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C48786-BBB0-40C1-9D0D-CC58D8625315}"/>
              </a:ext>
            </a:extLst>
          </p:cNvPr>
          <p:cNvSpPr txBox="1"/>
          <p:nvPr/>
        </p:nvSpPr>
        <p:spPr>
          <a:xfrm>
            <a:off x="3140410" y="2503327"/>
            <a:ext cx="176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User already registered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A26F9E-69D0-4AFF-8A14-D76BA30C8523}"/>
              </a:ext>
            </a:extLst>
          </p:cNvPr>
          <p:cNvCxnSpPr>
            <a:cxnSpLocks/>
            <a:stCxn id="40" idx="2"/>
            <a:endCxn id="12" idx="0"/>
          </p:cNvCxnSpPr>
          <p:nvPr/>
        </p:nvCxnSpPr>
        <p:spPr>
          <a:xfrm flipH="1">
            <a:off x="4022385" y="2718771"/>
            <a:ext cx="1" cy="28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53E7AAE-A142-417F-B9F3-569EFB59802D}"/>
              </a:ext>
            </a:extLst>
          </p:cNvPr>
          <p:cNvSpPr txBox="1"/>
          <p:nvPr/>
        </p:nvSpPr>
        <p:spPr>
          <a:xfrm>
            <a:off x="6246767" y="6151045"/>
            <a:ext cx="116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User selects game [search selection]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830E75-D199-40EE-84F7-64C8C01E779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903050" y="1095899"/>
            <a:ext cx="0" cy="121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1255F2-5D1D-49A3-844B-EAE10A42489A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4022385" y="3720762"/>
            <a:ext cx="1" cy="44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84F44EA-1B70-42A2-8461-B40FAA41673E}"/>
              </a:ext>
            </a:extLst>
          </p:cNvPr>
          <p:cNvSpPr/>
          <p:nvPr/>
        </p:nvSpPr>
        <p:spPr>
          <a:xfrm>
            <a:off x="5117554" y="5020663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Options Appended</a:t>
            </a:r>
          </a:p>
        </p:txBody>
      </p: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E7346D07-79DC-4DDE-A615-81BBAC44EE43}"/>
              </a:ext>
            </a:extLst>
          </p:cNvPr>
          <p:cNvSpPr/>
          <p:nvPr/>
        </p:nvSpPr>
        <p:spPr>
          <a:xfrm rot="2548257" flipH="1">
            <a:off x="4712472" y="2540348"/>
            <a:ext cx="636018" cy="775691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4F1443-C7DC-4739-B7BC-EB8DAE4618F0}"/>
              </a:ext>
            </a:extLst>
          </p:cNvPr>
          <p:cNvSpPr txBox="1"/>
          <p:nvPr/>
        </p:nvSpPr>
        <p:spPr>
          <a:xfrm>
            <a:off x="5391547" y="2762557"/>
            <a:ext cx="1066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Login failed</a:t>
            </a:r>
          </a:p>
        </p:txBody>
      </p:sp>
      <p:sp>
        <p:nvSpPr>
          <p:cNvPr id="123" name="Arrow: Curved Down 122">
            <a:extLst>
              <a:ext uri="{FF2B5EF4-FFF2-40B4-BE49-F238E27FC236}">
                <a16:creationId xmlns:a16="http://schemas.microsoft.com/office/drawing/2014/main" id="{AACF8937-197C-463E-93A2-6D5C3802F67D}"/>
              </a:ext>
            </a:extLst>
          </p:cNvPr>
          <p:cNvSpPr/>
          <p:nvPr/>
        </p:nvSpPr>
        <p:spPr>
          <a:xfrm rot="2548257" flipH="1">
            <a:off x="4712471" y="975652"/>
            <a:ext cx="636018" cy="775691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C7082-1B51-4B04-88FA-98BEE8A9CEF6}"/>
              </a:ext>
            </a:extLst>
          </p:cNvPr>
          <p:cNvSpPr txBox="1"/>
          <p:nvPr/>
        </p:nvSpPr>
        <p:spPr>
          <a:xfrm>
            <a:off x="5391548" y="1148053"/>
            <a:ext cx="1066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Registration failed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6A565C7-D08F-4B63-9995-43B5E3EA131C}"/>
              </a:ext>
            </a:extLst>
          </p:cNvPr>
          <p:cNvCxnSpPr>
            <a:cxnSpLocks/>
            <a:stCxn id="6" idx="2"/>
            <a:endCxn id="120" idx="1"/>
          </p:cNvCxnSpPr>
          <p:nvPr/>
        </p:nvCxnSpPr>
        <p:spPr>
          <a:xfrm rot="16200000" flipH="1">
            <a:off x="4324148" y="4586718"/>
            <a:ext cx="491645" cy="1095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67B577F-11BA-41F8-A35D-D93A73A52421}"/>
              </a:ext>
            </a:extLst>
          </p:cNvPr>
          <p:cNvSpPr txBox="1"/>
          <p:nvPr/>
        </p:nvSpPr>
        <p:spPr>
          <a:xfrm>
            <a:off x="6274742" y="6491756"/>
            <a:ext cx="116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User selects game [gallery selection]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2F429606-8AA7-45AB-B506-7CC4D9678BC9}"/>
              </a:ext>
            </a:extLst>
          </p:cNvPr>
          <p:cNvSpPr/>
          <p:nvPr/>
        </p:nvSpPr>
        <p:spPr>
          <a:xfrm>
            <a:off x="7385305" y="5020663"/>
            <a:ext cx="1614792" cy="718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Search Page Available Titles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8EDB91-228F-4DD7-A52A-F77535E827CF}"/>
              </a:ext>
            </a:extLst>
          </p:cNvPr>
          <p:cNvCxnSpPr>
            <a:cxnSpLocks/>
            <a:stCxn id="142" idx="3"/>
            <a:endCxn id="20" idx="2"/>
          </p:cNvCxnSpPr>
          <p:nvPr/>
        </p:nvCxnSpPr>
        <p:spPr>
          <a:xfrm flipV="1">
            <a:off x="7441256" y="3589202"/>
            <a:ext cx="2681992" cy="3071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F383DEB9-8BB3-4C1E-BD01-E2C6E82B6771}"/>
              </a:ext>
            </a:extLst>
          </p:cNvPr>
          <p:cNvCxnSpPr>
            <a:cxnSpLocks/>
            <a:stCxn id="56" idx="3"/>
            <a:endCxn id="143" idx="2"/>
          </p:cNvCxnSpPr>
          <p:nvPr/>
        </p:nvCxnSpPr>
        <p:spPr>
          <a:xfrm flipV="1">
            <a:off x="7413281" y="5739586"/>
            <a:ext cx="779420" cy="580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656FCDA-8A68-4615-BA6F-F5C0CA54DEA6}"/>
              </a:ext>
            </a:extLst>
          </p:cNvPr>
          <p:cNvCxnSpPr>
            <a:cxnSpLocks/>
            <a:stCxn id="143" idx="3"/>
            <a:endCxn id="20" idx="2"/>
          </p:cNvCxnSpPr>
          <p:nvPr/>
        </p:nvCxnSpPr>
        <p:spPr>
          <a:xfrm flipV="1">
            <a:off x="9000097" y="3589202"/>
            <a:ext cx="1123151" cy="1790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B596F33B-CCF7-4AB0-93B8-2EE6B892E370}"/>
              </a:ext>
            </a:extLst>
          </p:cNvPr>
          <p:cNvCxnSpPr>
            <a:stCxn id="5" idx="2"/>
            <a:endCxn id="56" idx="1"/>
          </p:cNvCxnSpPr>
          <p:nvPr/>
        </p:nvCxnSpPr>
        <p:spPr>
          <a:xfrm rot="16200000" flipH="1">
            <a:off x="1929639" y="2003194"/>
            <a:ext cx="3290538" cy="5343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24C8720-D253-473E-A460-F8D2D1A1F486}"/>
              </a:ext>
            </a:extLst>
          </p:cNvPr>
          <p:cNvCxnSpPr>
            <a:cxnSpLocks/>
            <a:stCxn id="5" idx="2"/>
            <a:endCxn id="142" idx="1"/>
          </p:cNvCxnSpPr>
          <p:nvPr/>
        </p:nvCxnSpPr>
        <p:spPr>
          <a:xfrm rot="16200000" flipH="1">
            <a:off x="1773272" y="2159562"/>
            <a:ext cx="3631249" cy="53716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2538589E-074E-4373-894C-D249914D2B9B}"/>
              </a:ext>
            </a:extLst>
          </p:cNvPr>
          <p:cNvCxnSpPr>
            <a:cxnSpLocks/>
            <a:stCxn id="120" idx="2"/>
            <a:endCxn id="56" idx="1"/>
          </p:cNvCxnSpPr>
          <p:nvPr/>
        </p:nvCxnSpPr>
        <p:spPr>
          <a:xfrm rot="16200000" flipH="1">
            <a:off x="5795490" y="5869045"/>
            <a:ext cx="580736" cy="321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8D1B13FB-D9DA-4165-88E2-2A88A5032BC7}"/>
              </a:ext>
            </a:extLst>
          </p:cNvPr>
          <p:cNvCxnSpPr>
            <a:cxnSpLocks/>
            <a:stCxn id="120" idx="2"/>
            <a:endCxn id="142" idx="1"/>
          </p:cNvCxnSpPr>
          <p:nvPr/>
        </p:nvCxnSpPr>
        <p:spPr>
          <a:xfrm rot="16200000" flipH="1">
            <a:off x="5639123" y="6025413"/>
            <a:ext cx="921447" cy="3497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CDC3132-6E50-4F72-80D2-BD6C39171022}"/>
              </a:ext>
            </a:extLst>
          </p:cNvPr>
          <p:cNvSpPr txBox="1"/>
          <p:nvPr/>
        </p:nvSpPr>
        <p:spPr>
          <a:xfrm>
            <a:off x="9539991" y="1986657"/>
            <a:ext cx="1166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User quits game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07DC248-8C89-4DC7-B415-C309AC94D640}"/>
              </a:ext>
            </a:extLst>
          </p:cNvPr>
          <p:cNvCxnSpPr>
            <a:cxnSpLocks/>
            <a:stCxn id="216" idx="0"/>
            <a:endCxn id="3" idx="4"/>
          </p:cNvCxnSpPr>
          <p:nvPr/>
        </p:nvCxnSpPr>
        <p:spPr>
          <a:xfrm flipV="1">
            <a:off x="10123248" y="1079356"/>
            <a:ext cx="0" cy="90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DDE99CF-3690-45F6-9FFB-4495B1BE7758}"/>
              </a:ext>
            </a:extLst>
          </p:cNvPr>
          <p:cNvCxnSpPr>
            <a:cxnSpLocks/>
            <a:stCxn id="20" idx="0"/>
            <a:endCxn id="216" idx="2"/>
          </p:cNvCxnSpPr>
          <p:nvPr/>
        </p:nvCxnSpPr>
        <p:spPr>
          <a:xfrm flipV="1">
            <a:off x="10123248" y="2202101"/>
            <a:ext cx="0" cy="668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4114A28-9677-4747-AE8A-D5F5E8A44571}"/>
              </a:ext>
            </a:extLst>
          </p:cNvPr>
          <p:cNvSpPr/>
          <p:nvPr/>
        </p:nvSpPr>
        <p:spPr>
          <a:xfrm>
            <a:off x="3819571" y="55861"/>
            <a:ext cx="30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FLASK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96862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B25A-7463-491F-A19F-DEC12EF97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MongoDB 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0171-8334-4F5F-88B7-A38E1F7CF5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Collections</a:t>
            </a:r>
          </a:p>
          <a:p>
            <a:pPr lvl="1"/>
            <a:r>
              <a:rPr lang="en-US"/>
              <a:t>Users</a:t>
            </a:r>
          </a:p>
          <a:p>
            <a:pPr lvl="1"/>
            <a:r>
              <a:rPr lang="en-US"/>
              <a:t>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9CE16-1E5A-4A30-B7D8-83EAA70A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99" y="3035031"/>
            <a:ext cx="9455801" cy="3545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91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7E3B4-620E-44DE-8D36-47B5064BE7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Web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582F-FE2C-4D7F-9D8A-958B2674E7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Technologies:</a:t>
            </a:r>
          </a:p>
          <a:p>
            <a:pPr lvl="1"/>
            <a:r>
              <a:rPr lang="en-US" dirty="0"/>
              <a:t>Flask | WSGI (Web Server Gateway Interface) web application framework</a:t>
            </a:r>
          </a:p>
          <a:p>
            <a:pPr lvl="1"/>
            <a:r>
              <a:rPr lang="en-US" dirty="0"/>
              <a:t>MongoDB |cross-platform document-oriented database program. Classified as a NoSQL database program, MongoDB uses JSON-like documents with schema</a:t>
            </a:r>
          </a:p>
          <a:p>
            <a:pPr lvl="1"/>
            <a:r>
              <a:rPr lang="en-US"/>
              <a:t>PhaserIO</a:t>
            </a:r>
            <a:r>
              <a:rPr lang="en-US" dirty="0"/>
              <a:t> | desktop and mobile HTML5 game framework</a:t>
            </a:r>
          </a:p>
          <a:p>
            <a:pPr marL="0">
              <a:buNone/>
            </a:pPr>
            <a:endParaRPr lang="en-US"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787C5F-4772-4D72-86B9-6813F2282C31}"/>
              </a:ext>
            </a:extLst>
          </p:cNvPr>
          <p:cNvGrpSpPr/>
          <p:nvPr/>
        </p:nvGrpSpPr>
        <p:grpSpPr>
          <a:xfrm>
            <a:off x="4654296" y="1225684"/>
            <a:ext cx="6155736" cy="4422720"/>
            <a:chOff x="3412508" y="3503978"/>
            <a:chExt cx="3724795" cy="26761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3DCF3A-4B7B-4653-A215-A0971BE7F705}"/>
                </a:ext>
              </a:extLst>
            </p:cNvPr>
            <p:cNvGrpSpPr/>
            <p:nvPr/>
          </p:nvGrpSpPr>
          <p:grpSpPr>
            <a:xfrm>
              <a:off x="3412508" y="3503978"/>
              <a:ext cx="3724795" cy="2676159"/>
              <a:chOff x="3412508" y="3503978"/>
              <a:chExt cx="3724795" cy="26761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ED0BC6B-5320-4BDF-9A2A-8BF71F66FD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431"/>
              <a:stretch/>
            </p:blipFill>
            <p:spPr>
              <a:xfrm>
                <a:off x="3412508" y="3503978"/>
                <a:ext cx="3724795" cy="267615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5338FED-AD83-4A0F-B6E9-F2EFC234D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7509" y="5592620"/>
                <a:ext cx="990797" cy="45361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D9ADE9-47B4-4475-AF59-E5746BAE4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357" y="5294340"/>
              <a:ext cx="703634" cy="5965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6483F7B-107D-45A9-9629-A8AF887D1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96" y="4184502"/>
            <a:ext cx="1133847" cy="1068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1A6B62-602B-4178-BD5C-1072004B82AA}"/>
              </a:ext>
            </a:extLst>
          </p:cNvPr>
          <p:cNvSpPr/>
          <p:nvPr/>
        </p:nvSpPr>
        <p:spPr>
          <a:xfrm>
            <a:off x="7375285" y="5189060"/>
            <a:ext cx="12827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MediBang</a:t>
            </a:r>
          </a:p>
        </p:txBody>
      </p:sp>
    </p:spTree>
    <p:extLst>
      <p:ext uri="{BB962C8B-B14F-4D97-AF65-F5344CB8AC3E}">
        <p14:creationId xmlns:p14="http://schemas.microsoft.com/office/powerpoint/2010/main" val="19675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7E3B4-620E-44DE-8D36-47B5064BE7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31" y="640080"/>
            <a:ext cx="3782254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74320" marR="0" lvl="1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Tx/>
              <a:tabLst/>
              <a:defRPr/>
            </a:pPr>
            <a:r>
              <a:rPr lang="en-US" sz="3200" dirty="0"/>
              <a:t>Flask</a:t>
            </a:r>
            <a:br>
              <a:rPr lang="en-US" sz="3200" dirty="0"/>
            </a:br>
            <a:r>
              <a:rPr lang="en-US" sz="13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ea typeface="+mn-ea"/>
                <a:cs typeface="+mn-cs"/>
              </a:rPr>
              <a:t>WSGI (Web Server Gateway Interface)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582F-FE2C-4D7F-9D8A-958B2674E7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b="1" dirty="0"/>
              <a:t>What</a:t>
            </a:r>
            <a:r>
              <a:rPr lang="en-US" dirty="0"/>
              <a:t>: web application framework</a:t>
            </a:r>
          </a:p>
          <a:p>
            <a:pPr lvl="1"/>
            <a:r>
              <a:rPr lang="en-US" b="1" dirty="0"/>
              <a:t>Language</a:t>
            </a:r>
            <a:r>
              <a:rPr lang="en-US" dirty="0"/>
              <a:t>: Python</a:t>
            </a:r>
          </a:p>
          <a:p>
            <a:pPr lvl="1"/>
            <a:r>
              <a:rPr lang="en-US" b="1" dirty="0"/>
              <a:t>Server API</a:t>
            </a:r>
            <a:r>
              <a:rPr lang="en-US" dirty="0"/>
              <a:t>: RESTful Web Services</a:t>
            </a:r>
          </a:p>
          <a:p>
            <a:pPr lvl="1"/>
            <a:r>
              <a:rPr lang="en-US" b="1" dirty="0"/>
              <a:t>Why</a:t>
            </a:r>
            <a:r>
              <a:rPr lang="en-US" dirty="0"/>
              <a:t>: provides the user with libraries, modules and tools to help build Web-Applications using middlewares</a:t>
            </a:r>
          </a:p>
          <a:p>
            <a:pPr lvl="1"/>
            <a:r>
              <a:rPr lang="en-US" b="1" dirty="0"/>
              <a:t>Education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writing custom backend will help you understand client server communication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579F6-73F2-48C3-9599-27E52C2D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691" y="2646889"/>
            <a:ext cx="2770799" cy="3249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85A23-CF08-4842-9D78-745E18E1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703" y="2171024"/>
            <a:ext cx="3814779" cy="30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D0357-756B-4B7D-ADEC-2D27C86F8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138" y="271224"/>
            <a:ext cx="1461907" cy="17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44C5F8A-F34F-401A-A9CA-A9F42635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7E3B4-620E-44DE-8D36-47B5064BE7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1872" y="640081"/>
            <a:ext cx="3449828" cy="16069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74320" marR="0" lvl="1" algn="l" rtl="0" fontAlgn="auto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6F6F74"/>
              </a:buClr>
              <a:buSzTx/>
              <a:tabLst/>
              <a:defRPr/>
            </a:pPr>
            <a:r>
              <a:rPr lang="en-US" sz="3200" dirty="0"/>
              <a:t>Phaser</a:t>
            </a:r>
            <a:endParaRPr lang="en-US" sz="4400" kern="1200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582F-FE2C-4D7F-9D8A-958B2674E7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1872" y="2560106"/>
            <a:ext cx="3754628" cy="3724805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b="1" dirty="0"/>
              <a:t>What</a:t>
            </a:r>
            <a:r>
              <a:rPr lang="en-US" dirty="0"/>
              <a:t>: Desktop and Mobile HTML5 game framework for 2D games</a:t>
            </a:r>
          </a:p>
          <a:p>
            <a:pPr lvl="1"/>
            <a:r>
              <a:rPr lang="en-US" b="1" dirty="0"/>
              <a:t>Language</a:t>
            </a:r>
            <a:r>
              <a:rPr lang="en-US" dirty="0"/>
              <a:t>: JavaScript, Typescript</a:t>
            </a:r>
          </a:p>
          <a:p>
            <a:pPr lvl="1"/>
            <a:r>
              <a:rPr lang="en-US" b="1" dirty="0"/>
              <a:t>Why</a:t>
            </a:r>
            <a:r>
              <a:rPr lang="en-US" dirty="0"/>
              <a:t>: uses both a Canvas and WebGL renderer internally and can automatically swap between them based on browser support. This allows for fast rendering across desktop and mobile</a:t>
            </a:r>
          </a:p>
          <a:p>
            <a:pPr lvl="1"/>
            <a:r>
              <a:rPr lang="en-US" b="1" dirty="0"/>
              <a:t>Education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writing custom backend will help you understand client server communication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46B7A-0682-466F-88E5-A79C3AEF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51" y="640081"/>
            <a:ext cx="2100358" cy="192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C0094-3AAF-4880-955D-797CFF411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73" y="2954678"/>
            <a:ext cx="5557295" cy="2417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299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EC699-68C5-4AF2-8667-49AF38B6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Evolution of Startegra Media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367BE9-DF32-4C1C-8E5A-6E5456173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564980"/>
              </p:ext>
            </p:extLst>
          </p:nvPr>
        </p:nvGraphicFramePr>
        <p:xfrm>
          <a:off x="1706683" y="2245678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2D6FF36-260D-40AC-84F1-6256AB085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810138"/>
              </p:ext>
            </p:extLst>
          </p:nvPr>
        </p:nvGraphicFramePr>
        <p:xfrm>
          <a:off x="6205266" y="2369049"/>
          <a:ext cx="1964001" cy="306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1664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B33EF95-E91B-40C4-A692-E9106529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53CAC5D-D424-4EE2-A0C2-72ED7A88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45D5D-9759-41B8-929D-0FA9F416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06" y="2739087"/>
            <a:ext cx="5371395" cy="2484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C2CC13-F21D-4D84-AAEB-286CE4A5C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66" y="2739087"/>
            <a:ext cx="5371395" cy="2484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4B25A-7463-491F-A19F-DEC12EF97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1871" y="640081"/>
            <a:ext cx="7074733" cy="7607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Agile Software 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70923-EA9A-4DAC-B6BB-0B6E73460DEA}"/>
              </a:ext>
            </a:extLst>
          </p:cNvPr>
          <p:cNvSpPr/>
          <p:nvPr/>
        </p:nvSpPr>
        <p:spPr>
          <a:xfrm>
            <a:off x="2183405" y="217147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GITHUB | Commits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A8784-C017-47B3-BE6A-B2DD1DC1BD29}"/>
              </a:ext>
            </a:extLst>
          </p:cNvPr>
          <p:cNvSpPr/>
          <p:nvPr/>
        </p:nvSpPr>
        <p:spPr>
          <a:xfrm>
            <a:off x="6983896" y="2171475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JIRA | Cumulative Flow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D93CD-163B-480E-87E6-999BC90015EC}"/>
              </a:ext>
            </a:extLst>
          </p:cNvPr>
          <p:cNvSpPr txBox="1"/>
          <p:nvPr/>
        </p:nvSpPr>
        <p:spPr>
          <a:xfrm>
            <a:off x="970206" y="5421637"/>
            <a:ext cx="481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</a:t>
            </a:r>
            <a:r>
              <a:rPr lang="en-US" dirty="0">
                <a:hlinkClick r:id="rId5"/>
              </a:rPr>
              <a:t>GITHUB</a:t>
            </a:r>
            <a:r>
              <a:rPr lang="en-US" dirty="0"/>
              <a:t>:</a:t>
            </a:r>
          </a:p>
          <a:p>
            <a:r>
              <a:rPr lang="en-US" dirty="0"/>
              <a:t>https://github.com/SE-4398/Slither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1FA55-40F5-4913-AD36-2C38B3016EDC}"/>
              </a:ext>
            </a:extLst>
          </p:cNvPr>
          <p:cNvSpPr txBox="1"/>
          <p:nvPr/>
        </p:nvSpPr>
        <p:spPr>
          <a:xfrm>
            <a:off x="6506861" y="5329304"/>
            <a:ext cx="508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</a:t>
            </a:r>
            <a:r>
              <a:rPr lang="en-US" dirty="0">
                <a:hlinkClick r:id="rId6"/>
              </a:rPr>
              <a:t>JIRA</a:t>
            </a:r>
            <a:r>
              <a:rPr lang="en-US" dirty="0"/>
              <a:t>: https://cs4398slither.atlassian.net/secure/RapidBoard.jspa?rapidView=1&amp;projectKey=SLIT</a:t>
            </a:r>
          </a:p>
        </p:txBody>
      </p:sp>
    </p:spTree>
    <p:extLst>
      <p:ext uri="{BB962C8B-B14F-4D97-AF65-F5344CB8AC3E}">
        <p14:creationId xmlns:p14="http://schemas.microsoft.com/office/powerpoint/2010/main" val="389575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B25A-7463-491F-A19F-DEC12EF97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Java Module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0171-8334-4F5F-88B7-A38E1F7CF5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Webpack</a:t>
            </a:r>
          </a:p>
          <a:p>
            <a:pPr lvl="1"/>
            <a:r>
              <a:rPr lang="en-US" dirty="0"/>
              <a:t>Webpack/…/webpack.js</a:t>
            </a:r>
          </a:p>
          <a:p>
            <a:r>
              <a:rPr lang="en-US" sz="1600" dirty="0"/>
              <a:t>Mongodb</a:t>
            </a:r>
          </a:p>
          <a:p>
            <a:pPr lvl="1"/>
            <a:r>
              <a:rPr lang="en-US" dirty="0"/>
              <a:t>mongodb/…/collection.js</a:t>
            </a:r>
          </a:p>
          <a:p>
            <a:pPr lvl="1"/>
            <a:r>
              <a:rPr lang="en-US" dirty="0"/>
              <a:t>mongodb/…/utils.js</a:t>
            </a:r>
          </a:p>
          <a:p>
            <a:pPr lvl="1"/>
            <a:r>
              <a:rPr lang="en-US" dirty="0"/>
              <a:t>mongodb/…/index.js </a:t>
            </a:r>
          </a:p>
          <a:p>
            <a:r>
              <a:rPr lang="en-US" sz="1600" dirty="0"/>
              <a:t>Ts-loader</a:t>
            </a:r>
          </a:p>
          <a:p>
            <a:r>
              <a:rPr lang="en-US" sz="1600" dirty="0"/>
              <a:t>JQuery</a:t>
            </a:r>
          </a:p>
          <a:p>
            <a:r>
              <a:rPr lang="en-US" sz="1600" dirty="0"/>
              <a:t>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A9D38-B5F7-4A70-B302-6BD17665B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8095"/>
          <a:stretch/>
        </p:blipFill>
        <p:spPr>
          <a:xfrm>
            <a:off x="4737646" y="640080"/>
            <a:ext cx="5989036" cy="5588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26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B25A-7463-491F-A19F-DEC12EF97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Python Class Diagram (Flask)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0171-8334-4F5F-88B7-A38E1F7CF5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Inputs:</a:t>
            </a:r>
          </a:p>
          <a:p>
            <a:pPr lvl="1"/>
            <a:r>
              <a:rPr lang="en-US" dirty="0"/>
              <a:t>User Login (name, password) with </a:t>
            </a:r>
            <a:r>
              <a:rPr lang="en-US" dirty="0" err="1"/>
              <a:t>reCaptcha</a:t>
            </a:r>
            <a:endParaRPr lang="en-US" dirty="0"/>
          </a:p>
          <a:p>
            <a:pPr lvl="2"/>
            <a:r>
              <a:rPr lang="en-US" dirty="0"/>
              <a:t>Session tokens</a:t>
            </a:r>
          </a:p>
          <a:p>
            <a:pPr lvl="1"/>
            <a:r>
              <a:rPr lang="en-US" dirty="0"/>
              <a:t>User Options (difficulty, snakeskin, background)</a:t>
            </a:r>
          </a:p>
          <a:p>
            <a:r>
              <a:rPr lang="en-US" sz="1600" dirty="0"/>
              <a:t>Outputs</a:t>
            </a:r>
          </a:p>
          <a:p>
            <a:pPr lvl="1"/>
            <a:r>
              <a:rPr lang="en-US" dirty="0"/>
              <a:t>Successful login</a:t>
            </a:r>
          </a:p>
          <a:p>
            <a:pPr lvl="1"/>
            <a:r>
              <a:rPr lang="en-US" dirty="0"/>
              <a:t>Ability for game 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6813A-BE64-45EB-A870-0E1D7825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510" y="423153"/>
            <a:ext cx="5560076" cy="6011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70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B25A-7463-491F-A19F-DEC12EF97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Typescript Class Diagram (Phaser)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0171-8334-4F5F-88B7-A38E1F7CF5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Webpack</a:t>
            </a:r>
          </a:p>
          <a:p>
            <a:pPr lvl="1"/>
            <a:r>
              <a:rPr lang="en-US" dirty="0"/>
              <a:t>Webpack/…/webpack.js</a:t>
            </a:r>
          </a:p>
          <a:p>
            <a:r>
              <a:rPr lang="en-US" sz="1600" dirty="0"/>
              <a:t>Mongodb</a:t>
            </a:r>
          </a:p>
          <a:p>
            <a:pPr lvl="1"/>
            <a:r>
              <a:rPr lang="en-US" dirty="0"/>
              <a:t>mongodb/…/collection.js</a:t>
            </a:r>
          </a:p>
          <a:p>
            <a:pPr lvl="1"/>
            <a:r>
              <a:rPr lang="en-US" dirty="0"/>
              <a:t>mongodb/…/utils.js</a:t>
            </a:r>
          </a:p>
          <a:p>
            <a:pPr lvl="1"/>
            <a:r>
              <a:rPr lang="en-US" dirty="0"/>
              <a:t>mongodb/…/index.js </a:t>
            </a:r>
          </a:p>
          <a:p>
            <a:r>
              <a:rPr lang="en-US" sz="1600" dirty="0"/>
              <a:t>Ts-loader</a:t>
            </a:r>
          </a:p>
          <a:p>
            <a:r>
              <a:rPr lang="en-US" sz="1600" dirty="0"/>
              <a:t>JQuery</a:t>
            </a:r>
          </a:p>
          <a:p>
            <a:r>
              <a:rPr lang="en-US" sz="1600" dirty="0"/>
              <a:t>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51D8D-0D38-4695-BDAA-61B9D8AC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188" y="214008"/>
            <a:ext cx="5686541" cy="6429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5080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703</Words>
  <Application>Microsoft Office PowerPoint</Application>
  <PresentationFormat>Widescreen</PresentationFormat>
  <Paragraphs>102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Startegra Media | Slither based on the classic snake game</vt:lpstr>
      <vt:lpstr>Web application Architecture</vt:lpstr>
      <vt:lpstr>Flask WSGI (Web Server Gateway Interface)</vt:lpstr>
      <vt:lpstr>Phaser</vt:lpstr>
      <vt:lpstr>Evolution of Startegra Media</vt:lpstr>
      <vt:lpstr>Agile Software Development</vt:lpstr>
      <vt:lpstr>Java Module Dependencies</vt:lpstr>
      <vt:lpstr>Python Class Diagram (Flask)</vt:lpstr>
      <vt:lpstr>Typescript Class Diagram (Phaser)</vt:lpstr>
      <vt:lpstr>PowerPoint Presentation</vt:lpstr>
      <vt:lpstr>MongoDB Database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CS4398 Software Engineering Presentation | Slither</dc:title>
  <dc:creator>Rara Avis</dc:creator>
  <cp:lastModifiedBy>Rara Avis</cp:lastModifiedBy>
  <cp:revision>6</cp:revision>
  <dcterms:created xsi:type="dcterms:W3CDTF">2020-05-20T21:40:38Z</dcterms:created>
  <dcterms:modified xsi:type="dcterms:W3CDTF">2020-05-21T20:17:40Z</dcterms:modified>
</cp:coreProperties>
</file>