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4" r:id="rId20"/>
    <p:sldId id="273" r:id="rId21"/>
    <p:sldId id="275" r:id="rId22"/>
    <p:sldId id="286" r:id="rId23"/>
    <p:sldId id="279" r:id="rId24"/>
    <p:sldId id="280" r:id="rId25"/>
    <p:sldId id="281" r:id="rId26"/>
    <p:sldId id="282" r:id="rId27"/>
    <p:sldId id="284" r:id="rId28"/>
    <p:sldId id="283" r:id="rId29"/>
    <p:sldId id="285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E73F9-5AD5-411A-95DF-9C6DB7B7AD66}" type="datetimeFigureOut">
              <a:rPr lang="de-DE" smtClean="0"/>
              <a:t>30.06.2014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EE258-41AE-4C9E-840D-155D4C4E4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08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EE258-41AE-4C9E-840D-155D4C4E4E9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91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30.06.2014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18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30.06.2014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46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30.06.2014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60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30.06.2014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31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30.06.2014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69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30.06.2014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17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30.06.2014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45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30.06.2014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29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30.06.2014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84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30.06.2014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19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30.06.2014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75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31984-7FDD-48AB-A972-46FD70BE8D41}" type="datetimeFigureOut">
              <a:rPr lang="de-DE" smtClean="0"/>
              <a:t>30.06.2014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59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Dokumentation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Felix Krautschuk (</a:t>
            </a:r>
            <a:r>
              <a:rPr lang="de-DE" i="1" dirty="0" smtClean="0"/>
              <a:t>s68334</a:t>
            </a:r>
            <a:r>
              <a:rPr lang="de-DE" dirty="0" smtClean="0"/>
              <a:t>)</a:t>
            </a:r>
          </a:p>
          <a:p>
            <a:r>
              <a:rPr lang="de-DE" dirty="0" smtClean="0"/>
              <a:t>04.07.2014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877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 Dokumentation </a:t>
            </a:r>
            <a:r>
              <a:rPr lang="de-DE" dirty="0"/>
              <a:t>in unserem </a:t>
            </a:r>
            <a:r>
              <a:rPr lang="de-DE" dirty="0" smtClean="0"/>
              <a:t>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smtClean="0"/>
              <a:t>Was wurde wo und in welcher Form dokumentiert?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98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serpentsembrace.files.wordpress.com/2011/02/eclip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42179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2.1. </a:t>
            </a:r>
            <a:r>
              <a:rPr lang="de-DE" dirty="0"/>
              <a:t>Verwendetes </a:t>
            </a:r>
            <a:r>
              <a:rPr lang="de-DE" dirty="0" smtClean="0"/>
              <a:t>Werkzeug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	+	</a:t>
            </a:r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						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	</a:t>
            </a:r>
            <a:r>
              <a:rPr lang="de-DE" dirty="0" smtClean="0"/>
              <a:t>						=            </a:t>
            </a:r>
            <a:r>
              <a:rPr lang="de-DE" dirty="0" err="1" smtClean="0"/>
              <a:t>TeXlipse</a:t>
            </a:r>
            <a:r>
              <a:rPr lang="de-DE" dirty="0" smtClean="0"/>
              <a:t> 	</a:t>
            </a:r>
          </a:p>
        </p:txBody>
      </p:sp>
      <p:pic>
        <p:nvPicPr>
          <p:cNvPr id="11" name="Picture 4" descr="http://orgmode.org/worg/org-contrib/babel/languages/images/latex-logo-for-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734" y="3118453"/>
            <a:ext cx="221932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90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2.2.  Protokolle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Dokumentation der Teambesprechungen</a:t>
            </a:r>
          </a:p>
          <a:p>
            <a:r>
              <a:rPr lang="de-DE" dirty="0" smtClean="0"/>
              <a:t>Ziel:</a:t>
            </a:r>
          </a:p>
          <a:p>
            <a:pPr lvl="1"/>
            <a:r>
              <a:rPr lang="de-DE" dirty="0" smtClean="0"/>
              <a:t>Was wurde erreicht?</a:t>
            </a:r>
          </a:p>
          <a:p>
            <a:pPr lvl="1"/>
            <a:r>
              <a:rPr lang="de-DE" dirty="0" smtClean="0"/>
              <a:t>Wer erarbeitet was bis zum nächsten Treffen?</a:t>
            </a:r>
          </a:p>
          <a:p>
            <a:pPr marL="342900" lvl="1" indent="-342900"/>
            <a:r>
              <a:rPr lang="de-DE" dirty="0" smtClean="0"/>
              <a:t>Vorgehensweise:</a:t>
            </a:r>
          </a:p>
          <a:p>
            <a:pPr marL="800100" lvl="2" indent="-342900"/>
            <a:r>
              <a:rPr lang="de-DE" dirty="0"/>
              <a:t>z</a:t>
            </a:r>
            <a:r>
              <a:rPr lang="de-DE" dirty="0" smtClean="0"/>
              <a:t>unächst „schnelle“ Mitschrift in Textdatei</a:t>
            </a:r>
          </a:p>
          <a:p>
            <a:pPr marL="800100" lvl="2" indent="-342900"/>
            <a:r>
              <a:rPr lang="de-DE" dirty="0" smtClean="0"/>
              <a:t>Erstellen eines strukturierten Protokolls in Latex</a:t>
            </a:r>
          </a:p>
          <a:p>
            <a:pPr marL="800100" lvl="2" indent="-342900"/>
            <a:r>
              <a:rPr lang="de-DE" dirty="0" smtClean="0"/>
              <a:t>Bereitstellung in </a:t>
            </a:r>
            <a:r>
              <a:rPr lang="de-DE" dirty="0" err="1" smtClean="0"/>
              <a:t>Github</a:t>
            </a:r>
            <a:endParaRPr lang="de-DE" dirty="0" smtClean="0"/>
          </a:p>
          <a:p>
            <a:pPr marL="342900" lvl="1" indent="-342900"/>
            <a:r>
              <a:rPr lang="de-DE" dirty="0" smtClean="0"/>
              <a:t>Hilfsmittel:</a:t>
            </a:r>
          </a:p>
          <a:p>
            <a:pPr marL="800100" lvl="2" indent="-342900"/>
            <a:r>
              <a:rPr lang="de-DE" dirty="0" smtClean="0"/>
              <a:t>Audio-Mitschnitt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189" y="774558"/>
            <a:ext cx="3312782" cy="479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9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2.2.  Protokolle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4359"/>
            <a:ext cx="10515600" cy="401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662" y="146413"/>
            <a:ext cx="4434688" cy="661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4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2.2. </a:t>
            </a:r>
            <a:r>
              <a:rPr lang="de-DE" dirty="0"/>
              <a:t> </a:t>
            </a:r>
            <a:r>
              <a:rPr lang="de-DE" dirty="0" smtClean="0"/>
              <a:t>Protokolle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Erfahrungen:</a:t>
            </a:r>
          </a:p>
          <a:p>
            <a:r>
              <a:rPr lang="de-DE" dirty="0" smtClean="0"/>
              <a:t>Schwierig, immer konzentriert mitzuschreiben (bei Diskussionen)</a:t>
            </a:r>
          </a:p>
          <a:p>
            <a:r>
              <a:rPr lang="de-DE" dirty="0" smtClean="0"/>
              <a:t>Was ist wichtig, was nicht?</a:t>
            </a:r>
          </a:p>
          <a:p>
            <a:r>
              <a:rPr lang="de-DE" dirty="0" smtClean="0"/>
              <a:t>Gute Idee: Tonmitschnitte (wenn auch nur selten benötigt)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569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 smtClean="0"/>
              <a:t>2.3.  Projektdokumentation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98" y="1015265"/>
            <a:ext cx="5657565" cy="564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2.4.  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 smtClean="0"/>
              <a:t>Wer sollte die Dokumentation verfassen?</a:t>
            </a:r>
          </a:p>
          <a:p>
            <a:pPr lvl="1"/>
            <a:r>
              <a:rPr lang="de-DE" sz="2000" dirty="0" smtClean="0"/>
              <a:t>Spezialist in jeweiligen Arbeitsbereich</a:t>
            </a:r>
          </a:p>
          <a:p>
            <a:pPr marL="0" lvl="1" indent="0">
              <a:buNone/>
            </a:pPr>
            <a:endParaRPr lang="de-DE" dirty="0" smtClean="0"/>
          </a:p>
          <a:p>
            <a:pPr marL="0" lvl="1" indent="0">
              <a:buNone/>
            </a:pPr>
            <a:r>
              <a:rPr lang="de-DE" dirty="0" smtClean="0"/>
              <a:t>Struktur dieses Dokuments:</a:t>
            </a:r>
          </a:p>
          <a:p>
            <a:pPr marL="342900" lvl="1" indent="-342900"/>
            <a:r>
              <a:rPr lang="de-DE" dirty="0" smtClean="0"/>
              <a:t>Entwurf und Architektur</a:t>
            </a:r>
          </a:p>
          <a:p>
            <a:pPr marL="800100" lvl="2" indent="-342900"/>
            <a:r>
              <a:rPr lang="de-DE" dirty="0" smtClean="0"/>
              <a:t>Zusammenarbeit mit Benjamin Reim</a:t>
            </a:r>
          </a:p>
          <a:p>
            <a:pPr marL="0" lvl="2" indent="-342900"/>
            <a:r>
              <a:rPr lang="de-DE" sz="2400" dirty="0" smtClean="0"/>
              <a:t>Implementierung</a:t>
            </a:r>
            <a:endParaRPr lang="de-DE" sz="2200" dirty="0"/>
          </a:p>
          <a:p>
            <a:pPr marL="800100" lvl="4" indent="-342900"/>
            <a:r>
              <a:rPr lang="de-DE" sz="2000" dirty="0" smtClean="0"/>
              <a:t>Zusammenarbeit mit Benjamin Herzog und Markus Noack</a:t>
            </a:r>
          </a:p>
          <a:p>
            <a:pPr marL="800100" lvl="4" indent="-342900"/>
            <a:endParaRPr lang="de-DE" sz="2000" dirty="0"/>
          </a:p>
          <a:p>
            <a:pPr marL="0" lvl="4" indent="0">
              <a:buNone/>
            </a:pPr>
            <a:r>
              <a:rPr lang="de-DE" sz="2400" dirty="0" smtClean="0"/>
              <a:t>Ziel:</a:t>
            </a:r>
            <a:endParaRPr lang="de-DE" sz="2400" dirty="0"/>
          </a:p>
          <a:p>
            <a:pPr marL="0" lvl="4" indent="0">
              <a:buNone/>
            </a:pPr>
            <a:r>
              <a:rPr lang="de-DE" sz="2400" dirty="0" smtClean="0"/>
              <a:t>       </a:t>
            </a:r>
            <a:r>
              <a:rPr lang="de-DE" sz="2000" dirty="0" smtClean="0"/>
              <a:t>grober Überblick		Blick ins Detail</a:t>
            </a:r>
            <a:endParaRPr lang="de-DE" sz="2400" dirty="0" smtClean="0"/>
          </a:p>
        </p:txBody>
      </p:sp>
      <p:sp>
        <p:nvSpPr>
          <p:cNvPr id="4" name="Pfeil nach rechts 3"/>
          <p:cNvSpPr/>
          <p:nvPr/>
        </p:nvSpPr>
        <p:spPr>
          <a:xfrm>
            <a:off x="3343701" y="5650174"/>
            <a:ext cx="1050878" cy="191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23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 smtClean="0"/>
              <a:t>2.4.  Entwicklerdokumentation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285987"/>
            <a:ext cx="10515600" cy="4351338"/>
          </a:xfrm>
        </p:spPr>
        <p:txBody>
          <a:bodyPr/>
          <a:lstStyle/>
          <a:p>
            <a:r>
              <a:rPr lang="de-DE" b="1" dirty="0"/>
              <a:t> </a:t>
            </a:r>
            <a:r>
              <a:rPr lang="de-DE" b="1" dirty="0" smtClean="0"/>
              <a:t> </a:t>
            </a:r>
            <a:r>
              <a:rPr lang="de-DE" dirty="0" smtClean="0"/>
              <a:t> </a:t>
            </a:r>
            <a:r>
              <a:rPr lang="de-DE" b="1" u="sng" dirty="0" smtClean="0"/>
              <a:t>1. Entwurf</a:t>
            </a:r>
          </a:p>
          <a:p>
            <a:pPr lvl="1"/>
            <a:r>
              <a:rPr lang="de-DE" dirty="0" smtClean="0"/>
              <a:t>Architektur</a:t>
            </a:r>
          </a:p>
          <a:p>
            <a:pPr lvl="2"/>
            <a:r>
              <a:rPr lang="de-DE" dirty="0" smtClean="0"/>
              <a:t>Erläuterung mittels Text</a:t>
            </a:r>
          </a:p>
          <a:p>
            <a:pPr lvl="2"/>
            <a:r>
              <a:rPr lang="de-DE" dirty="0" smtClean="0"/>
              <a:t>Veranschaulichung durch </a:t>
            </a:r>
          </a:p>
          <a:p>
            <a:pPr marL="914400" lvl="2" indent="0">
              <a:buNone/>
            </a:pPr>
            <a:r>
              <a:rPr lang="de-DE" dirty="0" smtClean="0"/>
              <a:t>Grafik</a:t>
            </a:r>
          </a:p>
          <a:p>
            <a:pPr lvl="1"/>
            <a:endParaRPr lang="de-DE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875" y="1093188"/>
            <a:ext cx="4836638" cy="503092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875" y="6124110"/>
            <a:ext cx="4836638" cy="48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/>
              <a:t>2.4.  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01539"/>
            <a:ext cx="10515600" cy="4351338"/>
          </a:xfrm>
        </p:spPr>
        <p:txBody>
          <a:bodyPr/>
          <a:lstStyle/>
          <a:p>
            <a:pPr marL="457200" lvl="1" indent="-457200"/>
            <a:r>
              <a:rPr lang="de-DE" sz="2800" b="1" u="sng" dirty="0"/>
              <a:t>1. </a:t>
            </a:r>
            <a:r>
              <a:rPr lang="de-DE" sz="2800" b="1" u="sng" dirty="0" smtClean="0"/>
              <a:t>Entwurf</a:t>
            </a:r>
          </a:p>
          <a:p>
            <a:pPr lvl="1"/>
            <a:r>
              <a:rPr lang="de-DE" dirty="0" smtClean="0"/>
              <a:t>Paketstruktur</a:t>
            </a:r>
          </a:p>
          <a:p>
            <a:pPr lvl="2"/>
            <a:r>
              <a:rPr lang="de-DE" dirty="0" smtClean="0"/>
              <a:t>Paketdiagramm</a:t>
            </a:r>
            <a:endParaRPr lang="de-DE" dirty="0"/>
          </a:p>
          <a:p>
            <a:pPr lvl="2"/>
            <a:r>
              <a:rPr lang="de-DE" dirty="0"/>
              <a:t>t</a:t>
            </a:r>
            <a:r>
              <a:rPr lang="de-DE" dirty="0" smtClean="0"/>
              <a:t>extliche</a:t>
            </a:r>
            <a:endParaRPr lang="de-DE" dirty="0"/>
          </a:p>
          <a:p>
            <a:pPr marL="914400" lvl="2" indent="0">
              <a:buNone/>
            </a:pPr>
            <a:r>
              <a:rPr lang="de-DE" dirty="0"/>
              <a:t>Erläuterungen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778" y="1129066"/>
            <a:ext cx="6112918" cy="555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4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Theoretische Einordnung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Dokumentation in unserem Projekt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2.1. Verwendetes Werkzeug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2.2. Protokollieren</a:t>
            </a:r>
            <a:r>
              <a:rPr lang="de-DE" dirty="0"/>
              <a:t> </a:t>
            </a:r>
            <a:r>
              <a:rPr lang="de-DE" dirty="0" smtClean="0"/>
              <a:t>der Teambesprechungen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2.3. Projektdokumentation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2.4. Entwicklerdokumentation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2.5. Benutzerdokumentation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2.6. Testdokumentation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2.7. Reflexion (Dokumentation)</a:t>
            </a:r>
          </a:p>
          <a:p>
            <a:pPr marL="514350" indent="-514350">
              <a:buAutoNum type="arabicPeriod" startAt="3"/>
            </a:pPr>
            <a:r>
              <a:rPr lang="de-DE" dirty="0" smtClean="0"/>
              <a:t>Sonstige Tätigkeiten</a:t>
            </a:r>
          </a:p>
          <a:p>
            <a:pPr marL="514350" indent="-514350">
              <a:buAutoNum type="arabicPeriod" startAt="3"/>
            </a:pPr>
            <a:r>
              <a:rPr lang="de-DE" dirty="0" smtClean="0"/>
              <a:t>Gesamteinschätzung</a:t>
            </a:r>
          </a:p>
        </p:txBody>
      </p:sp>
    </p:spTree>
    <p:extLst>
      <p:ext uri="{BB962C8B-B14F-4D97-AF65-F5344CB8AC3E}">
        <p14:creationId xmlns:p14="http://schemas.microsoft.com/office/powerpoint/2010/main" val="70808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/>
              <a:t>2.4.  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de-DE" b="1" dirty="0" smtClean="0"/>
              <a:t>  </a:t>
            </a:r>
            <a:r>
              <a:rPr lang="de-DE" b="1" u="sng" dirty="0" smtClean="0"/>
              <a:t>1</a:t>
            </a:r>
            <a:r>
              <a:rPr lang="de-DE" b="1" u="sng" dirty="0"/>
              <a:t>. Entwurf</a:t>
            </a:r>
          </a:p>
          <a:p>
            <a:pPr lvl="1"/>
            <a:r>
              <a:rPr lang="de-DE" dirty="0" smtClean="0"/>
              <a:t>Klassenstruktur</a:t>
            </a:r>
          </a:p>
          <a:p>
            <a:pPr lvl="2"/>
            <a:r>
              <a:rPr lang="de-DE" dirty="0" smtClean="0"/>
              <a:t>Klassendiagramme für</a:t>
            </a:r>
          </a:p>
          <a:p>
            <a:pPr marL="914400" lvl="2" indent="0">
              <a:buNone/>
            </a:pPr>
            <a:r>
              <a:rPr lang="de-DE" dirty="0" smtClean="0"/>
              <a:t>Typen, Präsentations-</a:t>
            </a:r>
          </a:p>
          <a:p>
            <a:pPr marL="914400" lvl="2" indent="0">
              <a:buNone/>
            </a:pPr>
            <a:r>
              <a:rPr lang="de-DE" dirty="0" err="1" smtClean="0"/>
              <a:t>schicht</a:t>
            </a:r>
            <a:r>
              <a:rPr lang="de-DE" dirty="0" smtClean="0"/>
              <a:t> und Datenbank</a:t>
            </a:r>
          </a:p>
          <a:p>
            <a:pPr lvl="3"/>
            <a:r>
              <a:rPr lang="de-DE" dirty="0" smtClean="0"/>
              <a:t>Jeweils </a:t>
            </a:r>
          </a:p>
          <a:p>
            <a:pPr marL="1371600" lvl="3" indent="0">
              <a:buNone/>
            </a:pPr>
            <a:r>
              <a:rPr lang="de-DE" dirty="0" smtClean="0"/>
              <a:t>mit textlicher </a:t>
            </a:r>
          </a:p>
          <a:p>
            <a:pPr marL="1371600" lvl="3" indent="0">
              <a:buNone/>
            </a:pPr>
            <a:r>
              <a:rPr lang="de-DE" dirty="0" smtClean="0"/>
              <a:t>Beschreibung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422" y="945462"/>
            <a:ext cx="4945820" cy="578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6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931"/>
            <a:ext cx="10515600" cy="1325563"/>
          </a:xfrm>
        </p:spPr>
        <p:txBody>
          <a:bodyPr/>
          <a:lstStyle/>
          <a:p>
            <a:r>
              <a:rPr lang="de-DE" dirty="0"/>
              <a:t>2.4.  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49494"/>
            <a:ext cx="10515600" cy="4351338"/>
          </a:xfrm>
        </p:spPr>
        <p:txBody>
          <a:bodyPr/>
          <a:lstStyle/>
          <a:p>
            <a:r>
              <a:rPr lang="de-DE" b="1" dirty="0"/>
              <a:t> </a:t>
            </a:r>
            <a:r>
              <a:rPr lang="de-DE" b="1" dirty="0" smtClean="0"/>
              <a:t> </a:t>
            </a:r>
            <a:r>
              <a:rPr lang="de-DE" b="1" u="sng" dirty="0" smtClean="0"/>
              <a:t>2. Implementierung</a:t>
            </a:r>
            <a:endParaRPr lang="de-DE" dirty="0"/>
          </a:p>
          <a:p>
            <a:pPr lvl="1"/>
            <a:r>
              <a:rPr lang="de-DE" sz="2800" dirty="0" smtClean="0"/>
              <a:t>Paket</a:t>
            </a:r>
          </a:p>
          <a:p>
            <a:pPr lvl="2"/>
            <a:r>
              <a:rPr lang="de-DE" sz="2400" dirty="0" smtClean="0"/>
              <a:t>Klasse</a:t>
            </a:r>
          </a:p>
          <a:p>
            <a:pPr lvl="3"/>
            <a:r>
              <a:rPr lang="de-DE" sz="2000" dirty="0" smtClean="0"/>
              <a:t>Klassendiagramm (ohne</a:t>
            </a:r>
          </a:p>
          <a:p>
            <a:pPr marL="1371600" lvl="3" indent="0">
              <a:buNone/>
            </a:pPr>
            <a:r>
              <a:rPr lang="de-DE" sz="2000" dirty="0" smtClean="0"/>
              <a:t>Methoden)</a:t>
            </a:r>
          </a:p>
          <a:p>
            <a:pPr lvl="3"/>
            <a:r>
              <a:rPr lang="de-DE" sz="2000" dirty="0" smtClean="0"/>
              <a:t>Allgemeine Beschreibung</a:t>
            </a:r>
          </a:p>
          <a:p>
            <a:pPr lvl="3"/>
            <a:r>
              <a:rPr lang="de-DE" sz="2000" dirty="0" smtClean="0"/>
              <a:t>Funktionsprototyp mit</a:t>
            </a:r>
          </a:p>
          <a:p>
            <a:pPr marL="1371600" lvl="3" indent="0">
              <a:buNone/>
            </a:pPr>
            <a:r>
              <a:rPr lang="de-DE" sz="2000" dirty="0" smtClean="0"/>
              <a:t>textlicher Beschreibung</a:t>
            </a:r>
            <a:endParaRPr lang="de-DE" sz="1600" dirty="0"/>
          </a:p>
          <a:p>
            <a:pPr marL="1371600" lvl="3" indent="0">
              <a:buNone/>
            </a:pPr>
            <a:endParaRPr lang="de-DE" sz="16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246" y="1014341"/>
            <a:ext cx="5169303" cy="572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7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2.4.  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73958"/>
            <a:ext cx="10515600" cy="47030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u="sng" dirty="0" smtClean="0"/>
              <a:t>Erfahrungen (Implementierung)</a:t>
            </a:r>
            <a:endParaRPr lang="de-DE" dirty="0"/>
          </a:p>
          <a:p>
            <a:r>
              <a:rPr lang="de-DE" sz="2400" dirty="0"/>
              <a:t>umfangreichstes </a:t>
            </a:r>
            <a:r>
              <a:rPr lang="de-DE" sz="2400" dirty="0" smtClean="0"/>
              <a:t>Dokument</a:t>
            </a:r>
          </a:p>
          <a:p>
            <a:r>
              <a:rPr lang="de-DE" sz="2400" dirty="0" smtClean="0"/>
              <a:t>Implementierungs-Teil entstand erst nachdem Programm fertiggestellt war</a:t>
            </a:r>
          </a:p>
          <a:p>
            <a:pPr lvl="1"/>
            <a:r>
              <a:rPr lang="de-DE" sz="2000" dirty="0" smtClean="0"/>
              <a:t> Warum?</a:t>
            </a:r>
          </a:p>
          <a:p>
            <a:pPr lvl="2"/>
            <a:r>
              <a:rPr lang="de-DE" sz="1800" dirty="0" smtClean="0"/>
              <a:t> Benjamin und Markus arbeiteten sehr schnell und zu (für mich) ungünstigen Arbeitszeiten</a:t>
            </a:r>
          </a:p>
          <a:p>
            <a:pPr lvl="2"/>
            <a:r>
              <a:rPr lang="de-DE" sz="1800" dirty="0" smtClean="0"/>
              <a:t> paralleles Dokumentieren hätte Programmier-Prozess aufgehalten</a:t>
            </a:r>
          </a:p>
          <a:p>
            <a:pPr lvl="2"/>
            <a:r>
              <a:rPr lang="de-DE" sz="1800" dirty="0" smtClean="0"/>
              <a:t> Dokumentation hätte schrittweise aktualisiert werden müssen</a:t>
            </a:r>
          </a:p>
          <a:p>
            <a:pPr marL="800100" lvl="3" indent="-342900"/>
            <a:r>
              <a:rPr lang="de-DE" sz="2000" dirty="0" smtClean="0"/>
              <a:t>Nachteile:</a:t>
            </a:r>
          </a:p>
          <a:p>
            <a:pPr marL="1257300" lvl="4" indent="-342900"/>
            <a:r>
              <a:rPr lang="de-DE" dirty="0" smtClean="0"/>
              <a:t>nachträgliche Kommentierung des Quellcodes</a:t>
            </a:r>
          </a:p>
          <a:p>
            <a:pPr marL="1257300" lvl="4" indent="-342900"/>
            <a:r>
              <a:rPr lang="de-DE" dirty="0" smtClean="0"/>
              <a:t>mühseliges, nachträgliches Einlesen in den Quellcode</a:t>
            </a:r>
          </a:p>
          <a:p>
            <a:pPr marL="1257300" lvl="4" indent="-342900"/>
            <a:r>
              <a:rPr lang="de-DE" dirty="0" smtClean="0"/>
              <a:t>selbstständiges Arbeiten meinerseits nicht wirklich möglich</a:t>
            </a:r>
          </a:p>
          <a:p>
            <a:pPr marL="0" lvl="4" indent="-342900"/>
            <a:r>
              <a:rPr lang="de-DE" sz="2400" dirty="0" smtClean="0"/>
              <a:t>Verbesserung:</a:t>
            </a:r>
            <a:endParaRPr lang="de-DE" sz="2400" dirty="0"/>
          </a:p>
          <a:p>
            <a:pPr marL="800100" lvl="6" indent="-342900"/>
            <a:r>
              <a:rPr lang="de-DE" sz="2000" dirty="0" smtClean="0"/>
              <a:t>Grundgerüst der Dokumentation generieren lassen (</a:t>
            </a:r>
            <a:r>
              <a:rPr lang="de-DE" sz="2000" dirty="0" err="1" smtClean="0"/>
              <a:t>Doxygen</a:t>
            </a:r>
            <a:r>
              <a:rPr lang="de-DE" sz="2000" dirty="0" smtClean="0"/>
              <a:t>)</a:t>
            </a:r>
          </a:p>
          <a:p>
            <a:pPr marL="800100" lvl="6" indent="-342900"/>
            <a:r>
              <a:rPr lang="de-DE" sz="2000" dirty="0" smtClean="0"/>
              <a:t>Programmierer mehr beim kommentieren überwachen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55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2.5. Benutzerdokumentation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21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smtClean="0"/>
              <a:t>Struktur:</a:t>
            </a:r>
          </a:p>
          <a:p>
            <a:r>
              <a:rPr lang="de-DE" sz="2400" dirty="0"/>
              <a:t>Dokumentation für </a:t>
            </a:r>
            <a:r>
              <a:rPr lang="de-DE" sz="2400" dirty="0" smtClean="0"/>
              <a:t>Dozentenprogramm</a:t>
            </a:r>
          </a:p>
          <a:p>
            <a:pPr lvl="1"/>
            <a:r>
              <a:rPr lang="de-DE" sz="2000" dirty="0" smtClean="0"/>
              <a:t>Anforderungen</a:t>
            </a:r>
          </a:p>
          <a:p>
            <a:pPr lvl="1"/>
            <a:r>
              <a:rPr lang="de-DE" sz="2000" dirty="0" smtClean="0"/>
              <a:t>Hauptmenü</a:t>
            </a:r>
            <a:endParaRPr lang="de-DE" sz="2000" dirty="0"/>
          </a:p>
          <a:p>
            <a:pPr lvl="1"/>
            <a:r>
              <a:rPr lang="de-DE" sz="2000" dirty="0" smtClean="0"/>
              <a:t>relevante </a:t>
            </a:r>
            <a:r>
              <a:rPr lang="de-DE" sz="2000" dirty="0"/>
              <a:t>Funktionen</a:t>
            </a:r>
          </a:p>
          <a:p>
            <a:pPr lvl="1"/>
            <a:r>
              <a:rPr lang="de-DE" sz="2000" dirty="0"/>
              <a:t>administrative Funktionen</a:t>
            </a:r>
          </a:p>
          <a:p>
            <a:r>
              <a:rPr lang="de-DE" sz="2400" dirty="0" smtClean="0"/>
              <a:t>Dokumentation für Studentenprogramm</a:t>
            </a:r>
          </a:p>
          <a:p>
            <a:pPr lvl="1"/>
            <a:r>
              <a:rPr lang="de-DE" sz="2000" dirty="0" smtClean="0"/>
              <a:t>Anforderungen</a:t>
            </a:r>
          </a:p>
          <a:p>
            <a:pPr lvl="1"/>
            <a:r>
              <a:rPr lang="de-DE" sz="2000" dirty="0" smtClean="0"/>
              <a:t>Erstanmeldung</a:t>
            </a:r>
          </a:p>
          <a:p>
            <a:pPr lvl="1"/>
            <a:r>
              <a:rPr lang="de-DE" sz="2000" dirty="0" smtClean="0"/>
              <a:t>reguläre Anmeldung</a:t>
            </a:r>
          </a:p>
        </p:txBody>
      </p:sp>
    </p:spTree>
    <p:extLst>
      <p:ext uri="{BB962C8B-B14F-4D97-AF65-F5344CB8AC3E}">
        <p14:creationId xmlns:p14="http://schemas.microsoft.com/office/powerpoint/2010/main" val="202565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5188" y="0"/>
            <a:ext cx="10515600" cy="1325563"/>
          </a:xfrm>
        </p:spPr>
        <p:txBody>
          <a:bodyPr/>
          <a:lstStyle/>
          <a:p>
            <a:r>
              <a:rPr lang="de-DE" dirty="0" smtClean="0"/>
              <a:t>2.5.  Benutzerdokumentation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2759" y="1325563"/>
            <a:ext cx="10515600" cy="4351338"/>
          </a:xfrm>
        </p:spPr>
        <p:txBody>
          <a:bodyPr/>
          <a:lstStyle/>
          <a:p>
            <a:pPr marL="0" lvl="1" indent="0">
              <a:buNone/>
            </a:pPr>
            <a:r>
              <a:rPr lang="de-DE" dirty="0"/>
              <a:t>Formen der Dokumentation</a:t>
            </a:r>
          </a:p>
          <a:p>
            <a:pPr marL="342900" lvl="1" indent="-342900"/>
            <a:r>
              <a:rPr lang="de-DE" dirty="0"/>
              <a:t>Textliche Erläuterung der einzelnen Menüs</a:t>
            </a:r>
          </a:p>
          <a:p>
            <a:pPr marL="342900" lvl="1" indent="-342900"/>
            <a:r>
              <a:rPr lang="de-DE" dirty="0"/>
              <a:t>Unterstützung durch </a:t>
            </a:r>
            <a:r>
              <a:rPr lang="de-DE" dirty="0" smtClean="0"/>
              <a:t>Screenshots mit </a:t>
            </a:r>
          </a:p>
          <a:p>
            <a:pPr marL="0" lvl="1" indent="0">
              <a:buNone/>
            </a:pPr>
            <a:r>
              <a:rPr lang="de-DE" dirty="0"/>
              <a:t> </a:t>
            </a:r>
            <a:r>
              <a:rPr lang="de-DE" dirty="0" smtClean="0"/>
              <a:t>    Testdaten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954" y="286106"/>
            <a:ext cx="4024881" cy="576110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59" y="3315455"/>
            <a:ext cx="5600625" cy="273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1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2.5.  Benutzerdokumentation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 smtClean="0"/>
              <a:t>Erfahrungen</a:t>
            </a:r>
            <a:endParaRPr lang="de-DE" dirty="0" smtClean="0"/>
          </a:p>
          <a:p>
            <a:r>
              <a:rPr lang="de-DE" sz="2400" dirty="0"/>
              <a:t>e</a:t>
            </a:r>
            <a:r>
              <a:rPr lang="de-DE" sz="2400" dirty="0" smtClean="0"/>
              <a:t>infache, selbstständige Arbeit (eigene Erfahrungen)</a:t>
            </a:r>
          </a:p>
          <a:p>
            <a:pPr lvl="1"/>
            <a:r>
              <a:rPr lang="de-DE" sz="2000" dirty="0" smtClean="0"/>
              <a:t>keine Zusammenarbeit mit „Experten“ notwendig</a:t>
            </a:r>
          </a:p>
          <a:p>
            <a:pPr marL="0" lvl="1" indent="0">
              <a:buNone/>
            </a:pPr>
            <a:endParaRPr lang="de-DE" dirty="0" smtClean="0"/>
          </a:p>
          <a:p>
            <a:pPr marL="0" lvl="1" indent="0">
              <a:buNone/>
            </a:pPr>
            <a:r>
              <a:rPr lang="de-DE" sz="2800" b="1" u="sng" dirty="0" smtClean="0"/>
              <a:t>Hinweis</a:t>
            </a:r>
            <a:endParaRPr lang="de-DE" dirty="0" smtClean="0"/>
          </a:p>
          <a:p>
            <a:pPr marL="342900" lvl="1" indent="-342900"/>
            <a:r>
              <a:rPr lang="de-DE" dirty="0" smtClean="0"/>
              <a:t>Auf mögliche Fehler bei den Eingaben wird nicht eingegangen!</a:t>
            </a:r>
          </a:p>
          <a:p>
            <a:pPr marL="800100" lvl="2" indent="-342900"/>
            <a:r>
              <a:rPr lang="de-DE" dirty="0" smtClean="0"/>
              <a:t>Screenshots mit korrekten Eingaben</a:t>
            </a:r>
          </a:p>
          <a:p>
            <a:pPr marL="800100" lvl="2" indent="-342900"/>
            <a:r>
              <a:rPr lang="de-DE" dirty="0" smtClean="0"/>
              <a:t>Fehlermeldungen sind eindeutig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325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2.6  Testdokumentation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93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2.7.  Reflexion (Dokumentation)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Positiv:</a:t>
            </a:r>
          </a:p>
          <a:p>
            <a:pPr lvl="1"/>
            <a:r>
              <a:rPr lang="de-DE" dirty="0"/>
              <a:t>Tonmitschnitte in Gruppensitzungen</a:t>
            </a:r>
          </a:p>
          <a:p>
            <a:pPr lvl="2"/>
            <a:r>
              <a:rPr lang="de-DE" dirty="0"/>
              <a:t>zur Absicherung</a:t>
            </a:r>
          </a:p>
          <a:p>
            <a:pPr lvl="1"/>
            <a:r>
              <a:rPr lang="de-DE" dirty="0"/>
              <a:t>Dokumentation mit </a:t>
            </a:r>
            <a:r>
              <a:rPr lang="de-DE" dirty="0" err="1"/>
              <a:t>LaTex</a:t>
            </a:r>
            <a:endParaRPr lang="de-DE" dirty="0"/>
          </a:p>
          <a:p>
            <a:pPr lvl="2"/>
            <a:r>
              <a:rPr lang="de-DE" dirty="0" err="1"/>
              <a:t>Eclipse-Plugin</a:t>
            </a:r>
            <a:endParaRPr lang="de-DE" dirty="0"/>
          </a:p>
          <a:p>
            <a:pPr lvl="1"/>
            <a:r>
              <a:rPr lang="de-DE" dirty="0" smtClean="0"/>
              <a:t>direkte Zusammenarbeit mit den Experten (</a:t>
            </a:r>
            <a:r>
              <a:rPr lang="de-DE" dirty="0" err="1" smtClean="0"/>
              <a:t>evtl</a:t>
            </a:r>
            <a:r>
              <a:rPr lang="de-DE" dirty="0" smtClean="0"/>
              <a:t> noch mehr verstärken)</a:t>
            </a:r>
          </a:p>
          <a:p>
            <a:r>
              <a:rPr lang="de-DE" dirty="0" smtClean="0"/>
              <a:t>Negativ:</a:t>
            </a:r>
          </a:p>
          <a:p>
            <a:pPr lvl="1"/>
            <a:r>
              <a:rPr lang="de-DE" dirty="0" smtClean="0"/>
              <a:t>keine Vorlage für Protokoll benutzt (immer leeres Dokument)</a:t>
            </a:r>
          </a:p>
          <a:p>
            <a:pPr lvl="1"/>
            <a:r>
              <a:rPr lang="de-DE" dirty="0" smtClean="0"/>
              <a:t>Ich habe als Verantwortlicher nicht immer genügend Verantwortung übernommen</a:t>
            </a:r>
          </a:p>
          <a:p>
            <a:pPr lvl="2"/>
            <a:r>
              <a:rPr lang="de-DE" dirty="0" smtClean="0"/>
              <a:t>Pflichtenheft</a:t>
            </a:r>
          </a:p>
          <a:p>
            <a:pPr lvl="2"/>
            <a:r>
              <a:rPr lang="de-DE" dirty="0" smtClean="0"/>
              <a:t>Zusammenarbeit mit </a:t>
            </a:r>
            <a:r>
              <a:rPr lang="de-DE" dirty="0" err="1" smtClean="0"/>
              <a:t>Implementierern</a:t>
            </a:r>
            <a:r>
              <a:rPr lang="de-DE" dirty="0" smtClean="0"/>
              <a:t> nicht stark </a:t>
            </a:r>
            <a:r>
              <a:rPr lang="de-DE" dirty="0" smtClean="0"/>
              <a:t>genug</a:t>
            </a:r>
          </a:p>
          <a:p>
            <a:pPr marL="457200" lvl="3"/>
            <a:r>
              <a:rPr lang="de-DE" sz="2400" dirty="0" smtClean="0"/>
              <a:t>zu wenig Feedback von den Gruppenmitgliedern erhalten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142578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 Sonstige Aktivitäten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Anforderungsanalyse</a:t>
            </a:r>
          </a:p>
          <a:p>
            <a:r>
              <a:rPr lang="de-DE" dirty="0"/>
              <a:t>Entwurf (Klassendiagramme und Paketdiagramm)</a:t>
            </a:r>
          </a:p>
          <a:p>
            <a:pPr lvl="1"/>
            <a:r>
              <a:rPr lang="de-DE" dirty="0"/>
              <a:t>Zusammenarbeit mit Benjamin Reim</a:t>
            </a:r>
          </a:p>
          <a:p>
            <a:r>
              <a:rPr lang="de-DE" dirty="0" smtClean="0"/>
              <a:t>Programmierung der PDF-Archivierung (Dozentenprogramm)</a:t>
            </a:r>
          </a:p>
          <a:p>
            <a:pPr lvl="1"/>
            <a:r>
              <a:rPr lang="de-DE" dirty="0" smtClean="0"/>
              <a:t>Zusammenarbeit mit Christian </a:t>
            </a:r>
            <a:r>
              <a:rPr lang="de-DE" dirty="0" err="1" smtClean="0"/>
              <a:t>Knothe</a:t>
            </a:r>
            <a:endParaRPr lang="de-DE" dirty="0"/>
          </a:p>
          <a:p>
            <a:pPr marL="0" lvl="1" indent="0">
              <a:buNone/>
            </a:pPr>
            <a:endParaRPr lang="de-DE" dirty="0"/>
          </a:p>
          <a:p>
            <a:pPr marL="0" lvl="1" indent="0">
              <a:buNone/>
            </a:pPr>
            <a:r>
              <a:rPr lang="de-DE" dirty="0" smtClean="0"/>
              <a:t>	Erfahrungen </a:t>
            </a:r>
            <a:r>
              <a:rPr lang="de-DE" dirty="0"/>
              <a:t>in </a:t>
            </a:r>
            <a:r>
              <a:rPr lang="de-DE" dirty="0" smtClean="0"/>
              <a:t>mehreren Bereichen gesammelt</a:t>
            </a:r>
            <a:endParaRPr lang="de-DE" dirty="0"/>
          </a:p>
          <a:p>
            <a:pPr marL="0" lvl="1"/>
            <a:endParaRPr lang="de-DE" dirty="0" smtClean="0"/>
          </a:p>
        </p:txBody>
      </p:sp>
      <p:sp>
        <p:nvSpPr>
          <p:cNvPr id="4" name="Pfeil nach rechts 3"/>
          <p:cNvSpPr/>
          <p:nvPr/>
        </p:nvSpPr>
        <p:spPr>
          <a:xfrm>
            <a:off x="982639" y="4544705"/>
            <a:ext cx="641444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63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 Gesamteinschätzung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Interessant, einmal den kompletten SW-Entwicklungsprozess geübt zu haben</a:t>
            </a:r>
          </a:p>
          <a:p>
            <a:r>
              <a:rPr lang="de-DE" dirty="0" smtClean="0"/>
              <a:t>gute Gruppenarbeit (wir kannten uns gegenseitig bereits)</a:t>
            </a:r>
          </a:p>
          <a:p>
            <a:r>
              <a:rPr lang="de-DE" dirty="0" smtClean="0"/>
              <a:t>Meetings: alle Mitglieder anwesend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345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 Theoretische Einordnung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Fragen:</a:t>
            </a:r>
          </a:p>
          <a:p>
            <a:pPr lvl="1"/>
            <a:r>
              <a:rPr lang="de-DE" dirty="0" smtClean="0"/>
              <a:t>Welche Bedeutung hat die Dokumentation für ein Software-Projekt?</a:t>
            </a:r>
          </a:p>
          <a:p>
            <a:pPr lvl="1"/>
            <a:r>
              <a:rPr lang="de-DE" dirty="0" smtClean="0"/>
              <a:t>Wer sollte die Dokumentation verfassen?</a:t>
            </a:r>
          </a:p>
          <a:p>
            <a:pPr lvl="1"/>
            <a:r>
              <a:rPr lang="de-DE" dirty="0"/>
              <a:t>Vor- und Nachteile von Dokumentationen</a:t>
            </a:r>
            <a:r>
              <a:rPr lang="de-DE" dirty="0" smtClean="0"/>
              <a:t>?</a:t>
            </a:r>
          </a:p>
          <a:p>
            <a:pPr lvl="1"/>
            <a:r>
              <a:rPr lang="de-DE" dirty="0"/>
              <a:t>Welchen Umfang hat eine Dokumentation? (Arten</a:t>
            </a:r>
            <a:r>
              <a:rPr lang="de-DE" dirty="0" smtClean="0"/>
              <a:t>)</a:t>
            </a:r>
          </a:p>
          <a:p>
            <a:pPr lvl="1"/>
            <a:r>
              <a:rPr lang="de-DE" dirty="0"/>
              <a:t>Welche Dokumentation für welche Zielgruppe?</a:t>
            </a:r>
          </a:p>
          <a:p>
            <a:pPr lvl="1"/>
            <a:r>
              <a:rPr lang="de-DE" dirty="0"/>
              <a:t>Wie gestaltet man eine Dokumentation ansprechend und verständlich?</a:t>
            </a:r>
            <a:endParaRPr lang="de-DE" dirty="0" smtClean="0"/>
          </a:p>
          <a:p>
            <a:pPr lvl="1"/>
            <a:r>
              <a:rPr lang="de-DE" dirty="0" smtClean="0"/>
              <a:t>Wann ist eine Dokumentation endgültig fertig?</a:t>
            </a:r>
          </a:p>
        </p:txBody>
      </p:sp>
    </p:spTree>
    <p:extLst>
      <p:ext uri="{BB962C8B-B14F-4D97-AF65-F5344CB8AC3E}">
        <p14:creationId xmlns:p14="http://schemas.microsoft.com/office/powerpoint/2010/main" val="300515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 Theoretische Einordnung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de-DE" dirty="0"/>
              <a:t>Welche Bedeutung hat die Dokumentation für ein Software-Projekt?</a:t>
            </a:r>
          </a:p>
          <a:p>
            <a:pPr marL="0" indent="0">
              <a:buNone/>
            </a:pPr>
            <a:r>
              <a:rPr lang="de-DE" b="1" u="sng" dirty="0" smtClean="0"/>
              <a:t>Ziele:</a:t>
            </a:r>
            <a:r>
              <a:rPr lang="de-DE" dirty="0" smtClean="0"/>
              <a:t> </a:t>
            </a:r>
            <a:endParaRPr lang="de-DE" sz="2400" dirty="0" smtClean="0"/>
          </a:p>
          <a:p>
            <a:r>
              <a:rPr lang="de-DE" sz="2400" i="1" dirty="0" smtClean="0"/>
              <a:t>Klarheit</a:t>
            </a:r>
            <a:r>
              <a:rPr lang="de-DE" sz="2400" dirty="0" smtClean="0"/>
              <a:t> über Problemstellung schaffen</a:t>
            </a:r>
          </a:p>
          <a:p>
            <a:pPr lvl="1"/>
            <a:r>
              <a:rPr lang="de-DE" sz="2000" dirty="0" smtClean="0"/>
              <a:t>sonst kann eigentliche Arbeit nicht beginnen</a:t>
            </a:r>
          </a:p>
          <a:p>
            <a:r>
              <a:rPr lang="de-DE" sz="2400" dirty="0"/>
              <a:t>sich </a:t>
            </a:r>
            <a:r>
              <a:rPr lang="de-DE" sz="2400" i="1" dirty="0"/>
              <a:t>möglichst schnell </a:t>
            </a:r>
            <a:r>
              <a:rPr lang="de-DE" sz="2400" dirty="0"/>
              <a:t>mit </a:t>
            </a:r>
            <a:r>
              <a:rPr lang="de-DE" sz="2400" i="1" dirty="0"/>
              <a:t>wenig Aufwand </a:t>
            </a:r>
            <a:r>
              <a:rPr lang="de-DE" sz="2400" dirty="0"/>
              <a:t>in ein bestehendes System einarbeiten</a:t>
            </a:r>
          </a:p>
          <a:p>
            <a:pPr lvl="1"/>
            <a:r>
              <a:rPr lang="de-DE" sz="2000" dirty="0"/>
              <a:t>als Entwickler</a:t>
            </a:r>
          </a:p>
          <a:p>
            <a:pPr lvl="1"/>
            <a:r>
              <a:rPr lang="de-DE" sz="2000" dirty="0"/>
              <a:t>als </a:t>
            </a:r>
            <a:r>
              <a:rPr lang="de-DE" sz="2000" dirty="0" smtClean="0"/>
              <a:t>Weiterentwickler</a:t>
            </a:r>
          </a:p>
          <a:p>
            <a:pPr lvl="1"/>
            <a:r>
              <a:rPr lang="de-DE" sz="2000" dirty="0" smtClean="0"/>
              <a:t>Problem:    Entwickler im </a:t>
            </a:r>
            <a:r>
              <a:rPr lang="de-DE" sz="2000" dirty="0"/>
              <a:t>Urlaub</a:t>
            </a:r>
          </a:p>
          <a:p>
            <a:pPr marL="0" lvl="1" indent="0">
              <a:buNone/>
            </a:pPr>
            <a:r>
              <a:rPr lang="de-DE" sz="2000" dirty="0"/>
              <a:t>     </a:t>
            </a:r>
            <a:r>
              <a:rPr lang="de-DE" sz="2000" dirty="0" smtClean="0"/>
              <a:t>	 </a:t>
            </a:r>
            <a:r>
              <a:rPr lang="de-DE" sz="2000" dirty="0"/>
              <a:t>	</a:t>
            </a:r>
            <a:r>
              <a:rPr lang="de-DE" sz="2000" dirty="0" smtClean="0"/>
              <a:t> Code nicht </a:t>
            </a:r>
            <a:r>
              <a:rPr lang="de-DE" sz="2000" dirty="0"/>
              <a:t>selbsterklärend</a:t>
            </a:r>
            <a:endParaRPr lang="de-DE" sz="2000" dirty="0" smtClean="0"/>
          </a:p>
          <a:p>
            <a:r>
              <a:rPr lang="de-DE" sz="2400" dirty="0" smtClean="0"/>
              <a:t>Software schnell und einfach </a:t>
            </a:r>
            <a:r>
              <a:rPr lang="de-DE" sz="2400" i="1" dirty="0" smtClean="0"/>
              <a:t>bedienen</a:t>
            </a:r>
          </a:p>
          <a:p>
            <a:pPr lvl="1"/>
            <a:r>
              <a:rPr lang="de-DE" sz="2000" dirty="0"/>
              <a:t>als </a:t>
            </a:r>
            <a:r>
              <a:rPr lang="de-DE" sz="2000" dirty="0" smtClean="0"/>
              <a:t>Nutzer</a:t>
            </a: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768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1.  Theoretische Einordnung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de-DE" dirty="0"/>
              <a:t>Welchen Umfang </a:t>
            </a:r>
            <a:r>
              <a:rPr lang="de-DE" dirty="0" smtClean="0"/>
              <a:t>sollte eine Dokumentation haben?</a:t>
            </a:r>
          </a:p>
          <a:p>
            <a:pPr marL="0" lvl="1" indent="0">
              <a:buNone/>
            </a:pPr>
            <a:endParaRPr lang="de-DE" dirty="0" smtClean="0"/>
          </a:p>
          <a:p>
            <a:pPr marL="342900" lvl="1" indent="-342900"/>
            <a:r>
              <a:rPr lang="de-DE" dirty="0" smtClean="0"/>
              <a:t>Pflichtenheft</a:t>
            </a:r>
          </a:p>
          <a:p>
            <a:pPr marL="800100" lvl="2" indent="-342900"/>
            <a:r>
              <a:rPr lang="de-DE" dirty="0" smtClean="0"/>
              <a:t>Anforderungsanalyse</a:t>
            </a:r>
          </a:p>
          <a:p>
            <a:pPr marL="342900" lvl="1" indent="-342900"/>
            <a:r>
              <a:rPr lang="de-DE" dirty="0" smtClean="0"/>
              <a:t>Entwicklerdokumentation</a:t>
            </a:r>
          </a:p>
          <a:p>
            <a:pPr marL="800100" lvl="2" indent="-342900"/>
            <a:r>
              <a:rPr lang="de-DE" dirty="0" smtClean="0"/>
              <a:t>Entwurf</a:t>
            </a:r>
          </a:p>
          <a:p>
            <a:pPr marL="800100" lvl="2" indent="-342900"/>
            <a:r>
              <a:rPr lang="de-DE" dirty="0" smtClean="0"/>
              <a:t>Implementierung</a:t>
            </a:r>
          </a:p>
          <a:p>
            <a:pPr marL="342900" lvl="1" indent="-342900"/>
            <a:r>
              <a:rPr lang="de-DE" dirty="0" smtClean="0"/>
              <a:t>Testdokumentation</a:t>
            </a:r>
          </a:p>
          <a:p>
            <a:pPr marL="342900" lvl="1" indent="-342900"/>
            <a:r>
              <a:rPr lang="de-DE" dirty="0" smtClean="0"/>
              <a:t>Benutzerdokumentation</a:t>
            </a:r>
          </a:p>
          <a:p>
            <a:pPr marL="800100" lvl="2" indent="-342900"/>
            <a:r>
              <a:rPr lang="de-DE" dirty="0" smtClean="0"/>
              <a:t>Hilfestellungen zur Bedienung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72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 smtClean="0"/>
              <a:t>Welche Formen der Dokumentation sollten eingesetzt werden?</a:t>
            </a:r>
          </a:p>
          <a:p>
            <a:endParaRPr lang="de-DE" sz="2400" dirty="0" smtClean="0"/>
          </a:p>
          <a:p>
            <a:r>
              <a:rPr lang="de-DE" sz="2400" dirty="0" smtClean="0"/>
              <a:t>Text</a:t>
            </a:r>
          </a:p>
          <a:p>
            <a:r>
              <a:rPr lang="de-DE" sz="2400" dirty="0" smtClean="0"/>
              <a:t>UML-Diagramme (zur Ergänzung)</a:t>
            </a:r>
          </a:p>
          <a:p>
            <a:pPr lvl="1"/>
            <a:r>
              <a:rPr lang="de-DE" sz="2000" dirty="0" smtClean="0"/>
              <a:t>Paketdiagramm</a:t>
            </a:r>
          </a:p>
          <a:p>
            <a:pPr lvl="1"/>
            <a:r>
              <a:rPr lang="de-DE" sz="2000" dirty="0" smtClean="0"/>
              <a:t>Klassendiagramme</a:t>
            </a:r>
          </a:p>
          <a:p>
            <a:pPr marL="342900" lvl="1" indent="-342900"/>
            <a:r>
              <a:rPr lang="de-DE" dirty="0" smtClean="0"/>
              <a:t>Grafiken</a:t>
            </a:r>
          </a:p>
          <a:p>
            <a:pPr marL="342900" lvl="1" indent="-342900"/>
            <a:r>
              <a:rPr lang="de-DE" dirty="0" smtClean="0"/>
              <a:t>Quellcodekommentare</a:t>
            </a:r>
          </a:p>
          <a:p>
            <a:pPr marL="342900" lvl="1" indent="-342900"/>
            <a:r>
              <a:rPr lang="de-DE" dirty="0"/>
              <a:t>e</a:t>
            </a:r>
            <a:r>
              <a:rPr lang="de-DE" dirty="0" smtClean="0"/>
              <a:t>ventuell Audio &amp;Video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1.  Theoretische Einordnung</a:t>
            </a:r>
          </a:p>
        </p:txBody>
      </p:sp>
    </p:spTree>
    <p:extLst>
      <p:ext uri="{BB962C8B-B14F-4D97-AF65-F5344CB8AC3E}">
        <p14:creationId xmlns:p14="http://schemas.microsoft.com/office/powerpoint/2010/main" val="360789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1.  Theoretische Einordnung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de-DE" sz="2600" dirty="0"/>
              <a:t>Wer sollte die Dokumentation verfassen? </a:t>
            </a:r>
            <a:endParaRPr lang="de-DE" sz="2600" dirty="0" smtClean="0"/>
          </a:p>
          <a:p>
            <a:pPr marL="0" lvl="1" indent="0">
              <a:buNone/>
            </a:pPr>
            <a:endParaRPr lang="de-DE" sz="2600" dirty="0" smtClean="0"/>
          </a:p>
          <a:p>
            <a:pPr marL="0" lvl="1" indent="0">
              <a:buNone/>
            </a:pPr>
            <a:r>
              <a:rPr lang="de-DE" sz="3000" b="1" u="sng" dirty="0" smtClean="0"/>
              <a:t>Sinnvoll:</a:t>
            </a:r>
            <a:r>
              <a:rPr lang="de-DE" sz="3000" dirty="0" smtClean="0"/>
              <a:t> </a:t>
            </a:r>
          </a:p>
          <a:p>
            <a:r>
              <a:rPr lang="de-DE" sz="2600" dirty="0" smtClean="0"/>
              <a:t>Spezialist des jeweiligen Gebietes</a:t>
            </a:r>
          </a:p>
          <a:p>
            <a:pPr lvl="1"/>
            <a:r>
              <a:rPr lang="de-DE" sz="2000" dirty="0"/>
              <a:t>a</a:t>
            </a:r>
            <a:r>
              <a:rPr lang="de-DE" sz="2000" dirty="0" smtClean="0"/>
              <a:t>us thematischer Sachlage betrachtet</a:t>
            </a:r>
          </a:p>
          <a:p>
            <a:pPr lvl="1"/>
            <a:r>
              <a:rPr lang="de-DE" sz="2000" dirty="0" smtClean="0"/>
              <a:t>hat am meisten Hintergrundwissen</a:t>
            </a:r>
          </a:p>
          <a:p>
            <a:pPr lvl="1"/>
            <a:r>
              <a:rPr lang="de-DE" sz="2000" dirty="0"/>
              <a:t>k</a:t>
            </a:r>
            <a:r>
              <a:rPr lang="de-DE" sz="2000" dirty="0" smtClean="0"/>
              <a:t>ein erneutes „Hineindenken“ durch fremde Person erforderlich</a:t>
            </a:r>
          </a:p>
        </p:txBody>
      </p:sp>
    </p:spTree>
    <p:extLst>
      <p:ext uri="{BB962C8B-B14F-4D97-AF65-F5344CB8AC3E}">
        <p14:creationId xmlns:p14="http://schemas.microsoft.com/office/powerpoint/2010/main" val="23493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1.  Theoretische Einordnung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0" lvl="1" indent="0">
              <a:buNone/>
            </a:pPr>
            <a:r>
              <a:rPr lang="de-DE" sz="2600" dirty="0"/>
              <a:t>Wer sollte </a:t>
            </a:r>
            <a:r>
              <a:rPr lang="de-DE" sz="2600" dirty="0" smtClean="0"/>
              <a:t>in der Entwickler-Dokumentation die Implementierung dokumentieren? </a:t>
            </a:r>
          </a:p>
          <a:p>
            <a:pPr marL="0" lvl="1" indent="0">
              <a:buNone/>
            </a:pPr>
            <a:r>
              <a:rPr lang="de-DE" sz="3000" b="1" u="sng" dirty="0" smtClean="0"/>
              <a:t>Sinnvoll:</a:t>
            </a:r>
            <a:r>
              <a:rPr lang="de-DE" sz="3000" dirty="0" smtClean="0"/>
              <a:t> </a:t>
            </a:r>
          </a:p>
          <a:p>
            <a:r>
              <a:rPr lang="de-DE" sz="2600" dirty="0" smtClean="0"/>
              <a:t>Programmierer selbst</a:t>
            </a:r>
          </a:p>
          <a:p>
            <a:pPr lvl="1"/>
            <a:r>
              <a:rPr lang="de-DE" sz="2000" dirty="0" smtClean="0"/>
              <a:t>ist am </a:t>
            </a:r>
            <a:r>
              <a:rPr lang="de-DE" sz="2000" dirty="0"/>
              <a:t>besten </a:t>
            </a:r>
            <a:r>
              <a:rPr lang="de-DE" sz="2000" dirty="0" smtClean="0"/>
              <a:t>mit internen Struktur und mit den Anforderungen der Software vertraut</a:t>
            </a:r>
          </a:p>
          <a:p>
            <a:pPr lvl="1"/>
            <a:endParaRPr lang="de-DE" sz="2000" dirty="0" smtClean="0"/>
          </a:p>
          <a:p>
            <a:pPr marL="0" indent="0">
              <a:buNone/>
            </a:pPr>
            <a:r>
              <a:rPr lang="de-DE" sz="3000" b="1" u="sng" dirty="0" smtClean="0"/>
              <a:t>Probleme dabei:</a:t>
            </a:r>
          </a:p>
          <a:p>
            <a:r>
              <a:rPr lang="de-DE" sz="2600" dirty="0" smtClean="0"/>
              <a:t>von Programmierern oft als zweitrangig angesehen</a:t>
            </a:r>
          </a:p>
          <a:p>
            <a:r>
              <a:rPr lang="de-DE" sz="2600" dirty="0" smtClean="0"/>
              <a:t>Projektleiter hat Aufgabe an jemanden delegiert</a:t>
            </a:r>
          </a:p>
          <a:p>
            <a:r>
              <a:rPr lang="de-DE" sz="2600" dirty="0" smtClean="0"/>
              <a:t>Termindruck</a:t>
            </a:r>
          </a:p>
          <a:p>
            <a:r>
              <a:rPr lang="de-DE" sz="2600" dirty="0" smtClean="0"/>
              <a:t>Qualität leidet unter Umständen darunter</a:t>
            </a: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84089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 Theoretische Einordnung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de-DE" dirty="0"/>
              <a:t>Vor- und Nachteile von Dokumentationen?</a:t>
            </a:r>
          </a:p>
          <a:p>
            <a:pPr marL="0" indent="0">
              <a:buNone/>
            </a:pPr>
            <a:r>
              <a:rPr lang="de-DE" b="1" u="sng" dirty="0" smtClean="0"/>
              <a:t>Vorteile:</a:t>
            </a:r>
            <a:r>
              <a:rPr lang="de-DE" dirty="0" smtClean="0"/>
              <a:t> </a:t>
            </a:r>
            <a:endParaRPr lang="de-DE" sz="2400" dirty="0" smtClean="0"/>
          </a:p>
          <a:p>
            <a:r>
              <a:rPr lang="de-DE" sz="2400" dirty="0" smtClean="0"/>
              <a:t>Idealfall: Dokumentation bietet Antworten auf eigene Fragen</a:t>
            </a:r>
          </a:p>
          <a:p>
            <a:endParaRPr lang="de-DE" sz="800" dirty="0" smtClean="0"/>
          </a:p>
          <a:p>
            <a:pPr marL="0" indent="0">
              <a:buNone/>
            </a:pPr>
            <a:r>
              <a:rPr lang="de-DE" sz="2800" b="1" u="sng" dirty="0" smtClean="0">
                <a:solidFill>
                  <a:prstClr val="white"/>
                </a:solidFill>
              </a:rPr>
              <a:t>Nachteile/Probleme:</a:t>
            </a:r>
          </a:p>
          <a:p>
            <a:r>
              <a:rPr lang="de-DE" sz="2400" dirty="0" smtClean="0">
                <a:solidFill>
                  <a:prstClr val="white"/>
                </a:solidFill>
              </a:rPr>
              <a:t>Es muss gemacht werden!</a:t>
            </a:r>
          </a:p>
          <a:p>
            <a:r>
              <a:rPr lang="de-DE" sz="2400" dirty="0"/>
              <a:t>Dokumentation </a:t>
            </a:r>
            <a:r>
              <a:rPr lang="de-DE" sz="2400" dirty="0" smtClean="0"/>
              <a:t>kann veralten! </a:t>
            </a:r>
          </a:p>
          <a:p>
            <a:endParaRPr lang="de-DE" sz="800" dirty="0" smtClean="0"/>
          </a:p>
          <a:p>
            <a:pPr marL="0" indent="0">
              <a:buNone/>
            </a:pPr>
            <a:r>
              <a:rPr lang="de-DE" b="1" u="sng" dirty="0" smtClean="0"/>
              <a:t>Aufwand:</a:t>
            </a:r>
          </a:p>
          <a:p>
            <a:r>
              <a:rPr lang="de-DE" sz="2400" dirty="0" smtClean="0"/>
              <a:t>Im Vergleich zum „ständigen Nachfragen“ gering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21574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762</Words>
  <Application>Microsoft Office PowerPoint</Application>
  <PresentationFormat>Breitbild</PresentationFormat>
  <Paragraphs>228</Paragraphs>
  <Slides>29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Dokumentation</vt:lpstr>
      <vt:lpstr>Contents</vt:lpstr>
      <vt:lpstr>1.  Theoretische Einordnung</vt:lpstr>
      <vt:lpstr>1.  Theoretische Einordnung</vt:lpstr>
      <vt:lpstr>1.  Theoretische Einordnung</vt:lpstr>
      <vt:lpstr>1.  Theoretische Einordnung</vt:lpstr>
      <vt:lpstr>1.  Theoretische Einordnung</vt:lpstr>
      <vt:lpstr>1.  Theoretische Einordnung</vt:lpstr>
      <vt:lpstr>1.  Theoretische Einordnung</vt:lpstr>
      <vt:lpstr>2.  Dokumentation in unserem Projekt</vt:lpstr>
      <vt:lpstr>2.1. Verwendetes Werkzeug</vt:lpstr>
      <vt:lpstr>2.2.  Protokolle</vt:lpstr>
      <vt:lpstr>2.2.  Protokolle</vt:lpstr>
      <vt:lpstr>PowerPoint-Präsentation</vt:lpstr>
      <vt:lpstr>2.2.  Protokolle</vt:lpstr>
      <vt:lpstr>2.3.  Projektdokumentation</vt:lpstr>
      <vt:lpstr>2.4.  Entwicklerdokumentation</vt:lpstr>
      <vt:lpstr>2.4.  Entwicklerdokumentation</vt:lpstr>
      <vt:lpstr>2.4.  Entwicklerdokumentation</vt:lpstr>
      <vt:lpstr>2.4.  Entwicklerdokumentation</vt:lpstr>
      <vt:lpstr>2.4.  Entwicklerdokumentation</vt:lpstr>
      <vt:lpstr>2.4.  Entwicklerdokumentation</vt:lpstr>
      <vt:lpstr>2.5. Benutzerdokumentation</vt:lpstr>
      <vt:lpstr>2.5.  Benutzerdokumentation</vt:lpstr>
      <vt:lpstr>2.5.  Benutzerdokumentation</vt:lpstr>
      <vt:lpstr>2.6  Testdokumentation</vt:lpstr>
      <vt:lpstr>2.7.  Reflexion (Dokumentation)</vt:lpstr>
      <vt:lpstr>3.  Sonstige Aktivitäten</vt:lpstr>
      <vt:lpstr>4.  Gesamteinschätzung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Dokumentation</dc:title>
  <dc:creator>Felix Krautschuk</dc:creator>
  <cp:lastModifiedBy>ms358412</cp:lastModifiedBy>
  <cp:revision>227</cp:revision>
  <dcterms:created xsi:type="dcterms:W3CDTF">2014-06-26T14:16:04Z</dcterms:created>
  <dcterms:modified xsi:type="dcterms:W3CDTF">2014-06-30T18:42:40Z</dcterms:modified>
</cp:coreProperties>
</file>