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92" r:id="rId2"/>
    <p:sldId id="293" r:id="rId3"/>
    <p:sldId id="296" r:id="rId4"/>
    <p:sldId id="297" r:id="rId5"/>
    <p:sldId id="294" r:id="rId6"/>
  </p:sldIdLst>
  <p:sldSz cx="9906000" cy="6858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D9EA"/>
    <a:srgbClr val="6546BE"/>
    <a:srgbClr val="A24ABA"/>
    <a:srgbClr val="FFBDBD"/>
    <a:srgbClr val="FFA7A7"/>
    <a:srgbClr val="AD77D4"/>
    <a:srgbClr val="954E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1133" y="7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2018-05-06</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514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2018-05-06</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66743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4" y="365125"/>
            <a:ext cx="2135981"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81040" y="365125"/>
            <a:ext cx="6284119"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2018-05-06</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18013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2018-05-06</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06051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5881" y="1709744"/>
            <a:ext cx="8543925"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75881" y="4589469"/>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2018-05-06</a:t>
            </a:fld>
            <a:endParaRPr lang="ko-KR" alt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429232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2018-05-06</a:t>
            </a:fld>
            <a:endParaRPr lang="ko-KR" alt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04954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82330" y="365129"/>
            <a:ext cx="8543925"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682329" y="2505075"/>
            <a:ext cx="4190702"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5014913" y="2505075"/>
            <a:ext cx="4211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2018-05-06</a:t>
            </a:fld>
            <a:endParaRPr lang="ko-KR" alt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ko-KR" alt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93430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2018-05-06</a:t>
            </a:fld>
            <a:endParaRPr lang="ko-KR" alt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ko-KR" alt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78936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2018-05-06</a:t>
            </a:fld>
            <a:endParaRPr lang="ko-KR" alt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ko-KR" alt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12304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82330" y="457200"/>
            <a:ext cx="3194943"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4211340" y="987431"/>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82330"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2018-05-06</a:t>
            </a:fld>
            <a:endParaRPr lang="ko-KR" alt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44675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82330" y="457200"/>
            <a:ext cx="3194943"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211340" y="987431"/>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dirty="0"/>
              <a:t>그림을 추가하려면 아이콘을 클릭하십시오</a:t>
            </a:r>
            <a:endParaRPr lang="en-US" dirty="0"/>
          </a:p>
        </p:txBody>
      </p:sp>
      <p:sp>
        <p:nvSpPr>
          <p:cNvPr id="4" name="Text Placeholder 3"/>
          <p:cNvSpPr>
            <a:spLocks noGrp="1"/>
          </p:cNvSpPr>
          <p:nvPr>
            <p:ph type="body" sz="half" idx="2"/>
          </p:nvPr>
        </p:nvSpPr>
        <p:spPr>
          <a:xfrm>
            <a:off x="682330"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33DE165A-E35E-45E3-8B76-60E309AE9892}" type="datetimeFigureOut">
              <a:rPr lang="ko-KR" altLang="en-US" smtClean="0">
                <a:solidFill>
                  <a:prstClr val="black">
                    <a:tint val="75000"/>
                  </a:prstClr>
                </a:solidFill>
              </a:rPr>
              <a:pPr/>
              <a:t>2018-05-06</a:t>
            </a:fld>
            <a:endParaRPr lang="ko-KR" alt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95726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40" y="365129"/>
            <a:ext cx="8543925"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81040" y="1825625"/>
            <a:ext cx="8543925"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81038" y="6356356"/>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E165A-E35E-45E3-8B76-60E309AE9892}" type="datetimeFigureOut">
              <a:rPr lang="ko-KR" altLang="en-US" smtClean="0">
                <a:solidFill>
                  <a:prstClr val="black">
                    <a:tint val="75000"/>
                  </a:prstClr>
                </a:solidFill>
              </a:rPr>
              <a:pPr/>
              <a:t>2018-05-06</a:t>
            </a:fld>
            <a:endParaRPr lang="ko-KR" altLang="en-US" dirty="0">
              <a:solidFill>
                <a:prstClr val="black">
                  <a:tint val="75000"/>
                </a:prstClr>
              </a:solidFill>
            </a:endParaRPr>
          </a:p>
        </p:txBody>
      </p:sp>
      <p:sp>
        <p:nvSpPr>
          <p:cNvPr id="5" name="Footer Placeholder 4"/>
          <p:cNvSpPr>
            <a:spLocks noGrp="1"/>
          </p:cNvSpPr>
          <p:nvPr>
            <p:ph type="ftr" sz="quarter" idx="3"/>
          </p:nvPr>
        </p:nvSpPr>
        <p:spPr>
          <a:xfrm>
            <a:off x="3281365" y="6356356"/>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solidFill>
                <a:prstClr val="black">
                  <a:tint val="75000"/>
                </a:prstClr>
              </a:solidFill>
            </a:endParaRPr>
          </a:p>
        </p:txBody>
      </p:sp>
      <p:sp>
        <p:nvSpPr>
          <p:cNvPr id="6" name="Slide Number Placeholder 5"/>
          <p:cNvSpPr>
            <a:spLocks noGrp="1"/>
          </p:cNvSpPr>
          <p:nvPr>
            <p:ph type="sldNum" sz="quarter" idx="4"/>
          </p:nvPr>
        </p:nvSpPr>
        <p:spPr>
          <a:xfrm>
            <a:off x="6996113" y="6356356"/>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3EBE2-04A1-4312-8B8B-38400B01AA92}"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744304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2D00C9F-60FA-4A81-A522-72D3FF020E60}"/>
              </a:ext>
            </a:extLst>
          </p:cNvPr>
          <p:cNvSpPr/>
          <p:nvPr/>
        </p:nvSpPr>
        <p:spPr>
          <a:xfrm>
            <a:off x="4064868" y="1986859"/>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0" name="직사각형 9">
            <a:extLst>
              <a:ext uri="{FF2B5EF4-FFF2-40B4-BE49-F238E27FC236}">
                <a16:creationId xmlns:a16="http://schemas.microsoft.com/office/drawing/2014/main" id="{D3933E22-409F-404B-B5B7-0313B68915CD}"/>
              </a:ext>
            </a:extLst>
          </p:cNvPr>
          <p:cNvSpPr/>
          <p:nvPr/>
        </p:nvSpPr>
        <p:spPr>
          <a:xfrm>
            <a:off x="1763697" y="1964703"/>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1" name="직사각형 10">
            <a:extLst>
              <a:ext uri="{FF2B5EF4-FFF2-40B4-BE49-F238E27FC236}">
                <a16:creationId xmlns:a16="http://schemas.microsoft.com/office/drawing/2014/main" id="{594CE7EC-440B-45A8-B3A9-9CF82B61EA48}"/>
              </a:ext>
            </a:extLst>
          </p:cNvPr>
          <p:cNvSpPr/>
          <p:nvPr/>
        </p:nvSpPr>
        <p:spPr>
          <a:xfrm>
            <a:off x="1650069" y="2275864"/>
            <a:ext cx="2895034" cy="323165"/>
          </a:xfrm>
          <a:prstGeom prst="rect">
            <a:avLst/>
          </a:prstGeom>
        </p:spPr>
        <p:txBody>
          <a:bodyPr wrap="square">
            <a:spAutoFit/>
          </a:bodyPr>
          <a:lstStyle/>
          <a:p>
            <a:pPr algn="ctr"/>
            <a:r>
              <a:rPr lang="en-US" altLang="ko-KR" sz="1500" dirty="0">
                <a:solidFill>
                  <a:schemeClr val="bg1"/>
                </a:solidFill>
                <a:latin typeface="+mn-ea"/>
              </a:rPr>
              <a:t>Proposal description</a:t>
            </a:r>
          </a:p>
        </p:txBody>
      </p:sp>
      <p:sp>
        <p:nvSpPr>
          <p:cNvPr id="12" name="직사각형 11">
            <a:extLst>
              <a:ext uri="{FF2B5EF4-FFF2-40B4-BE49-F238E27FC236}">
                <a16:creationId xmlns:a16="http://schemas.microsoft.com/office/drawing/2014/main" id="{B184D206-31E4-40CE-B4B3-D8D7D1F33BBF}"/>
              </a:ext>
            </a:extLst>
          </p:cNvPr>
          <p:cNvSpPr/>
          <p:nvPr/>
        </p:nvSpPr>
        <p:spPr>
          <a:xfrm>
            <a:off x="7612223" y="2009015"/>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4" name="직사각형 13">
            <a:extLst>
              <a:ext uri="{FF2B5EF4-FFF2-40B4-BE49-F238E27FC236}">
                <a16:creationId xmlns:a16="http://schemas.microsoft.com/office/drawing/2014/main" id="{EE38C0D3-802B-4C30-B13D-40C65C896B90}"/>
              </a:ext>
            </a:extLst>
          </p:cNvPr>
          <p:cNvSpPr/>
          <p:nvPr/>
        </p:nvSpPr>
        <p:spPr>
          <a:xfrm>
            <a:off x="5311052" y="1986859"/>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5" name="직사각형 14">
            <a:extLst>
              <a:ext uri="{FF2B5EF4-FFF2-40B4-BE49-F238E27FC236}">
                <a16:creationId xmlns:a16="http://schemas.microsoft.com/office/drawing/2014/main" id="{C696F74F-F97D-4B76-B35C-725EA38EAEB5}"/>
              </a:ext>
            </a:extLst>
          </p:cNvPr>
          <p:cNvSpPr/>
          <p:nvPr/>
        </p:nvSpPr>
        <p:spPr>
          <a:xfrm>
            <a:off x="523668" y="479579"/>
            <a:ext cx="3541199" cy="400110"/>
          </a:xfrm>
          <a:prstGeom prst="rect">
            <a:avLst/>
          </a:prstGeom>
        </p:spPr>
        <p:txBody>
          <a:bodyPr wrap="square">
            <a:spAutoFit/>
          </a:bodyPr>
          <a:lstStyle/>
          <a:p>
            <a:r>
              <a:rPr lang="en-US" altLang="ko-KR" sz="2000" dirty="0">
                <a:solidFill>
                  <a:schemeClr val="bg1"/>
                </a:solidFill>
                <a:latin typeface="+mn-ea"/>
              </a:rPr>
              <a:t>Summarize</a:t>
            </a:r>
            <a:r>
              <a:rPr lang="ko-KR" altLang="en-US" sz="2000" dirty="0">
                <a:solidFill>
                  <a:schemeClr val="bg1"/>
                </a:solidFill>
                <a:latin typeface="+mn-ea"/>
              </a:rPr>
              <a:t> </a:t>
            </a:r>
            <a:r>
              <a:rPr lang="en-US" altLang="ko-KR" sz="2000" dirty="0">
                <a:solidFill>
                  <a:schemeClr val="bg1"/>
                </a:solidFill>
                <a:latin typeface="+mn-ea"/>
              </a:rPr>
              <a:t>the</a:t>
            </a:r>
            <a:r>
              <a:rPr lang="ko-KR" altLang="en-US" sz="2000" dirty="0">
                <a:solidFill>
                  <a:schemeClr val="bg1"/>
                </a:solidFill>
                <a:latin typeface="+mn-ea"/>
              </a:rPr>
              <a:t> </a:t>
            </a:r>
            <a:r>
              <a:rPr lang="en-US" altLang="ko-KR" sz="2000" dirty="0">
                <a:solidFill>
                  <a:schemeClr val="bg1"/>
                </a:solidFill>
                <a:latin typeface="+mn-ea"/>
              </a:rPr>
              <a:t>requirements</a:t>
            </a:r>
            <a:endParaRPr lang="ko-KR" altLang="en-US" sz="2000" dirty="0">
              <a:solidFill>
                <a:schemeClr val="bg1"/>
              </a:solidFill>
              <a:latin typeface="+mn-ea"/>
            </a:endParaRPr>
          </a:p>
        </p:txBody>
      </p:sp>
      <p:sp>
        <p:nvSpPr>
          <p:cNvPr id="16" name="직사각형 15">
            <a:extLst>
              <a:ext uri="{FF2B5EF4-FFF2-40B4-BE49-F238E27FC236}">
                <a16:creationId xmlns:a16="http://schemas.microsoft.com/office/drawing/2014/main" id="{1F791E7C-E1F0-408C-A76E-8ABB7402711F}"/>
              </a:ext>
            </a:extLst>
          </p:cNvPr>
          <p:cNvSpPr/>
          <p:nvPr/>
        </p:nvSpPr>
        <p:spPr>
          <a:xfrm>
            <a:off x="2898343" y="1986859"/>
            <a:ext cx="426720" cy="292388"/>
          </a:xfrm>
          <a:prstGeom prst="rect">
            <a:avLst/>
          </a:prstGeom>
        </p:spPr>
        <p:txBody>
          <a:bodyPr wrap="none">
            <a:spAutoFit/>
          </a:bodyPr>
          <a:lstStyle/>
          <a:p>
            <a:r>
              <a:rPr lang="en-US" altLang="ko-KR" sz="1300" dirty="0">
                <a:solidFill>
                  <a:schemeClr val="accent5">
                    <a:lumMod val="60000"/>
                    <a:lumOff val="40000"/>
                  </a:schemeClr>
                </a:solidFill>
                <a:latin typeface="+mn-ea"/>
              </a:rPr>
              <a:t>0 1</a:t>
            </a:r>
            <a:endParaRPr lang="ko-KR" altLang="en-US" sz="1300" dirty="0">
              <a:solidFill>
                <a:schemeClr val="accent5">
                  <a:lumMod val="60000"/>
                  <a:lumOff val="40000"/>
                </a:schemeClr>
              </a:solidFill>
              <a:latin typeface="+mn-ea"/>
            </a:endParaRPr>
          </a:p>
        </p:txBody>
      </p:sp>
      <p:sp>
        <p:nvSpPr>
          <p:cNvPr id="17" name="직사각형 16">
            <a:extLst>
              <a:ext uri="{FF2B5EF4-FFF2-40B4-BE49-F238E27FC236}">
                <a16:creationId xmlns:a16="http://schemas.microsoft.com/office/drawing/2014/main" id="{1F84A28C-8AD2-413E-BA58-8712A480F13B}"/>
              </a:ext>
            </a:extLst>
          </p:cNvPr>
          <p:cNvSpPr/>
          <p:nvPr/>
        </p:nvSpPr>
        <p:spPr>
          <a:xfrm>
            <a:off x="5311052" y="2274511"/>
            <a:ext cx="2895034" cy="323165"/>
          </a:xfrm>
          <a:prstGeom prst="rect">
            <a:avLst/>
          </a:prstGeom>
        </p:spPr>
        <p:txBody>
          <a:bodyPr wrap="square">
            <a:spAutoFit/>
          </a:bodyPr>
          <a:lstStyle/>
          <a:p>
            <a:pPr algn="ctr"/>
            <a:r>
              <a:rPr lang="en-US" altLang="ko-KR" sz="1500" dirty="0">
                <a:solidFill>
                  <a:schemeClr val="bg1"/>
                </a:solidFill>
                <a:latin typeface="+mn-ea"/>
              </a:rPr>
              <a:t>Process description</a:t>
            </a:r>
          </a:p>
        </p:txBody>
      </p:sp>
      <p:sp>
        <p:nvSpPr>
          <p:cNvPr id="18" name="직사각형 17">
            <a:extLst>
              <a:ext uri="{FF2B5EF4-FFF2-40B4-BE49-F238E27FC236}">
                <a16:creationId xmlns:a16="http://schemas.microsoft.com/office/drawing/2014/main" id="{B73A09CC-6720-4A4F-BFE0-C3873DB2A900}"/>
              </a:ext>
            </a:extLst>
          </p:cNvPr>
          <p:cNvSpPr/>
          <p:nvPr/>
        </p:nvSpPr>
        <p:spPr>
          <a:xfrm>
            <a:off x="6534612" y="1985506"/>
            <a:ext cx="426720" cy="292388"/>
          </a:xfrm>
          <a:prstGeom prst="rect">
            <a:avLst/>
          </a:prstGeom>
        </p:spPr>
        <p:txBody>
          <a:bodyPr wrap="none">
            <a:spAutoFit/>
          </a:bodyPr>
          <a:lstStyle/>
          <a:p>
            <a:r>
              <a:rPr lang="en-US" altLang="ko-KR" sz="1300" dirty="0">
                <a:solidFill>
                  <a:schemeClr val="accent5">
                    <a:lumMod val="60000"/>
                    <a:lumOff val="40000"/>
                  </a:schemeClr>
                </a:solidFill>
                <a:latin typeface="+mn-ea"/>
              </a:rPr>
              <a:t>0 2</a:t>
            </a:r>
            <a:endParaRPr lang="ko-KR" altLang="en-US" sz="1300" dirty="0">
              <a:solidFill>
                <a:schemeClr val="accent5">
                  <a:lumMod val="60000"/>
                  <a:lumOff val="40000"/>
                </a:schemeClr>
              </a:solidFill>
              <a:latin typeface="+mn-ea"/>
            </a:endParaRPr>
          </a:p>
        </p:txBody>
      </p:sp>
      <p:sp>
        <p:nvSpPr>
          <p:cNvPr id="19" name="직사각형 18">
            <a:extLst>
              <a:ext uri="{FF2B5EF4-FFF2-40B4-BE49-F238E27FC236}">
                <a16:creationId xmlns:a16="http://schemas.microsoft.com/office/drawing/2014/main" id="{A8C41F38-E7E7-4BF0-897D-1F308C3CC7D2}"/>
              </a:ext>
            </a:extLst>
          </p:cNvPr>
          <p:cNvSpPr/>
          <p:nvPr/>
        </p:nvSpPr>
        <p:spPr>
          <a:xfrm>
            <a:off x="4064868" y="3786827"/>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20" name="직사각형 19">
            <a:extLst>
              <a:ext uri="{FF2B5EF4-FFF2-40B4-BE49-F238E27FC236}">
                <a16:creationId xmlns:a16="http://schemas.microsoft.com/office/drawing/2014/main" id="{B911C7FD-11E3-4AF3-ADE9-541665B189B8}"/>
              </a:ext>
            </a:extLst>
          </p:cNvPr>
          <p:cNvSpPr/>
          <p:nvPr/>
        </p:nvSpPr>
        <p:spPr>
          <a:xfrm>
            <a:off x="1763697" y="3764671"/>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21" name="직사각형 20">
            <a:extLst>
              <a:ext uri="{FF2B5EF4-FFF2-40B4-BE49-F238E27FC236}">
                <a16:creationId xmlns:a16="http://schemas.microsoft.com/office/drawing/2014/main" id="{110ED845-804F-4126-AF76-1B23040C4392}"/>
              </a:ext>
            </a:extLst>
          </p:cNvPr>
          <p:cNvSpPr/>
          <p:nvPr/>
        </p:nvSpPr>
        <p:spPr>
          <a:xfrm>
            <a:off x="1650069" y="4075832"/>
            <a:ext cx="2895034" cy="553998"/>
          </a:xfrm>
          <a:prstGeom prst="rect">
            <a:avLst/>
          </a:prstGeom>
        </p:spPr>
        <p:txBody>
          <a:bodyPr wrap="square">
            <a:spAutoFit/>
          </a:bodyPr>
          <a:lstStyle/>
          <a:p>
            <a:pPr algn="ctr"/>
            <a:r>
              <a:rPr lang="en-US" altLang="ko-KR" sz="1500" dirty="0">
                <a:solidFill>
                  <a:schemeClr val="bg1"/>
                </a:solidFill>
                <a:latin typeface="+mn-ea"/>
              </a:rPr>
              <a:t>Major modules and</a:t>
            </a:r>
          </a:p>
          <a:p>
            <a:pPr algn="ctr"/>
            <a:r>
              <a:rPr lang="en-US" altLang="ko-KR" sz="1500" dirty="0">
                <a:solidFill>
                  <a:schemeClr val="bg1"/>
                </a:solidFill>
                <a:latin typeface="+mn-ea"/>
              </a:rPr>
              <a:t>Their functionality</a:t>
            </a:r>
          </a:p>
        </p:txBody>
      </p:sp>
      <p:sp>
        <p:nvSpPr>
          <p:cNvPr id="22" name="직사각형 21">
            <a:extLst>
              <a:ext uri="{FF2B5EF4-FFF2-40B4-BE49-F238E27FC236}">
                <a16:creationId xmlns:a16="http://schemas.microsoft.com/office/drawing/2014/main" id="{22625140-7D99-4B04-8A90-AB194CDD8DDD}"/>
              </a:ext>
            </a:extLst>
          </p:cNvPr>
          <p:cNvSpPr/>
          <p:nvPr/>
        </p:nvSpPr>
        <p:spPr>
          <a:xfrm>
            <a:off x="7612223" y="3808983"/>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23" name="직사각형 22">
            <a:extLst>
              <a:ext uri="{FF2B5EF4-FFF2-40B4-BE49-F238E27FC236}">
                <a16:creationId xmlns:a16="http://schemas.microsoft.com/office/drawing/2014/main" id="{2E2D0CEF-66D6-4BA4-B98D-2B95210494A2}"/>
              </a:ext>
            </a:extLst>
          </p:cNvPr>
          <p:cNvSpPr/>
          <p:nvPr/>
        </p:nvSpPr>
        <p:spPr>
          <a:xfrm>
            <a:off x="5311052" y="3786827"/>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24" name="직사각형 23">
            <a:extLst>
              <a:ext uri="{FF2B5EF4-FFF2-40B4-BE49-F238E27FC236}">
                <a16:creationId xmlns:a16="http://schemas.microsoft.com/office/drawing/2014/main" id="{F4774ED2-2A2C-483A-A940-614A7413D9E1}"/>
              </a:ext>
            </a:extLst>
          </p:cNvPr>
          <p:cNvSpPr/>
          <p:nvPr/>
        </p:nvSpPr>
        <p:spPr>
          <a:xfrm>
            <a:off x="2898343" y="3786827"/>
            <a:ext cx="425116" cy="292388"/>
          </a:xfrm>
          <a:prstGeom prst="rect">
            <a:avLst/>
          </a:prstGeom>
        </p:spPr>
        <p:txBody>
          <a:bodyPr wrap="none">
            <a:spAutoFit/>
          </a:bodyPr>
          <a:lstStyle/>
          <a:p>
            <a:r>
              <a:rPr lang="en-US" altLang="ko-KR" sz="1300" dirty="0">
                <a:solidFill>
                  <a:schemeClr val="accent5">
                    <a:lumMod val="60000"/>
                    <a:lumOff val="40000"/>
                  </a:schemeClr>
                </a:solidFill>
                <a:latin typeface="+mn-ea"/>
              </a:rPr>
              <a:t>0 3</a:t>
            </a:r>
            <a:endParaRPr lang="ko-KR" altLang="en-US" sz="1300" dirty="0">
              <a:solidFill>
                <a:schemeClr val="accent5">
                  <a:lumMod val="60000"/>
                  <a:lumOff val="40000"/>
                </a:schemeClr>
              </a:solidFill>
              <a:latin typeface="+mn-ea"/>
            </a:endParaRPr>
          </a:p>
        </p:txBody>
      </p:sp>
      <p:sp>
        <p:nvSpPr>
          <p:cNvPr id="25" name="직사각형 24">
            <a:extLst>
              <a:ext uri="{FF2B5EF4-FFF2-40B4-BE49-F238E27FC236}">
                <a16:creationId xmlns:a16="http://schemas.microsoft.com/office/drawing/2014/main" id="{2977551C-610D-40BA-9E3B-CD2677AF12AA}"/>
              </a:ext>
            </a:extLst>
          </p:cNvPr>
          <p:cNvSpPr/>
          <p:nvPr/>
        </p:nvSpPr>
        <p:spPr>
          <a:xfrm>
            <a:off x="5311052" y="4074479"/>
            <a:ext cx="2895034" cy="323165"/>
          </a:xfrm>
          <a:prstGeom prst="rect">
            <a:avLst/>
          </a:prstGeom>
        </p:spPr>
        <p:txBody>
          <a:bodyPr wrap="square">
            <a:spAutoFit/>
          </a:bodyPr>
          <a:lstStyle/>
          <a:p>
            <a:pPr algn="ctr"/>
            <a:r>
              <a:rPr lang="en-US" altLang="ko-KR" sz="1500" dirty="0">
                <a:solidFill>
                  <a:schemeClr val="bg1"/>
                </a:solidFill>
                <a:latin typeface="+mn-ea"/>
              </a:rPr>
              <a:t>Data Description</a:t>
            </a:r>
          </a:p>
        </p:txBody>
      </p:sp>
      <p:sp>
        <p:nvSpPr>
          <p:cNvPr id="26" name="직사각형 25">
            <a:extLst>
              <a:ext uri="{FF2B5EF4-FFF2-40B4-BE49-F238E27FC236}">
                <a16:creationId xmlns:a16="http://schemas.microsoft.com/office/drawing/2014/main" id="{AC907B06-64FA-4F93-B110-D80444BCA9AA}"/>
              </a:ext>
            </a:extLst>
          </p:cNvPr>
          <p:cNvSpPr/>
          <p:nvPr/>
        </p:nvSpPr>
        <p:spPr>
          <a:xfrm>
            <a:off x="6534612" y="3785474"/>
            <a:ext cx="431528" cy="292388"/>
          </a:xfrm>
          <a:prstGeom prst="rect">
            <a:avLst/>
          </a:prstGeom>
        </p:spPr>
        <p:txBody>
          <a:bodyPr wrap="none">
            <a:spAutoFit/>
          </a:bodyPr>
          <a:lstStyle/>
          <a:p>
            <a:r>
              <a:rPr lang="en-US" altLang="ko-KR" sz="1300" dirty="0">
                <a:solidFill>
                  <a:schemeClr val="accent5">
                    <a:lumMod val="60000"/>
                    <a:lumOff val="40000"/>
                  </a:schemeClr>
                </a:solidFill>
                <a:latin typeface="+mn-ea"/>
              </a:rPr>
              <a:t>0 4</a:t>
            </a:r>
            <a:endParaRPr lang="ko-KR" altLang="en-US" sz="1300" dirty="0">
              <a:solidFill>
                <a:schemeClr val="accent5">
                  <a:lumMod val="60000"/>
                  <a:lumOff val="40000"/>
                </a:schemeClr>
              </a:solidFill>
              <a:latin typeface="+mn-ea"/>
            </a:endParaRPr>
          </a:p>
        </p:txBody>
      </p:sp>
    </p:spTree>
    <p:extLst>
      <p:ext uri="{BB962C8B-B14F-4D97-AF65-F5344CB8AC3E}">
        <p14:creationId xmlns:p14="http://schemas.microsoft.com/office/powerpoint/2010/main" val="388440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2D00C9F-60FA-4A81-A522-72D3FF020E60}"/>
              </a:ext>
            </a:extLst>
          </p:cNvPr>
          <p:cNvSpPr/>
          <p:nvPr/>
        </p:nvSpPr>
        <p:spPr>
          <a:xfrm>
            <a:off x="2938467" y="901845"/>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0" name="직사각형 9">
            <a:extLst>
              <a:ext uri="{FF2B5EF4-FFF2-40B4-BE49-F238E27FC236}">
                <a16:creationId xmlns:a16="http://schemas.microsoft.com/office/drawing/2014/main" id="{D3933E22-409F-404B-B5B7-0313B68915CD}"/>
              </a:ext>
            </a:extLst>
          </p:cNvPr>
          <p:cNvSpPr/>
          <p:nvPr/>
        </p:nvSpPr>
        <p:spPr>
          <a:xfrm>
            <a:off x="637296" y="879689"/>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1" name="직사각형 10">
            <a:extLst>
              <a:ext uri="{FF2B5EF4-FFF2-40B4-BE49-F238E27FC236}">
                <a16:creationId xmlns:a16="http://schemas.microsoft.com/office/drawing/2014/main" id="{594CE7EC-440B-45A8-B3A9-9CF82B61EA48}"/>
              </a:ext>
            </a:extLst>
          </p:cNvPr>
          <p:cNvSpPr/>
          <p:nvPr/>
        </p:nvSpPr>
        <p:spPr>
          <a:xfrm>
            <a:off x="523668" y="1190850"/>
            <a:ext cx="2895034" cy="323165"/>
          </a:xfrm>
          <a:prstGeom prst="rect">
            <a:avLst/>
          </a:prstGeom>
        </p:spPr>
        <p:txBody>
          <a:bodyPr wrap="square">
            <a:spAutoFit/>
          </a:bodyPr>
          <a:lstStyle/>
          <a:p>
            <a:pPr algn="ctr"/>
            <a:r>
              <a:rPr lang="en-US" altLang="ko-KR" sz="1500" dirty="0">
                <a:solidFill>
                  <a:schemeClr val="bg1"/>
                </a:solidFill>
                <a:latin typeface="+mn-ea"/>
              </a:rPr>
              <a:t>Proposal description</a:t>
            </a:r>
          </a:p>
        </p:txBody>
      </p:sp>
      <p:sp>
        <p:nvSpPr>
          <p:cNvPr id="15" name="직사각형 14">
            <a:extLst>
              <a:ext uri="{FF2B5EF4-FFF2-40B4-BE49-F238E27FC236}">
                <a16:creationId xmlns:a16="http://schemas.microsoft.com/office/drawing/2014/main" id="{C696F74F-F97D-4B76-B35C-725EA38EAEB5}"/>
              </a:ext>
            </a:extLst>
          </p:cNvPr>
          <p:cNvSpPr/>
          <p:nvPr/>
        </p:nvSpPr>
        <p:spPr>
          <a:xfrm>
            <a:off x="523668" y="479579"/>
            <a:ext cx="3541199" cy="400110"/>
          </a:xfrm>
          <a:prstGeom prst="rect">
            <a:avLst/>
          </a:prstGeom>
        </p:spPr>
        <p:txBody>
          <a:bodyPr wrap="square">
            <a:spAutoFit/>
          </a:bodyPr>
          <a:lstStyle/>
          <a:p>
            <a:r>
              <a:rPr lang="en-US" altLang="ko-KR" sz="2000" dirty="0">
                <a:solidFill>
                  <a:schemeClr val="bg1"/>
                </a:solidFill>
                <a:latin typeface="+mn-ea"/>
              </a:rPr>
              <a:t>Summarize</a:t>
            </a:r>
            <a:r>
              <a:rPr lang="ko-KR" altLang="en-US" sz="2000" dirty="0">
                <a:solidFill>
                  <a:schemeClr val="bg1"/>
                </a:solidFill>
                <a:latin typeface="+mn-ea"/>
              </a:rPr>
              <a:t> </a:t>
            </a:r>
            <a:r>
              <a:rPr lang="en-US" altLang="ko-KR" sz="2000" dirty="0">
                <a:solidFill>
                  <a:schemeClr val="bg1"/>
                </a:solidFill>
                <a:latin typeface="+mn-ea"/>
              </a:rPr>
              <a:t>the</a:t>
            </a:r>
            <a:r>
              <a:rPr lang="ko-KR" altLang="en-US" sz="2000" dirty="0">
                <a:solidFill>
                  <a:schemeClr val="bg1"/>
                </a:solidFill>
                <a:latin typeface="+mn-ea"/>
              </a:rPr>
              <a:t> </a:t>
            </a:r>
            <a:r>
              <a:rPr lang="en-US" altLang="ko-KR" sz="2000" dirty="0">
                <a:solidFill>
                  <a:schemeClr val="bg1"/>
                </a:solidFill>
                <a:latin typeface="+mn-ea"/>
              </a:rPr>
              <a:t>requirements</a:t>
            </a:r>
            <a:endParaRPr lang="ko-KR" altLang="en-US" sz="2000" dirty="0">
              <a:solidFill>
                <a:schemeClr val="bg1"/>
              </a:solidFill>
              <a:latin typeface="+mn-ea"/>
            </a:endParaRPr>
          </a:p>
        </p:txBody>
      </p:sp>
      <p:sp>
        <p:nvSpPr>
          <p:cNvPr id="16" name="직사각형 15">
            <a:extLst>
              <a:ext uri="{FF2B5EF4-FFF2-40B4-BE49-F238E27FC236}">
                <a16:creationId xmlns:a16="http://schemas.microsoft.com/office/drawing/2014/main" id="{1F791E7C-E1F0-408C-A76E-8ABB7402711F}"/>
              </a:ext>
            </a:extLst>
          </p:cNvPr>
          <p:cNvSpPr/>
          <p:nvPr/>
        </p:nvSpPr>
        <p:spPr>
          <a:xfrm>
            <a:off x="1771942" y="901845"/>
            <a:ext cx="426720" cy="292388"/>
          </a:xfrm>
          <a:prstGeom prst="rect">
            <a:avLst/>
          </a:prstGeom>
        </p:spPr>
        <p:txBody>
          <a:bodyPr wrap="none">
            <a:spAutoFit/>
          </a:bodyPr>
          <a:lstStyle/>
          <a:p>
            <a:r>
              <a:rPr lang="en-US" altLang="ko-KR" sz="1300" dirty="0">
                <a:solidFill>
                  <a:schemeClr val="accent5">
                    <a:lumMod val="60000"/>
                    <a:lumOff val="40000"/>
                  </a:schemeClr>
                </a:solidFill>
                <a:latin typeface="+mn-ea"/>
              </a:rPr>
              <a:t>0 1</a:t>
            </a:r>
            <a:endParaRPr lang="ko-KR" altLang="en-US" sz="1300" dirty="0">
              <a:solidFill>
                <a:schemeClr val="accent5">
                  <a:lumMod val="60000"/>
                  <a:lumOff val="40000"/>
                </a:schemeClr>
              </a:solidFill>
              <a:latin typeface="+mn-ea"/>
            </a:endParaRPr>
          </a:p>
        </p:txBody>
      </p:sp>
      <p:sp>
        <p:nvSpPr>
          <p:cNvPr id="2" name="직사각형 1">
            <a:extLst>
              <a:ext uri="{FF2B5EF4-FFF2-40B4-BE49-F238E27FC236}">
                <a16:creationId xmlns:a16="http://schemas.microsoft.com/office/drawing/2014/main" id="{49915191-20B7-422A-999F-C3829DF5422C}"/>
              </a:ext>
            </a:extLst>
          </p:cNvPr>
          <p:cNvSpPr/>
          <p:nvPr/>
        </p:nvSpPr>
        <p:spPr>
          <a:xfrm>
            <a:off x="760458" y="3551026"/>
            <a:ext cx="4953000" cy="1604285"/>
          </a:xfrm>
          <a:prstGeom prst="rect">
            <a:avLst/>
          </a:prstGeom>
        </p:spPr>
        <p:txBody>
          <a:bodyPr>
            <a:spAutoFit/>
          </a:bodyPr>
          <a:lstStyle/>
          <a:p>
            <a:pPr marL="342900" lvl="0" indent="-342900" latinLnBrk="0">
              <a:lnSpc>
                <a:spcPct val="115000"/>
              </a:lnSpc>
              <a:spcAft>
                <a:spcPts val="1000"/>
              </a:spcAft>
              <a:buFont typeface="Wingdings" panose="05000000000000000000" pitchFamily="2" charset="2"/>
              <a:buChar char=""/>
            </a:pPr>
            <a:r>
              <a:rPr lang="en-US" altLang="ko-KR" dirty="0">
                <a:solidFill>
                  <a:schemeClr val="bg1"/>
                </a:solidFill>
                <a:latin typeface="+mn-ea"/>
                <a:cs typeface="Times New Roman" panose="02020603050405020304" pitchFamily="18" charset="0"/>
              </a:rPr>
              <a:t>Talk with your with friend whenever and wherever you want.</a:t>
            </a:r>
            <a:endParaRPr lang="ko-KR" altLang="ko-KR" dirty="0">
              <a:solidFill>
                <a:schemeClr val="bg1"/>
              </a:solidFill>
              <a:latin typeface="+mn-ea"/>
              <a:cs typeface="Times New Roman" panose="02020603050405020304" pitchFamily="18" charset="0"/>
            </a:endParaRPr>
          </a:p>
          <a:p>
            <a:pPr marL="342900" lvl="0" indent="-342900" latinLnBrk="0">
              <a:lnSpc>
                <a:spcPct val="115000"/>
              </a:lnSpc>
              <a:spcAft>
                <a:spcPts val="1000"/>
              </a:spcAft>
              <a:buFont typeface="Wingdings" panose="05000000000000000000" pitchFamily="2" charset="2"/>
              <a:buChar char=""/>
            </a:pPr>
            <a:r>
              <a:rPr lang="en-US" altLang="ko-KR" dirty="0">
                <a:solidFill>
                  <a:schemeClr val="bg1"/>
                </a:solidFill>
                <a:latin typeface="+mn-ea"/>
                <a:cs typeface="Times New Roman" panose="02020603050405020304" pitchFamily="18" charset="0"/>
              </a:rPr>
              <a:t>Manage your personal schedule.</a:t>
            </a:r>
            <a:endParaRPr lang="ko-KR" altLang="ko-KR" dirty="0">
              <a:solidFill>
                <a:schemeClr val="bg1"/>
              </a:solidFill>
              <a:latin typeface="+mn-ea"/>
              <a:cs typeface="Times New Roman" panose="02020603050405020304" pitchFamily="18" charset="0"/>
            </a:endParaRPr>
          </a:p>
          <a:p>
            <a:pPr marL="342900" lvl="0" indent="-342900" latinLnBrk="0">
              <a:lnSpc>
                <a:spcPct val="115000"/>
              </a:lnSpc>
              <a:spcAft>
                <a:spcPts val="1000"/>
              </a:spcAft>
              <a:buFont typeface="Wingdings" panose="05000000000000000000" pitchFamily="2" charset="2"/>
              <a:buChar char=""/>
            </a:pPr>
            <a:r>
              <a:rPr lang="en-US" altLang="ko-KR" dirty="0">
                <a:solidFill>
                  <a:schemeClr val="bg1"/>
                </a:solidFill>
                <a:latin typeface="+mn-ea"/>
                <a:cs typeface="Times New Roman" panose="02020603050405020304" pitchFamily="18" charset="0"/>
              </a:rPr>
              <a:t>Share your schedule with your friends.</a:t>
            </a:r>
            <a:endParaRPr lang="ko-KR" altLang="ko-KR" dirty="0">
              <a:solidFill>
                <a:schemeClr val="bg1"/>
              </a:solidFill>
              <a:latin typeface="+mn-ea"/>
              <a:cs typeface="Times New Roman" panose="02020603050405020304" pitchFamily="18" charset="0"/>
            </a:endParaRPr>
          </a:p>
        </p:txBody>
      </p:sp>
      <p:sp>
        <p:nvSpPr>
          <p:cNvPr id="3" name="직사각형 2">
            <a:extLst>
              <a:ext uri="{FF2B5EF4-FFF2-40B4-BE49-F238E27FC236}">
                <a16:creationId xmlns:a16="http://schemas.microsoft.com/office/drawing/2014/main" id="{D2A435C2-1F53-49C8-9E6B-F0A6024296FA}"/>
              </a:ext>
            </a:extLst>
          </p:cNvPr>
          <p:cNvSpPr/>
          <p:nvPr/>
        </p:nvSpPr>
        <p:spPr>
          <a:xfrm>
            <a:off x="760458" y="2154764"/>
            <a:ext cx="8259255" cy="923330"/>
          </a:xfrm>
          <a:prstGeom prst="rect">
            <a:avLst/>
          </a:prstGeom>
        </p:spPr>
        <p:txBody>
          <a:bodyPr wrap="square">
            <a:spAutoFit/>
          </a:bodyPr>
          <a:lstStyle/>
          <a:p>
            <a:r>
              <a:rPr lang="en-US" altLang="ko-KR" dirty="0">
                <a:solidFill>
                  <a:schemeClr val="bg1"/>
                </a:solidFill>
                <a:latin typeface="+mn-ea"/>
                <a:cs typeface="Times New Roman" panose="02020603050405020304" pitchFamily="18" charset="0"/>
              </a:rPr>
              <a:t>CCC is a messenger app like any other messenger app especially developed for University </a:t>
            </a:r>
            <a:r>
              <a:rPr lang="en-US" altLang="ko-KR" dirty="0">
                <a:solidFill>
                  <a:schemeClr val="bg1"/>
                </a:solidFill>
                <a:latin typeface="+mn-ea"/>
              </a:rPr>
              <a:t>Student’s but it has some added functionalities which can be very useful for managing day to day activities. </a:t>
            </a:r>
            <a:endParaRPr lang="ko-KR" altLang="en-US" dirty="0">
              <a:solidFill>
                <a:schemeClr val="bg1"/>
              </a:solidFill>
              <a:latin typeface="+mn-ea"/>
            </a:endParaRPr>
          </a:p>
        </p:txBody>
      </p:sp>
    </p:spTree>
    <p:extLst>
      <p:ext uri="{BB962C8B-B14F-4D97-AF65-F5344CB8AC3E}">
        <p14:creationId xmlns:p14="http://schemas.microsoft.com/office/powerpoint/2010/main" val="200196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2D00C9F-60FA-4A81-A522-72D3FF020E60}"/>
              </a:ext>
            </a:extLst>
          </p:cNvPr>
          <p:cNvSpPr/>
          <p:nvPr/>
        </p:nvSpPr>
        <p:spPr>
          <a:xfrm>
            <a:off x="2938467" y="901845"/>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0" name="직사각형 9">
            <a:extLst>
              <a:ext uri="{FF2B5EF4-FFF2-40B4-BE49-F238E27FC236}">
                <a16:creationId xmlns:a16="http://schemas.microsoft.com/office/drawing/2014/main" id="{D3933E22-409F-404B-B5B7-0313B68915CD}"/>
              </a:ext>
            </a:extLst>
          </p:cNvPr>
          <p:cNvSpPr/>
          <p:nvPr/>
        </p:nvSpPr>
        <p:spPr>
          <a:xfrm>
            <a:off x="637296" y="879689"/>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1" name="직사각형 10">
            <a:extLst>
              <a:ext uri="{FF2B5EF4-FFF2-40B4-BE49-F238E27FC236}">
                <a16:creationId xmlns:a16="http://schemas.microsoft.com/office/drawing/2014/main" id="{594CE7EC-440B-45A8-B3A9-9CF82B61EA48}"/>
              </a:ext>
            </a:extLst>
          </p:cNvPr>
          <p:cNvSpPr/>
          <p:nvPr/>
        </p:nvSpPr>
        <p:spPr>
          <a:xfrm>
            <a:off x="523668" y="1190850"/>
            <a:ext cx="2895034" cy="323165"/>
          </a:xfrm>
          <a:prstGeom prst="rect">
            <a:avLst/>
          </a:prstGeom>
        </p:spPr>
        <p:txBody>
          <a:bodyPr wrap="square">
            <a:spAutoFit/>
          </a:bodyPr>
          <a:lstStyle/>
          <a:p>
            <a:pPr algn="ctr"/>
            <a:r>
              <a:rPr lang="en-US" altLang="ko-KR" sz="1500" dirty="0">
                <a:solidFill>
                  <a:schemeClr val="bg1"/>
                </a:solidFill>
                <a:latin typeface="+mn-ea"/>
              </a:rPr>
              <a:t>Process description</a:t>
            </a:r>
          </a:p>
        </p:txBody>
      </p:sp>
      <p:sp>
        <p:nvSpPr>
          <p:cNvPr id="15" name="직사각형 14">
            <a:extLst>
              <a:ext uri="{FF2B5EF4-FFF2-40B4-BE49-F238E27FC236}">
                <a16:creationId xmlns:a16="http://schemas.microsoft.com/office/drawing/2014/main" id="{C696F74F-F97D-4B76-B35C-725EA38EAEB5}"/>
              </a:ext>
            </a:extLst>
          </p:cNvPr>
          <p:cNvSpPr/>
          <p:nvPr/>
        </p:nvSpPr>
        <p:spPr>
          <a:xfrm>
            <a:off x="523668" y="479579"/>
            <a:ext cx="3541199" cy="400110"/>
          </a:xfrm>
          <a:prstGeom prst="rect">
            <a:avLst/>
          </a:prstGeom>
        </p:spPr>
        <p:txBody>
          <a:bodyPr wrap="square">
            <a:spAutoFit/>
          </a:bodyPr>
          <a:lstStyle/>
          <a:p>
            <a:r>
              <a:rPr lang="en-US" altLang="ko-KR" sz="2000" dirty="0">
                <a:solidFill>
                  <a:schemeClr val="bg1"/>
                </a:solidFill>
                <a:latin typeface="+mn-ea"/>
              </a:rPr>
              <a:t>Summarize</a:t>
            </a:r>
            <a:r>
              <a:rPr lang="ko-KR" altLang="en-US" sz="2000" dirty="0">
                <a:solidFill>
                  <a:schemeClr val="bg1"/>
                </a:solidFill>
                <a:latin typeface="+mn-ea"/>
              </a:rPr>
              <a:t> </a:t>
            </a:r>
            <a:r>
              <a:rPr lang="en-US" altLang="ko-KR" sz="2000" dirty="0">
                <a:solidFill>
                  <a:schemeClr val="bg1"/>
                </a:solidFill>
                <a:latin typeface="+mn-ea"/>
              </a:rPr>
              <a:t>the</a:t>
            </a:r>
            <a:r>
              <a:rPr lang="ko-KR" altLang="en-US" sz="2000" dirty="0">
                <a:solidFill>
                  <a:schemeClr val="bg1"/>
                </a:solidFill>
                <a:latin typeface="+mn-ea"/>
              </a:rPr>
              <a:t> </a:t>
            </a:r>
            <a:r>
              <a:rPr lang="en-US" altLang="ko-KR" sz="2000" dirty="0">
                <a:solidFill>
                  <a:schemeClr val="bg1"/>
                </a:solidFill>
                <a:latin typeface="+mn-ea"/>
              </a:rPr>
              <a:t>requirements</a:t>
            </a:r>
            <a:endParaRPr lang="ko-KR" altLang="en-US" sz="2000" dirty="0">
              <a:solidFill>
                <a:schemeClr val="bg1"/>
              </a:solidFill>
              <a:latin typeface="+mn-ea"/>
            </a:endParaRPr>
          </a:p>
        </p:txBody>
      </p:sp>
      <p:sp>
        <p:nvSpPr>
          <p:cNvPr id="16" name="직사각형 15">
            <a:extLst>
              <a:ext uri="{FF2B5EF4-FFF2-40B4-BE49-F238E27FC236}">
                <a16:creationId xmlns:a16="http://schemas.microsoft.com/office/drawing/2014/main" id="{1F791E7C-E1F0-408C-A76E-8ABB7402711F}"/>
              </a:ext>
            </a:extLst>
          </p:cNvPr>
          <p:cNvSpPr/>
          <p:nvPr/>
        </p:nvSpPr>
        <p:spPr>
          <a:xfrm>
            <a:off x="1771942" y="901845"/>
            <a:ext cx="426720" cy="292388"/>
          </a:xfrm>
          <a:prstGeom prst="rect">
            <a:avLst/>
          </a:prstGeom>
        </p:spPr>
        <p:txBody>
          <a:bodyPr wrap="none">
            <a:spAutoFit/>
          </a:bodyPr>
          <a:lstStyle/>
          <a:p>
            <a:r>
              <a:rPr lang="en-US" altLang="ko-KR" sz="1300" dirty="0">
                <a:solidFill>
                  <a:schemeClr val="accent5">
                    <a:lumMod val="60000"/>
                    <a:lumOff val="40000"/>
                  </a:schemeClr>
                </a:solidFill>
                <a:latin typeface="+mn-ea"/>
              </a:rPr>
              <a:t>0 2</a:t>
            </a:r>
            <a:endParaRPr lang="ko-KR" altLang="en-US" sz="1300" dirty="0">
              <a:solidFill>
                <a:schemeClr val="accent5">
                  <a:lumMod val="60000"/>
                  <a:lumOff val="40000"/>
                </a:schemeClr>
              </a:solidFill>
              <a:latin typeface="+mn-ea"/>
            </a:endParaRPr>
          </a:p>
        </p:txBody>
      </p:sp>
      <p:cxnSp>
        <p:nvCxnSpPr>
          <p:cNvPr id="7" name="직선 연결선 6">
            <a:extLst>
              <a:ext uri="{FF2B5EF4-FFF2-40B4-BE49-F238E27FC236}">
                <a16:creationId xmlns:a16="http://schemas.microsoft.com/office/drawing/2014/main" id="{0D02E0F6-DCD0-4B68-B13D-39B9E4EE82C5}"/>
              </a:ext>
            </a:extLst>
          </p:cNvPr>
          <p:cNvCxnSpPr/>
          <p:nvPr/>
        </p:nvCxnSpPr>
        <p:spPr>
          <a:xfrm>
            <a:off x="870696" y="2265317"/>
            <a:ext cx="133671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72BC3CF7-D940-481B-A167-BD95681068D6}"/>
              </a:ext>
            </a:extLst>
          </p:cNvPr>
          <p:cNvSpPr/>
          <p:nvPr/>
        </p:nvSpPr>
        <p:spPr>
          <a:xfrm>
            <a:off x="766590" y="2295462"/>
            <a:ext cx="2003243" cy="1020216"/>
          </a:xfrm>
          <a:prstGeom prst="rect">
            <a:avLst/>
          </a:prstGeom>
        </p:spPr>
        <p:txBody>
          <a:bodyPr wrap="square">
            <a:spAutoFit/>
          </a:bodyPr>
          <a:lstStyle/>
          <a:p>
            <a:pPr>
              <a:lnSpc>
                <a:spcPct val="150000"/>
              </a:lnSpc>
            </a:pPr>
            <a:r>
              <a:rPr lang="en-US" altLang="ko-KR" sz="1400" dirty="0">
                <a:solidFill>
                  <a:schemeClr val="bg1">
                    <a:lumMod val="75000"/>
                  </a:schemeClr>
                </a:solidFill>
                <a:latin typeface="+mn-ea"/>
              </a:rPr>
              <a:t>Tool : Android</a:t>
            </a:r>
          </a:p>
          <a:p>
            <a:pPr>
              <a:lnSpc>
                <a:spcPct val="150000"/>
              </a:lnSpc>
            </a:pPr>
            <a:r>
              <a:rPr lang="en-US" altLang="ko-KR" sz="1400" dirty="0">
                <a:solidFill>
                  <a:schemeClr val="bg1">
                    <a:lumMod val="75000"/>
                  </a:schemeClr>
                </a:solidFill>
                <a:latin typeface="+mn-ea"/>
              </a:rPr>
              <a:t>Platform Version</a:t>
            </a:r>
          </a:p>
          <a:p>
            <a:pPr>
              <a:lnSpc>
                <a:spcPct val="150000"/>
              </a:lnSpc>
            </a:pPr>
            <a:r>
              <a:rPr lang="en-US" altLang="ko-KR" sz="1400" dirty="0">
                <a:solidFill>
                  <a:schemeClr val="bg1">
                    <a:lumMod val="75000"/>
                  </a:schemeClr>
                </a:solidFill>
                <a:latin typeface="+mn-ea"/>
              </a:rPr>
              <a:t>: Android 5.1(Lollipop)</a:t>
            </a:r>
          </a:p>
        </p:txBody>
      </p:sp>
      <p:sp>
        <p:nvSpPr>
          <p:cNvPr id="2" name="직사각형 1">
            <a:extLst>
              <a:ext uri="{FF2B5EF4-FFF2-40B4-BE49-F238E27FC236}">
                <a16:creationId xmlns:a16="http://schemas.microsoft.com/office/drawing/2014/main" id="{02CB1D66-F1C3-44AB-B977-C8097B2E6E2D}"/>
              </a:ext>
            </a:extLst>
          </p:cNvPr>
          <p:cNvSpPr/>
          <p:nvPr/>
        </p:nvSpPr>
        <p:spPr>
          <a:xfrm>
            <a:off x="523668" y="4251070"/>
            <a:ext cx="9112679" cy="1227644"/>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pPr>
            <a:r>
              <a:rPr lang="en-US" altLang="ko-KR" sz="1600" kern="100" dirty="0">
                <a:solidFill>
                  <a:schemeClr val="bg1"/>
                </a:solidFill>
                <a:latin typeface="+mn-ea"/>
                <a:cs typeface="Times New Roman" panose="02020603050405020304" pitchFamily="18" charset="0"/>
              </a:rPr>
              <a:t>The available platforms are Android, IOS and Windows phone. </a:t>
            </a:r>
            <a:endParaRPr lang="ko-KR" altLang="ko-KR" sz="1600" kern="100" dirty="0">
              <a:solidFill>
                <a:schemeClr val="bg1"/>
              </a:solidFill>
              <a:latin typeface="+mn-ea"/>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US" altLang="ko-KR" sz="1600" kern="100" dirty="0">
                <a:solidFill>
                  <a:schemeClr val="bg1"/>
                </a:solidFill>
                <a:latin typeface="+mn-ea"/>
                <a:cs typeface="Times New Roman" panose="02020603050405020304" pitchFamily="18" charset="0"/>
              </a:rPr>
              <a:t>Android is a really friendly platform to launch our application because there is lot of android users and Android application are really easy to build on any kind of system, and android application are very accessible.</a:t>
            </a:r>
            <a:endParaRPr lang="ko-KR" altLang="ko-KR" sz="1600" kern="100" dirty="0">
              <a:solidFill>
                <a:schemeClr val="bg1"/>
              </a:solidFill>
              <a:latin typeface="+mn-ea"/>
              <a:cs typeface="Times New Roman" panose="02020603050405020304" pitchFamily="18" charset="0"/>
            </a:endParaRPr>
          </a:p>
        </p:txBody>
      </p:sp>
      <p:cxnSp>
        <p:nvCxnSpPr>
          <p:cNvPr id="23" name="직선 연결선 22">
            <a:extLst>
              <a:ext uri="{FF2B5EF4-FFF2-40B4-BE49-F238E27FC236}">
                <a16:creationId xmlns:a16="http://schemas.microsoft.com/office/drawing/2014/main" id="{F76F3747-F464-4B98-9F45-951B4C277FCD}"/>
              </a:ext>
            </a:extLst>
          </p:cNvPr>
          <p:cNvCxnSpPr/>
          <p:nvPr/>
        </p:nvCxnSpPr>
        <p:spPr>
          <a:xfrm>
            <a:off x="852852" y="3685381"/>
            <a:ext cx="133671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D81B7E99-E91C-4E0B-9FCA-C065E1FEA967}"/>
              </a:ext>
            </a:extLst>
          </p:cNvPr>
          <p:cNvSpPr/>
          <p:nvPr/>
        </p:nvSpPr>
        <p:spPr>
          <a:xfrm>
            <a:off x="766591" y="3682790"/>
            <a:ext cx="1746957" cy="373885"/>
          </a:xfrm>
          <a:prstGeom prst="rect">
            <a:avLst/>
          </a:prstGeom>
        </p:spPr>
        <p:txBody>
          <a:bodyPr wrap="square">
            <a:spAutoFit/>
          </a:bodyPr>
          <a:lstStyle/>
          <a:p>
            <a:pPr>
              <a:lnSpc>
                <a:spcPct val="150000"/>
              </a:lnSpc>
            </a:pPr>
            <a:r>
              <a:rPr lang="en-US" altLang="ko-KR" sz="1400" dirty="0">
                <a:solidFill>
                  <a:schemeClr val="bg1">
                    <a:lumMod val="75000"/>
                  </a:schemeClr>
                </a:solidFill>
                <a:latin typeface="+mn-ea"/>
              </a:rPr>
              <a:t>Why using android</a:t>
            </a:r>
          </a:p>
        </p:txBody>
      </p:sp>
    </p:spTree>
    <p:extLst>
      <p:ext uri="{BB962C8B-B14F-4D97-AF65-F5344CB8AC3E}">
        <p14:creationId xmlns:p14="http://schemas.microsoft.com/office/powerpoint/2010/main" val="409191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2D00C9F-60FA-4A81-A522-72D3FF020E60}"/>
              </a:ext>
            </a:extLst>
          </p:cNvPr>
          <p:cNvSpPr/>
          <p:nvPr/>
        </p:nvSpPr>
        <p:spPr>
          <a:xfrm>
            <a:off x="2938467" y="901845"/>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0" name="직사각형 9">
            <a:extLst>
              <a:ext uri="{FF2B5EF4-FFF2-40B4-BE49-F238E27FC236}">
                <a16:creationId xmlns:a16="http://schemas.microsoft.com/office/drawing/2014/main" id="{D3933E22-409F-404B-B5B7-0313B68915CD}"/>
              </a:ext>
            </a:extLst>
          </p:cNvPr>
          <p:cNvSpPr/>
          <p:nvPr/>
        </p:nvSpPr>
        <p:spPr>
          <a:xfrm>
            <a:off x="637296" y="879689"/>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1" name="직사각형 10">
            <a:extLst>
              <a:ext uri="{FF2B5EF4-FFF2-40B4-BE49-F238E27FC236}">
                <a16:creationId xmlns:a16="http://schemas.microsoft.com/office/drawing/2014/main" id="{594CE7EC-440B-45A8-B3A9-9CF82B61EA48}"/>
              </a:ext>
            </a:extLst>
          </p:cNvPr>
          <p:cNvSpPr/>
          <p:nvPr/>
        </p:nvSpPr>
        <p:spPr>
          <a:xfrm>
            <a:off x="523668" y="1190850"/>
            <a:ext cx="2895034" cy="553998"/>
          </a:xfrm>
          <a:prstGeom prst="rect">
            <a:avLst/>
          </a:prstGeom>
        </p:spPr>
        <p:txBody>
          <a:bodyPr wrap="square">
            <a:spAutoFit/>
          </a:bodyPr>
          <a:lstStyle/>
          <a:p>
            <a:pPr algn="ctr"/>
            <a:r>
              <a:rPr lang="en-US" altLang="ko-KR" sz="1500" dirty="0">
                <a:solidFill>
                  <a:schemeClr val="bg1"/>
                </a:solidFill>
                <a:latin typeface="+mn-ea"/>
              </a:rPr>
              <a:t>Major modules and</a:t>
            </a:r>
          </a:p>
          <a:p>
            <a:pPr algn="ctr"/>
            <a:r>
              <a:rPr lang="en-US" altLang="ko-KR" sz="1500" dirty="0">
                <a:solidFill>
                  <a:schemeClr val="bg1"/>
                </a:solidFill>
                <a:latin typeface="+mn-ea"/>
              </a:rPr>
              <a:t>Their functionality</a:t>
            </a:r>
          </a:p>
        </p:txBody>
      </p:sp>
      <p:sp>
        <p:nvSpPr>
          <p:cNvPr id="15" name="직사각형 14">
            <a:extLst>
              <a:ext uri="{FF2B5EF4-FFF2-40B4-BE49-F238E27FC236}">
                <a16:creationId xmlns:a16="http://schemas.microsoft.com/office/drawing/2014/main" id="{C696F74F-F97D-4B76-B35C-725EA38EAEB5}"/>
              </a:ext>
            </a:extLst>
          </p:cNvPr>
          <p:cNvSpPr/>
          <p:nvPr/>
        </p:nvSpPr>
        <p:spPr>
          <a:xfrm>
            <a:off x="523668" y="479579"/>
            <a:ext cx="3541199" cy="400110"/>
          </a:xfrm>
          <a:prstGeom prst="rect">
            <a:avLst/>
          </a:prstGeom>
        </p:spPr>
        <p:txBody>
          <a:bodyPr wrap="square">
            <a:spAutoFit/>
          </a:bodyPr>
          <a:lstStyle/>
          <a:p>
            <a:r>
              <a:rPr lang="en-US" altLang="ko-KR" sz="2000" dirty="0">
                <a:solidFill>
                  <a:schemeClr val="bg1"/>
                </a:solidFill>
                <a:latin typeface="+mn-ea"/>
              </a:rPr>
              <a:t>Summarize</a:t>
            </a:r>
            <a:r>
              <a:rPr lang="ko-KR" altLang="en-US" sz="2000" dirty="0">
                <a:solidFill>
                  <a:schemeClr val="bg1"/>
                </a:solidFill>
                <a:latin typeface="+mn-ea"/>
              </a:rPr>
              <a:t> </a:t>
            </a:r>
            <a:r>
              <a:rPr lang="en-US" altLang="ko-KR" sz="2000" dirty="0">
                <a:solidFill>
                  <a:schemeClr val="bg1"/>
                </a:solidFill>
                <a:latin typeface="+mn-ea"/>
              </a:rPr>
              <a:t>the</a:t>
            </a:r>
            <a:r>
              <a:rPr lang="ko-KR" altLang="en-US" sz="2000" dirty="0">
                <a:solidFill>
                  <a:schemeClr val="bg1"/>
                </a:solidFill>
                <a:latin typeface="+mn-ea"/>
              </a:rPr>
              <a:t> </a:t>
            </a:r>
            <a:r>
              <a:rPr lang="en-US" altLang="ko-KR" sz="2000" dirty="0">
                <a:solidFill>
                  <a:schemeClr val="bg1"/>
                </a:solidFill>
                <a:latin typeface="+mn-ea"/>
              </a:rPr>
              <a:t>requirements</a:t>
            </a:r>
            <a:endParaRPr lang="ko-KR" altLang="en-US" sz="2000" dirty="0">
              <a:solidFill>
                <a:schemeClr val="bg1"/>
              </a:solidFill>
              <a:latin typeface="+mn-ea"/>
            </a:endParaRPr>
          </a:p>
        </p:txBody>
      </p:sp>
      <p:sp>
        <p:nvSpPr>
          <p:cNvPr id="16" name="직사각형 15">
            <a:extLst>
              <a:ext uri="{FF2B5EF4-FFF2-40B4-BE49-F238E27FC236}">
                <a16:creationId xmlns:a16="http://schemas.microsoft.com/office/drawing/2014/main" id="{1F791E7C-E1F0-408C-A76E-8ABB7402711F}"/>
              </a:ext>
            </a:extLst>
          </p:cNvPr>
          <p:cNvSpPr/>
          <p:nvPr/>
        </p:nvSpPr>
        <p:spPr>
          <a:xfrm>
            <a:off x="1771942" y="901845"/>
            <a:ext cx="426720" cy="292388"/>
          </a:xfrm>
          <a:prstGeom prst="rect">
            <a:avLst/>
          </a:prstGeom>
        </p:spPr>
        <p:txBody>
          <a:bodyPr wrap="none">
            <a:spAutoFit/>
          </a:bodyPr>
          <a:lstStyle/>
          <a:p>
            <a:r>
              <a:rPr lang="en-US" altLang="ko-KR" sz="1300" dirty="0">
                <a:solidFill>
                  <a:schemeClr val="accent5">
                    <a:lumMod val="60000"/>
                    <a:lumOff val="40000"/>
                  </a:schemeClr>
                </a:solidFill>
                <a:latin typeface="+mn-ea"/>
              </a:rPr>
              <a:t>0 3</a:t>
            </a:r>
            <a:endParaRPr lang="ko-KR" altLang="en-US" sz="1300" dirty="0">
              <a:solidFill>
                <a:schemeClr val="accent5">
                  <a:lumMod val="60000"/>
                  <a:lumOff val="40000"/>
                </a:schemeClr>
              </a:solidFill>
              <a:latin typeface="+mn-ea"/>
            </a:endParaRPr>
          </a:p>
        </p:txBody>
      </p:sp>
      <p:cxnSp>
        <p:nvCxnSpPr>
          <p:cNvPr id="7" name="직선 연결선 6">
            <a:extLst>
              <a:ext uri="{FF2B5EF4-FFF2-40B4-BE49-F238E27FC236}">
                <a16:creationId xmlns:a16="http://schemas.microsoft.com/office/drawing/2014/main" id="{4BA12FE1-FD36-4FF4-8BA9-4010A3C4E046}"/>
              </a:ext>
            </a:extLst>
          </p:cNvPr>
          <p:cNvCxnSpPr/>
          <p:nvPr/>
        </p:nvCxnSpPr>
        <p:spPr>
          <a:xfrm>
            <a:off x="870696" y="2265317"/>
            <a:ext cx="133671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7EA0B303-F062-4704-BA9E-466DC1A91C34}"/>
              </a:ext>
            </a:extLst>
          </p:cNvPr>
          <p:cNvSpPr/>
          <p:nvPr/>
        </p:nvSpPr>
        <p:spPr>
          <a:xfrm>
            <a:off x="766591" y="2295462"/>
            <a:ext cx="1527676" cy="373885"/>
          </a:xfrm>
          <a:prstGeom prst="rect">
            <a:avLst/>
          </a:prstGeom>
        </p:spPr>
        <p:txBody>
          <a:bodyPr wrap="square">
            <a:spAutoFit/>
          </a:bodyPr>
          <a:lstStyle/>
          <a:p>
            <a:pPr>
              <a:lnSpc>
                <a:spcPct val="150000"/>
              </a:lnSpc>
            </a:pPr>
            <a:r>
              <a:rPr lang="en-US" altLang="ko-KR" sz="1400" dirty="0">
                <a:solidFill>
                  <a:schemeClr val="bg1">
                    <a:lumMod val="65000"/>
                  </a:schemeClr>
                </a:solidFill>
                <a:latin typeface="+mn-ea"/>
              </a:rPr>
              <a:t>Messenger</a:t>
            </a:r>
          </a:p>
        </p:txBody>
      </p:sp>
      <p:sp>
        <p:nvSpPr>
          <p:cNvPr id="2" name="TextBox 1">
            <a:extLst>
              <a:ext uri="{FF2B5EF4-FFF2-40B4-BE49-F238E27FC236}">
                <a16:creationId xmlns:a16="http://schemas.microsoft.com/office/drawing/2014/main" id="{C1673B5D-546B-417D-8DC9-54015B985F8B}"/>
              </a:ext>
            </a:extLst>
          </p:cNvPr>
          <p:cNvSpPr txBox="1"/>
          <p:nvPr/>
        </p:nvSpPr>
        <p:spPr>
          <a:xfrm>
            <a:off x="766591" y="2893325"/>
            <a:ext cx="3027487" cy="1323439"/>
          </a:xfrm>
          <a:prstGeom prst="rect">
            <a:avLst/>
          </a:prstGeom>
          <a:noFill/>
        </p:spPr>
        <p:txBody>
          <a:bodyPr wrap="square" rtlCol="0">
            <a:spAutoFit/>
          </a:bodyPr>
          <a:lstStyle/>
          <a:p>
            <a:r>
              <a:rPr lang="en-US" altLang="ko-KR" sz="1600" dirty="0">
                <a:solidFill>
                  <a:schemeClr val="bg1"/>
                </a:solidFill>
                <a:latin typeface="+mn-ea"/>
              </a:rPr>
              <a:t>Message send &amp; receive</a:t>
            </a:r>
          </a:p>
          <a:p>
            <a:r>
              <a:rPr lang="en-US" altLang="ko-KR" sz="1600" dirty="0">
                <a:solidFill>
                  <a:schemeClr val="bg1"/>
                </a:solidFill>
                <a:latin typeface="+mn-ea"/>
              </a:rPr>
              <a:t>Timetable send &amp; receive</a:t>
            </a:r>
          </a:p>
          <a:p>
            <a:r>
              <a:rPr lang="en-US" altLang="ko-KR" sz="1600" dirty="0">
                <a:solidFill>
                  <a:schemeClr val="bg1"/>
                </a:solidFill>
                <a:latin typeface="+mn-ea"/>
              </a:rPr>
              <a:t>File(video, photo) send &amp; receive</a:t>
            </a:r>
          </a:p>
          <a:p>
            <a:r>
              <a:rPr lang="en-US" altLang="ko-KR" sz="1600" dirty="0">
                <a:solidFill>
                  <a:schemeClr val="bg1"/>
                </a:solidFill>
                <a:latin typeface="+mn-ea"/>
              </a:rPr>
              <a:t>Group talk</a:t>
            </a:r>
            <a:endParaRPr lang="ko-KR" altLang="en-US" sz="1600" dirty="0">
              <a:solidFill>
                <a:schemeClr val="bg1"/>
              </a:solidFill>
              <a:latin typeface="+mn-ea"/>
            </a:endParaRPr>
          </a:p>
        </p:txBody>
      </p:sp>
      <p:cxnSp>
        <p:nvCxnSpPr>
          <p:cNvPr id="23" name="직선 연결선 22">
            <a:extLst>
              <a:ext uri="{FF2B5EF4-FFF2-40B4-BE49-F238E27FC236}">
                <a16:creationId xmlns:a16="http://schemas.microsoft.com/office/drawing/2014/main" id="{82B251C6-16EE-4968-A0F2-940A86DB4477}"/>
              </a:ext>
            </a:extLst>
          </p:cNvPr>
          <p:cNvCxnSpPr/>
          <p:nvPr/>
        </p:nvCxnSpPr>
        <p:spPr>
          <a:xfrm>
            <a:off x="5452191" y="2235172"/>
            <a:ext cx="133671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A092B530-129C-4A80-9809-D7C6CC1B5F53}"/>
              </a:ext>
            </a:extLst>
          </p:cNvPr>
          <p:cNvSpPr/>
          <p:nvPr/>
        </p:nvSpPr>
        <p:spPr>
          <a:xfrm>
            <a:off x="5348086" y="2265317"/>
            <a:ext cx="1527676" cy="373885"/>
          </a:xfrm>
          <a:prstGeom prst="rect">
            <a:avLst/>
          </a:prstGeom>
        </p:spPr>
        <p:txBody>
          <a:bodyPr wrap="square">
            <a:spAutoFit/>
          </a:bodyPr>
          <a:lstStyle/>
          <a:p>
            <a:pPr>
              <a:lnSpc>
                <a:spcPct val="150000"/>
              </a:lnSpc>
            </a:pPr>
            <a:r>
              <a:rPr lang="en-US" altLang="ko-KR" sz="1400" dirty="0">
                <a:solidFill>
                  <a:schemeClr val="bg1">
                    <a:lumMod val="65000"/>
                  </a:schemeClr>
                </a:solidFill>
                <a:latin typeface="+mn-ea"/>
              </a:rPr>
              <a:t>Timetable</a:t>
            </a:r>
          </a:p>
        </p:txBody>
      </p:sp>
      <p:sp>
        <p:nvSpPr>
          <p:cNvPr id="27" name="TextBox 26">
            <a:extLst>
              <a:ext uri="{FF2B5EF4-FFF2-40B4-BE49-F238E27FC236}">
                <a16:creationId xmlns:a16="http://schemas.microsoft.com/office/drawing/2014/main" id="{6DA99171-E14C-4BA9-B562-78151EF9F227}"/>
              </a:ext>
            </a:extLst>
          </p:cNvPr>
          <p:cNvSpPr txBox="1"/>
          <p:nvPr/>
        </p:nvSpPr>
        <p:spPr>
          <a:xfrm>
            <a:off x="5275165" y="2863307"/>
            <a:ext cx="3027487" cy="584775"/>
          </a:xfrm>
          <a:prstGeom prst="rect">
            <a:avLst/>
          </a:prstGeom>
          <a:noFill/>
        </p:spPr>
        <p:txBody>
          <a:bodyPr wrap="square" rtlCol="0">
            <a:spAutoFit/>
          </a:bodyPr>
          <a:lstStyle/>
          <a:p>
            <a:r>
              <a:rPr lang="en-US" altLang="ko-KR" sz="1600" dirty="0">
                <a:solidFill>
                  <a:schemeClr val="bg1"/>
                </a:solidFill>
                <a:latin typeface="+mn-ea"/>
              </a:rPr>
              <a:t>Timetable</a:t>
            </a:r>
          </a:p>
          <a:p>
            <a:r>
              <a:rPr lang="en-US" altLang="ko-KR" sz="1600" dirty="0">
                <a:solidFill>
                  <a:schemeClr val="bg1"/>
                </a:solidFill>
                <a:latin typeface="+mn-ea"/>
              </a:rPr>
              <a:t>Lookup class</a:t>
            </a:r>
            <a:endParaRPr lang="ko-KR" altLang="en-US" sz="1600" dirty="0">
              <a:solidFill>
                <a:schemeClr val="bg1"/>
              </a:solidFill>
              <a:latin typeface="+mn-ea"/>
            </a:endParaRPr>
          </a:p>
        </p:txBody>
      </p:sp>
      <p:cxnSp>
        <p:nvCxnSpPr>
          <p:cNvPr id="29" name="직선 연결선 28">
            <a:extLst>
              <a:ext uri="{FF2B5EF4-FFF2-40B4-BE49-F238E27FC236}">
                <a16:creationId xmlns:a16="http://schemas.microsoft.com/office/drawing/2014/main" id="{8E02A9B6-0031-469F-86C2-F7440948DB4C}"/>
              </a:ext>
            </a:extLst>
          </p:cNvPr>
          <p:cNvCxnSpPr/>
          <p:nvPr/>
        </p:nvCxnSpPr>
        <p:spPr>
          <a:xfrm>
            <a:off x="870696" y="4492979"/>
            <a:ext cx="133671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BE7277ED-91D3-41AB-9716-61915CE198B6}"/>
              </a:ext>
            </a:extLst>
          </p:cNvPr>
          <p:cNvSpPr/>
          <p:nvPr/>
        </p:nvSpPr>
        <p:spPr>
          <a:xfrm>
            <a:off x="766591" y="4523124"/>
            <a:ext cx="1527676" cy="373885"/>
          </a:xfrm>
          <a:prstGeom prst="rect">
            <a:avLst/>
          </a:prstGeom>
        </p:spPr>
        <p:txBody>
          <a:bodyPr wrap="square">
            <a:spAutoFit/>
          </a:bodyPr>
          <a:lstStyle/>
          <a:p>
            <a:pPr>
              <a:lnSpc>
                <a:spcPct val="150000"/>
              </a:lnSpc>
            </a:pPr>
            <a:r>
              <a:rPr lang="en-US" altLang="ko-KR" sz="1400" dirty="0">
                <a:solidFill>
                  <a:schemeClr val="bg1">
                    <a:lumMod val="65000"/>
                  </a:schemeClr>
                </a:solidFill>
                <a:latin typeface="+mn-ea"/>
              </a:rPr>
              <a:t>Schedule</a:t>
            </a:r>
          </a:p>
        </p:txBody>
      </p:sp>
      <p:sp>
        <p:nvSpPr>
          <p:cNvPr id="31" name="TextBox 30">
            <a:extLst>
              <a:ext uri="{FF2B5EF4-FFF2-40B4-BE49-F238E27FC236}">
                <a16:creationId xmlns:a16="http://schemas.microsoft.com/office/drawing/2014/main" id="{B03D20AB-30E9-49B7-B8CB-0484349192A1}"/>
              </a:ext>
            </a:extLst>
          </p:cNvPr>
          <p:cNvSpPr txBox="1"/>
          <p:nvPr/>
        </p:nvSpPr>
        <p:spPr>
          <a:xfrm>
            <a:off x="766591" y="5120987"/>
            <a:ext cx="3027487" cy="584775"/>
          </a:xfrm>
          <a:prstGeom prst="rect">
            <a:avLst/>
          </a:prstGeom>
          <a:noFill/>
        </p:spPr>
        <p:txBody>
          <a:bodyPr wrap="square" rtlCol="0">
            <a:spAutoFit/>
          </a:bodyPr>
          <a:lstStyle/>
          <a:p>
            <a:r>
              <a:rPr lang="en-US" altLang="ko-KR" sz="1600" dirty="0">
                <a:solidFill>
                  <a:schemeClr val="bg1"/>
                </a:solidFill>
                <a:latin typeface="+mn-ea"/>
              </a:rPr>
              <a:t>Calendar</a:t>
            </a:r>
          </a:p>
          <a:p>
            <a:r>
              <a:rPr lang="en-US" altLang="ko-KR" sz="1600" dirty="0">
                <a:solidFill>
                  <a:schemeClr val="bg1"/>
                </a:solidFill>
                <a:latin typeface="+mn-ea"/>
              </a:rPr>
              <a:t>Save schedule</a:t>
            </a:r>
            <a:endParaRPr lang="ko-KR" altLang="en-US" sz="1600" dirty="0">
              <a:solidFill>
                <a:schemeClr val="bg1"/>
              </a:solidFill>
              <a:latin typeface="+mn-ea"/>
            </a:endParaRPr>
          </a:p>
        </p:txBody>
      </p:sp>
      <p:cxnSp>
        <p:nvCxnSpPr>
          <p:cNvPr id="32" name="직선 연결선 31">
            <a:extLst>
              <a:ext uri="{FF2B5EF4-FFF2-40B4-BE49-F238E27FC236}">
                <a16:creationId xmlns:a16="http://schemas.microsoft.com/office/drawing/2014/main" id="{C16CD52F-CF84-44D5-8E4D-72D016711383}"/>
              </a:ext>
            </a:extLst>
          </p:cNvPr>
          <p:cNvCxnSpPr/>
          <p:nvPr/>
        </p:nvCxnSpPr>
        <p:spPr>
          <a:xfrm>
            <a:off x="5452191" y="4465895"/>
            <a:ext cx="133671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직사각형 32">
            <a:extLst>
              <a:ext uri="{FF2B5EF4-FFF2-40B4-BE49-F238E27FC236}">
                <a16:creationId xmlns:a16="http://schemas.microsoft.com/office/drawing/2014/main" id="{91DF5719-E791-4D41-8BB0-61A5732F7F5B}"/>
              </a:ext>
            </a:extLst>
          </p:cNvPr>
          <p:cNvSpPr/>
          <p:nvPr/>
        </p:nvSpPr>
        <p:spPr>
          <a:xfrm>
            <a:off x="5348086" y="4496040"/>
            <a:ext cx="1527676" cy="373885"/>
          </a:xfrm>
          <a:prstGeom prst="rect">
            <a:avLst/>
          </a:prstGeom>
        </p:spPr>
        <p:txBody>
          <a:bodyPr wrap="square">
            <a:spAutoFit/>
          </a:bodyPr>
          <a:lstStyle/>
          <a:p>
            <a:pPr>
              <a:lnSpc>
                <a:spcPct val="150000"/>
              </a:lnSpc>
            </a:pPr>
            <a:r>
              <a:rPr lang="en-US" altLang="ko-KR" sz="1400" dirty="0">
                <a:solidFill>
                  <a:schemeClr val="bg1">
                    <a:lumMod val="65000"/>
                  </a:schemeClr>
                </a:solidFill>
                <a:latin typeface="+mn-ea"/>
              </a:rPr>
              <a:t>UI</a:t>
            </a:r>
          </a:p>
        </p:txBody>
      </p:sp>
      <p:sp>
        <p:nvSpPr>
          <p:cNvPr id="34" name="TextBox 33">
            <a:extLst>
              <a:ext uri="{FF2B5EF4-FFF2-40B4-BE49-F238E27FC236}">
                <a16:creationId xmlns:a16="http://schemas.microsoft.com/office/drawing/2014/main" id="{053BF325-86B5-456F-A46D-626E23E0C483}"/>
              </a:ext>
            </a:extLst>
          </p:cNvPr>
          <p:cNvSpPr txBox="1"/>
          <p:nvPr/>
        </p:nvSpPr>
        <p:spPr>
          <a:xfrm>
            <a:off x="5348086" y="5093903"/>
            <a:ext cx="3027487" cy="830997"/>
          </a:xfrm>
          <a:prstGeom prst="rect">
            <a:avLst/>
          </a:prstGeom>
          <a:noFill/>
        </p:spPr>
        <p:txBody>
          <a:bodyPr wrap="square" rtlCol="0">
            <a:spAutoFit/>
          </a:bodyPr>
          <a:lstStyle/>
          <a:p>
            <a:pPr lvl="0"/>
            <a:r>
              <a:rPr lang="fr-FR" altLang="ko-KR" sz="1600" dirty="0">
                <a:solidFill>
                  <a:schemeClr val="bg1"/>
                </a:solidFill>
                <a:latin typeface="+mn-ea"/>
              </a:rPr>
              <a:t>login page</a:t>
            </a:r>
            <a:endParaRPr lang="ko-KR" altLang="ko-KR" sz="1600" dirty="0">
              <a:solidFill>
                <a:schemeClr val="bg1"/>
              </a:solidFill>
              <a:latin typeface="+mn-ea"/>
            </a:endParaRPr>
          </a:p>
          <a:p>
            <a:pPr lvl="0"/>
            <a:r>
              <a:rPr lang="fr-FR" altLang="ko-KR" sz="1600" dirty="0">
                <a:solidFill>
                  <a:schemeClr val="bg1"/>
                </a:solidFill>
                <a:latin typeface="+mn-ea"/>
              </a:rPr>
              <a:t>registration page</a:t>
            </a:r>
            <a:endParaRPr lang="ko-KR" altLang="ko-KR" sz="1600" dirty="0">
              <a:solidFill>
                <a:schemeClr val="bg1"/>
              </a:solidFill>
              <a:latin typeface="+mn-ea"/>
            </a:endParaRPr>
          </a:p>
          <a:p>
            <a:r>
              <a:rPr lang="fr-FR" altLang="ko-KR" sz="1600" dirty="0">
                <a:solidFill>
                  <a:schemeClr val="bg1"/>
                </a:solidFill>
                <a:latin typeface="+mn-ea"/>
              </a:rPr>
              <a:t>main UI</a:t>
            </a:r>
            <a:endParaRPr lang="ko-KR" altLang="en-US" sz="1600" dirty="0">
              <a:solidFill>
                <a:schemeClr val="bg1"/>
              </a:solidFill>
              <a:latin typeface="+mn-ea"/>
            </a:endParaRPr>
          </a:p>
        </p:txBody>
      </p:sp>
    </p:spTree>
    <p:extLst>
      <p:ext uri="{BB962C8B-B14F-4D97-AF65-F5344CB8AC3E}">
        <p14:creationId xmlns:p14="http://schemas.microsoft.com/office/powerpoint/2010/main" val="242163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32D00C9F-60FA-4A81-A522-72D3FF020E60}"/>
              </a:ext>
            </a:extLst>
          </p:cNvPr>
          <p:cNvSpPr/>
          <p:nvPr/>
        </p:nvSpPr>
        <p:spPr>
          <a:xfrm>
            <a:off x="2938467" y="901845"/>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0" name="직사각형 9">
            <a:extLst>
              <a:ext uri="{FF2B5EF4-FFF2-40B4-BE49-F238E27FC236}">
                <a16:creationId xmlns:a16="http://schemas.microsoft.com/office/drawing/2014/main" id="{D3933E22-409F-404B-B5B7-0313B68915CD}"/>
              </a:ext>
            </a:extLst>
          </p:cNvPr>
          <p:cNvSpPr/>
          <p:nvPr/>
        </p:nvSpPr>
        <p:spPr>
          <a:xfrm>
            <a:off x="637296" y="879689"/>
            <a:ext cx="423876" cy="1015663"/>
          </a:xfrm>
          <a:prstGeom prst="rect">
            <a:avLst/>
          </a:prstGeom>
          <a:noFill/>
        </p:spPr>
        <p:txBody>
          <a:bodyPr wrap="square">
            <a:spAutoFit/>
          </a:bodyPr>
          <a:lstStyle/>
          <a:p>
            <a:r>
              <a:rPr lang="en-US" altLang="ko-KR" sz="6000" dirty="0">
                <a:solidFill>
                  <a:schemeClr val="accent5">
                    <a:lumMod val="60000"/>
                    <a:lumOff val="40000"/>
                  </a:schemeClr>
                </a:solidFill>
                <a:latin typeface="+mn-ea"/>
              </a:rPr>
              <a:t>[</a:t>
            </a:r>
            <a:endParaRPr lang="ko-KR" altLang="en-US" sz="6000" dirty="0">
              <a:solidFill>
                <a:schemeClr val="accent5">
                  <a:lumMod val="60000"/>
                  <a:lumOff val="40000"/>
                </a:schemeClr>
              </a:solidFill>
              <a:latin typeface="+mn-ea"/>
            </a:endParaRPr>
          </a:p>
        </p:txBody>
      </p:sp>
      <p:sp>
        <p:nvSpPr>
          <p:cNvPr id="11" name="직사각형 10">
            <a:extLst>
              <a:ext uri="{FF2B5EF4-FFF2-40B4-BE49-F238E27FC236}">
                <a16:creationId xmlns:a16="http://schemas.microsoft.com/office/drawing/2014/main" id="{594CE7EC-440B-45A8-B3A9-9CF82B61EA48}"/>
              </a:ext>
            </a:extLst>
          </p:cNvPr>
          <p:cNvSpPr/>
          <p:nvPr/>
        </p:nvSpPr>
        <p:spPr>
          <a:xfrm>
            <a:off x="523668" y="1190850"/>
            <a:ext cx="2895034" cy="323165"/>
          </a:xfrm>
          <a:prstGeom prst="rect">
            <a:avLst/>
          </a:prstGeom>
        </p:spPr>
        <p:txBody>
          <a:bodyPr wrap="square">
            <a:spAutoFit/>
          </a:bodyPr>
          <a:lstStyle/>
          <a:p>
            <a:pPr algn="ctr"/>
            <a:r>
              <a:rPr lang="en-US" altLang="ko-KR" sz="1500" dirty="0">
                <a:solidFill>
                  <a:schemeClr val="bg1"/>
                </a:solidFill>
                <a:latin typeface="+mn-ea"/>
              </a:rPr>
              <a:t>Data Description</a:t>
            </a:r>
          </a:p>
        </p:txBody>
      </p:sp>
      <p:sp>
        <p:nvSpPr>
          <p:cNvPr id="15" name="직사각형 14">
            <a:extLst>
              <a:ext uri="{FF2B5EF4-FFF2-40B4-BE49-F238E27FC236}">
                <a16:creationId xmlns:a16="http://schemas.microsoft.com/office/drawing/2014/main" id="{C696F74F-F97D-4B76-B35C-725EA38EAEB5}"/>
              </a:ext>
            </a:extLst>
          </p:cNvPr>
          <p:cNvSpPr/>
          <p:nvPr/>
        </p:nvSpPr>
        <p:spPr>
          <a:xfrm>
            <a:off x="523668" y="479579"/>
            <a:ext cx="3541199" cy="400110"/>
          </a:xfrm>
          <a:prstGeom prst="rect">
            <a:avLst/>
          </a:prstGeom>
        </p:spPr>
        <p:txBody>
          <a:bodyPr wrap="square">
            <a:spAutoFit/>
          </a:bodyPr>
          <a:lstStyle/>
          <a:p>
            <a:r>
              <a:rPr lang="en-US" altLang="ko-KR" sz="2000" dirty="0">
                <a:solidFill>
                  <a:schemeClr val="bg1"/>
                </a:solidFill>
                <a:latin typeface="+mn-ea"/>
              </a:rPr>
              <a:t>Summarize</a:t>
            </a:r>
            <a:r>
              <a:rPr lang="ko-KR" altLang="en-US" sz="2000" dirty="0">
                <a:solidFill>
                  <a:schemeClr val="bg1"/>
                </a:solidFill>
                <a:latin typeface="+mn-ea"/>
              </a:rPr>
              <a:t> </a:t>
            </a:r>
            <a:r>
              <a:rPr lang="en-US" altLang="ko-KR" sz="2000" dirty="0">
                <a:solidFill>
                  <a:schemeClr val="bg1"/>
                </a:solidFill>
                <a:latin typeface="+mn-ea"/>
              </a:rPr>
              <a:t>the</a:t>
            </a:r>
            <a:r>
              <a:rPr lang="ko-KR" altLang="en-US" sz="2000" dirty="0">
                <a:solidFill>
                  <a:schemeClr val="bg1"/>
                </a:solidFill>
                <a:latin typeface="+mn-ea"/>
              </a:rPr>
              <a:t> </a:t>
            </a:r>
            <a:r>
              <a:rPr lang="en-US" altLang="ko-KR" sz="2000" dirty="0">
                <a:solidFill>
                  <a:schemeClr val="bg1"/>
                </a:solidFill>
                <a:latin typeface="+mn-ea"/>
              </a:rPr>
              <a:t>requirements</a:t>
            </a:r>
            <a:endParaRPr lang="ko-KR" altLang="en-US" sz="2000" dirty="0">
              <a:solidFill>
                <a:schemeClr val="bg1"/>
              </a:solidFill>
              <a:latin typeface="+mn-ea"/>
            </a:endParaRPr>
          </a:p>
        </p:txBody>
      </p:sp>
      <p:sp>
        <p:nvSpPr>
          <p:cNvPr id="16" name="직사각형 15">
            <a:extLst>
              <a:ext uri="{FF2B5EF4-FFF2-40B4-BE49-F238E27FC236}">
                <a16:creationId xmlns:a16="http://schemas.microsoft.com/office/drawing/2014/main" id="{1F791E7C-E1F0-408C-A76E-8ABB7402711F}"/>
              </a:ext>
            </a:extLst>
          </p:cNvPr>
          <p:cNvSpPr/>
          <p:nvPr/>
        </p:nvSpPr>
        <p:spPr>
          <a:xfrm>
            <a:off x="1771942" y="901845"/>
            <a:ext cx="426720" cy="292388"/>
          </a:xfrm>
          <a:prstGeom prst="rect">
            <a:avLst/>
          </a:prstGeom>
        </p:spPr>
        <p:txBody>
          <a:bodyPr wrap="none">
            <a:spAutoFit/>
          </a:bodyPr>
          <a:lstStyle/>
          <a:p>
            <a:r>
              <a:rPr lang="en-US" altLang="ko-KR" sz="1300" dirty="0">
                <a:solidFill>
                  <a:schemeClr val="accent5">
                    <a:lumMod val="60000"/>
                    <a:lumOff val="40000"/>
                  </a:schemeClr>
                </a:solidFill>
                <a:latin typeface="+mn-ea"/>
              </a:rPr>
              <a:t>0 4</a:t>
            </a:r>
            <a:endParaRPr lang="ko-KR" altLang="en-US" sz="1300" dirty="0">
              <a:solidFill>
                <a:schemeClr val="accent5">
                  <a:lumMod val="60000"/>
                  <a:lumOff val="40000"/>
                </a:schemeClr>
              </a:solidFill>
              <a:latin typeface="+mn-ea"/>
            </a:endParaRPr>
          </a:p>
        </p:txBody>
      </p:sp>
      <p:pic>
        <p:nvPicPr>
          <p:cNvPr id="7" name="그림 6">
            <a:extLst>
              <a:ext uri="{FF2B5EF4-FFF2-40B4-BE49-F238E27FC236}">
                <a16:creationId xmlns:a16="http://schemas.microsoft.com/office/drawing/2014/main" id="{C1008ABC-78B2-4BD7-9298-01EBEACDAE33}"/>
              </a:ext>
            </a:extLst>
          </p:cNvPr>
          <p:cNvPicPr>
            <a:picLocks noChangeAspect="1"/>
          </p:cNvPicPr>
          <p:nvPr/>
        </p:nvPicPr>
        <p:blipFill>
          <a:blip r:embed="rId3"/>
          <a:stretch>
            <a:fillRect/>
          </a:stretch>
        </p:blipFill>
        <p:spPr>
          <a:xfrm>
            <a:off x="849234" y="2647391"/>
            <a:ext cx="1943100" cy="1762125"/>
          </a:xfrm>
          <a:prstGeom prst="rect">
            <a:avLst/>
          </a:prstGeom>
        </p:spPr>
      </p:pic>
      <p:pic>
        <p:nvPicPr>
          <p:cNvPr id="38" name="그림 37">
            <a:extLst>
              <a:ext uri="{FF2B5EF4-FFF2-40B4-BE49-F238E27FC236}">
                <a16:creationId xmlns:a16="http://schemas.microsoft.com/office/drawing/2014/main" id="{A2A1F4D2-3FE6-44E3-9251-F2B9F353D2E4}"/>
              </a:ext>
            </a:extLst>
          </p:cNvPr>
          <p:cNvPicPr>
            <a:picLocks noChangeAspect="1"/>
          </p:cNvPicPr>
          <p:nvPr/>
        </p:nvPicPr>
        <p:blipFill>
          <a:blip r:embed="rId4"/>
          <a:stretch>
            <a:fillRect/>
          </a:stretch>
        </p:blipFill>
        <p:spPr>
          <a:xfrm>
            <a:off x="4953000" y="2647391"/>
            <a:ext cx="1666875" cy="1285875"/>
          </a:xfrm>
          <a:prstGeom prst="rect">
            <a:avLst/>
          </a:prstGeom>
        </p:spPr>
      </p:pic>
      <p:pic>
        <p:nvPicPr>
          <p:cNvPr id="39" name="image4.png">
            <a:extLst>
              <a:ext uri="{FF2B5EF4-FFF2-40B4-BE49-F238E27FC236}">
                <a16:creationId xmlns:a16="http://schemas.microsoft.com/office/drawing/2014/main" id="{FEFBD619-3B48-4F14-AC5A-BBC4C13F4A6D}"/>
              </a:ext>
            </a:extLst>
          </p:cNvPr>
          <p:cNvPicPr/>
          <p:nvPr/>
        </p:nvPicPr>
        <p:blipFill>
          <a:blip r:embed="rId5"/>
          <a:srcRect/>
          <a:stretch>
            <a:fillRect/>
          </a:stretch>
        </p:blipFill>
        <p:spPr>
          <a:xfrm>
            <a:off x="7113668" y="2647391"/>
            <a:ext cx="1571625" cy="2390775"/>
          </a:xfrm>
          <a:prstGeom prst="rect">
            <a:avLst/>
          </a:prstGeom>
          <a:ln/>
        </p:spPr>
      </p:pic>
    </p:spTree>
    <p:extLst>
      <p:ext uri="{BB962C8B-B14F-4D97-AF65-F5344CB8AC3E}">
        <p14:creationId xmlns:p14="http://schemas.microsoft.com/office/powerpoint/2010/main" val="3973377283"/>
      </p:ext>
    </p:extLst>
  </p:cSld>
  <p:clrMapOvr>
    <a:masterClrMapping/>
  </p:clrMapOvr>
</p:sld>
</file>

<file path=ppt/theme/theme1.xml><?xml version="1.0" encoding="utf-8"?>
<a:theme xmlns:a="http://schemas.openxmlformats.org/drawingml/2006/main" name="3_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1517</TotalTime>
  <Words>223</Words>
  <Application>Microsoft Office PowerPoint</Application>
  <PresentationFormat>A4 용지(210x297mm)</PresentationFormat>
  <Paragraphs>64</Paragraphs>
  <Slides>5</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vt:i4>
      </vt:variant>
    </vt:vector>
  </HeadingPairs>
  <TitlesOfParts>
    <vt:vector size="12" baseType="lpstr">
      <vt:lpstr>맑은 고딕</vt:lpstr>
      <vt:lpstr>Arial</vt:lpstr>
      <vt:lpstr>Calibri</vt:lpstr>
      <vt:lpstr>Calibri Light</vt:lpstr>
      <vt:lpstr>Times New Roman</vt:lpstr>
      <vt:lpstr>Wingdings</vt:lpstr>
      <vt:lpstr>3_Office 테마</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HOME</dc:creator>
  <cp:lastModifiedBy>jhyun</cp:lastModifiedBy>
  <cp:revision>346</cp:revision>
  <dcterms:created xsi:type="dcterms:W3CDTF">2017-09-07T10:48:07Z</dcterms:created>
  <dcterms:modified xsi:type="dcterms:W3CDTF">2018-05-06T04:53:06Z</dcterms:modified>
</cp:coreProperties>
</file>