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77" r:id="rId3"/>
    <p:sldId id="279" r:id="rId4"/>
    <p:sldId id="2878" r:id="rId5"/>
    <p:sldId id="2886" r:id="rId6"/>
    <p:sldId id="281" r:id="rId7"/>
    <p:sldId id="2887" r:id="rId8"/>
    <p:sldId id="2861" r:id="rId9"/>
    <p:sldId id="2888" r:id="rId10"/>
    <p:sldId id="2862" r:id="rId11"/>
    <p:sldId id="2889" r:id="rId12"/>
    <p:sldId id="2890" r:id="rId13"/>
    <p:sldId id="2891" r:id="rId14"/>
    <p:sldId id="2892" r:id="rId15"/>
    <p:sldId id="2897" r:id="rId16"/>
    <p:sldId id="2898" r:id="rId17"/>
    <p:sldId id="2893" r:id="rId18"/>
    <p:sldId id="2894" r:id="rId19"/>
    <p:sldId id="2895" r:id="rId20"/>
    <p:sldId id="2896" r:id="rId21"/>
    <p:sldId id="2899" r:id="rId22"/>
    <p:sldId id="2900" r:id="rId23"/>
    <p:sldId id="284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C42"/>
    <a:srgbClr val="D1B2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84" autoAdjust="0"/>
    <p:restoredTop sz="96357" autoAdjust="0"/>
  </p:normalViewPr>
  <p:slideViewPr>
    <p:cSldViewPr snapToGrid="0" snapToObjects="1">
      <p:cViewPr varScale="1">
        <p:scale>
          <a:sx n="86" d="100"/>
          <a:sy n="86" d="100"/>
        </p:scale>
        <p:origin x="878" y="62"/>
      </p:cViewPr>
      <p:guideLst/>
    </p:cSldViewPr>
  </p:slideViewPr>
  <p:notesTextViewPr>
    <p:cViewPr>
      <p:scale>
        <a:sx n="120" d="100"/>
        <a:sy n="1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19A4E-9B06-004A-B563-A687C751E82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331E1-B0C3-9043-A377-B4866D0DFD9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686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686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8D6784E-564A-8D4F-BF8B-FD47771D716B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0616-2F61-4742-AD59-159B4F08461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355D-551F-4440-8B58-B9A447EDFFD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0616-2F61-4742-AD59-159B4F08461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355D-551F-4440-8B58-B9A447EDFFD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0616-2F61-4742-AD59-159B4F08461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355D-551F-4440-8B58-B9A447EDFFD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0616-2F61-4742-AD59-159B4F08461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355D-551F-4440-8B58-B9A447EDFFD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0616-2F61-4742-AD59-159B4F08461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355D-551F-4440-8B58-B9A447EDFFD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0616-2F61-4742-AD59-159B4F08461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355D-551F-4440-8B58-B9A447EDFFD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0616-2F61-4742-AD59-159B4F08461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355D-551F-4440-8B58-B9A447EDFFD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0616-2F61-4742-AD59-159B4F08461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355D-551F-4440-8B58-B9A447EDFFD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0616-2F61-4742-AD59-159B4F08461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355D-551F-4440-8B58-B9A447EDFFD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0616-2F61-4742-AD59-159B4F08461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355D-551F-4440-8B58-B9A447EDFFD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0616-2F61-4742-AD59-159B4F08461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355D-551F-4440-8B58-B9A447EDFFD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E0616-2F61-4742-AD59-159B4F08461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6355D-551F-4440-8B58-B9A447EDFFD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baike.baidu.com/item/%E8%BD%AF%E4%BB%B6/12053" TargetMode="External"/><Relationship Id="rId2" Type="http://schemas.openxmlformats.org/officeDocument/2006/relationships/hyperlink" Target="https://baike.baidu.com/item/%E5%BC%80%E6%BA%90/20720669" TargetMode="Externa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-scm.com/download" TargetMode="Externa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desktop.github.com/" TargetMode="Externa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11" descr="图片包含 物体&#10;&#10;已生成高可信度的说明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24" y="308042"/>
            <a:ext cx="3201987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8"/>
          <p:cNvSpPr txBox="1"/>
          <p:nvPr/>
        </p:nvSpPr>
        <p:spPr>
          <a:xfrm>
            <a:off x="1829773" y="2650922"/>
            <a:ext cx="8279475" cy="595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accent1">
                    <a:lumMod val="75000"/>
                  </a:schemeClr>
                </a:solidFill>
                <a:latin typeface="江西拙楷" panose="02010600040101010101" pitchFamily="2" charset="-122"/>
                <a:ea typeface="江西拙楷" panose="020106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GIT &amp; GITHUB DESKTOP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16" name="直线连接符 15"/>
          <p:cNvCxnSpPr/>
          <p:nvPr/>
        </p:nvCxnSpPr>
        <p:spPr>
          <a:xfrm>
            <a:off x="2053618" y="2421923"/>
            <a:ext cx="7831787" cy="0"/>
          </a:xfrm>
          <a:prstGeom prst="line">
            <a:avLst/>
          </a:prstGeom>
          <a:ln w="25400" cmpd="dbl"/>
          <a:effectLst>
            <a:reflection stA="0" endPos="65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>
            <a:off x="2053618" y="3437724"/>
            <a:ext cx="7831787" cy="0"/>
          </a:xfrm>
          <a:prstGeom prst="line">
            <a:avLst/>
          </a:prstGeom>
          <a:ln w="254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直角三角形 37"/>
          <p:cNvSpPr/>
          <p:nvPr/>
        </p:nvSpPr>
        <p:spPr>
          <a:xfrm rot="16200000">
            <a:off x="9783423" y="4449422"/>
            <a:ext cx="1396296" cy="3420859"/>
          </a:xfrm>
          <a:prstGeom prst="rtTriangl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2020.10.18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11" descr="图片包含 物体&#10;&#10;已生成高可信度的说明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563" y="312718"/>
            <a:ext cx="2142295" cy="67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线连接符 3"/>
          <p:cNvCxnSpPr/>
          <p:nvPr/>
        </p:nvCxnSpPr>
        <p:spPr>
          <a:xfrm>
            <a:off x="344668" y="1105683"/>
            <a:ext cx="117278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344668" y="618894"/>
            <a:ext cx="32431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40080" indent="-18288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955" indent="-55435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从工作区添加文件到暂存区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Songti SC" panose="0201060004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3900" y="1409700"/>
            <a:ext cx="46858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accent1"/>
                </a:solidFill>
              </a:rPr>
              <a:t>git add</a:t>
            </a:r>
            <a:endParaRPr lang="en-US" altLang="zh-CN" dirty="0">
              <a:solidFill>
                <a:schemeClr val="accent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tx2"/>
                </a:solidFill>
              </a:rPr>
              <a:t>git add . : </a:t>
            </a:r>
            <a:r>
              <a:rPr lang="zh-CN" altLang="en-US" sz="1600" dirty="0">
                <a:solidFill>
                  <a:schemeClr val="tx2"/>
                </a:solidFill>
              </a:rPr>
              <a:t>添加所有改动文件到暂存区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tx2"/>
                </a:solidFill>
              </a:rPr>
              <a:t>git add </a:t>
            </a:r>
            <a:r>
              <a:rPr lang="en-US" altLang="zh-CN" sz="1600" dirty="0" err="1">
                <a:solidFill>
                  <a:schemeClr val="tx2"/>
                </a:solidFill>
              </a:rPr>
              <a:t>file_name</a:t>
            </a:r>
            <a:r>
              <a:rPr lang="en-US" altLang="zh-CN" sz="1600" dirty="0">
                <a:solidFill>
                  <a:schemeClr val="tx2"/>
                </a:solidFill>
              </a:rPr>
              <a:t> : </a:t>
            </a:r>
            <a:r>
              <a:rPr lang="zh-CN" altLang="en-US" sz="1600" dirty="0">
                <a:solidFill>
                  <a:schemeClr val="tx2"/>
                </a:solidFill>
              </a:rPr>
              <a:t>添加指定文件到暂存区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tx2"/>
                </a:solidFill>
              </a:rPr>
              <a:t>git reset </a:t>
            </a:r>
            <a:r>
              <a:rPr lang="en-US" altLang="zh-CN" sz="1600" dirty="0" err="1">
                <a:solidFill>
                  <a:schemeClr val="tx2"/>
                </a:solidFill>
              </a:rPr>
              <a:t>file_name</a:t>
            </a:r>
            <a:r>
              <a:rPr lang="en-US" altLang="zh-CN" sz="1600" dirty="0">
                <a:solidFill>
                  <a:schemeClr val="tx2"/>
                </a:solidFill>
              </a:rPr>
              <a:t> :  </a:t>
            </a:r>
            <a:r>
              <a:rPr lang="zh-CN" altLang="en-US" sz="1600" dirty="0">
                <a:solidFill>
                  <a:schemeClr val="tx2"/>
                </a:solidFill>
              </a:rPr>
              <a:t>取消添加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461" y="2155327"/>
            <a:ext cx="4004316" cy="447185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96000" y="140970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accent1"/>
                </a:solidFill>
              </a:rPr>
              <a:t>GitHub Desktop</a:t>
            </a:r>
            <a:endParaRPr lang="en-US" altLang="zh-CN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11" descr="图片包含 物体&#10;&#10;已生成高可信度的说明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563" y="312718"/>
            <a:ext cx="2142295" cy="67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线连接符 3"/>
          <p:cNvCxnSpPr/>
          <p:nvPr/>
        </p:nvCxnSpPr>
        <p:spPr>
          <a:xfrm>
            <a:off x="344668" y="1105683"/>
            <a:ext cx="117278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344668" y="618894"/>
            <a:ext cx="39901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40080" indent="-18288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955" indent="-55435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将暂存区的文件创建一次新的提交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Songti SC" panose="0201060004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3900" y="1409700"/>
            <a:ext cx="4929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accent1"/>
                </a:solidFill>
              </a:rPr>
              <a:t>git commit</a:t>
            </a:r>
            <a:endParaRPr lang="en-US" altLang="zh-CN" dirty="0">
              <a:solidFill>
                <a:schemeClr val="accent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chemeClr val="tx2"/>
                </a:solidFill>
              </a:rPr>
              <a:t>git commit –m “xxx” : </a:t>
            </a:r>
            <a:r>
              <a:rPr lang="zh-CN" altLang="en-US" sz="1800" dirty="0">
                <a:solidFill>
                  <a:schemeClr val="tx2"/>
                </a:solidFill>
              </a:rPr>
              <a:t>添加注释之后提交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chemeClr val="tx2"/>
                </a:solidFill>
              </a:rPr>
              <a:t>git commit –amend : </a:t>
            </a:r>
            <a:r>
              <a:rPr lang="zh-CN" altLang="en-US" sz="1800" dirty="0">
                <a:solidFill>
                  <a:schemeClr val="tx2"/>
                </a:solidFill>
              </a:rPr>
              <a:t>添加注释之后提交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893" y="2262091"/>
            <a:ext cx="3389934" cy="428319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160276" y="1396808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accent1"/>
                </a:solidFill>
              </a:rPr>
              <a:t>GitHub Desktop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45" y="2286511"/>
            <a:ext cx="6948241" cy="196347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45" y="4403686"/>
            <a:ext cx="6569009" cy="24670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11" descr="图片包含 物体&#10;&#10;已生成高可信度的说明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563" y="312718"/>
            <a:ext cx="2142295" cy="67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线连接符 3"/>
          <p:cNvCxnSpPr/>
          <p:nvPr/>
        </p:nvCxnSpPr>
        <p:spPr>
          <a:xfrm>
            <a:off x="344668" y="1105683"/>
            <a:ext cx="117278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344668" y="618894"/>
            <a:ext cx="1358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40080" indent="-18288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955" indent="-55435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Checkout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Songti SC" panose="0201060004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5300" y="1304776"/>
            <a:ext cx="4584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accent1"/>
                </a:solidFill>
              </a:rPr>
              <a:t>git checkout</a:t>
            </a:r>
            <a:endParaRPr lang="en-US" altLang="zh-CN" dirty="0">
              <a:solidFill>
                <a:schemeClr val="accent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chemeClr val="tx2"/>
                </a:solidFill>
              </a:rPr>
              <a:t>git </a:t>
            </a:r>
            <a:r>
              <a:rPr lang="en-US" altLang="zh-CN" dirty="0">
                <a:solidFill>
                  <a:schemeClr val="tx2"/>
                </a:solidFill>
              </a:rPr>
              <a:t>checkout</a:t>
            </a:r>
            <a:r>
              <a:rPr lang="en-US" altLang="zh-CN" sz="1800" dirty="0">
                <a:solidFill>
                  <a:schemeClr val="tx2"/>
                </a:solidFill>
              </a:rPr>
              <a:t> HEAD~ </a:t>
            </a:r>
            <a:r>
              <a:rPr lang="en-US" altLang="zh-CN" sz="1800" dirty="0" err="1">
                <a:solidFill>
                  <a:schemeClr val="tx2"/>
                </a:solidFill>
              </a:rPr>
              <a:t>file_nam</a:t>
            </a:r>
            <a:r>
              <a:rPr lang="en-US" altLang="zh-CN" dirty="0" err="1">
                <a:solidFill>
                  <a:schemeClr val="tx2"/>
                </a:solidFill>
              </a:rPr>
              <a:t>e</a:t>
            </a:r>
            <a:r>
              <a:rPr lang="en-US" altLang="zh-CN" sz="1800" dirty="0">
                <a:solidFill>
                  <a:schemeClr val="tx2"/>
                </a:solidFill>
              </a:rPr>
              <a:t>: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从指定的提交中拷贝文件到暂存区域和工作目录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chemeClr val="tx2"/>
                </a:solidFill>
              </a:rPr>
              <a:t>git checkout </a:t>
            </a:r>
            <a:r>
              <a:rPr lang="en-US" altLang="zh-CN" sz="1800" dirty="0" err="1">
                <a:solidFill>
                  <a:schemeClr val="tx2"/>
                </a:solidFill>
              </a:rPr>
              <a:t>branch_name</a:t>
            </a:r>
            <a:r>
              <a:rPr lang="en-US" altLang="zh-CN" sz="1800" dirty="0">
                <a:solidFill>
                  <a:schemeClr val="tx2"/>
                </a:solidFill>
              </a:rPr>
              <a:t> : </a:t>
            </a:r>
            <a:r>
              <a:rPr lang="zh-CN" altLang="en-US" sz="1800" dirty="0">
                <a:solidFill>
                  <a:schemeClr val="tx2"/>
                </a:solidFill>
              </a:rPr>
              <a:t>切换到指定分支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2"/>
                </a:solidFill>
              </a:rPr>
              <a:t>git checkout –b </a:t>
            </a:r>
            <a:r>
              <a:rPr lang="en-US" altLang="zh-CN" dirty="0" err="1">
                <a:solidFill>
                  <a:schemeClr val="tx2"/>
                </a:solidFill>
              </a:rPr>
              <a:t>branch_name</a:t>
            </a:r>
            <a:r>
              <a:rPr lang="en-US" altLang="zh-CN" dirty="0">
                <a:solidFill>
                  <a:schemeClr val="tx2"/>
                </a:solidFill>
              </a:rPr>
              <a:t> : </a:t>
            </a:r>
            <a:r>
              <a:rPr lang="zh-CN" altLang="en-US" dirty="0">
                <a:solidFill>
                  <a:schemeClr val="tx2"/>
                </a:solidFill>
              </a:rPr>
              <a:t>创建并切换到新的分支</a:t>
            </a:r>
            <a:endParaRPr lang="en-US" altLang="zh-CN" dirty="0">
              <a:solidFill>
                <a:schemeClr val="tx2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983" y="1304777"/>
            <a:ext cx="5945238" cy="21242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451" y="3801864"/>
            <a:ext cx="6111770" cy="23233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44" y="3793279"/>
            <a:ext cx="5231407" cy="233189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11" descr="图片包含 物体&#10;&#10;已生成高可信度的说明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563" y="312718"/>
            <a:ext cx="2142295" cy="67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线连接符 3"/>
          <p:cNvCxnSpPr/>
          <p:nvPr/>
        </p:nvCxnSpPr>
        <p:spPr>
          <a:xfrm>
            <a:off x="344668" y="1105683"/>
            <a:ext cx="117278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344668" y="618894"/>
            <a:ext cx="1358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40080" indent="-18288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955" indent="-55435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Checkout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Songti SC" panose="0201060004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5300" y="1304776"/>
            <a:ext cx="458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accent1"/>
                </a:solidFill>
              </a:rPr>
              <a:t>GitHub Desktop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829" y="1489442"/>
            <a:ext cx="5752730" cy="520457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11" descr="图片包含 物体&#10;&#10;已生成高可信度的说明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563" y="312718"/>
            <a:ext cx="2142295" cy="67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线连接符 3"/>
          <p:cNvCxnSpPr/>
          <p:nvPr/>
        </p:nvCxnSpPr>
        <p:spPr>
          <a:xfrm>
            <a:off x="344668" y="1105683"/>
            <a:ext cx="117278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344668" y="618894"/>
            <a:ext cx="10717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40080" indent="-18288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955" indent="-55435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Merge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Songti SC" panose="0201060004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5300" y="1304776"/>
            <a:ext cx="458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accent1"/>
                </a:solidFill>
              </a:rPr>
              <a:t>git merge </a:t>
            </a:r>
            <a:r>
              <a:rPr lang="en-US" altLang="zh-CN" dirty="0" err="1">
                <a:solidFill>
                  <a:schemeClr val="accent1"/>
                </a:solidFill>
              </a:rPr>
              <a:t>branch_name</a:t>
            </a:r>
            <a:r>
              <a:rPr lang="en-US" altLang="zh-CN" dirty="0">
                <a:solidFill>
                  <a:schemeClr val="accent1"/>
                </a:solidFill>
              </a:rPr>
              <a:t> : </a:t>
            </a:r>
            <a:r>
              <a:rPr lang="zh-CN" altLang="en-US" dirty="0">
                <a:solidFill>
                  <a:schemeClr val="accent1"/>
                </a:solidFill>
              </a:rPr>
              <a:t>用于合并指定的分支到当前分支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51" y="2098472"/>
            <a:ext cx="7783412" cy="425922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11" descr="图片包含 物体&#10;&#10;已生成高可信度的说明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563" y="312718"/>
            <a:ext cx="2142295" cy="67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线连接符 3"/>
          <p:cNvCxnSpPr/>
          <p:nvPr/>
        </p:nvCxnSpPr>
        <p:spPr>
          <a:xfrm>
            <a:off x="344668" y="1105683"/>
            <a:ext cx="117278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344668" y="618894"/>
            <a:ext cx="10717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40080" indent="-18288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955" indent="-55435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Merge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Songti SC" panose="0201060004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5300" y="1304776"/>
            <a:ext cx="458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accent1"/>
                </a:solidFill>
              </a:rPr>
              <a:t>GitHub Desktop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52" y="2039168"/>
            <a:ext cx="3320547" cy="42240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881" y="2039168"/>
            <a:ext cx="5290457" cy="422400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11" descr="图片包含 物体&#10;&#10;已生成高可信度的说明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563" y="312718"/>
            <a:ext cx="2142295" cy="67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线连接符 3"/>
          <p:cNvCxnSpPr/>
          <p:nvPr/>
        </p:nvCxnSpPr>
        <p:spPr>
          <a:xfrm>
            <a:off x="344668" y="1105683"/>
            <a:ext cx="117278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344668" y="618894"/>
            <a:ext cx="9861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40080" indent="-18288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955" indent="-55435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Reset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Songti SC" panose="0201060004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5300" y="1304776"/>
            <a:ext cx="4584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accent1"/>
                </a:solidFill>
              </a:rPr>
              <a:t>git reset</a:t>
            </a:r>
            <a:endParaRPr lang="en-US" altLang="zh-CN" dirty="0">
              <a:solidFill>
                <a:schemeClr val="accent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chemeClr val="tx2"/>
                </a:solidFill>
              </a:rPr>
              <a:t>git </a:t>
            </a:r>
            <a:r>
              <a:rPr lang="en-US" altLang="zh-CN" dirty="0">
                <a:solidFill>
                  <a:schemeClr val="tx2"/>
                </a:solidFill>
              </a:rPr>
              <a:t>checkout</a:t>
            </a:r>
            <a:r>
              <a:rPr lang="en-US" altLang="zh-CN" sz="1800" dirty="0">
                <a:solidFill>
                  <a:schemeClr val="tx2"/>
                </a:solidFill>
              </a:rPr>
              <a:t> HEAD~3 : </a:t>
            </a:r>
            <a:r>
              <a:rPr lang="zh-CN" altLang="en-US" sz="1800" dirty="0">
                <a:solidFill>
                  <a:schemeClr val="tx2"/>
                </a:solidFill>
              </a:rPr>
              <a:t>用于把当前分支指向之前的另一个位置</a:t>
            </a:r>
            <a:endParaRPr lang="en-US" altLang="zh-CN" sz="1800" dirty="0">
              <a:solidFill>
                <a:schemeClr val="tx2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0" y="2173658"/>
            <a:ext cx="7848600" cy="468434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11" descr="图片包含 物体&#10;&#10;已生成高可信度的说明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563" y="312718"/>
            <a:ext cx="2142295" cy="67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线连接符 3"/>
          <p:cNvCxnSpPr/>
          <p:nvPr/>
        </p:nvCxnSpPr>
        <p:spPr>
          <a:xfrm>
            <a:off x="344668" y="1105683"/>
            <a:ext cx="117278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344668" y="618894"/>
            <a:ext cx="10887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40080" indent="-18288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955" indent="-55435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Revert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Songti SC" panose="0201060004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5299" y="1304776"/>
            <a:ext cx="908326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accent1"/>
                </a:solidFill>
              </a:rPr>
              <a:t>git revert</a:t>
            </a:r>
            <a:endParaRPr lang="en-US" altLang="zh-CN" dirty="0">
              <a:solidFill>
                <a:schemeClr val="accent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chemeClr val="tx2"/>
                </a:solidFill>
              </a:rPr>
              <a:t>git revert –n HEAD~3 : </a:t>
            </a:r>
            <a:r>
              <a:rPr lang="zh-CN" altLang="en-US" sz="1800" dirty="0">
                <a:solidFill>
                  <a:schemeClr val="tx2"/>
                </a:solidFill>
              </a:rPr>
              <a:t>反做版本号为</a:t>
            </a:r>
            <a:r>
              <a:rPr lang="en-US" altLang="zh-CN" sz="1800" dirty="0">
                <a:solidFill>
                  <a:schemeClr val="tx2"/>
                </a:solidFill>
              </a:rPr>
              <a:t>HEAD~3</a:t>
            </a:r>
            <a:r>
              <a:rPr lang="zh-CN" altLang="en-US" dirty="0">
                <a:solidFill>
                  <a:schemeClr val="tx2"/>
                </a:solidFill>
              </a:rPr>
              <a:t>的提交，</a:t>
            </a:r>
            <a:r>
              <a:rPr lang="zh-CN" altLang="en-US" sz="1800" dirty="0">
                <a:solidFill>
                  <a:schemeClr val="tx2"/>
                </a:solidFill>
              </a:rPr>
              <a:t>达到撤销该次提交的内容。创建一次新的提交，提交内容为反做该版本后的状态</a:t>
            </a:r>
            <a:endParaRPr lang="zh-CN" altLang="en-US" sz="1800" dirty="0">
              <a:solidFill>
                <a:schemeClr val="tx2"/>
              </a:solidFill>
            </a:endParaRPr>
          </a:p>
          <a:p>
            <a:pPr lvl="1" indent="0">
              <a:buFont typeface="Wingdings" panose="05000000000000000000" pitchFamily="2" charset="2"/>
              <a:buNone/>
            </a:pPr>
            <a:endParaRPr lang="en-US" altLang="zh-CN" sz="1800" dirty="0">
              <a:solidFill>
                <a:schemeClr val="tx2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3435985"/>
            <a:ext cx="5354320" cy="3387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00" y="2292985"/>
            <a:ext cx="70104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11" descr="图片包含 物体&#10;&#10;已生成高可信度的说明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563" y="312718"/>
            <a:ext cx="2142295" cy="67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线连接符 3"/>
          <p:cNvCxnSpPr/>
          <p:nvPr/>
        </p:nvCxnSpPr>
        <p:spPr>
          <a:xfrm>
            <a:off x="344668" y="1105683"/>
            <a:ext cx="117278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344668" y="618894"/>
            <a:ext cx="10887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40080" indent="-18288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955" indent="-55435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Revert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Songti SC" panose="0201060004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5299" y="1304776"/>
            <a:ext cx="908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accent1"/>
                </a:solidFill>
              </a:rPr>
              <a:t>GitHub Desktop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48" y="1699508"/>
            <a:ext cx="4464187" cy="4851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609" y="1699509"/>
            <a:ext cx="4018467" cy="493230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11" descr="图片包含 物体&#10;&#10;已生成高可信度的说明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563" y="312718"/>
            <a:ext cx="2142295" cy="67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线连接符 3"/>
          <p:cNvCxnSpPr/>
          <p:nvPr/>
        </p:nvCxnSpPr>
        <p:spPr>
          <a:xfrm>
            <a:off x="344668" y="1105683"/>
            <a:ext cx="117278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344668" y="618894"/>
            <a:ext cx="10887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40080" indent="-18288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955" indent="-55435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Revert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Songti SC" panose="0201060004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5299" y="1304776"/>
            <a:ext cx="908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accent1"/>
                </a:solidFill>
              </a:rPr>
              <a:t>GitHub Desktop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48" y="1699508"/>
            <a:ext cx="4464187" cy="4851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609" y="1699509"/>
            <a:ext cx="4018467" cy="49323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1385704" y="2481272"/>
            <a:ext cx="972000" cy="97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01</a:t>
            </a:r>
            <a:endParaRPr kumimoji="1" lang="zh-CN" altLang="en-US" sz="2400" b="1" dirty="0"/>
          </a:p>
        </p:txBody>
      </p:sp>
      <p:sp>
        <p:nvSpPr>
          <p:cNvPr id="7" name="内容占位符 8"/>
          <p:cNvSpPr txBox="1"/>
          <p:nvPr/>
        </p:nvSpPr>
        <p:spPr>
          <a:xfrm>
            <a:off x="4327888" y="693332"/>
            <a:ext cx="3375455" cy="1161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accent1">
                    <a:lumMod val="75000"/>
                  </a:schemeClr>
                </a:solidFill>
                <a:latin typeface="江西拙楷" panose="02010600040101010101" pitchFamily="2" charset="-122"/>
                <a:ea typeface="江西拙楷" panose="020106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70000"/>
              </a:lnSpc>
            </a:pPr>
            <a:r>
              <a:rPr lang="zh-CN" altLang="en-US" sz="36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目 录</a:t>
            </a:r>
            <a:endParaRPr lang="en-US" altLang="zh-CN" sz="36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5127989" y="1620089"/>
            <a:ext cx="17752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1420471" y="4553441"/>
            <a:ext cx="972000" cy="97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554303" y="4687273"/>
            <a:ext cx="704336" cy="70433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107474" y="2481272"/>
            <a:ext cx="972000" cy="97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328646" y="2615104"/>
            <a:ext cx="704336" cy="70433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7117459" y="4660218"/>
            <a:ext cx="704336" cy="70433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线连接符 28"/>
          <p:cNvCxnSpPr/>
          <p:nvPr/>
        </p:nvCxnSpPr>
        <p:spPr>
          <a:xfrm>
            <a:off x="2605088" y="3156945"/>
            <a:ext cx="25229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48251" y="2658998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Git</a:t>
            </a:r>
            <a:r>
              <a:rPr kumimoji="1" lang="zh-CN" alt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kumimoji="1"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GitHub</a:t>
            </a:r>
            <a:r>
              <a:rPr kumimoji="1" lang="zh-CN" alt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kumimoji="1"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4" name="直线连接符 33"/>
          <p:cNvCxnSpPr/>
          <p:nvPr/>
        </p:nvCxnSpPr>
        <p:spPr>
          <a:xfrm>
            <a:off x="2605088" y="5175887"/>
            <a:ext cx="42981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376738" y="4635611"/>
            <a:ext cx="4740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GitHub Desktop</a:t>
            </a:r>
            <a:r>
              <a:rPr kumimoji="1" lang="zh-CN" alt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kumimoji="1"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GitHub</a:t>
            </a:r>
            <a:r>
              <a:rPr kumimoji="1" lang="zh-CN" alt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结合</a:t>
            </a:r>
            <a:endParaRPr kumimoji="1"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0" name="直线连接符 39"/>
          <p:cNvCxnSpPr/>
          <p:nvPr/>
        </p:nvCxnSpPr>
        <p:spPr>
          <a:xfrm>
            <a:off x="7233344" y="3074021"/>
            <a:ext cx="37887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107749" y="1592725"/>
            <a:ext cx="1775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kumimoji="1" lang="zh-CN" alt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786653" y="2627344"/>
            <a:ext cx="4682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Git</a:t>
            </a:r>
            <a:r>
              <a:rPr kumimoji="1" lang="zh-CN" alt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kumimoji="1"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GitHub Desktop</a:t>
            </a:r>
            <a:r>
              <a:rPr kumimoji="1" lang="zh-CN" alt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操作</a:t>
            </a:r>
            <a:endParaRPr kumimoji="1"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11" descr="图片包含 物体&#10;&#10;已生成高可信度的说明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563" y="312718"/>
            <a:ext cx="2142295" cy="67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线连接符 3"/>
          <p:cNvCxnSpPr/>
          <p:nvPr/>
        </p:nvCxnSpPr>
        <p:spPr>
          <a:xfrm>
            <a:off x="344668" y="1105683"/>
            <a:ext cx="117278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344668" y="618894"/>
            <a:ext cx="1140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40080" indent="-18288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955" indent="-55435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Rebase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Songti SC" panose="0201060004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5299" y="1304776"/>
            <a:ext cx="9083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accent1"/>
                </a:solidFill>
              </a:rPr>
              <a:t>git rebase : 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rebase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命令是合并的另一种选择，</a:t>
            </a:r>
            <a:r>
              <a:rPr lang="zh-CN" altLang="en-US" b="0" i="0" dirty="0">
                <a:solidFill>
                  <a:schemeClr val="accent3">
                    <a:lumMod val="50000"/>
                  </a:schemeClr>
                </a:solidFill>
                <a:effectLst/>
                <a:latin typeface="Helvetica Neue"/>
              </a:rPr>
              <a:t>合并把两个父分支合并进行一次提交，提交历史不是线性的。衍合在当前分支上重演另一个分支的历史，提交历史是线性的。通常，也称为重定基</a:t>
            </a:r>
            <a:endParaRPr lang="en-US" altLang="zh-CN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478" y="2228106"/>
            <a:ext cx="7877490" cy="459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11" descr="图片包含 物体&#10;&#10;已生成高可信度的说明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563" y="312718"/>
            <a:ext cx="2142295" cy="67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线连接符 3"/>
          <p:cNvCxnSpPr/>
          <p:nvPr/>
        </p:nvCxnSpPr>
        <p:spPr>
          <a:xfrm>
            <a:off x="344668" y="1105683"/>
            <a:ext cx="117278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344668" y="618894"/>
            <a:ext cx="1140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40080" indent="-18288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955" indent="-55435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Rebase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Songti SC" panose="0201060004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5299" y="1304776"/>
            <a:ext cx="908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accent1"/>
                </a:solidFill>
              </a:rPr>
              <a:t>GitHub Desktop</a:t>
            </a:r>
            <a:endParaRPr lang="en-US" altLang="zh-CN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72" y="1927730"/>
            <a:ext cx="5687341" cy="15012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977" y="1927730"/>
            <a:ext cx="5082980" cy="434377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13126"/>
            <a:ext cx="12192000" cy="1013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705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844" name="矩形 259"/>
          <p:cNvSpPr>
            <a:spLocks noChangeArrowheads="1"/>
          </p:cNvSpPr>
          <p:nvPr/>
        </p:nvSpPr>
        <p:spPr bwMode="auto">
          <a:xfrm>
            <a:off x="9577494" y="6093178"/>
            <a:ext cx="2179508" cy="32963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4133" tIns="34133" rIns="34133" bIns="34133" anchor="ctr" anchorCtr="1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zh-CN" altLang="en-US" sz="170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时间：</a:t>
            </a:r>
            <a:r>
              <a:rPr lang="en-US" altLang="zh-CN" sz="170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2020.10.18</a:t>
            </a:r>
            <a:endParaRPr lang="zh-CN" altLang="en-US" sz="170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93512" y="2796170"/>
            <a:ext cx="380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kumimoji="1" lang="zh-CN" altLang="en-US" sz="4800" b="1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4800" b="1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you!</a:t>
            </a:r>
            <a:endParaRPr kumimoji="1" lang="zh-CN" altLang="en-US" sz="4800" b="1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344668" y="1105683"/>
            <a:ext cx="117278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44668" y="618894"/>
            <a:ext cx="9348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40080" indent="-18288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955" indent="-55435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accent1"/>
                </a:solidFill>
                <a:latin typeface="Songti SC" panose="02010600040101010101" pitchFamily="2" charset="-122"/>
                <a:ea typeface="Songti SC" panose="02010600040101010101" pitchFamily="2" charset="-122"/>
                <a:sym typeface="Arial" panose="020B0604020202020204" pitchFamily="34" charset="0"/>
              </a:rPr>
              <a:t>致谢</a:t>
            </a:r>
            <a:endParaRPr lang="zh-CN" altLang="en-US" dirty="0">
              <a:solidFill>
                <a:schemeClr val="accent1"/>
              </a:solidFill>
              <a:latin typeface="Songti SC" panose="02010600040101010101" pitchFamily="2" charset="-122"/>
              <a:ea typeface="Songti SC" panose="0201060004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7" name="图片 11" descr="图片包含 物体&#10;&#10;已生成高可信度的说明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563" y="312718"/>
            <a:ext cx="2142295" cy="67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6287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11" descr="图片包含 物体&#10;&#10;已生成高可信度的说明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563" y="312718"/>
            <a:ext cx="2142295" cy="67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线连接符 3"/>
          <p:cNvCxnSpPr/>
          <p:nvPr/>
        </p:nvCxnSpPr>
        <p:spPr>
          <a:xfrm>
            <a:off x="344668" y="1105683"/>
            <a:ext cx="117278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344668" y="641691"/>
            <a:ext cx="2204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40080" indent="-18288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955" indent="-55435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kumimoji="1" lang="en-US" altLang="zh-CN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GIT</a:t>
            </a:r>
            <a:r>
              <a:rPr kumimoji="1" lang="zh-CN" altLang="en-U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kumimoji="1" lang="en-US" altLang="zh-CN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GITHUB</a:t>
            </a:r>
            <a:r>
              <a:rPr kumimoji="1" lang="zh-CN" altLang="en-U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kumimoji="1" lang="zh-CN" altLang="en-US" sz="1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4668" y="1223141"/>
            <a:ext cx="10752419" cy="41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i="0" dirty="0">
                <a:solidFill>
                  <a:schemeClr val="accent1"/>
                </a:solidFill>
                <a:effectLst/>
                <a:latin typeface="Tahoma" panose="020B0604030504040204" pitchFamily="34" charset="0"/>
              </a:rPr>
              <a:t>什么是版本控制系统</a:t>
            </a:r>
            <a:endParaRPr lang="en-US" altLang="zh-CN" sz="1600" b="1" dirty="0">
              <a:solidFill>
                <a:schemeClr val="accent1"/>
              </a:solidFill>
            </a:endParaRPr>
          </a:p>
          <a:p>
            <a:pPr marL="285750">
              <a:lnSpc>
                <a:spcPct val="150000"/>
              </a:lnSpc>
            </a:pPr>
            <a:r>
              <a:rPr lang="en-US" altLang="zh-CN" sz="1600" b="1" dirty="0">
                <a:solidFill>
                  <a:schemeClr val="accent1"/>
                </a:solidFill>
              </a:rPr>
              <a:t>	  </a:t>
            </a:r>
            <a:r>
              <a:rPr lang="zh-CN" altLang="en-US" sz="1600" dirty="0">
                <a:solidFill>
                  <a:srgbClr val="444444"/>
                </a:solidFill>
                <a:latin typeface="Tahoma" panose="020B0604030504040204" pitchFamily="34" charset="0"/>
              </a:rPr>
              <a:t>对项目的每一次更新操作都可以当成一次版本（增删文件或文件夹、修改文件</a:t>
            </a:r>
            <a:r>
              <a:rPr lang="en-US" altLang="zh-CN" sz="1600" dirty="0">
                <a:solidFill>
                  <a:srgbClr val="444444"/>
                </a:solidFill>
                <a:latin typeface="Tahoma" panose="020B0604030504040204" pitchFamily="34" charset="0"/>
              </a:rPr>
              <a:t>…</a:t>
            </a:r>
            <a:r>
              <a:rPr lang="zh-CN" altLang="en-US" sz="1600" dirty="0">
                <a:solidFill>
                  <a:srgbClr val="444444"/>
                </a:solidFill>
                <a:latin typeface="Tahoma" panose="020B0604030504040204" pitchFamily="34" charset="0"/>
              </a:rPr>
              <a:t>），</a:t>
            </a:r>
            <a:r>
              <a:rPr lang="zh-CN" altLang="en-US" sz="1600" dirty="0">
                <a:solidFill>
                  <a:srgbClr val="FF0000"/>
                </a:solidFill>
                <a:latin typeface="Tahoma" panose="020B0604030504040204" pitchFamily="34" charset="0"/>
              </a:rPr>
              <a:t>版本控制</a:t>
            </a:r>
            <a:r>
              <a:rPr lang="zh-CN" altLang="en-US" sz="1600" dirty="0">
                <a:solidFill>
                  <a:srgbClr val="444444"/>
                </a:solidFill>
                <a:latin typeface="Tahoma" panose="020B0604030504040204" pitchFamily="34" charset="0"/>
              </a:rPr>
              <a:t>就是可以管理项目的所有版本</a:t>
            </a:r>
            <a:endParaRPr lang="en-US" altLang="zh-CN" sz="1600" dirty="0">
              <a:solidFill>
                <a:srgbClr val="444444"/>
              </a:solidFill>
              <a:latin typeface="Tahoma" panose="020B0604030504040204" pitchFamily="34" charset="0"/>
            </a:endParaRPr>
          </a:p>
          <a:p>
            <a:pPr marL="285750">
              <a:lnSpc>
                <a:spcPct val="150000"/>
              </a:lnSpc>
            </a:pPr>
            <a:endParaRPr lang="en-US" altLang="zh-CN" sz="1600" dirty="0">
              <a:solidFill>
                <a:srgbClr val="444444"/>
              </a:solidFill>
              <a:latin typeface="Tahoma" panose="020B0604030504040204" pitchFamily="34" charset="0"/>
            </a:endParaRPr>
          </a:p>
          <a:p>
            <a:pPr marL="285750" indent="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accent1"/>
                </a:solidFill>
              </a:rPr>
              <a:t>什么是</a:t>
            </a:r>
            <a:r>
              <a:rPr lang="en-US" altLang="zh-CN" sz="1600" b="1" dirty="0">
                <a:solidFill>
                  <a:schemeClr val="accent1"/>
                </a:solidFill>
              </a:rPr>
              <a:t>Git</a:t>
            </a:r>
            <a:endParaRPr lang="en-US" altLang="zh-CN" sz="1600" b="1" dirty="0">
              <a:solidFill>
                <a:schemeClr val="accent1"/>
              </a:solidFill>
            </a:endParaRPr>
          </a:p>
          <a:p>
            <a:pPr marL="285750">
              <a:lnSpc>
                <a:spcPct val="150000"/>
              </a:lnSpc>
            </a:pPr>
            <a:r>
              <a:rPr lang="en-US" altLang="zh-CN" sz="1600" b="1" dirty="0">
                <a:solidFill>
                  <a:schemeClr val="accent1"/>
                </a:solidFill>
              </a:rPr>
              <a:t>	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 Git 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是目前世界上最牛逼、最先进的分布式版本控制系统</a:t>
            </a:r>
            <a:endParaRPr lang="en-US" altLang="zh-CN" sz="1600" b="0" i="0" dirty="0">
              <a:solidFill>
                <a:srgbClr val="444444"/>
              </a:solidFill>
              <a:effectLst/>
              <a:latin typeface="Tahoma" panose="020B0604030504040204" pitchFamily="34" charset="0"/>
            </a:endParaRPr>
          </a:p>
          <a:p>
            <a:pPr marL="285750">
              <a:lnSpc>
                <a:spcPct val="150000"/>
              </a:lnSpc>
            </a:pPr>
            <a:endParaRPr lang="en-US" altLang="zh-CN" sz="1600" b="1" dirty="0">
              <a:solidFill>
                <a:schemeClr val="accent1"/>
              </a:solidFill>
            </a:endParaRPr>
          </a:p>
          <a:p>
            <a:pPr marL="285750" indent="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accent1"/>
                </a:solidFill>
              </a:rPr>
              <a:t>什么是</a:t>
            </a:r>
            <a:r>
              <a:rPr lang="en-US" altLang="zh-CN" sz="1600" b="1" dirty="0">
                <a:solidFill>
                  <a:schemeClr val="accent1"/>
                </a:solidFill>
              </a:rPr>
              <a:t>GitHub</a:t>
            </a:r>
            <a:endParaRPr lang="en-US" altLang="zh-CN" sz="1600" b="1" dirty="0">
              <a:solidFill>
                <a:schemeClr val="accent1"/>
              </a:solidFill>
            </a:endParaRPr>
          </a:p>
          <a:p>
            <a:pPr marL="285750">
              <a:lnSpc>
                <a:spcPct val="150000"/>
              </a:lnSpc>
            </a:pPr>
            <a:r>
              <a:rPr lang="en-US" altLang="zh-CN" sz="1600" b="1" dirty="0">
                <a:solidFill>
                  <a:schemeClr val="accent1"/>
                </a:solidFill>
              </a:rPr>
              <a:t>	 </a:t>
            </a:r>
            <a:r>
              <a:rPr lang="en-US" altLang="zh-CN" sz="1600" dirty="0">
                <a:solidFill>
                  <a:srgbClr val="444444"/>
                </a:solidFill>
                <a:latin typeface="Tahoma" panose="020B0604030504040204" pitchFamily="34" charset="0"/>
              </a:rPr>
              <a:t>GitHub </a:t>
            </a:r>
            <a:r>
              <a:rPr lang="zh-CN" altLang="en-US" sz="1600" dirty="0">
                <a:solidFill>
                  <a:srgbClr val="444444"/>
                </a:solidFill>
                <a:latin typeface="Tahoma" panose="020B0604030504040204" pitchFamily="34" charset="0"/>
              </a:rPr>
              <a:t>是一个面向</a:t>
            </a:r>
            <a:r>
              <a:rPr lang="zh-CN" altLang="en-US" sz="1600" dirty="0">
                <a:solidFill>
                  <a:srgbClr val="444444"/>
                </a:solidFill>
                <a:latin typeface="Tahoma" panose="020B0604030504040204" pitchFamily="34" charset="0"/>
                <a:hlinkClick r:id="rId2"/>
              </a:rPr>
              <a:t>开源</a:t>
            </a:r>
            <a:r>
              <a:rPr lang="zh-CN" altLang="en-US" sz="1600" dirty="0">
                <a:solidFill>
                  <a:srgbClr val="444444"/>
                </a:solidFill>
                <a:latin typeface="Tahoma" panose="020B0604030504040204" pitchFamily="34" charset="0"/>
              </a:rPr>
              <a:t>及私有</a:t>
            </a:r>
            <a:r>
              <a:rPr lang="zh-CN" altLang="en-US" sz="1600" dirty="0">
                <a:solidFill>
                  <a:srgbClr val="444444"/>
                </a:solidFill>
                <a:latin typeface="Tahoma" panose="020B0604030504040204" pitchFamily="34" charset="0"/>
                <a:hlinkClick r:id="rId3"/>
              </a:rPr>
              <a:t>软件</a:t>
            </a:r>
            <a:r>
              <a:rPr lang="zh-CN" altLang="en-US" sz="1600" dirty="0">
                <a:solidFill>
                  <a:srgbClr val="444444"/>
                </a:solidFill>
                <a:latin typeface="Tahoma" panose="020B0604030504040204" pitchFamily="34" charset="0"/>
              </a:rPr>
              <a:t>项目的托管平台，因为只支持 </a:t>
            </a:r>
            <a:r>
              <a:rPr lang="en-US" altLang="zh-CN" sz="1600" dirty="0">
                <a:solidFill>
                  <a:srgbClr val="444444"/>
                </a:solidFill>
                <a:latin typeface="Tahoma" panose="020B0604030504040204" pitchFamily="34" charset="0"/>
              </a:rPr>
              <a:t>Git </a:t>
            </a:r>
            <a:r>
              <a:rPr lang="zh-CN" altLang="en-US" sz="1600" dirty="0">
                <a:solidFill>
                  <a:srgbClr val="444444"/>
                </a:solidFill>
                <a:latin typeface="Tahoma" panose="020B0604030504040204" pitchFamily="34" charset="0"/>
              </a:rPr>
              <a:t>作为唯一的版本库格式进行托管，故名 </a:t>
            </a:r>
            <a:r>
              <a:rPr lang="en-US" altLang="zh-CN" sz="1600" dirty="0">
                <a:solidFill>
                  <a:srgbClr val="444444"/>
                </a:solidFill>
                <a:latin typeface="Tahoma" panose="020B0604030504040204" pitchFamily="34" charset="0"/>
              </a:rPr>
              <a:t>GitHub</a:t>
            </a:r>
            <a:endParaRPr lang="en-US" altLang="zh-CN" sz="1600" dirty="0">
              <a:solidFill>
                <a:srgbClr val="444444"/>
              </a:solidFill>
              <a:latin typeface="Tahoma" panose="020B0604030504040204" pitchFamily="34" charset="0"/>
            </a:endParaRPr>
          </a:p>
          <a:p>
            <a:pPr marL="285750">
              <a:lnSpc>
                <a:spcPct val="150000"/>
              </a:lnSpc>
            </a:pPr>
            <a:r>
              <a:rPr lang="en-US" altLang="zh-CN" sz="1600" b="1" dirty="0">
                <a:solidFill>
                  <a:schemeClr val="accent1"/>
                </a:solidFill>
              </a:rPr>
              <a:t>		</a:t>
            </a:r>
            <a:endParaRPr lang="en-US" altLang="zh-CN" sz="1600" b="1" i="0" dirty="0">
              <a:solidFill>
                <a:schemeClr val="accent1"/>
              </a:solidFill>
              <a:effectLst/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11" descr="图片包含 物体&#10;&#10;已生成高可信度的说明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563" y="312718"/>
            <a:ext cx="2142295" cy="67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线连接符 3"/>
          <p:cNvCxnSpPr/>
          <p:nvPr/>
        </p:nvCxnSpPr>
        <p:spPr>
          <a:xfrm>
            <a:off x="344668" y="1105683"/>
            <a:ext cx="117278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344668" y="641691"/>
            <a:ext cx="2204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40080" indent="-18288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955" indent="-55435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kumimoji="1" lang="en-US" altLang="zh-CN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GIT</a:t>
            </a:r>
            <a:r>
              <a:rPr kumimoji="1" lang="zh-CN" altLang="en-U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kumimoji="1" lang="en-US" altLang="zh-CN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GITHUB</a:t>
            </a:r>
            <a:r>
              <a:rPr kumimoji="1" lang="zh-CN" altLang="en-U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kumimoji="1" lang="zh-CN" altLang="en-US" sz="1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2570" y="1606852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集中式版本控制</a:t>
            </a:r>
            <a:endParaRPr lang="zh-CN" altLang="en-US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68" y="3422342"/>
            <a:ext cx="3909523" cy="2747624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544254" y="2115698"/>
            <a:ext cx="362448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b="0" i="0" dirty="0">
                <a:solidFill>
                  <a:schemeClr val="tx2"/>
                </a:solidFill>
                <a:effectLst/>
                <a:latin typeface="+mn-ea"/>
              </a:rPr>
              <a:t>集中式版本控制系统需要找一个服务器作为大本营，所有的代码都需要提交到服务器上进行统一的管理。当你需要对代码进行改动时，需要先从服务器上下载一份拷贝，修改完成之后，还需要上传回服务器。</a:t>
            </a:r>
            <a:endParaRPr lang="zh-CN" altLang="en-US" sz="13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595043" y="1624601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分布式版本控制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95043" y="2121033"/>
            <a:ext cx="362448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>
                <a:solidFill>
                  <a:schemeClr val="tx2"/>
                </a:solidFill>
                <a:latin typeface="+mn-ea"/>
              </a:rPr>
              <a:t>在分布式版本控制系统中，大家都拥有一个完整的版本库，不需要联网也可以提交修改</a:t>
            </a:r>
            <a:br>
              <a:rPr lang="zh-CN" altLang="en-US" sz="1300" dirty="0">
                <a:solidFill>
                  <a:schemeClr val="tx2"/>
                </a:solidFill>
                <a:latin typeface="+mn-ea"/>
              </a:rPr>
            </a:br>
            <a:r>
              <a:rPr lang="zh-CN" altLang="en-US" sz="1300" dirty="0">
                <a:solidFill>
                  <a:schemeClr val="tx2"/>
                </a:solidFill>
                <a:latin typeface="+mn-ea"/>
              </a:rPr>
              <a:t>由于大家都拥有一个完整的版本库，所以只需把各自的修改推送给对方，就可以互相看到对方的修改了</a:t>
            </a:r>
            <a:endParaRPr lang="zh-CN" altLang="en-US" sz="130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043" y="3340740"/>
            <a:ext cx="3705497" cy="31978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567516" y="1606852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结合</a:t>
            </a:r>
            <a:r>
              <a:rPr lang="en-US" altLang="zh-CN" dirty="0"/>
              <a:t>GitHub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567516" y="2121033"/>
            <a:ext cx="362448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>
                <a:solidFill>
                  <a:schemeClr val="tx2"/>
                </a:solidFill>
                <a:latin typeface="+mn-ea"/>
              </a:rPr>
              <a:t>布式版本控制系统一般也有一个“中心服务器”，但它只是用于方便大家的交换而已（挂了也没关系），而 </a:t>
            </a:r>
            <a:r>
              <a:rPr lang="en-US" altLang="zh-CN" sz="1300" dirty="0">
                <a:solidFill>
                  <a:schemeClr val="tx2"/>
                </a:solidFill>
                <a:latin typeface="+mn-ea"/>
              </a:rPr>
              <a:t>GitHub </a:t>
            </a:r>
            <a:r>
              <a:rPr lang="zh-CN" altLang="en-US" sz="1300" dirty="0">
                <a:solidFill>
                  <a:schemeClr val="tx2"/>
                </a:solidFill>
                <a:latin typeface="+mn-ea"/>
              </a:rPr>
              <a:t>就是这么一个平台</a:t>
            </a:r>
            <a:endParaRPr lang="zh-CN" altLang="en-US" sz="130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3215" y="3208305"/>
            <a:ext cx="3659336" cy="30982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95491" y="268994"/>
            <a:ext cx="3401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安装</a:t>
            </a:r>
            <a:r>
              <a:rPr kumimoji="1" lang="en-US" altLang="zh-CN" sz="3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Git</a:t>
            </a:r>
            <a:endParaRPr kumimoji="1" lang="zh-CN" altLang="en-US" sz="36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344668" y="1105683"/>
            <a:ext cx="117278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11" descr="图片包含 物体&#10;&#10;已生成高可信度的说明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563" y="312718"/>
            <a:ext cx="2142295" cy="67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622300" y="1720334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70C0"/>
                </a:solidFill>
              </a:rPr>
              <a:t>Git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安装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9998" y="2334984"/>
            <a:ext cx="482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下载</a:t>
            </a:r>
            <a:r>
              <a:rPr lang="en-US" altLang="zh-CN" dirty="0"/>
              <a:t>Git</a:t>
            </a:r>
            <a:r>
              <a:rPr lang="zh-CN" altLang="en-US" dirty="0"/>
              <a:t>（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 </a:t>
            </a:r>
            <a:r>
              <a:rPr lang="en-US" altLang="zh-CN" b="0" i="0" u="sng" dirty="0">
                <a:solidFill>
                  <a:srgbClr val="336699"/>
                </a:solidFill>
                <a:effectLst/>
                <a:latin typeface="Tahoma" panose="020B0604030504040204" pitchFamily="34" charset="0"/>
                <a:hlinkClick r:id="rId2"/>
              </a:rPr>
              <a:t>https://git-scm.com/download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229997" y="2863547"/>
            <a:ext cx="2682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安装</a:t>
            </a:r>
            <a:r>
              <a:rPr lang="en-US" altLang="zh-CN" dirty="0"/>
              <a:t>Git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一直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next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即可安装好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29997" y="3564284"/>
            <a:ext cx="67842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Git Bash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安装完成后，任意空白位置鼠标右击就会出现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git bash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的选项</a:t>
            </a:r>
            <a:endParaRPr lang="en-US" altLang="zh-CN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37362" y="268994"/>
            <a:ext cx="5559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安装</a:t>
            </a:r>
            <a:r>
              <a:rPr kumimoji="1" lang="en-US" altLang="zh-CN" sz="3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GitHub Desktop</a:t>
            </a:r>
            <a:endParaRPr kumimoji="1" lang="zh-CN" altLang="en-US" sz="36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344668" y="1105683"/>
            <a:ext cx="117278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11" descr="图片包含 物体&#10;&#10;已生成高可信度的说明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563" y="312718"/>
            <a:ext cx="2142295" cy="67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622300" y="1720334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70C0"/>
                </a:solidFill>
              </a:rPr>
              <a:t>GitHub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安装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9998" y="2334984"/>
            <a:ext cx="5838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下载</a:t>
            </a:r>
            <a:r>
              <a:rPr lang="en-US" altLang="zh-CN" dirty="0"/>
              <a:t>GitHub Desktop</a:t>
            </a:r>
            <a:r>
              <a:rPr lang="zh-CN" altLang="en-US" dirty="0"/>
              <a:t>（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 </a:t>
            </a:r>
            <a:r>
              <a:rPr lang="en-US" altLang="zh-CN" dirty="0">
                <a:hlinkClick r:id="rId2"/>
              </a:rPr>
              <a:t>https://desktop.github.com/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229997" y="2863547"/>
            <a:ext cx="4538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安装</a:t>
            </a:r>
            <a:r>
              <a:rPr lang="en-US" altLang="zh-CN" dirty="0"/>
              <a:t>GitHub Desktop</a:t>
            </a:r>
            <a:endParaRPr lang="en-US" altLang="zh-CN" dirty="0"/>
          </a:p>
          <a:p>
            <a:pPr lvl="1"/>
            <a:r>
              <a:rPr lang="zh-CN" altLang="en-US" dirty="0"/>
              <a:t>直接打开</a:t>
            </a:r>
            <a:r>
              <a:rPr lang="en-US" altLang="zh-CN" dirty="0"/>
              <a:t>GitHub Desktop</a:t>
            </a:r>
            <a:r>
              <a:rPr lang="zh-CN" altLang="en-US" dirty="0"/>
              <a:t>即可安装成功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229998" y="3830519"/>
            <a:ext cx="496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注册一个</a:t>
            </a:r>
            <a:r>
              <a:rPr lang="en-US" altLang="zh-CN" dirty="0"/>
              <a:t>GitHub</a:t>
            </a:r>
            <a:r>
              <a:rPr lang="zh-CN" altLang="en-US" dirty="0"/>
              <a:t>账号（</a:t>
            </a:r>
            <a:r>
              <a:rPr lang="en-US" altLang="zh-CN" dirty="0">
                <a:hlinkClick r:id="rId3"/>
              </a:rPr>
              <a:t>https://github.com/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11" descr="图片包含 物体&#10;&#10;已生成高可信度的说明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563" y="312718"/>
            <a:ext cx="2142295" cy="67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直线连接符 3"/>
          <p:cNvCxnSpPr/>
          <p:nvPr/>
        </p:nvCxnSpPr>
        <p:spPr>
          <a:xfrm>
            <a:off x="344668" y="1105683"/>
            <a:ext cx="117278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344668" y="618894"/>
            <a:ext cx="2383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40080" indent="-18288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955" indent="-55435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Git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记录的是什么？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Songti SC" panose="0201060004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4" y="1422398"/>
            <a:ext cx="10233025" cy="34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790574" y="5376359"/>
            <a:ext cx="10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如上，如果每个版本中有文件发生变动，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Git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会将整个文件复制并保存起来。这种设计看似会多消耗更多的空间，但在分支管理时却是带来了很多的益处和便利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11" descr="图片包含 物体&#10;&#10;已生成高可信度的说明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563" y="312718"/>
            <a:ext cx="2142295" cy="67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直线连接符 3"/>
          <p:cNvCxnSpPr/>
          <p:nvPr/>
        </p:nvCxnSpPr>
        <p:spPr>
          <a:xfrm>
            <a:off x="344668" y="1105683"/>
            <a:ext cx="117278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344668" y="618894"/>
            <a:ext cx="2614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40080" indent="-18288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955" indent="-55435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Git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如何维护一个仓库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Songti SC" panose="0201060004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670" y="1223141"/>
            <a:ext cx="9069043" cy="310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561478" y="4663389"/>
            <a:ext cx="990847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b="0" i="0" dirty="0">
                <a:solidFill>
                  <a:srgbClr val="00B0F0"/>
                </a:solidFill>
                <a:effectLst/>
                <a:latin typeface="Tahoma" panose="020B0604030504040204" pitchFamily="34" charset="0"/>
              </a:rPr>
              <a:t>工作区域（</a:t>
            </a:r>
            <a:r>
              <a:rPr lang="en-US" altLang="zh-CN" sz="1400" b="0" i="0" dirty="0">
                <a:solidFill>
                  <a:srgbClr val="00B0F0"/>
                </a:solidFill>
                <a:effectLst/>
                <a:latin typeface="Tahoma" panose="020B0604030504040204" pitchFamily="34" charset="0"/>
              </a:rPr>
              <a:t>Working Directory</a:t>
            </a:r>
            <a:r>
              <a:rPr lang="zh-CN" altLang="en-US" sz="1400" b="0" i="0" dirty="0">
                <a:solidFill>
                  <a:srgbClr val="00B0F0"/>
                </a:solidFill>
                <a:effectLst/>
                <a:latin typeface="Tahoma" panose="020B0604030504040204" pitchFamily="34" charset="0"/>
              </a:rPr>
              <a:t>）</a:t>
            </a:r>
            <a:r>
              <a:rPr lang="zh-CN" altLang="en-US" sz="1400" b="0" i="0" dirty="0">
                <a:solidFill>
                  <a:schemeClr val="accent3">
                    <a:lumMod val="50000"/>
                  </a:schemeClr>
                </a:solidFill>
                <a:effectLst/>
                <a:latin typeface="Tahoma" panose="020B0604030504040204" pitchFamily="34" charset="0"/>
              </a:rPr>
              <a:t>就是你平时存放项目代码的地方</a:t>
            </a:r>
            <a:endParaRPr lang="en-US" altLang="zh-CN" sz="1400" b="0" i="0" dirty="0">
              <a:solidFill>
                <a:srgbClr val="444444"/>
              </a:solidFill>
              <a:effectLst/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b="0" i="0" dirty="0">
                <a:solidFill>
                  <a:srgbClr val="00B0F0"/>
                </a:solidFill>
                <a:effectLst/>
                <a:latin typeface="Tahoma" panose="020B0604030504040204" pitchFamily="34" charset="0"/>
              </a:rPr>
              <a:t>暂存区域（</a:t>
            </a:r>
            <a:r>
              <a:rPr lang="en-US" altLang="zh-CN" sz="1400" b="0" i="0" dirty="0">
                <a:solidFill>
                  <a:srgbClr val="00B0F0"/>
                </a:solidFill>
                <a:effectLst/>
                <a:latin typeface="Tahoma" panose="020B0604030504040204" pitchFamily="34" charset="0"/>
              </a:rPr>
              <a:t>Stage</a:t>
            </a:r>
            <a:r>
              <a:rPr lang="zh-CN" altLang="en-US" sz="1400" b="0" i="0" dirty="0">
                <a:solidFill>
                  <a:srgbClr val="00B0F0"/>
                </a:solidFill>
                <a:effectLst/>
                <a:latin typeface="Tahoma" panose="020B0604030504040204" pitchFamily="34" charset="0"/>
              </a:rPr>
              <a:t>）</a:t>
            </a:r>
            <a:r>
              <a:rPr lang="zh-CN" altLang="en-US" sz="1400" b="0" i="0" dirty="0">
                <a:solidFill>
                  <a:schemeClr val="accent3">
                    <a:lumMod val="50000"/>
                  </a:schemeClr>
                </a:solidFill>
                <a:effectLst/>
                <a:latin typeface="Tahoma" panose="020B0604030504040204" pitchFamily="34" charset="0"/>
              </a:rPr>
              <a:t>用于临时存放你的改动，事实上它只是一个文件，保存即将提交的文件列表信息</a:t>
            </a:r>
            <a:endParaRPr lang="en-US" altLang="zh-CN" sz="1400" b="0" i="0" dirty="0">
              <a:solidFill>
                <a:schemeClr val="accent3">
                  <a:lumMod val="50000"/>
                </a:schemeClr>
              </a:solidFill>
              <a:effectLst/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b="0" i="0" dirty="0">
                <a:solidFill>
                  <a:srgbClr val="00B0F0"/>
                </a:solidFill>
                <a:effectLst/>
                <a:latin typeface="Tahoma" panose="020B0604030504040204" pitchFamily="34" charset="0"/>
              </a:rPr>
              <a:t>Git </a:t>
            </a:r>
            <a:r>
              <a:rPr lang="zh-CN" altLang="en-US" sz="1400" b="0" i="0" dirty="0">
                <a:solidFill>
                  <a:srgbClr val="00B0F0"/>
                </a:solidFill>
                <a:effectLst/>
                <a:latin typeface="Tahoma" panose="020B0604030504040204" pitchFamily="34" charset="0"/>
              </a:rPr>
              <a:t>仓库（</a:t>
            </a:r>
            <a:r>
              <a:rPr lang="en-US" altLang="zh-CN" sz="1400" b="0" i="0" dirty="0">
                <a:solidFill>
                  <a:srgbClr val="00B0F0"/>
                </a:solidFill>
                <a:effectLst/>
                <a:latin typeface="Tahoma" panose="020B0604030504040204" pitchFamily="34" charset="0"/>
              </a:rPr>
              <a:t>Repository</a:t>
            </a:r>
            <a:r>
              <a:rPr lang="zh-CN" altLang="en-US" sz="1400" b="0" i="0" dirty="0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）</a:t>
            </a:r>
            <a:r>
              <a:rPr lang="zh-CN" altLang="en-US" sz="1400" b="0" i="0" dirty="0">
                <a:solidFill>
                  <a:schemeClr val="accent3">
                    <a:lumMod val="50000"/>
                  </a:schemeClr>
                </a:solidFill>
                <a:effectLst/>
                <a:latin typeface="Tahoma" panose="020B0604030504040204" pitchFamily="34" charset="0"/>
              </a:rPr>
              <a:t>就是安全存放数据的位置，这里边有你提交的所有版本的数据。其中，</a:t>
            </a:r>
            <a:r>
              <a:rPr lang="en-US" altLang="zh-CN" sz="1400" b="0" i="0" dirty="0">
                <a:solidFill>
                  <a:schemeClr val="accent3">
                    <a:lumMod val="50000"/>
                  </a:schemeClr>
                </a:solidFill>
                <a:effectLst/>
                <a:latin typeface="Tahoma" panose="020B0604030504040204" pitchFamily="34" charset="0"/>
              </a:rPr>
              <a:t>HEAD </a:t>
            </a:r>
            <a:r>
              <a:rPr lang="zh-CN" altLang="en-US" sz="1400" b="0" i="0" dirty="0">
                <a:solidFill>
                  <a:schemeClr val="accent3">
                    <a:lumMod val="50000"/>
                  </a:schemeClr>
                </a:solidFill>
                <a:effectLst/>
                <a:latin typeface="Tahoma" panose="020B0604030504040204" pitchFamily="34" charset="0"/>
              </a:rPr>
              <a:t>指向最新放入仓库的版本（这第三棵树，确切的说，应该是 </a:t>
            </a:r>
            <a:r>
              <a:rPr lang="en-US" altLang="zh-CN" sz="1400" b="0" i="0" dirty="0">
                <a:solidFill>
                  <a:schemeClr val="accent3">
                    <a:lumMod val="50000"/>
                  </a:schemeClr>
                </a:solidFill>
                <a:effectLst/>
                <a:latin typeface="Tahoma" panose="020B0604030504040204" pitchFamily="34" charset="0"/>
              </a:rPr>
              <a:t>Git </a:t>
            </a:r>
            <a:r>
              <a:rPr lang="zh-CN" altLang="en-US" sz="1400" b="0" i="0" dirty="0">
                <a:solidFill>
                  <a:schemeClr val="accent3">
                    <a:lumMod val="50000"/>
                  </a:schemeClr>
                </a:solidFill>
                <a:effectLst/>
                <a:latin typeface="Tahoma" panose="020B0604030504040204" pitchFamily="34" charset="0"/>
              </a:rPr>
              <a:t>仓库中 </a:t>
            </a:r>
            <a:r>
              <a:rPr lang="en-US" altLang="zh-CN" sz="1400" b="0" i="0" dirty="0">
                <a:solidFill>
                  <a:schemeClr val="accent3">
                    <a:lumMod val="50000"/>
                  </a:schemeClr>
                </a:solidFill>
                <a:effectLst/>
                <a:latin typeface="Tahoma" panose="020B0604030504040204" pitchFamily="34" charset="0"/>
              </a:rPr>
              <a:t>HEAD </a:t>
            </a:r>
            <a:r>
              <a:rPr lang="zh-CN" altLang="en-US" sz="1400" b="0" i="0" dirty="0">
                <a:solidFill>
                  <a:schemeClr val="accent3">
                    <a:lumMod val="50000"/>
                  </a:schemeClr>
                </a:solidFill>
                <a:effectLst/>
                <a:latin typeface="Tahoma" panose="020B0604030504040204" pitchFamily="34" charset="0"/>
              </a:rPr>
              <a:t>指向的版本</a:t>
            </a:r>
            <a:endParaRPr lang="en-US" altLang="zh-CN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00B0F0"/>
                </a:solidFill>
                <a:latin typeface="Tahoma" panose="020B0604030504040204" pitchFamily="34" charset="0"/>
              </a:rPr>
              <a:t>工作流程</a:t>
            </a:r>
            <a:br>
              <a:rPr lang="zh-CN" altLang="en-US" dirty="0"/>
            </a:br>
            <a:r>
              <a:rPr lang="en-US" altLang="zh-CN" sz="1400" dirty="0">
                <a:solidFill>
                  <a:schemeClr val="accent3">
                    <a:lumMod val="50000"/>
                  </a:schemeClr>
                </a:solidFill>
                <a:latin typeface="Tahoma" panose="020B0604030504040204" pitchFamily="34" charset="0"/>
              </a:rPr>
              <a:t>1. </a:t>
            </a:r>
            <a:r>
              <a:rPr lang="zh-CN" altLang="en-US" sz="1400" dirty="0">
                <a:solidFill>
                  <a:schemeClr val="accent3">
                    <a:lumMod val="50000"/>
                  </a:schemeClr>
                </a:solidFill>
                <a:latin typeface="Tahoma" panose="020B0604030504040204" pitchFamily="34" charset="0"/>
              </a:rPr>
              <a:t>在工作目录中添加、修改文件；</a:t>
            </a:r>
            <a:br>
              <a:rPr lang="zh-CN" altLang="en-US" sz="1400" dirty="0">
                <a:solidFill>
                  <a:schemeClr val="accent3">
                    <a:lumMod val="50000"/>
                  </a:schemeClr>
                </a:solidFill>
                <a:latin typeface="Tahoma" panose="020B0604030504040204" pitchFamily="34" charset="0"/>
              </a:rPr>
            </a:br>
            <a:r>
              <a:rPr lang="en-US" altLang="zh-CN" sz="1400" dirty="0">
                <a:solidFill>
                  <a:schemeClr val="accent3">
                    <a:lumMod val="50000"/>
                  </a:schemeClr>
                </a:solidFill>
                <a:latin typeface="Tahoma" panose="020B0604030504040204" pitchFamily="34" charset="0"/>
              </a:rPr>
              <a:t>2. </a:t>
            </a:r>
            <a:r>
              <a:rPr lang="zh-CN" altLang="en-US" sz="1400" dirty="0">
                <a:solidFill>
                  <a:schemeClr val="accent3">
                    <a:lumMod val="50000"/>
                  </a:schemeClr>
                </a:solidFill>
                <a:latin typeface="Tahoma" panose="020B0604030504040204" pitchFamily="34" charset="0"/>
              </a:rPr>
              <a:t>将需要进行版本管理的文件放入暂存区域；</a:t>
            </a:r>
            <a:br>
              <a:rPr lang="zh-CN" altLang="en-US" sz="1400" dirty="0">
                <a:solidFill>
                  <a:schemeClr val="accent3">
                    <a:lumMod val="50000"/>
                  </a:schemeClr>
                </a:solidFill>
                <a:latin typeface="Tahoma" panose="020B0604030504040204" pitchFamily="34" charset="0"/>
              </a:rPr>
            </a:br>
            <a:r>
              <a:rPr lang="en-US" altLang="zh-CN" sz="1400" dirty="0">
                <a:solidFill>
                  <a:schemeClr val="accent3">
                    <a:lumMod val="50000"/>
                  </a:schemeClr>
                </a:solidFill>
                <a:latin typeface="Tahoma" panose="020B0604030504040204" pitchFamily="34" charset="0"/>
              </a:rPr>
              <a:t>3. </a:t>
            </a:r>
            <a:r>
              <a:rPr lang="zh-CN" altLang="en-US" sz="1400" dirty="0">
                <a:solidFill>
                  <a:schemeClr val="accent3">
                    <a:lumMod val="50000"/>
                  </a:schemeClr>
                </a:solidFill>
                <a:latin typeface="Tahoma" panose="020B0604030504040204" pitchFamily="34" charset="0"/>
              </a:rPr>
              <a:t>将暂存区域的文件提交到 </a:t>
            </a:r>
            <a:r>
              <a:rPr lang="en-US" altLang="zh-CN" sz="1400" dirty="0">
                <a:solidFill>
                  <a:schemeClr val="accent3">
                    <a:lumMod val="50000"/>
                  </a:schemeClr>
                </a:solidFill>
                <a:latin typeface="Tahoma" panose="020B0604030504040204" pitchFamily="34" charset="0"/>
              </a:rPr>
              <a:t>Git </a:t>
            </a:r>
            <a:r>
              <a:rPr lang="zh-CN" altLang="en-US" sz="1400" dirty="0">
                <a:solidFill>
                  <a:schemeClr val="accent3">
                    <a:lumMod val="50000"/>
                  </a:schemeClr>
                </a:solidFill>
                <a:latin typeface="Tahoma" panose="020B0604030504040204" pitchFamily="34" charset="0"/>
              </a:rPr>
              <a:t>仓库</a:t>
            </a: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759152" y="1742983"/>
            <a:ext cx="11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add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183320" y="1725513"/>
            <a:ext cx="11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commit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44459" y="1354079"/>
            <a:ext cx="11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11" descr="图片包含 物体&#10;&#10;已生成高可信度的说明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563" y="312718"/>
            <a:ext cx="2142295" cy="67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线连接符 3"/>
          <p:cNvCxnSpPr/>
          <p:nvPr/>
        </p:nvCxnSpPr>
        <p:spPr>
          <a:xfrm>
            <a:off x="344668" y="1105683"/>
            <a:ext cx="117278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344668" y="618894"/>
            <a:ext cx="18582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40080" indent="-18288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955" indent="-55435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创建一个仓库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Songti SC" panose="0201060004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5617" y="1616764"/>
            <a:ext cx="1086678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00B0F0"/>
                </a:solidFill>
              </a:rPr>
              <a:t>本地创建仓库</a:t>
            </a:r>
            <a:endParaRPr lang="en-US" altLang="zh-CN" dirty="0">
              <a:solidFill>
                <a:srgbClr val="00B0F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3">
                    <a:lumMod val="50000"/>
                  </a:schemeClr>
                </a:solidFill>
              </a:rPr>
              <a:t>使用</a:t>
            </a: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</a:rPr>
              <a:t>git bash</a:t>
            </a:r>
            <a:r>
              <a:rPr lang="zh-CN" altLang="en-US" sz="1600" dirty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</a:rPr>
              <a:t>git </a:t>
            </a:r>
            <a:r>
              <a:rPr lang="en-US" altLang="zh-CN" sz="1600" dirty="0" err="1">
                <a:solidFill>
                  <a:schemeClr val="accent3">
                    <a:lumMod val="50000"/>
                  </a:schemeClr>
                </a:solidFill>
              </a:rPr>
              <a:t>init</a:t>
            </a:r>
            <a:endParaRPr lang="en-US" altLang="zh-CN" sz="1600" dirty="0">
              <a:solidFill>
                <a:schemeClr val="accent3">
                  <a:lumMod val="5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3">
                    <a:lumMod val="50000"/>
                  </a:schemeClr>
                </a:solidFill>
              </a:rPr>
              <a:t>使用</a:t>
            </a: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</a:rPr>
              <a:t>GitHub Desktop</a:t>
            </a:r>
            <a:endParaRPr lang="en-US" altLang="zh-CN" sz="1600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	</a:t>
            </a:r>
            <a:endParaRPr lang="en-US" altLang="zh-CN" dirty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rgbClr val="00B0F0"/>
                </a:solidFill>
              </a:rPr>
              <a:t>Clone</a:t>
            </a:r>
            <a:r>
              <a:rPr lang="zh-CN" altLang="en-US" dirty="0">
                <a:solidFill>
                  <a:srgbClr val="00B0F0"/>
                </a:solidFill>
              </a:rPr>
              <a:t>远程仓库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094" y="1230630"/>
            <a:ext cx="4610500" cy="51896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0</TotalTime>
  <Words>2002</Words>
  <Application>WPS 演示</Application>
  <PresentationFormat>宽屏</PresentationFormat>
  <Paragraphs>166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宋体</vt:lpstr>
      <vt:lpstr>Wingdings</vt:lpstr>
      <vt:lpstr>江西拙楷</vt:lpstr>
      <vt:lpstr>Times New Roman</vt:lpstr>
      <vt:lpstr>黑体</vt:lpstr>
      <vt:lpstr>Calibri</vt:lpstr>
      <vt:lpstr>Tahoma</vt:lpstr>
      <vt:lpstr>Songti SC</vt:lpstr>
      <vt:lpstr>微软雅黑</vt:lpstr>
      <vt:lpstr>Arial Unicode MS</vt:lpstr>
      <vt:lpstr>等线 Light</vt:lpstr>
      <vt:lpstr>等线</vt:lpstr>
      <vt:lpstr>Helvetica Neue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瞿 祥谋</dc:creator>
  <cp:lastModifiedBy>zhou</cp:lastModifiedBy>
  <cp:revision>812</cp:revision>
  <dcterms:created xsi:type="dcterms:W3CDTF">2020-05-22T08:15:00Z</dcterms:created>
  <dcterms:modified xsi:type="dcterms:W3CDTF">2020-10-20T12:29:20Z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2052-11.1.0.10011</vt:lpwstr>
  </property>
</Properties>
</file>