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handoutMasterIdLst>
    <p:handoutMasterId r:id="rId28"/>
  </p:handoutMasterIdLst>
  <p:sldIdLst>
    <p:sldId id="256" r:id="rId2"/>
    <p:sldId id="263" r:id="rId3"/>
    <p:sldId id="258" r:id="rId4"/>
    <p:sldId id="260" r:id="rId5"/>
    <p:sldId id="257" r:id="rId6"/>
    <p:sldId id="265" r:id="rId7"/>
    <p:sldId id="262" r:id="rId8"/>
    <p:sldId id="269" r:id="rId9"/>
    <p:sldId id="277" r:id="rId10"/>
    <p:sldId id="270" r:id="rId11"/>
    <p:sldId id="271" r:id="rId12"/>
    <p:sldId id="272" r:id="rId13"/>
    <p:sldId id="278" r:id="rId14"/>
    <p:sldId id="279" r:id="rId15"/>
    <p:sldId id="283" r:id="rId16"/>
    <p:sldId id="284" r:id="rId17"/>
    <p:sldId id="289" r:id="rId18"/>
    <p:sldId id="285" r:id="rId19"/>
    <p:sldId id="291" r:id="rId20"/>
    <p:sldId id="286" r:id="rId21"/>
    <p:sldId id="290" r:id="rId22"/>
    <p:sldId id="287" r:id="rId23"/>
    <p:sldId id="288" r:id="rId24"/>
    <p:sldId id="292" r:id="rId25"/>
    <p:sldId id="27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7"/>
            <p14:sldId id="270"/>
            <p14:sldId id="271"/>
            <p14:sldId id="272"/>
            <p14:sldId id="278"/>
            <p14:sldId id="279"/>
            <p14:sldId id="283"/>
            <p14:sldId id="284"/>
            <p14:sldId id="289"/>
            <p14:sldId id="285"/>
            <p14:sldId id="291"/>
            <p14:sldId id="286"/>
            <p14:sldId id="290"/>
            <p14:sldId id="287"/>
            <p14:sldId id="288"/>
            <p14:sldId id="292"/>
            <p14:sldId id="27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7324" autoAdjust="0"/>
  </p:normalViewPr>
  <p:slideViewPr>
    <p:cSldViewPr snapToGrid="0">
      <p:cViewPr>
        <p:scale>
          <a:sx n="82" d="100"/>
          <a:sy n="82" d="100"/>
        </p:scale>
        <p:origin x="-1498" y="-182"/>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2020/1/13</a:t>
            </a:fld>
            <a:endParaRPr lang="zh-TW" altLang="en-US"/>
          </a:p>
        </p:txBody>
      </p:sp>
      <p:sp>
        <p:nvSpPr>
          <p:cNvPr id="4" name="頁尾版面配置區 3">
            <a:extLst>
              <a:ext uri="{FF2B5EF4-FFF2-40B4-BE49-F238E27FC236}">
                <a16:creationId xmlns=""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2020/1/13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12</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2020/1/13</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2020/1/13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2020/1/13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2020/1/13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2020/1/13</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736420549"/>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58867307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0881">
                  <a:extLst>
                    <a:ext uri="{9D8B030D-6E8A-4147-A177-3AD203B41FA5}">
                      <a16:colId xmlns="" xmlns:a16="http://schemas.microsoft.com/office/drawing/2014/main" val="575654118"/>
                    </a:ext>
                  </a:extLst>
                </a:gridCol>
                <a:gridCol w="3103209">
                  <a:extLst>
                    <a:ext uri="{9D8B030D-6E8A-4147-A177-3AD203B41FA5}">
                      <a16:colId xmlns="" xmlns:a16="http://schemas.microsoft.com/office/drawing/2014/main"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10.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b="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2000" b="0" dirty="0" smtClean="0">
                          <a:solidFill>
                            <a:srgbClr val="FF0000"/>
                          </a:solidFill>
                          <a:latin typeface="DFKai-SB" panose="03000509000000000000" pitchFamily="65" charset="-120"/>
                          <a:ea typeface="DFKai-SB" panose="03000509000000000000" pitchFamily="65" charset="-120"/>
                        </a:rPr>
                        <a:t>製作者</a:t>
                      </a:r>
                      <a:r>
                        <a:rPr lang="zh-CN" altLang="en-US" sz="2000" b="0" dirty="0" smtClean="0">
                          <a:solidFill>
                            <a:prstClr val="black">
                              <a:lumMod val="85000"/>
                              <a:lumOff val="15000"/>
                            </a:prstClr>
                          </a:solidFill>
                          <a:latin typeface="DFKai-SB" panose="03000509000000000000" pitchFamily="65" charset="-120"/>
                          <a:ea typeface="DFKai-SB" panose="03000509000000000000" pitchFamily="65" charset="-120"/>
                        </a:rPr>
                        <a:t>針對</a:t>
                      </a:r>
                      <a:r>
                        <a:rPr lang="zh-CN" altLang="en-US" sz="2000" b="0" dirty="0" smtClean="0">
                          <a:solidFill>
                            <a:srgbClr val="FF0000"/>
                          </a:solidFill>
                          <a:latin typeface="DFKai-SB" panose="03000509000000000000" pitchFamily="65" charset="-120"/>
                          <a:ea typeface="DFKai-SB" panose="03000509000000000000" pitchFamily="65" charset="-120"/>
                        </a:rPr>
                        <a:t>數據</a:t>
                      </a:r>
                      <a:r>
                        <a:rPr lang="zh-TW" altLang="en-US" sz="2000" b="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b="0" dirty="0" smtClean="0">
                          <a:solidFill>
                            <a:schemeClr val="tx1"/>
                          </a:solidFill>
                          <a:latin typeface="DFKai-SB" panose="03000509000000000000" pitchFamily="65" charset="-120"/>
                          <a:ea typeface="DFKai-SB" panose="03000509000000000000" pitchFamily="65" charset="-120"/>
                        </a:rPr>
                        <a:t>警示裝置</a:t>
                      </a:r>
                      <a:r>
                        <a:rPr lang="zh-TW" altLang="en-US" sz="2000" b="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b="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b="0" dirty="0" smtClean="0">
                          <a:solidFill>
                            <a:srgbClr val="FF0000"/>
                          </a:solidFill>
                          <a:latin typeface="DFKai-SB" panose="03000509000000000000" pitchFamily="65" charset="-120"/>
                          <a:ea typeface="DFKai-SB" panose="03000509000000000000" pitchFamily="65" charset="-120"/>
                        </a:rPr>
                        <a:t>調整</a:t>
                      </a:r>
                      <a:r>
                        <a:rPr lang="zh-TW" altLang="en-US" sz="2000" b="0" dirty="0" smtClean="0">
                          <a:solidFill>
                            <a:prstClr val="black">
                              <a:lumMod val="85000"/>
                              <a:lumOff val="15000"/>
                            </a:prstClr>
                          </a:solidFill>
                          <a:latin typeface="DFKai-SB" panose="03000509000000000000" pitchFamily="65" charset="-120"/>
                          <a:ea typeface="DFKai-SB" panose="03000509000000000000" pitchFamily="65" charset="-120"/>
                        </a:rPr>
                        <a:t>，提前</a:t>
                      </a:r>
                      <a:r>
                        <a:rPr lang="zh-TW" altLang="en-US" sz="2000" b="0" dirty="0" smtClean="0">
                          <a:solidFill>
                            <a:schemeClr val="tx1"/>
                          </a:solidFill>
                          <a:latin typeface="DFKai-SB" panose="03000509000000000000" pitchFamily="65" charset="-120"/>
                          <a:ea typeface="DFKai-SB" panose="03000509000000000000" pitchFamily="65" charset="-120"/>
                        </a:rPr>
                        <a:t>提醒使用者</a:t>
                      </a:r>
                      <a:r>
                        <a:rPr lang="zh-TW" altLang="en-US" sz="20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b="0" dirty="0" smtClean="0">
                          <a:solidFill>
                            <a:srgbClr val="FF0000"/>
                          </a:solidFill>
                          <a:latin typeface="DFKai-SB" panose="03000509000000000000" pitchFamily="65" charset="-120"/>
                          <a:ea typeface="DFKai-SB" panose="03000509000000000000" pitchFamily="65" charset="-120"/>
                        </a:rPr>
                        <a:t>製作者</a:t>
                      </a:r>
                      <a:r>
                        <a:rPr lang="en-US" altLang="zh-CN" sz="2400" b="0" dirty="0" smtClean="0">
                          <a:solidFill>
                            <a:schemeClr val="tx1"/>
                          </a:solidFill>
                          <a:latin typeface="DFKai-SB" panose="03000509000000000000" pitchFamily="65" charset="-120"/>
                          <a:ea typeface="DFKai-SB" panose="03000509000000000000" pitchFamily="65" charset="-120"/>
                        </a:rPr>
                        <a:t>+</a:t>
                      </a:r>
                      <a:r>
                        <a:rPr lang="zh-TW" altLang="en-US" sz="2400" b="0" dirty="0" smtClean="0">
                          <a:solidFill>
                            <a:srgbClr val="FF0000"/>
                          </a:solidFill>
                          <a:latin typeface="DFKai-SB" panose="03000509000000000000" pitchFamily="65" charset="-120"/>
                          <a:ea typeface="DFKai-SB" panose="03000509000000000000" pitchFamily="65" charset="-120"/>
                        </a:rPr>
                        <a:t>調整</a:t>
                      </a:r>
                      <a:r>
                        <a:rPr lang="en-US" altLang="zh-CN" sz="2400" b="0" dirty="0" smtClean="0">
                          <a:solidFill>
                            <a:schemeClr val="tx1"/>
                          </a:solidFill>
                          <a:latin typeface="DFKai-SB" panose="03000509000000000000" pitchFamily="65" charset="-120"/>
                          <a:ea typeface="DFKai-SB" panose="03000509000000000000" pitchFamily="65" charset="-120"/>
                        </a:rPr>
                        <a:t>+</a:t>
                      </a:r>
                      <a:r>
                        <a:rPr lang="zh-TW" altLang="en-US" sz="2400" b="0" dirty="0" smtClean="0">
                          <a:solidFill>
                            <a:srgbClr val="FF0000"/>
                          </a:solidFill>
                          <a:latin typeface="DFKai-SB" panose="03000509000000000000" pitchFamily="65" charset="-120"/>
                          <a:ea typeface="DFKai-SB" panose="03000509000000000000" pitchFamily="65" charset="-120"/>
                        </a:rPr>
                        <a:t>數據</a:t>
                      </a:r>
                      <a:endParaRPr lang="zh-CN" altLang="en-US" sz="2400" b="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619389258"/>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13.</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15.</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302354975"/>
              </p:ext>
            </p:extLst>
          </p:nvPr>
        </p:nvGraphicFramePr>
        <p:xfrm>
          <a:off x="1389057" y="1110430"/>
          <a:ext cx="6191034" cy="4553277"/>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16.</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可通過</a:t>
                      </a:r>
                      <a:r>
                        <a:rPr lang="en-US" altLang="zh-CN" sz="2000" dirty="0" smtClean="0">
                          <a:solidFill>
                            <a:schemeClr val="tx1"/>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選擇</a:t>
                      </a:r>
                      <a:r>
                        <a:rPr lang="zh-CN" altLang="en-US" sz="2000" dirty="0" smtClean="0">
                          <a:solidFill>
                            <a:srgbClr val="FF0000"/>
                          </a:solidFill>
                          <a:latin typeface="DFKai-SB" panose="03000509000000000000" pitchFamily="65" charset="-120"/>
                          <a:ea typeface="DFKai-SB" panose="03000509000000000000" pitchFamily="65" charset="-120"/>
                        </a:rPr>
                        <a:t>接受</a:t>
                      </a:r>
                      <a:r>
                        <a:rPr lang="zh-CN" altLang="en-US" sz="2000" dirty="0" smtClean="0">
                          <a:solidFill>
                            <a:schemeClr val="tx1"/>
                          </a:solidFill>
                          <a:latin typeface="DFKai-SB" panose="03000509000000000000" pitchFamily="65" charset="-120"/>
                          <a:ea typeface="DFKai-SB" panose="03000509000000000000" pitchFamily="65" charset="-120"/>
                        </a:rPr>
                        <a:t>製作者的體驗</a:t>
                      </a:r>
                      <a:r>
                        <a:rPr lang="zh-CN" altLang="en-US" sz="2000" dirty="0" smtClean="0">
                          <a:solidFill>
                            <a:srgbClr val="FF0000"/>
                          </a:solidFill>
                          <a:latin typeface="DFKai-SB" panose="03000509000000000000" pitchFamily="65" charset="-120"/>
                          <a:ea typeface="DFKai-SB" panose="03000509000000000000" pitchFamily="65" charset="-120"/>
                        </a:rPr>
                        <a:t>改善</a:t>
                      </a:r>
                      <a:r>
                        <a:rPr lang="zh-CN" altLang="en-US" sz="2000" dirty="0" smtClean="0">
                          <a:solidFill>
                            <a:schemeClr val="tx1"/>
                          </a:solidFill>
                          <a:latin typeface="DFKai-SB" panose="03000509000000000000" pitchFamily="65" charset="-120"/>
                          <a:ea typeface="DFKai-SB" panose="03000509000000000000" pitchFamily="65" charset="-120"/>
                        </a:rPr>
                        <a:t>，或者也可</a:t>
                      </a:r>
                      <a:r>
                        <a:rPr lang="zh-CN" altLang="en-US" sz="2000" dirty="0" smtClean="0">
                          <a:solidFill>
                            <a:srgbClr val="FF0000"/>
                          </a:solidFill>
                          <a:latin typeface="DFKai-SB" panose="03000509000000000000" pitchFamily="65" charset="-120"/>
                          <a:ea typeface="DFKai-SB" panose="03000509000000000000" pitchFamily="65" charset="-120"/>
                        </a:rPr>
                        <a:t>關閉</a:t>
                      </a:r>
                      <a:r>
                        <a:rPr lang="zh-CN" altLang="en-US" sz="2000" dirty="0" smtClean="0">
                          <a:solidFill>
                            <a:schemeClr val="tx1"/>
                          </a:solidFill>
                          <a:latin typeface="DFKai-SB" panose="03000509000000000000" pitchFamily="65" charset="-120"/>
                          <a:ea typeface="DFKai-SB" panose="03000509000000000000" pitchFamily="65" charset="-120"/>
                        </a:rPr>
                        <a:t>一些路段的</a:t>
                      </a:r>
                      <a:r>
                        <a:rPr lang="zh-CN"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接受</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改善</a:t>
                      </a:r>
                      <a:endParaRPr lang="en-US" altLang="zh-CN" sz="240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關閉</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據</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TW"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數據</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2400" dirty="0"/>
                    </a:p>
                  </a:txBody>
                  <a:tcPr/>
                </a:tc>
                <a:extLst>
                  <a:ext uri="{0D108BD9-81ED-4DB2-BD59-A6C34878D82A}">
                    <a16:rowId xmlns="" xmlns:a16="http://schemas.microsoft.com/office/drawing/2014/main" val="3547304475"/>
                  </a:ext>
                </a:extLst>
              </a:tr>
              <a:tr h="1332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DFKai-SB" panose="03000509000000000000" pitchFamily="65" charset="-120"/>
                          <a:ea typeface="DFKai-SB" panose="03000509000000000000" pitchFamily="65" charset="-120"/>
                          <a:cs typeface="+mn-cs"/>
                        </a:rPr>
                        <a:t>18.</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24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283252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432560989"/>
              </p:ext>
            </p:extLst>
          </p:nvPr>
        </p:nvGraphicFramePr>
        <p:xfrm>
          <a:off x="1389057" y="1110430"/>
          <a:ext cx="6191034" cy="4466606"/>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9480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19.</a:t>
                      </a:r>
                      <a:r>
                        <a:rPr lang="zh-CN" altLang="en-US" sz="200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並接入</a:t>
                      </a:r>
                      <a:r>
                        <a:rPr lang="en-US" altLang="zh-CN" sz="2000" dirty="0" err="1" smtClean="0">
                          <a:solidFill>
                            <a:schemeClr val="tx1"/>
                          </a:solidFill>
                          <a:latin typeface="DFKai-SB" panose="03000509000000000000" pitchFamily="65" charset="-120"/>
                          <a:ea typeface="DFKai-SB" panose="03000509000000000000" pitchFamily="65" charset="-120"/>
                        </a:rPr>
                        <a:t>wifi</a:t>
                      </a:r>
                      <a:r>
                        <a:rPr lang="zh-CN" altLang="en-US" sz="200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2000" dirty="0" smtClean="0">
                          <a:solidFill>
                            <a:srgbClr val="FF0000"/>
                          </a:solidFill>
                          <a:latin typeface="DFKai-SB" panose="03000509000000000000" pitchFamily="65" charset="-120"/>
                          <a:ea typeface="DFKai-SB" panose="03000509000000000000" pitchFamily="65" charset="-120"/>
                        </a:rPr>
                        <a:t>接收</a:t>
                      </a:r>
                      <a:r>
                        <a:rPr lang="zh-TW" altLang="en-US" sz="2000" dirty="0" smtClean="0">
                          <a:solidFill>
                            <a:srgbClr val="FF0000"/>
                          </a:solidFill>
                          <a:latin typeface="DFKai-SB" panose="03000509000000000000" pitchFamily="65" charset="-120"/>
                          <a:ea typeface="DFKai-SB" panose="03000509000000000000" pitchFamily="65" charset="-120"/>
                        </a:rPr>
                        <a:t>訊息</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接收</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tc>
                <a:extLst>
                  <a:ext uri="{0D108BD9-81ED-4DB2-BD59-A6C34878D82A}">
                    <a16:rowId xmlns="" xmlns:a16="http://schemas.microsoft.com/office/drawing/2014/main" val="4153081077"/>
                  </a:ext>
                </a:extLst>
              </a:tr>
              <a:tr h="1245351">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20.</a:t>
                      </a:r>
                      <a:r>
                        <a:rPr lang="zh-CN" altLang="en-US" sz="2000" dirty="0" smtClean="0">
                          <a:solidFill>
                            <a:schemeClr val="tx1"/>
                          </a:solidFill>
                          <a:latin typeface="DFKai-SB" panose="03000509000000000000" pitchFamily="65" charset="-120"/>
                          <a:ea typeface="DFKai-SB" panose="03000509000000000000" pitchFamily="65" charset="-120"/>
                        </a:rPr>
                        <a:t>若大型跟車的</a:t>
                      </a:r>
                      <a:r>
                        <a:rPr lang="zh-CN" altLang="en-US" sz="2000" dirty="0" smtClean="0">
                          <a:solidFill>
                            <a:srgbClr val="FF0000"/>
                          </a:solidFill>
                          <a:latin typeface="DFKai-SB" panose="03000509000000000000" pitchFamily="65" charset="-120"/>
                          <a:ea typeface="DFKai-SB" panose="03000509000000000000" pitchFamily="65" charset="-120"/>
                        </a:rPr>
                        <a:t>車主</a:t>
                      </a:r>
                      <a:r>
                        <a:rPr lang="zh-CN" altLang="en-US" sz="2000" dirty="0" smtClean="0">
                          <a:solidFill>
                            <a:schemeClr val="tx1"/>
                          </a:solidFill>
                          <a:latin typeface="DFKai-SB" panose="03000509000000000000" pitchFamily="65" charset="-120"/>
                          <a:ea typeface="DFKai-SB" panose="03000509000000000000" pitchFamily="65" charset="-120"/>
                        </a:rPr>
                        <a:t>的</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547304475"/>
                  </a:ext>
                </a:extLst>
              </a:tr>
              <a:tr h="1245351">
                <a:tc>
                  <a:txBody>
                    <a:bodyPr/>
                    <a:lstStyle/>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181207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15</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436370775"/>
              </p:ext>
            </p:extLst>
          </p:nvPr>
        </p:nvGraphicFramePr>
        <p:xfrm>
          <a:off x="4609323" y="167951"/>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啟動裝置</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機車為啟動狀態</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客戶能看到警示裝置所連接的</a:t>
                      </a:r>
                      <a:r>
                        <a:rPr lang="en-US" altLang="zh-TW" sz="1800" b="0" kern="100" dirty="0" smtClean="0">
                          <a:solidFill>
                            <a:schemeClr val="tx1"/>
                          </a:solidFill>
                          <a:effectLst/>
                          <a:latin typeface="標楷體" panose="03000509000000000000" pitchFamily="65" charset="-120"/>
                          <a:ea typeface="標楷體" panose="03000509000000000000" pitchFamily="65" charset="-120"/>
                        </a:rPr>
                        <a:t>LCD</a:t>
                      </a:r>
                      <a:r>
                        <a:rPr lang="zh-TW" altLang="zh-TW" sz="1800" b="0" kern="100" dirty="0" smtClean="0">
                          <a:solidFill>
                            <a:schemeClr val="tx1"/>
                          </a:solidFill>
                          <a:effectLst/>
                          <a:latin typeface="標楷體" panose="03000509000000000000" pitchFamily="65" charset="-120"/>
                          <a:ea typeface="標楷體" panose="03000509000000000000" pitchFamily="65" charset="-120"/>
                        </a:rPr>
                        <a:t>顯示器上會顯示“歡迎使用陀螺儀機車警示裝置”。</a:t>
                      </a: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11057907"/>
              </p:ext>
            </p:extLst>
          </p:nvPr>
        </p:nvGraphicFramePr>
        <p:xfrm>
          <a:off x="0" y="1894115"/>
          <a:ext cx="4348065" cy="2349448"/>
        </p:xfrm>
        <a:graphic>
          <a:graphicData uri="http://schemas.openxmlformats.org/drawingml/2006/table">
            <a:tbl>
              <a:tblPr firstRow="1" bandRow="1">
                <a:tableStyleId>{D113A9D2-9D6B-4929-AA2D-F23B5EE8CBE7}</a:tableStyleId>
              </a:tblPr>
              <a:tblGrid>
                <a:gridCol w="3097763"/>
                <a:gridCol w="1250302"/>
              </a:tblGrid>
              <a:tr h="8864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1800" b="0" dirty="0" smtClean="0">
                          <a:solidFill>
                            <a:srgbClr val="FF0000"/>
                          </a:solidFill>
                          <a:latin typeface="DFKai-SB" panose="03000509000000000000" pitchFamily="65" charset="-120"/>
                          <a:ea typeface="DFKai-SB" panose="03000509000000000000" pitchFamily="65" charset="-120"/>
                        </a:rPr>
                        <a:t>客</a:t>
                      </a:r>
                      <a:r>
                        <a:rPr lang="zh-TW" altLang="en-US" sz="1800" b="0" dirty="0" smtClean="0">
                          <a:solidFill>
                            <a:srgbClr val="FF0000"/>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1800" b="0" dirty="0" smtClean="0">
                          <a:solidFill>
                            <a:srgbClr val="FF0000"/>
                          </a:solidFill>
                          <a:latin typeface="DFKai-SB" panose="03000509000000000000" pitchFamily="65" charset="-120"/>
                          <a:ea typeface="DFKai-SB" panose="03000509000000000000" pitchFamily="65" charset="-120"/>
                        </a:rPr>
                        <a:t>啟動警示裝置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啟動</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警示裝置</a:t>
                      </a:r>
                      <a:endParaRPr lang="en-US" altLang="zh-CN"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9279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1800" dirty="0" smtClean="0">
                          <a:solidFill>
                            <a:srgbClr val="FF0000"/>
                          </a:solidFill>
                          <a:latin typeface="DFKai-SB" panose="03000509000000000000" pitchFamily="65" charset="-120"/>
                          <a:ea typeface="DFKai-SB" panose="03000509000000000000" pitchFamily="65" charset="-120"/>
                        </a:rPr>
                        <a:t>看到</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1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18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1800" dirty="0" smtClean="0">
                          <a:solidFill>
                            <a:srgbClr val="FF0000"/>
                          </a:solidFill>
                          <a:latin typeface="DFKai-SB" panose="03000509000000000000" pitchFamily="65" charset="-120"/>
                          <a:ea typeface="DFKai-SB" panose="03000509000000000000" pitchFamily="65" charset="-120"/>
                        </a:rPr>
                        <a:t>谢谢使用</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讀取</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感謝詞</a:t>
                      </a:r>
                    </a:p>
                    <a:p>
                      <a:endParaRPr lang="zh-CN" altLang="en-US" sz="180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r>
            </a:tbl>
          </a:graphicData>
        </a:graphic>
      </p:graphicFrame>
      <p:cxnSp>
        <p:nvCxnSpPr>
          <p:cNvPr id="7" name="直線單箭頭接點 6"/>
          <p:cNvCxnSpPr/>
          <p:nvPr/>
        </p:nvCxnSpPr>
        <p:spPr>
          <a:xfrm flipV="1">
            <a:off x="3638936" y="3564294"/>
            <a:ext cx="1194321" cy="10263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861703" y="2575248"/>
            <a:ext cx="748785"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16</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669606340"/>
              </p:ext>
            </p:extLst>
          </p:nvPr>
        </p:nvGraphicFramePr>
        <p:xfrm>
          <a:off x="4749281" y="316755"/>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騎乘</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預防危險</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前提：客戶需安裝此產品以及機車</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為發動狀態</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en-US" altLang="zh-TW" sz="1800" b="0" kern="1200" dirty="0">
                        <a:solidFill>
                          <a:schemeClr val="dk1"/>
                        </a:solidFill>
                        <a:effectLst/>
                        <a:latin typeface="+mn-lt"/>
                        <a:ea typeface="+mn-ea"/>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kern="100" dirty="0" smtClean="0">
                          <a:solidFill>
                            <a:schemeClr val="tx1"/>
                          </a:solidFill>
                          <a:effectLst/>
                          <a:latin typeface="標楷體" panose="03000509000000000000" pitchFamily="65" charset="-120"/>
                          <a:ea typeface="標楷體" panose="03000509000000000000" pitchFamily="65" charset="-120"/>
                        </a:rPr>
                        <a:t>騎乘時</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若進行轉彎動作</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裝置會偵測車身傾斜角度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並記錄於裝置中</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裝置同時也會將欲行進的方向顯示在</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顯示器上</a:t>
                      </a:r>
                      <a:r>
                        <a:rPr lang="zh-TW" altLang="en-US" sz="1800" dirty="0" smtClean="0">
                          <a:solidFill>
                            <a:schemeClr val="tx1"/>
                          </a:solidFill>
                          <a:latin typeface="DFKai-SB" panose="03000509000000000000" pitchFamily="65" charset="-120"/>
                          <a:ea typeface="DFKai-SB" panose="03000509000000000000" pitchFamily="65" charset="-120"/>
                        </a:rPr>
                        <a:t>，同時大聲鳴響蜂鳴器</a:t>
                      </a:r>
                      <a:r>
                        <a:rPr lang="zh-CN" altLang="en-US" sz="180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若傾斜角度過大</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與裝置相連之蜂鳴器便會發出警報</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84017556"/>
              </p:ext>
            </p:extLst>
          </p:nvPr>
        </p:nvGraphicFramePr>
        <p:xfrm>
          <a:off x="0" y="1446246"/>
          <a:ext cx="4693298" cy="4572033"/>
        </p:xfrm>
        <a:graphic>
          <a:graphicData uri="http://schemas.openxmlformats.org/drawingml/2006/table">
            <a:tbl>
              <a:tblPr firstRow="1" bandRow="1">
                <a:tableStyleId>{5C22544A-7EE6-4342-B048-85BDC9FD1C3A}</a:tableStyleId>
              </a:tblPr>
              <a:tblGrid>
                <a:gridCol w="3144416"/>
                <a:gridCol w="1548882"/>
              </a:tblGrid>
              <a:tr h="12255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1800" b="0" dirty="0" smtClean="0">
                          <a:solidFill>
                            <a:srgbClr val="FF0000"/>
                          </a:solidFill>
                          <a:latin typeface="DFKai-SB" panose="03000509000000000000" pitchFamily="65" charset="-120"/>
                          <a:ea typeface="DFKai-SB" panose="03000509000000000000" pitchFamily="65" charset="-120"/>
                        </a:rPr>
                        <a:t>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傾斜角度</a:t>
                      </a:r>
                      <a:endParaRPr lang="zh-CN" altLang="en-US" sz="1800" b="0" dirty="0" smtClean="0">
                        <a:solidFill>
                          <a:schemeClr val="tx1"/>
                        </a:solidFill>
                        <a:latin typeface="DFKai-SB" panose="03000509000000000000" pitchFamily="65" charset="-120"/>
                        <a:ea typeface="DFKai-SB" panose="03000509000000000000" pitchFamily="65" charset="-120"/>
                      </a:endParaRPr>
                    </a:p>
                    <a:p>
                      <a:endParaRPr lang="en-US" altLang="zh-CN" sz="1800" b="0" dirty="0" smtClean="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1800" dirty="0" smtClean="0">
                          <a:solidFill>
                            <a:srgbClr val="FF0000"/>
                          </a:solidFill>
                          <a:latin typeface="DFKai-SB" panose="03000509000000000000" pitchFamily="65" charset="-120"/>
                          <a:ea typeface="DFKai-SB" panose="03000509000000000000" pitchFamily="65" charset="-120"/>
                        </a:rPr>
                        <a:t>警示裝置</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1800" dirty="0" smtClean="0">
                          <a:solidFill>
                            <a:srgbClr val="FF0000"/>
                          </a:solidFill>
                          <a:latin typeface="DFKai-SB" panose="03000509000000000000" pitchFamily="65" charset="-120"/>
                          <a:ea typeface="DFKai-SB" panose="03000509000000000000" pitchFamily="65" charset="-120"/>
                        </a:rPr>
                        <a:t>警示客戶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警示</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CN" altLang="en-US" sz="140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13.</a:t>
                      </a:r>
                      <a:r>
                        <a:rPr lang="zh-TW" altLang="en-US" sz="1800" dirty="0" smtClean="0">
                          <a:solidFill>
                            <a:srgbClr val="FF0000"/>
                          </a:solidFill>
                          <a:latin typeface="DFKai-SB" panose="03000509000000000000" pitchFamily="65" charset="-120"/>
                          <a:ea typeface="DFKai-SB" panose="03000509000000000000" pitchFamily="65" charset="-120"/>
                        </a:rPr>
                        <a:t>客戶</a:t>
                      </a:r>
                      <a:r>
                        <a:rPr lang="zh-TW" altLang="en-US" sz="1800" dirty="0" smtClean="0">
                          <a:solidFill>
                            <a:schemeClr val="tx1"/>
                          </a:solidFill>
                          <a:latin typeface="DFKai-SB" panose="03000509000000000000" pitchFamily="65" charset="-120"/>
                          <a:ea typeface="DFKai-SB" panose="03000509000000000000" pitchFamily="65" charset="-120"/>
                        </a:rPr>
                        <a:t>要做出轉彎行為時，</a:t>
                      </a:r>
                      <a:r>
                        <a:rPr lang="zh-TW" altLang="en-US" sz="1800" dirty="0" smtClean="0">
                          <a:solidFill>
                            <a:srgbClr val="FF0000"/>
                          </a:solidFill>
                          <a:latin typeface="DFKai-SB" panose="03000509000000000000" pitchFamily="65" charset="-120"/>
                          <a:ea typeface="DFKai-SB" panose="03000509000000000000" pitchFamily="65" charset="-120"/>
                        </a:rPr>
                        <a:t>警示裝置</a:t>
                      </a:r>
                      <a:r>
                        <a:rPr lang="zh-TW" altLang="en-US" sz="1800" dirty="0" smtClean="0">
                          <a:solidFill>
                            <a:schemeClr val="tx1"/>
                          </a:solidFill>
                          <a:latin typeface="DFKai-SB" panose="03000509000000000000" pitchFamily="65" charset="-120"/>
                          <a:ea typeface="DFKai-SB" panose="03000509000000000000" pitchFamily="65" charset="-120"/>
                        </a:rPr>
                        <a:t>也會對此進行檢測</a:t>
                      </a:r>
                      <a:r>
                        <a:rPr lang="zh-CN" altLang="en-US"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chemeClr val="tx1"/>
                          </a:solidFill>
                          <a:latin typeface="DFKai-SB" panose="03000509000000000000" pitchFamily="65" charset="-120"/>
                          <a:ea typeface="DFKai-SB" panose="03000509000000000000" pitchFamily="65" charset="-120"/>
                        </a:rPr>
                        <a:t>並將預行進的方向</a:t>
                      </a:r>
                      <a:r>
                        <a:rPr lang="zh-TW" altLang="en-US" sz="1800" dirty="0" smtClean="0">
                          <a:solidFill>
                            <a:srgbClr val="FF0000"/>
                          </a:solidFill>
                          <a:latin typeface="DFKai-SB" panose="03000509000000000000" pitchFamily="65" charset="-120"/>
                          <a:ea typeface="DFKai-SB" panose="03000509000000000000" pitchFamily="65" charset="-120"/>
                        </a:rPr>
                        <a:t>顯示</a:t>
                      </a:r>
                      <a:r>
                        <a:rPr lang="zh-TW" altLang="en-US" sz="1800" dirty="0" smtClean="0">
                          <a:solidFill>
                            <a:schemeClr val="tx1"/>
                          </a:solidFill>
                          <a:latin typeface="DFKai-SB" panose="03000509000000000000" pitchFamily="65" charset="-120"/>
                          <a:ea typeface="DFKai-SB" panose="03000509000000000000" pitchFamily="65" charset="-120"/>
                        </a:rPr>
                        <a:t>在</a:t>
                      </a:r>
                      <a:r>
                        <a:rPr lang="en-US" altLang="zh-TW" sz="1800" dirty="0" smtClean="0">
                          <a:solidFill>
                            <a:schemeClr val="tx1"/>
                          </a:solidFill>
                          <a:latin typeface="DFKai-SB" panose="03000509000000000000" pitchFamily="65" charset="-120"/>
                          <a:ea typeface="DFKai-SB" panose="03000509000000000000" pitchFamily="65" charset="-120"/>
                        </a:rPr>
                        <a:t>LCD</a:t>
                      </a:r>
                      <a:r>
                        <a:rPr lang="zh-TW" altLang="en-US" sz="1800" dirty="0" smtClean="0">
                          <a:solidFill>
                            <a:schemeClr val="tx1"/>
                          </a:solidFill>
                          <a:latin typeface="DFKai-SB" panose="03000509000000000000" pitchFamily="65" charset="-120"/>
                          <a:ea typeface="DFKai-SB" panose="03000509000000000000" pitchFamily="65" charset="-120"/>
                        </a:rPr>
                        <a:t>顯示屏上</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smtClean="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r h="11849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提醒</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其他跟車</a:t>
                      </a:r>
                    </a:p>
                    <a:p>
                      <a:endParaRPr lang="zh-TW" altLang="en-US" dirty="0"/>
                    </a:p>
                  </a:txBody>
                  <a:tcPr>
                    <a:solidFill>
                      <a:schemeClr val="accent1">
                        <a:lumMod val="40000"/>
                        <a:lumOff val="60000"/>
                      </a:schemeClr>
                    </a:solidFill>
                  </a:tcPr>
                </a:tc>
              </a:tr>
            </a:tbl>
          </a:graphicData>
        </a:graphic>
      </p:graphicFrame>
      <p:cxnSp>
        <p:nvCxnSpPr>
          <p:cNvPr id="7" name="直線單箭頭接點 6"/>
          <p:cNvCxnSpPr/>
          <p:nvPr/>
        </p:nvCxnSpPr>
        <p:spPr>
          <a:xfrm>
            <a:off x="4474027" y="2313992"/>
            <a:ext cx="438539" cy="59715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040930" y="3508311"/>
            <a:ext cx="871636" cy="98904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169294" y="3489649"/>
            <a:ext cx="1743272" cy="1437693"/>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883861" y="3272712"/>
            <a:ext cx="949396" cy="744116"/>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3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17</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424374134"/>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裝置傳輸數據</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傳輸數據到</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開啟藍芽即安裝</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關閉藍芽</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dirty="0" smtClean="0">
                          <a:latin typeface="標楷體" panose="03000509000000000000" pitchFamily="65" charset="-120"/>
                          <a:ea typeface="標楷體" panose="03000509000000000000" pitchFamily="65" charset="-120"/>
                        </a:rPr>
                        <a:t>裝置偵測到數據</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dirty="0" smtClean="0">
                          <a:latin typeface="標楷體" panose="03000509000000000000" pitchFamily="65" charset="-120"/>
                          <a:ea typeface="標楷體" panose="03000509000000000000" pitchFamily="65" charset="-120"/>
                        </a:rPr>
                        <a:t>透過藍芽傳輸到手機</a:t>
                      </a:r>
                      <a:r>
                        <a:rPr lang="en-US" altLang="zh-TW" dirty="0" smtClean="0">
                          <a:latin typeface="標楷體" panose="03000509000000000000" pitchFamily="65" charset="-120"/>
                          <a:ea typeface="標楷體"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同時會將</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記錄的位置傳回手機</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81176792"/>
              </p:ext>
            </p:extLst>
          </p:nvPr>
        </p:nvGraphicFramePr>
        <p:xfrm>
          <a:off x="0" y="2845351"/>
          <a:ext cx="4693298" cy="1188720"/>
        </p:xfrm>
        <a:graphic>
          <a:graphicData uri="http://schemas.openxmlformats.org/drawingml/2006/table">
            <a:tbl>
              <a:tblPr firstRow="1" bandRow="1">
                <a:tableStyleId>{5C22544A-7EE6-4342-B048-85BDC9FD1C3A}</a:tableStyleId>
              </a:tblPr>
              <a:tblGrid>
                <a:gridCol w="3048000"/>
                <a:gridCol w="1645298"/>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1800" b="0" dirty="0" smtClean="0">
                          <a:solidFill>
                            <a:srgbClr val="FF0000"/>
                          </a:solidFill>
                          <a:latin typeface="DFKai-SB" panose="03000509000000000000" pitchFamily="65" charset="-120"/>
                          <a:ea typeface="DFKai-SB" panose="03000509000000000000" pitchFamily="65" charset="-120"/>
                        </a:rPr>
                        <a:t>具體位置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具體位置</a:t>
                      </a:r>
                      <a:endParaRPr lang="zh-CN" altLang="en-US" sz="1800" b="0" dirty="0" smtClean="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bl>
          </a:graphicData>
        </a:graphic>
      </p:graphicFrame>
      <p:cxnSp>
        <p:nvCxnSpPr>
          <p:cNvPr id="6" name="直線單箭頭接點 5"/>
          <p:cNvCxnSpPr/>
          <p:nvPr/>
        </p:nvCxnSpPr>
        <p:spPr>
          <a:xfrm flipV="1">
            <a:off x="4380721" y="2771192"/>
            <a:ext cx="508520" cy="87707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34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18</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122118345"/>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傳輸數據到雲端</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開啟藍芽即安裝</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關閉藍芽</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dirty="0" smtClean="0">
                          <a:solidFill>
                            <a:schemeClr val="tx1"/>
                          </a:solidFill>
                          <a:latin typeface="DFKai-SB" panose="03000509000000000000" pitchFamily="65" charset="-120"/>
                          <a:ea typeface="DFKai-SB" panose="03000509000000000000" pitchFamily="65" charset="-120"/>
                        </a:rPr>
                        <a:t>警示裝置連接的</a:t>
                      </a:r>
                      <a:r>
                        <a:rPr lang="en-US" altLang="zh-TW" sz="1800" dirty="0" smtClean="0">
                          <a:solidFill>
                            <a:schemeClr val="tx1"/>
                          </a:solidFill>
                          <a:latin typeface="DFKai-SB" panose="03000509000000000000" pitchFamily="65" charset="-120"/>
                          <a:ea typeface="DFKai-SB" panose="03000509000000000000" pitchFamily="65" charset="-120"/>
                        </a:rPr>
                        <a:t>GPS</a:t>
                      </a:r>
                      <a:r>
                        <a:rPr lang="zh-TW" altLang="en-US" sz="1800" dirty="0" smtClean="0">
                          <a:solidFill>
                            <a:schemeClr val="tx1"/>
                          </a:solidFill>
                          <a:latin typeface="DFKai-SB" panose="03000509000000000000" pitchFamily="65" charset="-120"/>
                          <a:ea typeface="DFKai-SB" panose="03000509000000000000" pitchFamily="65" charset="-120"/>
                        </a:rPr>
                        <a:t>也會記錄使用者的機車傾斜角度過大時所在的具體位置，並傳回手機中的</a:t>
                      </a:r>
                      <a:r>
                        <a:rPr lang="en-US" altLang="zh-TW" sz="1800" dirty="0" smtClean="0">
                          <a:solidFill>
                            <a:schemeClr val="tx1"/>
                          </a:solidFill>
                          <a:latin typeface="DFKai-SB" panose="03000509000000000000" pitchFamily="65" charset="-120"/>
                          <a:ea typeface="DFKai-SB" panose="03000509000000000000" pitchFamily="65" charset="-120"/>
                        </a:rPr>
                        <a:t>app</a:t>
                      </a:r>
                      <a:r>
                        <a:rPr lang="zh-TW" altLang="en-US" sz="1800" dirty="0" smtClean="0">
                          <a:solidFill>
                            <a:schemeClr val="tx1"/>
                          </a:solidFill>
                          <a:latin typeface="DFKai-SB" panose="03000509000000000000" pitchFamily="65" charset="-120"/>
                          <a:ea typeface="DFKai-SB" panose="03000509000000000000" pitchFamily="65" charset="-120"/>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將客戶的數據上傳回製作者</a:t>
                      </a:r>
                      <a:r>
                        <a:rPr lang="zh-TW" altLang="en-US" sz="1800" b="0" dirty="0" smtClean="0">
                          <a:solidFill>
                            <a:schemeClr val="tx1"/>
                          </a:solidFill>
                          <a:latin typeface="DFKai-SB" panose="03000509000000000000" pitchFamily="65" charset="-120"/>
                          <a:ea typeface="DFKai-SB" panose="03000509000000000000" pitchFamily="65" charset="-120"/>
                        </a:rPr>
                        <a:t>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379176271"/>
              </p:ext>
            </p:extLst>
          </p:nvPr>
        </p:nvGraphicFramePr>
        <p:xfrm>
          <a:off x="0" y="2884559"/>
          <a:ext cx="4693298" cy="1743425"/>
        </p:xfrm>
        <a:graphic>
          <a:graphicData uri="http://schemas.openxmlformats.org/drawingml/2006/table">
            <a:tbl>
              <a:tblPr firstRow="1" bandRow="1">
                <a:tableStyleId>{5C22544A-7EE6-4342-B048-85BDC9FD1C3A}</a:tableStyleId>
              </a:tblPr>
              <a:tblGrid>
                <a:gridCol w="3048000"/>
                <a:gridCol w="1645298"/>
              </a:tblGrid>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10. </a:t>
                      </a:r>
                      <a:r>
                        <a:rPr lang="en-US" altLang="zh-CN" sz="1800" b="0" dirty="0" smtClean="0">
                          <a:solidFill>
                            <a:srgbClr val="FF0000"/>
                          </a:solidFill>
                          <a:latin typeface="DFKai-SB" panose="03000509000000000000" pitchFamily="65" charset="-120"/>
                          <a:ea typeface="DFKai-SB" panose="03000509000000000000" pitchFamily="65" charset="-120"/>
                        </a:rPr>
                        <a:t>A</a:t>
                      </a:r>
                      <a:r>
                        <a:rPr lang="en-US" altLang="zh-TW" sz="1800" b="0" dirty="0" smtClean="0">
                          <a:solidFill>
                            <a:srgbClr val="FF0000"/>
                          </a:solidFill>
                          <a:latin typeface="DFKai-SB" panose="03000509000000000000" pitchFamily="65" charset="-120"/>
                          <a:ea typeface="DFKai-SB" panose="03000509000000000000" pitchFamily="65" charset="-120"/>
                        </a:rPr>
                        <a:t>pp</a:t>
                      </a:r>
                      <a:r>
                        <a:rPr lang="zh-TW" altLang="en-US" sz="1800" b="0" dirty="0" smtClean="0">
                          <a:solidFill>
                            <a:schemeClr val="tx1"/>
                          </a:solidFill>
                          <a:latin typeface="DFKai-SB" panose="03000509000000000000" pitchFamily="65" charset="-120"/>
                          <a:ea typeface="DFKai-SB" panose="03000509000000000000" pitchFamily="65" charset="-120"/>
                        </a:rPr>
                        <a:t>中客戶的</a:t>
                      </a:r>
                      <a:r>
                        <a:rPr lang="zh-TW" altLang="en-US" sz="1800" b="0" dirty="0" smtClean="0">
                          <a:solidFill>
                            <a:srgbClr val="FF0000"/>
                          </a:solidFill>
                          <a:latin typeface="DFKai-SB" panose="03000509000000000000" pitchFamily="65" charset="-120"/>
                          <a:ea typeface="DFKai-SB" panose="03000509000000000000" pitchFamily="65" charset="-120"/>
                        </a:rPr>
                        <a:t>數據</a:t>
                      </a:r>
                      <a:r>
                        <a:rPr lang="zh-TW" altLang="en-US" sz="1800" b="0" dirty="0" smtClean="0">
                          <a:solidFill>
                            <a:schemeClr val="tx1"/>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zh-TW" altLang="en-US" sz="1800" b="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tr>
              <a:tr h="82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180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180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txBody>
                  <a:tcPr>
                    <a:solidFill>
                      <a:schemeClr val="accent1">
                        <a:lumMod val="60000"/>
                        <a:lumOff val="40000"/>
                      </a:schemeClr>
                    </a:solidFill>
                  </a:tcPr>
                </a:tc>
              </a:tr>
            </a:tbl>
          </a:graphicData>
        </a:graphic>
      </p:graphicFrame>
      <p:cxnSp>
        <p:nvCxnSpPr>
          <p:cNvPr id="12" name="直線單箭頭接點 11"/>
          <p:cNvCxnSpPr/>
          <p:nvPr/>
        </p:nvCxnSpPr>
        <p:spPr>
          <a:xfrm>
            <a:off x="4156786" y="3452326"/>
            <a:ext cx="853753" cy="19594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4203437" y="3769567"/>
            <a:ext cx="807102" cy="71845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50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388277868"/>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統計</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製作者</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統計</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安裝</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將客戶的數據上傳回製作者</a:t>
                      </a:r>
                      <a:r>
                        <a:rPr lang="zh-TW" altLang="en-US" sz="1800" b="0" dirty="0" smtClean="0">
                          <a:solidFill>
                            <a:schemeClr val="tx1"/>
                          </a:solidFill>
                          <a:latin typeface="DFKai-SB" panose="03000509000000000000" pitchFamily="65" charset="-120"/>
                          <a:ea typeface="DFKai-SB" panose="03000509000000000000" pitchFamily="65" charset="-120"/>
                        </a:rPr>
                        <a:t>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製作者會統計數據</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，記錄容易出現壓車情況的位置</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製作者會依數據對裝置進行調整</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服務器會再將數據傳輸給用戶。</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36219032"/>
              </p:ext>
            </p:extLst>
          </p:nvPr>
        </p:nvGraphicFramePr>
        <p:xfrm>
          <a:off x="0" y="2352713"/>
          <a:ext cx="4730621" cy="2573850"/>
        </p:xfrm>
        <a:graphic>
          <a:graphicData uri="http://schemas.openxmlformats.org/drawingml/2006/table">
            <a:tbl>
              <a:tblPr firstRow="1" bandRow="1">
                <a:tableStyleId>{5C22544A-7EE6-4342-B048-85BDC9FD1C3A}</a:tableStyleId>
              </a:tblPr>
              <a:tblGrid>
                <a:gridCol w="3048000"/>
                <a:gridCol w="1682621"/>
              </a:tblGrid>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1800" b="0" dirty="0" smtClean="0">
                          <a:solidFill>
                            <a:srgbClr val="FF0000"/>
                          </a:solidFill>
                          <a:latin typeface="DFKai-SB" panose="03000509000000000000" pitchFamily="65" charset="-120"/>
                          <a:ea typeface="DFKai-SB" panose="03000509000000000000" pitchFamily="65" charset="-120"/>
                        </a:rPr>
                        <a:t>製作者</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1800" b="0" dirty="0" smtClean="0">
                          <a:solidFill>
                            <a:srgbClr val="FF0000"/>
                          </a:solidFill>
                          <a:latin typeface="DFKai-SB" panose="03000509000000000000" pitchFamily="65" charset="-120"/>
                          <a:ea typeface="DFKai-SB" panose="03000509000000000000" pitchFamily="65" charset="-120"/>
                        </a:rPr>
                        <a:t>統計</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製作者</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統計</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en-US" altLang="zh-CN" sz="1800" b="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8476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1800" b="0" dirty="0" smtClean="0">
                          <a:solidFill>
                            <a:srgbClr val="FF0000"/>
                          </a:solidFill>
                          <a:latin typeface="DFKai-SB" panose="03000509000000000000" pitchFamily="65" charset="-120"/>
                          <a:ea typeface="DFKai-SB" panose="03000509000000000000" pitchFamily="65" charset="-120"/>
                        </a:rPr>
                        <a:t>製作者</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針對</a:t>
                      </a:r>
                      <a:r>
                        <a:rPr lang="zh-CN" altLang="en-US" sz="1800" b="0" dirty="0" smtClean="0">
                          <a:solidFill>
                            <a:srgbClr val="FF0000"/>
                          </a:solidFill>
                          <a:latin typeface="DFKai-SB" panose="03000509000000000000" pitchFamily="65" charset="-120"/>
                          <a:ea typeface="DFKai-SB" panose="03000509000000000000" pitchFamily="65" charset="-120"/>
                        </a:rPr>
                        <a:t>數據</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1800" b="0" dirty="0" smtClean="0">
                          <a:solidFill>
                            <a:schemeClr val="tx1"/>
                          </a:solidFill>
                          <a:latin typeface="DFKai-SB" panose="03000509000000000000" pitchFamily="65" charset="-120"/>
                          <a:ea typeface="DFKai-SB" panose="03000509000000000000" pitchFamily="65" charset="-120"/>
                        </a:rPr>
                        <a:t>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1800" b="0" dirty="0" smtClean="0">
                          <a:solidFill>
                            <a:srgbClr val="FF0000"/>
                          </a:solidFill>
                          <a:latin typeface="DFKai-SB" panose="03000509000000000000" pitchFamily="65" charset="-120"/>
                          <a:ea typeface="DFKai-SB" panose="03000509000000000000" pitchFamily="65" charset="-120"/>
                        </a:rPr>
                        <a:t>調整</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，提前</a:t>
                      </a:r>
                      <a:r>
                        <a:rPr lang="zh-TW" altLang="en-US" sz="1800" b="0" dirty="0" smtClean="0">
                          <a:solidFill>
                            <a:schemeClr val="tx1"/>
                          </a:solidFill>
                          <a:latin typeface="DFKai-SB" panose="03000509000000000000" pitchFamily="65" charset="-120"/>
                          <a:ea typeface="DFKai-SB" panose="03000509000000000000" pitchFamily="65" charset="-120"/>
                        </a:rPr>
                        <a:t>提醒使用者</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b="0" dirty="0" smtClean="0">
                          <a:solidFill>
                            <a:srgbClr val="FF0000"/>
                          </a:solidFill>
                          <a:latin typeface="DFKai-SB" panose="03000509000000000000" pitchFamily="65" charset="-120"/>
                          <a:ea typeface="DFKai-SB" panose="03000509000000000000" pitchFamily="65" charset="-120"/>
                        </a:rPr>
                        <a:t>製作者</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調整</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數據</a:t>
                      </a:r>
                      <a:endParaRPr lang="zh-CN" altLang="en-US" sz="1800" b="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r>
              <a:tr h="7450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DFKai-SB" panose="03000509000000000000" pitchFamily="65" charset="-120"/>
                          <a:ea typeface="DFKai-SB" panose="03000509000000000000" pitchFamily="65" charset="-120"/>
                          <a:cs typeface="+mn-cs"/>
                        </a:rPr>
                        <a:t>18.</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1800" dirty="0" smtClean="0"/>
                    </a:p>
                  </a:txBody>
                  <a:tcPr>
                    <a:solidFill>
                      <a:schemeClr val="accent1">
                        <a:lumMod val="60000"/>
                        <a:lumOff val="40000"/>
                      </a:schemeClr>
                    </a:solidFill>
                  </a:tcPr>
                </a:tc>
              </a:tr>
            </a:tbl>
          </a:graphicData>
        </a:graphic>
      </p:graphicFrame>
      <p:cxnSp>
        <p:nvCxnSpPr>
          <p:cNvPr id="5" name="直線單箭頭接點 4"/>
          <p:cNvCxnSpPr/>
          <p:nvPr/>
        </p:nvCxnSpPr>
        <p:spPr>
          <a:xfrm>
            <a:off x="4254757" y="3079103"/>
            <a:ext cx="662476" cy="29857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086808" y="3769567"/>
            <a:ext cx="699796" cy="130629"/>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4478694" y="4161453"/>
            <a:ext cx="438539" cy="578498"/>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76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85000" lnSpcReduction="10000"/>
          </a:bodyPr>
          <a:lstStyle/>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簡介</a:t>
            </a:r>
            <a:r>
              <a:rPr lang="en-US" altLang="zh-TW" sz="2600" dirty="0">
                <a:latin typeface="DFKai-SB" panose="03000509000000000000" pitchFamily="65" charset="-120"/>
                <a:ea typeface="DFKai-SB" panose="03000509000000000000" pitchFamily="65" charset="-120"/>
              </a:rPr>
              <a:t>-P.3</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背景</a:t>
            </a:r>
            <a:r>
              <a:rPr lang="en-US" altLang="zh-TW" sz="2600" dirty="0">
                <a:latin typeface="DFKai-SB" panose="03000509000000000000" pitchFamily="65" charset="-120"/>
                <a:ea typeface="DFKai-SB" panose="03000509000000000000" pitchFamily="65" charset="-120"/>
              </a:rPr>
              <a:t>-P.4</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趨勢</a:t>
            </a:r>
            <a:r>
              <a:rPr lang="en-US" altLang="zh-TW" sz="2600" dirty="0">
                <a:latin typeface="DFKai-SB" panose="03000509000000000000" pitchFamily="65" charset="-120"/>
                <a:ea typeface="DFKai-SB" panose="03000509000000000000" pitchFamily="65" charset="-120"/>
              </a:rPr>
              <a:t>-P.5</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動機</a:t>
            </a:r>
            <a:r>
              <a:rPr lang="en-US" altLang="zh-TW" sz="2600" dirty="0">
                <a:latin typeface="DFKai-SB" panose="03000509000000000000" pitchFamily="65" charset="-120"/>
                <a:ea typeface="DFKai-SB" panose="03000509000000000000" pitchFamily="65" charset="-120"/>
              </a:rPr>
              <a:t>-P.6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目的</a:t>
            </a:r>
            <a:r>
              <a:rPr lang="en-US" altLang="zh-TW" sz="2600" dirty="0">
                <a:latin typeface="DFKai-SB" panose="03000509000000000000" pitchFamily="65" charset="-120"/>
                <a:ea typeface="DFKai-SB" panose="03000509000000000000" pitchFamily="65" charset="-120"/>
              </a:rPr>
              <a:t>-P.7</a:t>
            </a:r>
          </a:p>
          <a:p>
            <a:pPr marL="514350" indent="-514350">
              <a:lnSpc>
                <a:spcPct val="150000"/>
              </a:lnSpc>
              <a:buFont typeface="+mj-lt"/>
              <a:buAutoNum type="arabicPeriod"/>
            </a:pPr>
            <a:r>
              <a:rPr lang="zh-CN" altLang="en-US" sz="2600" dirty="0" smtClean="0">
                <a:latin typeface="DFKai-SB" panose="03000509000000000000" pitchFamily="65" charset="-120"/>
                <a:ea typeface="DFKai-SB" panose="03000509000000000000" pitchFamily="65" charset="-120"/>
              </a:rPr>
              <a:t>描述性項目及事件條列式</a:t>
            </a:r>
            <a:r>
              <a:rPr lang="en-US" altLang="zh-TW" sz="2600" dirty="0" smtClean="0">
                <a:latin typeface="+mn-ea"/>
              </a:rPr>
              <a:t>-</a:t>
            </a:r>
            <a:r>
              <a:rPr lang="en-US" altLang="zh-TW" sz="2600" dirty="0" smtClean="0">
                <a:latin typeface="DFKai-SB" panose="03000509000000000000" pitchFamily="65" charset="-120"/>
                <a:ea typeface="DFKai-SB" panose="03000509000000000000" pitchFamily="65" charset="-120"/>
              </a:rPr>
              <a:t>P.8</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使用個案</a:t>
            </a:r>
            <a:r>
              <a:rPr lang="en-US" altLang="zh-CN" sz="2600" dirty="0" smtClean="0">
                <a:latin typeface="DFKai-SB" panose="03000509000000000000" pitchFamily="65" charset="-120"/>
                <a:ea typeface="DFKai-SB" panose="03000509000000000000" pitchFamily="65" charset="-120"/>
              </a:rPr>
              <a:t>-P.15</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工作分配</a:t>
            </a:r>
            <a:r>
              <a:rPr lang="en-US" altLang="zh-TW" sz="2600" smtClean="0">
                <a:latin typeface="DFKai-SB" panose="03000509000000000000" pitchFamily="65" charset="-120"/>
                <a:ea typeface="DFKai-SB" panose="03000509000000000000" pitchFamily="65" charset="-120"/>
              </a:rPr>
              <a:t>-P.20</a:t>
            </a:r>
            <a:endParaRPr lang="en-US" altLang="zh-TW" sz="26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20</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166867638"/>
              </p:ext>
            </p:extLst>
          </p:nvPr>
        </p:nvGraphicFramePr>
        <p:xfrm>
          <a:off x="4749281" y="288764"/>
          <a:ext cx="4394719" cy="6009399"/>
        </p:xfrm>
        <a:graphic>
          <a:graphicData uri="http://schemas.openxmlformats.org/drawingml/2006/table">
            <a:tbl>
              <a:tblPr firstRow="1" bandRow="1">
                <a:tableStyleId>{5C22544A-7EE6-4342-B048-85BDC9FD1C3A}</a:tableStyleId>
              </a:tblPr>
              <a:tblGrid>
                <a:gridCol w="4394719"/>
              </a:tblGrid>
              <a:tr h="4390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裝置傳輸訊息</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裝置傳輸訊息</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裝置及機車為啟動狀態</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熄火</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baseline="0" dirty="0" smtClean="0">
                          <a:latin typeface="標楷體" panose="03000509000000000000" pitchFamily="65" charset="-120"/>
                          <a:ea typeface="標楷體" panose="03000509000000000000" pitchFamily="65" charset="-120"/>
                        </a:rPr>
                        <a:t>裝置偵測到傾斜角度過大</a:t>
                      </a:r>
                      <a:r>
                        <a:rPr lang="zh-TW" altLang="en-US" sz="1800" b="0" dirty="0" smtClean="0">
                          <a:solidFill>
                            <a:schemeClr val="tx1"/>
                          </a:solidFill>
                          <a:latin typeface="DFKai-SB" panose="03000509000000000000" pitchFamily="65" charset="-120"/>
                          <a:ea typeface="DFKai-SB" panose="03000509000000000000" pitchFamily="65" charset="-120"/>
                        </a:rPr>
                        <a:t>，將角度顯示在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顯示器上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裝置偵測到即將轉彎時，也會將欲行進方向顯示在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顯示器上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dk1"/>
                        </a:solidFill>
                        <a:latin typeface="標楷體" panose="03000509000000000000" pitchFamily="65" charset="-120"/>
                        <a:ea typeface="標楷體"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280131873"/>
              </p:ext>
            </p:extLst>
          </p:nvPr>
        </p:nvGraphicFramePr>
        <p:xfrm>
          <a:off x="-172715" y="2323323"/>
          <a:ext cx="4730620" cy="2377440"/>
        </p:xfrm>
        <a:graphic>
          <a:graphicData uri="http://schemas.openxmlformats.org/drawingml/2006/table">
            <a:tbl>
              <a:tblPr firstRow="1" bandRow="1">
                <a:tableStyleId>{5C22544A-7EE6-4342-B048-85BDC9FD1C3A}</a:tableStyleId>
              </a:tblPr>
              <a:tblGrid>
                <a:gridCol w="3219062"/>
                <a:gridCol w="1511558"/>
              </a:tblGrid>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7.</a:t>
                      </a:r>
                      <a:r>
                        <a:rPr lang="zh-TW" altLang="en-US" sz="1800" b="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schemeClr val="tx1"/>
                          </a:solidFill>
                          <a:latin typeface="DFKai-SB" panose="03000509000000000000" pitchFamily="65" charset="-120"/>
                          <a:ea typeface="DFKai-SB" panose="03000509000000000000" pitchFamily="65" charset="-120"/>
                        </a:rPr>
                        <a:t>也會將此時的</a:t>
                      </a:r>
                      <a:r>
                        <a:rPr lang="zh-TW" altLang="en-US" sz="1800" b="0" dirty="0" smtClean="0">
                          <a:solidFill>
                            <a:srgbClr val="FF0000"/>
                          </a:solidFill>
                          <a:latin typeface="DFKai-SB" panose="03000509000000000000" pitchFamily="65" charset="-120"/>
                          <a:ea typeface="DFKai-SB" panose="03000509000000000000" pitchFamily="65" charset="-120"/>
                        </a:rPr>
                        <a:t>傾斜角度</a:t>
                      </a:r>
                      <a:r>
                        <a:rPr lang="zh-TW" altLang="en-US" sz="1800" b="0" dirty="0" smtClean="0">
                          <a:solidFill>
                            <a:schemeClr val="tx1"/>
                          </a:solidFill>
                          <a:latin typeface="DFKai-SB" panose="03000509000000000000" pitchFamily="65" charset="-120"/>
                          <a:ea typeface="DFKai-SB" panose="03000509000000000000" pitchFamily="65" charset="-120"/>
                        </a:rPr>
                        <a:t>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顯示屏上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提示</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en-US" altLang="zh-CN" sz="1800" b="0" smtClean="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13.</a:t>
                      </a:r>
                      <a:r>
                        <a:rPr lang="zh-TW" altLang="en-US" sz="1800" dirty="0" smtClean="0">
                          <a:solidFill>
                            <a:srgbClr val="FF0000"/>
                          </a:solidFill>
                          <a:latin typeface="DFKai-SB" panose="03000509000000000000" pitchFamily="65" charset="-120"/>
                          <a:ea typeface="DFKai-SB" panose="03000509000000000000" pitchFamily="65" charset="-120"/>
                        </a:rPr>
                        <a:t>客戶</a:t>
                      </a:r>
                      <a:r>
                        <a:rPr lang="zh-TW" altLang="en-US" sz="1800" dirty="0" smtClean="0">
                          <a:solidFill>
                            <a:schemeClr val="tx1"/>
                          </a:solidFill>
                          <a:latin typeface="DFKai-SB" panose="03000509000000000000" pitchFamily="65" charset="-120"/>
                          <a:ea typeface="DFKai-SB" panose="03000509000000000000" pitchFamily="65" charset="-120"/>
                        </a:rPr>
                        <a:t>要做出轉彎行為時，</a:t>
                      </a:r>
                      <a:r>
                        <a:rPr lang="zh-TW" altLang="en-US" sz="1800" dirty="0" smtClean="0">
                          <a:solidFill>
                            <a:srgbClr val="FF0000"/>
                          </a:solidFill>
                          <a:latin typeface="DFKai-SB" panose="03000509000000000000" pitchFamily="65" charset="-120"/>
                          <a:ea typeface="DFKai-SB" panose="03000509000000000000" pitchFamily="65" charset="-120"/>
                        </a:rPr>
                        <a:t>警示裝置</a:t>
                      </a:r>
                      <a:r>
                        <a:rPr lang="zh-TW" altLang="en-US" sz="1800" dirty="0" smtClean="0">
                          <a:solidFill>
                            <a:schemeClr val="tx1"/>
                          </a:solidFill>
                          <a:latin typeface="DFKai-SB" panose="03000509000000000000" pitchFamily="65" charset="-120"/>
                          <a:ea typeface="DFKai-SB" panose="03000509000000000000" pitchFamily="65" charset="-120"/>
                        </a:rPr>
                        <a:t>也會對此進行檢測</a:t>
                      </a:r>
                      <a:r>
                        <a:rPr lang="zh-CN" altLang="en-US"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chemeClr val="tx1"/>
                          </a:solidFill>
                          <a:latin typeface="DFKai-SB" panose="03000509000000000000" pitchFamily="65" charset="-120"/>
                          <a:ea typeface="DFKai-SB" panose="03000509000000000000" pitchFamily="65" charset="-120"/>
                        </a:rPr>
                        <a:t>並將預行進的方向</a:t>
                      </a:r>
                      <a:r>
                        <a:rPr lang="zh-TW" altLang="en-US" sz="1800" dirty="0" smtClean="0">
                          <a:solidFill>
                            <a:srgbClr val="FF0000"/>
                          </a:solidFill>
                          <a:latin typeface="DFKai-SB" panose="03000509000000000000" pitchFamily="65" charset="-120"/>
                          <a:ea typeface="DFKai-SB" panose="03000509000000000000" pitchFamily="65" charset="-120"/>
                        </a:rPr>
                        <a:t>顯示</a:t>
                      </a:r>
                      <a:r>
                        <a:rPr lang="zh-TW" altLang="en-US" sz="1800" dirty="0" smtClean="0">
                          <a:solidFill>
                            <a:schemeClr val="tx1"/>
                          </a:solidFill>
                          <a:latin typeface="DFKai-SB" panose="03000509000000000000" pitchFamily="65" charset="-120"/>
                          <a:ea typeface="DFKai-SB" panose="03000509000000000000" pitchFamily="65" charset="-120"/>
                        </a:rPr>
                        <a:t>在</a:t>
                      </a:r>
                      <a:r>
                        <a:rPr lang="en-US" altLang="zh-TW" sz="1800" dirty="0" smtClean="0">
                          <a:solidFill>
                            <a:schemeClr val="tx1"/>
                          </a:solidFill>
                          <a:latin typeface="DFKai-SB" panose="03000509000000000000" pitchFamily="65" charset="-120"/>
                          <a:ea typeface="DFKai-SB" panose="03000509000000000000" pitchFamily="65" charset="-120"/>
                        </a:rPr>
                        <a:t>LCD</a:t>
                      </a:r>
                      <a:r>
                        <a:rPr lang="zh-TW" altLang="en-US" sz="1800" dirty="0" smtClean="0">
                          <a:solidFill>
                            <a:schemeClr val="tx1"/>
                          </a:solidFill>
                          <a:latin typeface="DFKai-SB" panose="03000509000000000000" pitchFamily="65" charset="-120"/>
                          <a:ea typeface="DFKai-SB" panose="03000509000000000000" pitchFamily="65" charset="-120"/>
                        </a:rPr>
                        <a:t>顯示屏上</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smtClean="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bl>
          </a:graphicData>
        </a:graphic>
      </p:graphicFrame>
      <p:cxnSp>
        <p:nvCxnSpPr>
          <p:cNvPr id="6" name="直線單箭頭接點 5"/>
          <p:cNvCxnSpPr/>
          <p:nvPr/>
        </p:nvCxnSpPr>
        <p:spPr>
          <a:xfrm>
            <a:off x="4155617" y="2862943"/>
            <a:ext cx="780277"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4037429" y="3489649"/>
            <a:ext cx="1047755" cy="684245"/>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3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21</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36573734"/>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傳輸訊息</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傳輸訊息</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轉彎時響起之蜂鳴器，如附近車輛皆有安裝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，則會使用語音播報進行提醒</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如附近有無安裝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之車輛，仍然響起蜂鳴器</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chemeClr val="tx1"/>
                          </a:solidFill>
                          <a:latin typeface="DFKai-SB" panose="03000509000000000000" pitchFamily="65" charset="-120"/>
                          <a:ea typeface="DFKai-SB" panose="03000509000000000000" pitchFamily="65" charset="-120"/>
                        </a:rPr>
                        <a:t> 。</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若有安裝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並接入網路，便會自動接收訊息</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若檢測到與附近用戶較近時，便會自動響起語音播報</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62748299"/>
              </p:ext>
            </p:extLst>
          </p:nvPr>
        </p:nvGraphicFramePr>
        <p:xfrm>
          <a:off x="37322" y="2388637"/>
          <a:ext cx="4730620" cy="3066039"/>
        </p:xfrm>
        <a:graphic>
          <a:graphicData uri="http://schemas.openxmlformats.org/drawingml/2006/table">
            <a:tbl>
              <a:tblPr firstRow="1" bandRow="1">
                <a:tableStyleId>{5C22544A-7EE6-4342-B048-85BDC9FD1C3A}</a:tableStyleId>
              </a:tblPr>
              <a:tblGrid>
                <a:gridCol w="3219062"/>
                <a:gridCol w="1511558"/>
              </a:tblGrid>
              <a:tr h="9629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15.</a:t>
                      </a:r>
                      <a:r>
                        <a:rPr lang="zh-TW" altLang="en-US" sz="1800" b="0" dirty="0" smtClean="0">
                          <a:solidFill>
                            <a:schemeClr val="tx1"/>
                          </a:solidFill>
                          <a:latin typeface="DFKai-SB" panose="03000509000000000000" pitchFamily="65" charset="-120"/>
                          <a:ea typeface="DFKai-SB" panose="03000509000000000000" pitchFamily="65" charset="-120"/>
                        </a:rPr>
                        <a:t>如果</a:t>
                      </a:r>
                      <a:r>
                        <a:rPr lang="zh-TW" altLang="en-US" sz="1800" b="0" dirty="0" smtClean="0">
                          <a:solidFill>
                            <a:srgbClr val="FF0000"/>
                          </a:solidFill>
                          <a:latin typeface="DFKai-SB" panose="03000509000000000000" pitchFamily="65" charset="-120"/>
                          <a:ea typeface="DFKai-SB" panose="03000509000000000000" pitchFamily="65" charset="-120"/>
                        </a:rPr>
                        <a:t>後方大型</a:t>
                      </a:r>
                      <a:r>
                        <a:rPr lang="zh-CN" altLang="en-US" sz="1800" b="0" dirty="0" smtClean="0">
                          <a:solidFill>
                            <a:srgbClr val="FF0000"/>
                          </a:solidFill>
                          <a:latin typeface="DFKai-SB" panose="03000509000000000000" pitchFamily="65" charset="-120"/>
                          <a:ea typeface="DFKai-SB" panose="03000509000000000000" pitchFamily="65" charset="-120"/>
                        </a:rPr>
                        <a:t>車輛</a:t>
                      </a:r>
                      <a:r>
                        <a:rPr lang="zh-TW" altLang="en-US" sz="1800" b="0" dirty="0" smtClean="0">
                          <a:solidFill>
                            <a:schemeClr val="tx1"/>
                          </a:solidFill>
                          <a:latin typeface="DFKai-SB" panose="03000509000000000000" pitchFamily="65" charset="-120"/>
                          <a:ea typeface="DFKai-SB" panose="03000509000000000000" pitchFamily="65" charset="-120"/>
                        </a:rPr>
                        <a:t>有安裝</a:t>
                      </a:r>
                      <a:r>
                        <a:rPr lang="en-US" altLang="zh-TW" sz="1800" b="0" dirty="0" smtClean="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b="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1800" b="0" dirty="0" smtClean="0">
                          <a:solidFill>
                            <a:srgbClr val="FF0000"/>
                          </a:solidFill>
                          <a:latin typeface="DFKai-SB" panose="03000509000000000000" pitchFamily="65" charset="-120"/>
                          <a:ea typeface="DFKai-SB" panose="03000509000000000000" pitchFamily="65" charset="-120"/>
                        </a:rPr>
                        <a:t>提醒</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提醒</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後方大型車輛</a:t>
                      </a:r>
                      <a:endParaRPr lang="zh-TW" altLang="en-US" sz="1800" b="0" dirty="0" smtClean="0">
                        <a:solidFill>
                          <a:srgbClr val="FF0000"/>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40000"/>
                        <a:lumOff val="60000"/>
                      </a:schemeClr>
                    </a:solidFill>
                  </a:tcPr>
                </a:tc>
              </a:tr>
              <a:tr h="1188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19.</a:t>
                      </a:r>
                      <a:r>
                        <a:rPr lang="zh-CN" altLang="en-US" sz="180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1800" dirty="0" smtClean="0">
                          <a:solidFill>
                            <a:srgbClr val="FF0000"/>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並接入</a:t>
                      </a:r>
                      <a:r>
                        <a:rPr lang="en-US" altLang="zh-CN" sz="1800" dirty="0" err="1" smtClean="0">
                          <a:solidFill>
                            <a:schemeClr val="tx1"/>
                          </a:solidFill>
                          <a:latin typeface="DFKai-SB" panose="03000509000000000000" pitchFamily="65" charset="-120"/>
                          <a:ea typeface="DFKai-SB" panose="03000509000000000000" pitchFamily="65" charset="-120"/>
                        </a:rPr>
                        <a:t>wifi</a:t>
                      </a:r>
                      <a:r>
                        <a:rPr lang="zh-CN" altLang="en-US" sz="180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1800" dirty="0" smtClean="0">
                          <a:solidFill>
                            <a:srgbClr val="FF0000"/>
                          </a:solidFill>
                          <a:latin typeface="DFKai-SB" panose="03000509000000000000" pitchFamily="65" charset="-120"/>
                          <a:ea typeface="DFKai-SB" panose="03000509000000000000" pitchFamily="65" charset="-120"/>
                        </a:rPr>
                        <a:t>接收</a:t>
                      </a:r>
                      <a:r>
                        <a:rPr lang="zh-TW" altLang="en-US" sz="1800" dirty="0" smtClean="0">
                          <a:solidFill>
                            <a:srgbClr val="FF0000"/>
                          </a:solidFill>
                          <a:latin typeface="DFKai-SB" panose="03000509000000000000" pitchFamily="65" charset="-120"/>
                          <a:ea typeface="DFKai-SB" panose="03000509000000000000" pitchFamily="65" charset="-120"/>
                        </a:rPr>
                        <a:t>訊息</a:t>
                      </a:r>
                      <a:r>
                        <a:rPr lang="zh-CN" altLang="en-US" sz="1800" dirty="0" smtClean="0">
                          <a:solidFill>
                            <a:schemeClr val="tx1"/>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DFKai-SB" panose="03000509000000000000" pitchFamily="65" charset="-120"/>
                          <a:ea typeface="DFKai-SB" panose="03000509000000000000" pitchFamily="65" charset="-120"/>
                        </a:rPr>
                        <a:t>App</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接收</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solidFill>
                      <a:schemeClr val="accent1">
                        <a:lumMod val="60000"/>
                        <a:lumOff val="40000"/>
                      </a:schemeClr>
                    </a:solidFill>
                  </a:tcPr>
                </a:tc>
              </a:tr>
              <a:tr h="5943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20.</a:t>
                      </a:r>
                      <a:r>
                        <a:rPr lang="zh-CN" altLang="en-US" sz="1800" dirty="0" smtClean="0">
                          <a:solidFill>
                            <a:schemeClr val="tx1"/>
                          </a:solidFill>
                          <a:latin typeface="DFKai-SB" panose="03000509000000000000" pitchFamily="65" charset="-120"/>
                          <a:ea typeface="DFKai-SB" panose="03000509000000000000" pitchFamily="65" charset="-120"/>
                        </a:rPr>
                        <a:t>若大型跟車的</a:t>
                      </a:r>
                      <a:r>
                        <a:rPr lang="zh-CN" altLang="en-US" sz="1800" dirty="0" smtClean="0">
                          <a:solidFill>
                            <a:srgbClr val="FF0000"/>
                          </a:solidFill>
                          <a:latin typeface="DFKai-SB" panose="03000509000000000000" pitchFamily="65" charset="-120"/>
                          <a:ea typeface="DFKai-SB" panose="03000509000000000000" pitchFamily="65" charset="-120"/>
                        </a:rPr>
                        <a:t>車主</a:t>
                      </a:r>
                      <a:r>
                        <a:rPr lang="zh-CN" altLang="en-US" sz="1800" dirty="0" smtClean="0">
                          <a:solidFill>
                            <a:schemeClr val="tx1"/>
                          </a:solidFill>
                          <a:latin typeface="DFKai-SB" panose="03000509000000000000" pitchFamily="65" charset="-120"/>
                          <a:ea typeface="DFKai-SB" panose="03000509000000000000" pitchFamily="65" charset="-120"/>
                        </a:rPr>
                        <a:t>的</a:t>
                      </a:r>
                      <a:r>
                        <a:rPr lang="en-US" altLang="zh-CN" sz="1800" dirty="0" smtClean="0">
                          <a:solidFill>
                            <a:srgbClr val="FF0000"/>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smtClean="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latin typeface="DFKai-SB" panose="03000509000000000000" pitchFamily="65" charset="-120"/>
                          <a:ea typeface="DFKai-SB" panose="03000509000000000000" pitchFamily="65" charset="-120"/>
                        </a:rPr>
                        <a:t>App</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bl>
          </a:graphicData>
        </a:graphic>
      </p:graphicFrame>
      <p:cxnSp>
        <p:nvCxnSpPr>
          <p:cNvPr id="6" name="直線單箭頭接點 5"/>
          <p:cNvCxnSpPr/>
          <p:nvPr/>
        </p:nvCxnSpPr>
        <p:spPr>
          <a:xfrm>
            <a:off x="4081263" y="3032450"/>
            <a:ext cx="978457"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endCxn id="4" idx="3"/>
          </p:cNvCxnSpPr>
          <p:nvPr/>
        </p:nvCxnSpPr>
        <p:spPr>
          <a:xfrm flipV="1">
            <a:off x="4008075" y="3921656"/>
            <a:ext cx="759867" cy="28304"/>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4191775" y="4702629"/>
            <a:ext cx="867945" cy="60027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6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22</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614129570"/>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使用</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客戶</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使用</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客戶需先註冊並登入</a:t>
                      </a:r>
                      <a:r>
                        <a:rPr lang="en-US" altLang="zh-TW" sz="1800" b="0" dirty="0" smtClean="0">
                          <a:solidFill>
                            <a:schemeClr val="tx1"/>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每次使用時</a:t>
                      </a:r>
                      <a:r>
                        <a:rPr lang="zh-CN" altLang="en-US"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可選擇打開藍芽功能</a:t>
                      </a:r>
                      <a:r>
                        <a:rPr lang="zh-CN" altLang="en-US"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將裝置與</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連接</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客戶可從</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中檢視或校準裝置回傳之數據</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如</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傾斜角度、壓車位置等</a:t>
                      </a:r>
                      <a:r>
                        <a:rPr lang="en-US" altLang="zh-TW" sz="1800" b="0" dirty="0" smtClean="0">
                          <a:solidFill>
                            <a:schemeClr val="tx1"/>
                          </a:solidFill>
                          <a:latin typeface="DFKai-SB" panose="03000509000000000000" pitchFamily="65" charset="-120"/>
                          <a:ea typeface="DFKai-SB" panose="03000509000000000000" pitchFamily="65" charset="-120"/>
                        </a:rPr>
                        <a:t>)</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 。</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客戶可選擇接受製作者的體驗改善或關閉某些度段的提醒</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34158463"/>
              </p:ext>
            </p:extLst>
          </p:nvPr>
        </p:nvGraphicFramePr>
        <p:xfrm>
          <a:off x="0" y="1427584"/>
          <a:ext cx="4730620" cy="5042262"/>
        </p:xfrm>
        <a:graphic>
          <a:graphicData uri="http://schemas.openxmlformats.org/drawingml/2006/table">
            <a:tbl>
              <a:tblPr firstRow="1" bandRow="1">
                <a:tableStyleId>{5C22544A-7EE6-4342-B048-85BDC9FD1C3A}</a:tableStyleId>
              </a:tblPr>
              <a:tblGrid>
                <a:gridCol w="3219062"/>
                <a:gridCol w="1511558"/>
              </a:tblGrid>
              <a:tr h="972768">
                <a:tc>
                  <a:txBody>
                    <a:bodyPr/>
                    <a:lstStyle/>
                    <a:p>
                      <a:r>
                        <a:rPr lang="en-US" altLang="zh-CN" sz="1800" b="0" dirty="0" smtClean="0">
                          <a:solidFill>
                            <a:schemeClr val="tx1"/>
                          </a:solidFill>
                          <a:latin typeface="DFKai-SB" panose="03000509000000000000" pitchFamily="65" charset="-120"/>
                          <a:ea typeface="DFKai-SB" panose="03000509000000000000" pitchFamily="65" charset="-120"/>
                        </a:rPr>
                        <a:t>5.</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在使用</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之前，需先註冊並</a:t>
                      </a:r>
                      <a:r>
                        <a:rPr lang="zh-CN" altLang="en-US" sz="1800" b="0" dirty="0" smtClean="0">
                          <a:solidFill>
                            <a:srgbClr val="FF0000"/>
                          </a:solidFill>
                          <a:latin typeface="DFKai-SB" panose="03000509000000000000" pitchFamily="65" charset="-120"/>
                          <a:ea typeface="DFKai-SB" panose="03000509000000000000" pitchFamily="65" charset="-120"/>
                        </a:rPr>
                        <a:t>登</a:t>
                      </a:r>
                      <a:r>
                        <a:rPr lang="zh-TW" altLang="en-US" sz="1800" b="0" dirty="0" smtClean="0">
                          <a:solidFill>
                            <a:srgbClr val="FF0000"/>
                          </a:solidFill>
                          <a:latin typeface="DFKai-SB" panose="03000509000000000000" pitchFamily="65" charset="-120"/>
                          <a:ea typeface="DFKai-SB" panose="03000509000000000000" pitchFamily="65" charset="-120"/>
                        </a:rPr>
                        <a:t>入</a:t>
                      </a:r>
                      <a:r>
                        <a:rPr lang="zh-CN" altLang="en-US" sz="1800" b="0" dirty="0" smtClean="0">
                          <a:solidFill>
                            <a:schemeClr val="tx1"/>
                          </a:solidFill>
                          <a:latin typeface="DFKai-SB" panose="03000509000000000000" pitchFamily="65" charset="-120"/>
                          <a:ea typeface="DFKai-SB" panose="03000509000000000000" pitchFamily="65" charset="-120"/>
                        </a:rPr>
                        <a:t>賬號，才能使用完整功能。</a:t>
                      </a:r>
                      <a:endParaRPr lang="zh-CN"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登</a:t>
                      </a:r>
                      <a:r>
                        <a:rPr lang="zh-TW" altLang="en-US" sz="1800" b="0" dirty="0" smtClean="0">
                          <a:solidFill>
                            <a:srgbClr val="FF0000"/>
                          </a:solidFill>
                          <a:latin typeface="DFKai-SB" panose="03000509000000000000" pitchFamily="65" charset="-120"/>
                          <a:ea typeface="DFKai-SB" panose="03000509000000000000" pitchFamily="65" charset="-120"/>
                        </a:rPr>
                        <a:t>入</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1800" b="0" dirty="0" smtClean="0">
                          <a:solidFill>
                            <a:srgbClr val="FF0000"/>
                          </a:solidFill>
                          <a:latin typeface="DFKai-SB" panose="03000509000000000000" pitchFamily="65" charset="-120"/>
                          <a:ea typeface="DFKai-SB" panose="03000509000000000000" pitchFamily="65" charset="-120"/>
                        </a:rPr>
                        <a:t>app</a:t>
                      </a:r>
                      <a:endParaRPr lang="zh-CN" altLang="en-US" b="0" dirty="0" smtClean="0"/>
                    </a:p>
                    <a:p>
                      <a:endParaRPr lang="en-US" altLang="zh-CN" sz="1800" b="0" dirty="0" smtClean="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所綁定的</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帳戶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進行</a:t>
                      </a:r>
                      <a:r>
                        <a:rPr lang="zh-CN" altLang="en-US" sz="1800" dirty="0" smtClean="0">
                          <a:solidFill>
                            <a:srgbClr val="FF0000"/>
                          </a:solidFill>
                          <a:latin typeface="DFKai-SB" panose="03000509000000000000" pitchFamily="65" charset="-120"/>
                          <a:ea typeface="DFKai-SB" panose="03000509000000000000" pitchFamily="65" charset="-120"/>
                        </a:rPr>
                        <a:t>綁定</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1800" dirty="0" smtClean="0">
                          <a:solidFill>
                            <a:srgbClr val="FF0000"/>
                          </a:solidFill>
                          <a:latin typeface="DFKai-SB" panose="03000509000000000000" pitchFamily="65" charset="-120"/>
                          <a:ea typeface="DFKai-SB" panose="03000509000000000000" pitchFamily="65" charset="-120"/>
                        </a:rPr>
                        <a:t>警示裝置</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綁定</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警示裝置</a:t>
                      </a:r>
                      <a:endParaRPr lang="zh-CN" altLang="en-US" dirty="0"/>
                    </a:p>
                  </a:txBody>
                  <a:tcPr>
                    <a:solidFill>
                      <a:schemeClr val="accent1">
                        <a:lumMod val="40000"/>
                        <a:lumOff val="60000"/>
                      </a:schemeClr>
                    </a:solidFill>
                  </a:tcPr>
                </a:tc>
              </a:tr>
              <a:tr h="1201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校準</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裝置</a:t>
                      </a:r>
                    </a:p>
                    <a:p>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確認</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數據</a:t>
                      </a:r>
                    </a:p>
                  </a:txBody>
                  <a:tcPr>
                    <a:solidFill>
                      <a:schemeClr val="accent1">
                        <a:lumMod val="60000"/>
                        <a:lumOff val="40000"/>
                      </a:schemeClr>
                    </a:solidFill>
                  </a:tcPr>
                </a:tc>
              </a:tr>
              <a:tr h="1175657">
                <a:tc>
                  <a:txBody>
                    <a:bodyPr/>
                    <a:lstStyle/>
                    <a:p>
                      <a:r>
                        <a:rPr lang="en-US" altLang="zh-TW" sz="1800" dirty="0" smtClean="0">
                          <a:solidFill>
                            <a:schemeClr val="tx1"/>
                          </a:solidFill>
                          <a:latin typeface="DFKai-SB" panose="03000509000000000000" pitchFamily="65" charset="-120"/>
                          <a:ea typeface="DFKai-SB" panose="03000509000000000000" pitchFamily="65" charset="-120"/>
                        </a:rPr>
                        <a:t>16.</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schemeClr val="tx1"/>
                          </a:solidFill>
                          <a:latin typeface="DFKai-SB" panose="03000509000000000000" pitchFamily="65" charset="-120"/>
                          <a:ea typeface="DFKai-SB" panose="03000509000000000000" pitchFamily="65" charset="-120"/>
                        </a:rPr>
                        <a:t>可通過</a:t>
                      </a:r>
                      <a:r>
                        <a:rPr lang="en-US" altLang="zh-CN" sz="1800" dirty="0" smtClean="0">
                          <a:solidFill>
                            <a:schemeClr val="tx1"/>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選擇</a:t>
                      </a:r>
                      <a:r>
                        <a:rPr lang="zh-CN" altLang="en-US" sz="1800" dirty="0" smtClean="0">
                          <a:solidFill>
                            <a:srgbClr val="FF0000"/>
                          </a:solidFill>
                          <a:latin typeface="DFKai-SB" panose="03000509000000000000" pitchFamily="65" charset="-120"/>
                          <a:ea typeface="DFKai-SB" panose="03000509000000000000" pitchFamily="65" charset="-120"/>
                        </a:rPr>
                        <a:t>接受</a:t>
                      </a:r>
                      <a:r>
                        <a:rPr lang="zh-CN" altLang="en-US" sz="1800" dirty="0" smtClean="0">
                          <a:solidFill>
                            <a:schemeClr val="tx1"/>
                          </a:solidFill>
                          <a:latin typeface="DFKai-SB" panose="03000509000000000000" pitchFamily="65" charset="-120"/>
                          <a:ea typeface="DFKai-SB" panose="03000509000000000000" pitchFamily="65" charset="-120"/>
                        </a:rPr>
                        <a:t>製作者的體驗</a:t>
                      </a:r>
                      <a:r>
                        <a:rPr lang="zh-CN" altLang="en-US" sz="1800" dirty="0" smtClean="0">
                          <a:solidFill>
                            <a:srgbClr val="FF0000"/>
                          </a:solidFill>
                          <a:latin typeface="DFKai-SB" panose="03000509000000000000" pitchFamily="65" charset="-120"/>
                          <a:ea typeface="DFKai-SB" panose="03000509000000000000" pitchFamily="65" charset="-120"/>
                        </a:rPr>
                        <a:t>改善</a:t>
                      </a:r>
                      <a:r>
                        <a:rPr lang="zh-CN" altLang="en-US" sz="1800" dirty="0" smtClean="0">
                          <a:solidFill>
                            <a:schemeClr val="tx1"/>
                          </a:solidFill>
                          <a:latin typeface="DFKai-SB" panose="03000509000000000000" pitchFamily="65" charset="-120"/>
                          <a:ea typeface="DFKai-SB" panose="03000509000000000000" pitchFamily="65" charset="-120"/>
                        </a:rPr>
                        <a:t>，或者也可</a:t>
                      </a:r>
                      <a:r>
                        <a:rPr lang="zh-CN" altLang="en-US" sz="1800" dirty="0" smtClean="0">
                          <a:solidFill>
                            <a:srgbClr val="FF0000"/>
                          </a:solidFill>
                          <a:latin typeface="DFKai-SB" panose="03000509000000000000" pitchFamily="65" charset="-120"/>
                          <a:ea typeface="DFKai-SB" panose="03000509000000000000" pitchFamily="65" charset="-120"/>
                        </a:rPr>
                        <a:t>關閉</a:t>
                      </a:r>
                      <a:r>
                        <a:rPr lang="zh-CN" altLang="en-US" sz="1800" dirty="0" smtClean="0">
                          <a:solidFill>
                            <a:schemeClr val="tx1"/>
                          </a:solidFill>
                          <a:latin typeface="DFKai-SB" panose="03000509000000000000" pitchFamily="65" charset="-120"/>
                          <a:ea typeface="DFKai-SB" panose="03000509000000000000" pitchFamily="65" charset="-120"/>
                        </a:rPr>
                        <a:t>一些路段的</a:t>
                      </a:r>
                      <a:r>
                        <a:rPr lang="zh-CN" altLang="en-US" sz="1800" dirty="0" smtClean="0">
                          <a:solidFill>
                            <a:srgbClr val="FF0000"/>
                          </a:solidFill>
                          <a:latin typeface="DFKai-SB" panose="03000509000000000000" pitchFamily="65" charset="-120"/>
                          <a:ea typeface="DFKai-SB" panose="03000509000000000000" pitchFamily="65" charset="-120"/>
                        </a:rPr>
                        <a:t>提醒</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接受</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改善</a:t>
                      </a:r>
                      <a:endParaRPr lang="en-US" altLang="zh-CN" sz="180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關閉</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提醒</a:t>
                      </a:r>
                      <a:endParaRPr lang="en-US" altLang="zh-CN" sz="180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bl>
          </a:graphicData>
        </a:graphic>
      </p:graphicFrame>
      <p:cxnSp>
        <p:nvCxnSpPr>
          <p:cNvPr id="5" name="直線單箭頭接點 4"/>
          <p:cNvCxnSpPr/>
          <p:nvPr/>
        </p:nvCxnSpPr>
        <p:spPr>
          <a:xfrm>
            <a:off x="4145122" y="2062066"/>
            <a:ext cx="678805" cy="513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4029654" y="2985796"/>
            <a:ext cx="794273" cy="42920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4484524" y="3610947"/>
            <a:ext cx="339403" cy="96105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71609" y="4245429"/>
            <a:ext cx="339403" cy="151467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977159506"/>
              </p:ext>
            </p:extLst>
          </p:nvPr>
        </p:nvGraphicFramePr>
        <p:xfrm>
          <a:off x="4609323" y="167951"/>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熄火</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關閉裝置</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marL="0" marR="0" indent="0" algn="l"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altLang="en-US" sz="1800" b="0" kern="100" dirty="0" smtClean="0">
                          <a:solidFill>
                            <a:schemeClr val="tx1"/>
                          </a:solidFill>
                          <a:effectLst/>
                          <a:latin typeface="標楷體" panose="03000509000000000000" pitchFamily="65" charset="-120"/>
                          <a:ea typeface="標楷體" panose="03000509000000000000" pitchFamily="65" charset="-120"/>
                        </a:rPr>
                        <a:t>機車為啟動狀態</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裝置關閉</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將機車停車熄火</a:t>
                      </a:r>
                      <a:r>
                        <a:rPr lang="zh-TW" altLang="zh-TW" sz="1800" b="0" kern="100" dirty="0" smtClean="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客戶熄火停車後，</a:t>
                      </a:r>
                      <a:r>
                        <a:rPr lang="en-US" altLang="zh-TW" sz="1800" b="0" kern="100" dirty="0" smtClean="0">
                          <a:solidFill>
                            <a:schemeClr val="tx1"/>
                          </a:solidFill>
                          <a:effectLst/>
                          <a:latin typeface="標楷體" panose="03000509000000000000" pitchFamily="65" charset="-120"/>
                          <a:ea typeface="標楷體" panose="03000509000000000000" pitchFamily="65" charset="-120"/>
                        </a:rPr>
                        <a:t>LCD</a:t>
                      </a:r>
                      <a:r>
                        <a:rPr lang="zh-TW" altLang="zh-TW" sz="1800" b="0" kern="100" dirty="0" smtClean="0">
                          <a:solidFill>
                            <a:schemeClr val="tx1"/>
                          </a:solidFill>
                          <a:effectLst/>
                          <a:latin typeface="標楷體" panose="03000509000000000000" pitchFamily="65" charset="-120"/>
                          <a:ea typeface="標楷體" panose="03000509000000000000" pitchFamily="65" charset="-120"/>
                        </a:rPr>
                        <a:t>顯示器上會顯示“謝謝使用”</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並關閉裝置</a:t>
                      </a:r>
                      <a:r>
                        <a:rPr lang="zh-TW" altLang="zh-TW" sz="1800" b="0" kern="100" dirty="0" smtClean="0">
                          <a:solidFill>
                            <a:schemeClr val="tx1"/>
                          </a:solidFill>
                          <a:effectLst/>
                          <a:latin typeface="標楷體" panose="03000509000000000000" pitchFamily="65" charset="-120"/>
                          <a:ea typeface="標楷體" panose="03000509000000000000" pitchFamily="65" charset="-120"/>
                        </a:rPr>
                        <a:t> 。</a:t>
                      </a: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3143201"/>
              </p:ext>
            </p:extLst>
          </p:nvPr>
        </p:nvGraphicFramePr>
        <p:xfrm>
          <a:off x="37322" y="2832774"/>
          <a:ext cx="4348065" cy="1463040"/>
        </p:xfrm>
        <a:graphic>
          <a:graphicData uri="http://schemas.openxmlformats.org/drawingml/2006/table">
            <a:tbl>
              <a:tblPr firstRow="1" bandRow="1">
                <a:tableStyleId>{D113A9D2-9D6B-4929-AA2D-F23B5EE8CBE7}</a:tableStyleId>
              </a:tblPr>
              <a:tblGrid>
                <a:gridCol w="3097763"/>
                <a:gridCol w="1250302"/>
              </a:tblGrid>
              <a:tr h="9279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1800" b="0" dirty="0" smtClean="0">
                          <a:solidFill>
                            <a:srgbClr val="FF0000"/>
                          </a:solidFill>
                          <a:latin typeface="DFKai-SB" panose="03000509000000000000" pitchFamily="65" charset="-120"/>
                          <a:ea typeface="DFKai-SB" panose="03000509000000000000" pitchFamily="65" charset="-120"/>
                        </a:rPr>
                        <a:t>看到</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1800" b="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1800" b="0" dirty="0" smtClean="0">
                          <a:solidFill>
                            <a:srgbClr val="FF0000"/>
                          </a:solidFill>
                          <a:latin typeface="DFKai-SB" panose="03000509000000000000" pitchFamily="65" charset="-120"/>
                          <a:ea typeface="DFKai-SB" panose="03000509000000000000" pitchFamily="65" charset="-120"/>
                        </a:rPr>
                        <a:t>谢谢使用</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讀取</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感謝詞</a:t>
                      </a:r>
                    </a:p>
                    <a:p>
                      <a:endParaRPr lang="zh-CN"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r>
            </a:tbl>
          </a:graphicData>
        </a:graphic>
      </p:graphicFrame>
      <p:cxnSp>
        <p:nvCxnSpPr>
          <p:cNvPr id="7" name="直線單箭頭接點 6"/>
          <p:cNvCxnSpPr/>
          <p:nvPr/>
        </p:nvCxnSpPr>
        <p:spPr>
          <a:xfrm flipV="1">
            <a:off x="3760234" y="3125755"/>
            <a:ext cx="1091684" cy="60649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28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24</a:t>
            </a:fld>
            <a:endParaRPr lang="zh-TW" altLang="en-US"/>
          </a:p>
        </p:txBody>
      </p:sp>
      <p:sp>
        <p:nvSpPr>
          <p:cNvPr id="3" name="文字方塊 2"/>
          <p:cNvSpPr txBox="1"/>
          <p:nvPr/>
        </p:nvSpPr>
        <p:spPr>
          <a:xfrm>
            <a:off x="2239347" y="723894"/>
            <a:ext cx="4264090" cy="707886"/>
          </a:xfrm>
          <a:prstGeom prst="rect">
            <a:avLst/>
          </a:prstGeom>
          <a:noFill/>
        </p:spPr>
        <p:txBody>
          <a:bodyPr wrap="square" rtlCol="0">
            <a:spAutoFit/>
          </a:bodyPr>
          <a:lstStyle/>
          <a:p>
            <a:pPr algn="ctr"/>
            <a:r>
              <a:rPr lang="zh-TW" altLang="en-US" sz="4000" dirty="0" smtClean="0">
                <a:latin typeface="標楷體" panose="03000509000000000000" pitchFamily="65" charset="-120"/>
                <a:ea typeface="標楷體" panose="03000509000000000000" pitchFamily="65" charset="-120"/>
              </a:rPr>
              <a:t>使用個案圖</a:t>
            </a:r>
            <a:endParaRPr lang="zh-TW" altLang="en-US" sz="4000" dirty="0">
              <a:latin typeface="標楷體" panose="03000509000000000000" pitchFamily="65" charset="-120"/>
              <a:ea typeface="標楷體" panose="03000509000000000000" pitchFamily="65" charset="-12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6" y="1659748"/>
            <a:ext cx="8807450" cy="452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849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25</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970318"/>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使用</a:t>
            </a:r>
            <a:r>
              <a:rPr lang="zh-TW" altLang="en-US" sz="3600" dirty="0" smtClean="0">
                <a:latin typeface="DFKai-SB" panose="03000509000000000000" pitchFamily="65" charset="-120"/>
                <a:ea typeface="DFKai-SB" panose="03000509000000000000" pitchFamily="65" charset="-120"/>
              </a:rPr>
              <a:t>個案</a:t>
            </a:r>
            <a:r>
              <a:rPr lang="en-US" altLang="zh-TW" sz="3600" dirty="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修改使用個</a:t>
            </a:r>
            <a:r>
              <a:rPr lang="en-US" altLang="zh-TW" sz="3600" dirty="0" smtClean="0">
                <a:latin typeface="DFKai-SB" panose="03000509000000000000" pitchFamily="65" charset="-120"/>
                <a:ea typeface="DFKai-SB" panose="03000509000000000000" pitchFamily="65" charset="-120"/>
              </a:rPr>
              <a:t>				</a:t>
            </a:r>
            <a:r>
              <a:rPr lang="zh-TW" altLang="en-US" sz="3600" dirty="0" smtClean="0">
                <a:latin typeface="DFKai-SB" panose="03000509000000000000" pitchFamily="65" charset="-120"/>
                <a:ea typeface="DFKai-SB" panose="03000509000000000000" pitchFamily="65" charset="-120"/>
              </a:rPr>
              <a:t>案</a:t>
            </a:r>
            <a:r>
              <a:rPr lang="en-US" altLang="zh-TW"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使用個案圖</a:t>
            </a:r>
            <a:endParaRPr lang="en-US" altLang="zh-TW" sz="3600" dirty="0" smtClean="0">
              <a:latin typeface="DFKai-SB" panose="03000509000000000000" pitchFamily="65" charset="-120"/>
              <a:ea typeface="DFKai-SB" panose="03000509000000000000" pitchFamily="65" charset="-120"/>
            </a:endParaRPr>
          </a:p>
          <a:p>
            <a:r>
              <a:rPr lang="zh-TW" altLang="en-US" sz="3600" dirty="0" smtClean="0">
                <a:latin typeface="DFKai-SB" panose="03000509000000000000" pitchFamily="65" charset="-120"/>
                <a:ea typeface="DFKai-SB" panose="03000509000000000000" pitchFamily="65" charset="-120"/>
              </a:rPr>
              <a:t> </a:t>
            </a:r>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a:t>
            </a:r>
            <a:r>
              <a:rPr lang="zh-CN" altLang="en-US" sz="3600" dirty="0" smtClean="0">
                <a:latin typeface="DFKai-SB" panose="03000509000000000000" pitchFamily="65" charset="-120"/>
                <a:ea typeface="DFKai-SB" panose="03000509000000000000" pitchFamily="65" charset="-120"/>
              </a:rPr>
              <a:t>禹：</a:t>
            </a:r>
            <a:r>
              <a:rPr lang="zh-TW" altLang="en-US" sz="3600" dirty="0" smtClean="0">
                <a:latin typeface="DFKai-SB" panose="03000509000000000000" pitchFamily="65" charset="-120"/>
                <a:ea typeface="DFKai-SB" panose="03000509000000000000" pitchFamily="65" charset="-120"/>
              </a:rPr>
              <a:t>描述性項目</a:t>
            </a:r>
            <a:endParaRPr lang="en-US" altLang="zh-TW"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smtClean="0">
                <a:latin typeface="DFKai-SB" panose="03000509000000000000" pitchFamily="65" charset="-120"/>
                <a:ea typeface="DFKai-SB" panose="03000509000000000000" pitchFamily="65" charset="-120"/>
              </a:rPr>
              <a:t>楊少宏</a:t>
            </a:r>
            <a:r>
              <a:rPr lang="zh-CN" altLang="en-US" sz="3600" dirty="0" smtClean="0">
                <a:latin typeface="標楷體" panose="03000509000000000000" pitchFamily="65" charset="-120"/>
                <a:ea typeface="標楷體" panose="03000509000000000000" pitchFamily="65" charset="-120"/>
              </a:rPr>
              <a:t>：</a:t>
            </a:r>
            <a:r>
              <a:rPr lang="zh-TW" altLang="en-US" sz="3600" dirty="0" smtClean="0">
                <a:latin typeface="標楷體" panose="03000509000000000000" pitchFamily="65" charset="-120"/>
                <a:ea typeface="標楷體" panose="03000509000000000000" pitchFamily="65" charset="-120"/>
              </a:rPr>
              <a:t>簡介</a:t>
            </a:r>
            <a:r>
              <a:rPr lang="zh-TW" altLang="en-US" sz="3600" dirty="0">
                <a:latin typeface="標楷體" panose="03000509000000000000" pitchFamily="65" charset="-120"/>
                <a:ea typeface="標楷體" panose="03000509000000000000" pitchFamily="65" charset="-120"/>
              </a:rPr>
              <a:t>、背景、</a:t>
            </a:r>
            <a:r>
              <a:rPr lang="zh-TW" altLang="en-US" sz="3600" dirty="0" smtClean="0">
                <a:latin typeface="標楷體" panose="03000509000000000000" pitchFamily="65" charset="-120"/>
                <a:ea typeface="標楷體" panose="03000509000000000000" pitchFamily="65" charset="-120"/>
              </a:rPr>
              <a:t>趨勢</a:t>
            </a:r>
            <a:r>
              <a:rPr lang="zh-TW" altLang="en-US" sz="3600" dirty="0">
                <a:latin typeface="標楷體" panose="03000509000000000000" pitchFamily="65" charset="-120"/>
                <a:ea typeface="標楷體" panose="03000509000000000000" pitchFamily="65" charset="-120"/>
              </a:rPr>
              <a:t>、</a:t>
            </a:r>
            <a:r>
              <a:rPr lang="zh-TW" altLang="en-US" sz="3600" dirty="0" smtClean="0">
                <a:latin typeface="標楷體" panose="03000509000000000000" pitchFamily="65" charset="-120"/>
                <a:ea typeface="標楷體" panose="03000509000000000000" pitchFamily="65" charset="-120"/>
              </a:rPr>
              <a:t>動</a:t>
            </a:r>
            <a:r>
              <a:rPr lang="en-US" altLang="zh-TW" sz="3600" dirty="0" smtClean="0">
                <a:latin typeface="標楷體" panose="03000509000000000000" pitchFamily="65" charset="-120"/>
                <a:ea typeface="標楷體" panose="03000509000000000000" pitchFamily="65" charset="-120"/>
              </a:rPr>
              <a:t>				</a:t>
            </a:r>
            <a:r>
              <a:rPr lang="zh-TW" altLang="en-US" sz="3600" dirty="0" smtClean="0">
                <a:latin typeface="標楷體" panose="03000509000000000000" pitchFamily="65" charset="-120"/>
                <a:ea typeface="標楷體" panose="03000509000000000000" pitchFamily="65" charset="-120"/>
              </a:rPr>
              <a:t>機</a:t>
            </a:r>
            <a:r>
              <a:rPr lang="zh-TW" altLang="en-US" sz="3600" dirty="0">
                <a:latin typeface="標楷體" panose="03000509000000000000" pitchFamily="65" charset="-120"/>
                <a:ea typeface="標楷體" panose="03000509000000000000" pitchFamily="65" charset="-120"/>
              </a:rPr>
              <a:t>、</a:t>
            </a:r>
            <a:r>
              <a:rPr lang="zh-TW" altLang="en-US" sz="3600" dirty="0" smtClean="0">
                <a:latin typeface="標楷體" panose="03000509000000000000" pitchFamily="65" charset="-120"/>
                <a:ea typeface="標楷體" panose="03000509000000000000" pitchFamily="65" charset="-120"/>
              </a:rPr>
              <a:t>目的</a:t>
            </a:r>
            <a:r>
              <a:rPr lang="en-US" altLang="zh-TW" sz="3600" dirty="0" smtClean="0">
                <a:latin typeface="DFKai-SB" panose="03000509000000000000" pitchFamily="65" charset="-120"/>
                <a:ea typeface="DFKai-SB" panose="03000509000000000000" pitchFamily="65" charset="-120"/>
              </a:rPr>
              <a:t>、</a:t>
            </a:r>
            <a:r>
              <a:rPr lang="zh-TW" altLang="en-US" sz="3600" dirty="0">
                <a:latin typeface="DFKai-SB" panose="03000509000000000000" pitchFamily="65" charset="-120"/>
                <a:ea typeface="DFKai-SB" panose="03000509000000000000" pitchFamily="65" charset="-120"/>
              </a:rPr>
              <a:t>使用個案</a:t>
            </a:r>
            <a:r>
              <a:rPr lang="zh-TW" altLang="en-US" sz="3600" dirty="0" smtClean="0">
                <a:latin typeface="DFKai-SB" panose="03000509000000000000" pitchFamily="65" charset="-120"/>
                <a:ea typeface="DFKai-SB" panose="03000509000000000000" pitchFamily="65" charset="-120"/>
              </a:rPr>
              <a:t>圖</a:t>
            </a:r>
            <a:endParaRPr lang="en-US" altLang="zh-TW"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751326449"/>
              </p:ext>
            </p:extLst>
          </p:nvPr>
        </p:nvGraphicFramePr>
        <p:xfrm>
          <a:off x="1585790" y="1067510"/>
          <a:ext cx="6192056" cy="4611275"/>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14383">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34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a:t>
                      </a:r>
                      <a:r>
                        <a:rPr lang="zh-TW" altLang="en-US" sz="2000" dirty="0" smtClean="0">
                          <a:solidFill>
                            <a:srgbClr val="FF0000"/>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4348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10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2000" dirty="0" smtClean="0">
                          <a:solidFill>
                            <a:srgbClr val="FF0000"/>
                          </a:solidFill>
                          <a:latin typeface="DFKai-SB" panose="03000509000000000000" pitchFamily="65" charset="-120"/>
                          <a:ea typeface="DFKai-SB" panose="03000509000000000000" pitchFamily="65" charset="-120"/>
                        </a:rPr>
                        <a:t>記錄</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2000" dirty="0" smtClean="0">
                          <a:solidFill>
                            <a:srgbClr val="FF0000"/>
                          </a:solidFill>
                          <a:latin typeface="DFKai-SB" panose="03000509000000000000" pitchFamily="65" charset="-120"/>
                          <a:ea typeface="DFKai-SB" panose="03000509000000000000" pitchFamily="65" charset="-120"/>
                        </a:rPr>
                        <a:t>傾斜角度</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傾斜角度</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4163587983"/>
              </p:ext>
            </p:extLst>
          </p:nvPr>
        </p:nvGraphicFramePr>
        <p:xfrm>
          <a:off x="1585790" y="892412"/>
          <a:ext cx="6192056" cy="4879981"/>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174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18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069981">
                <a:tc>
                  <a:txBody>
                    <a:bodyPr/>
                    <a:lstStyle/>
                    <a:p>
                      <a:r>
                        <a:rPr lang="en-US" altLang="zh-CN" sz="2000" dirty="0" smtClean="0">
                          <a:solidFill>
                            <a:schemeClr val="tx1"/>
                          </a:solidFill>
                          <a:latin typeface="DFKai-SB" panose="03000509000000000000" pitchFamily="65" charset="-120"/>
                          <a:ea typeface="DFKai-SB" panose="03000509000000000000" pitchFamily="65" charset="-120"/>
                        </a:rPr>
                        <a:t>5.</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在使用</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之前，需先註冊並</a:t>
                      </a:r>
                      <a:r>
                        <a:rPr lang="zh-CN" altLang="en-US" sz="2000" dirty="0" smtClean="0">
                          <a:solidFill>
                            <a:srgbClr val="FF0000"/>
                          </a:solidFill>
                          <a:latin typeface="DFKai-SB" panose="03000509000000000000" pitchFamily="65" charset="-120"/>
                          <a:ea typeface="DFKai-SB" panose="03000509000000000000" pitchFamily="65" charset="-120"/>
                        </a:rPr>
                        <a:t>登</a:t>
                      </a:r>
                      <a:r>
                        <a:rPr lang="zh-TW" altLang="en-US" sz="2000" dirty="0" smtClean="0">
                          <a:solidFill>
                            <a:srgbClr val="FF0000"/>
                          </a:solidFill>
                          <a:latin typeface="DFKai-SB" panose="03000509000000000000" pitchFamily="65" charset="-120"/>
                          <a:ea typeface="DFKai-SB" panose="03000509000000000000" pitchFamily="65" charset="-120"/>
                        </a:rPr>
                        <a:t>入</a:t>
                      </a:r>
                      <a:r>
                        <a:rPr lang="zh-TW" altLang="en-US" sz="2000" dirty="0" smtClean="0">
                          <a:solidFill>
                            <a:schemeClr val="tx1"/>
                          </a:solidFill>
                          <a:latin typeface="DFKai-SB" panose="03000509000000000000" pitchFamily="65" charset="-120"/>
                          <a:ea typeface="DFKai-SB" panose="03000509000000000000" pitchFamily="65" charset="-120"/>
                        </a:rPr>
                        <a:t>帳</a:t>
                      </a:r>
                      <a:r>
                        <a:rPr lang="zh-CN" altLang="en-US" sz="2000" dirty="0" smtClean="0">
                          <a:solidFill>
                            <a:schemeClr val="tx1"/>
                          </a:solidFill>
                          <a:latin typeface="DFKai-SB" panose="03000509000000000000" pitchFamily="65" charset="-120"/>
                          <a:ea typeface="DFKai-SB" panose="03000509000000000000" pitchFamily="65" charset="-120"/>
                        </a:rPr>
                        <a:t>號，才能使用完整功能。</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登</a:t>
                      </a:r>
                      <a:r>
                        <a:rPr lang="zh-TW" altLang="en-US" sz="2400" dirty="0" smtClean="0">
                          <a:solidFill>
                            <a:srgbClr val="FF0000"/>
                          </a:solidFill>
                          <a:latin typeface="DFKai-SB" panose="03000509000000000000" pitchFamily="65" charset="-120"/>
                          <a:ea typeface="DFKai-SB" panose="03000509000000000000" pitchFamily="65" charset="-120"/>
                        </a:rPr>
                        <a:t>入</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2400" dirty="0" smtClean="0">
                          <a:solidFill>
                            <a:srgbClr val="FF0000"/>
                          </a:solidFill>
                          <a:latin typeface="DFKai-SB" panose="03000509000000000000" pitchFamily="65" charset="-120"/>
                          <a:ea typeface="DFKai-SB" panose="03000509000000000000" pitchFamily="65" charset="-120"/>
                        </a:rPr>
                        <a:t>app</a:t>
                      </a:r>
                      <a:endParaRPr lang="zh-CN" altLang="en-US" dirty="0"/>
                    </a:p>
                  </a:txBody>
                  <a:tcPr/>
                </a:tc>
                <a:extLst>
                  <a:ext uri="{0D108BD9-81ED-4DB2-BD59-A6C34878D82A}">
                    <a16:rowId xmlns=""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2000" dirty="0" smtClean="0">
                          <a:solidFill>
                            <a:srgbClr val="FF0000"/>
                          </a:solidFill>
                          <a:latin typeface="DFKai-SB" panose="03000509000000000000" pitchFamily="65" charset="-120"/>
                          <a:ea typeface="DFKai-SB" panose="03000509000000000000" pitchFamily="65" charset="-120"/>
                        </a:rPr>
                        <a:t>綁定</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綁定</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zh-CN" altLang="en-US" dirty="0"/>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30182256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1486</TotalTime>
  <Words>2630</Words>
  <Application>Microsoft Office PowerPoint</Application>
  <PresentationFormat>如螢幕大小 (4:3)</PresentationFormat>
  <Paragraphs>269</Paragraphs>
  <Slides>25</Slides>
  <Notes>6</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Windows User</cp:lastModifiedBy>
  <cp:revision>99</cp:revision>
  <dcterms:created xsi:type="dcterms:W3CDTF">2018-11-01T02:01:01Z</dcterms:created>
  <dcterms:modified xsi:type="dcterms:W3CDTF">2020-01-13T04:42:08Z</dcterms:modified>
</cp:coreProperties>
</file>