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handoutMasterIdLst>
    <p:handoutMasterId r:id="rId11"/>
  </p:handoutMasterIdLst>
  <p:sldIdLst>
    <p:sldId id="256" r:id="rId2"/>
    <p:sldId id="263" r:id="rId3"/>
    <p:sldId id="258" r:id="rId4"/>
    <p:sldId id="260" r:id="rId5"/>
    <p:sldId id="257" r:id="rId6"/>
    <p:sldId id="265"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80" autoAdjust="0"/>
  </p:normalViewPr>
  <p:slideViewPr>
    <p:cSldViewPr snapToGrid="0">
      <p:cViewPr varScale="1">
        <p:scale>
          <a:sx n="94" d="100"/>
          <a:sy n="94" d="100"/>
        </p:scale>
        <p:origin x="2052"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2019/11/17</a:t>
            </a:fld>
            <a:endParaRPr lang="zh-TW" altLang="en-US"/>
          </a:p>
        </p:txBody>
      </p:sp>
      <p:sp>
        <p:nvSpPr>
          <p:cNvPr id="4" name="頁尾版面配置區 3">
            <a:extLst>
              <a:ext uri="{FF2B5EF4-FFF2-40B4-BE49-F238E27FC236}">
                <a16:creationId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2019/11/17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BDB6F48-3AD2-4A91-BB7F-D1A63C1EE5CE}" type="datetime1">
              <a:rPr lang="zh-TW" altLang="en-US" smtClean="0"/>
              <a:t>2019/11/17</a:t>
            </a:fld>
            <a:endParaRPr lang="zh-TW" altLang="en-US"/>
          </a:p>
        </p:txBody>
      </p:sp>
      <p:sp>
        <p:nvSpPr>
          <p:cNvPr id="5" name="Footer Placeholder 4"/>
          <p:cNvSpPr>
            <a:spLocks noGrp="1"/>
          </p:cNvSpPr>
          <p:nvPr>
            <p:ph type="ftr" sz="quarter" idx="11"/>
          </p:nvPr>
        </p:nvSpPr>
        <p:spPr>
          <a:xfrm>
            <a:off x="812805" y="6272785"/>
            <a:ext cx="4745736" cy="365125"/>
          </a:xfrm>
        </p:spPr>
        <p:txBody>
          <a:bodyPr/>
          <a:lstStyle/>
          <a:p>
            <a:endParaRPr lang="zh-TW"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67982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95BD005-53AC-4394-B71F-C4B919CDCF86}" type="datetime1">
              <a:rPr lang="zh-TW" altLang="en-US" smtClean="0"/>
              <a:t>2019/11/17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2793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2B0765-CC79-40FF-884C-D260AFB75E48}" type="datetime1">
              <a:rPr lang="zh-TW" altLang="en-US" smtClean="0"/>
              <a:t>2019/11/17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24594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0763224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CAD632E9-50C3-4720-95C2-E5D9C5F3029C}" type="datetime1">
              <a:rPr lang="zh-TW" altLang="en-US" smtClean="0"/>
              <a:t>2019/11/17</a:t>
            </a:fld>
            <a:endParaRPr lang="zh-TW"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zh-TW"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95240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1053742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0436896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045F9A61-DB8F-4059-A726-2D002345691A}" type="datetime1">
              <a:rPr lang="zh-TW" altLang="en-US" smtClean="0"/>
              <a:t>2019/11/17</a:t>
            </a:fld>
            <a:endParaRPr lang="zh-TW"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02017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2019/11/17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69067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TW" altLang="en-US"/>
              <a:t>按一下以編輯母片標題樣式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80BD83A-BF40-4508-AEFE-6F568306C8F9}" type="datetime1">
              <a:rPr lang="zh-TW" altLang="en-US" smtClean="0"/>
              <a:t>2019/11/17</a:t>
            </a:fld>
            <a:endParaRPr lang="zh-TW" altLang="en-US"/>
          </a:p>
        </p:txBody>
      </p:sp>
      <p:sp>
        <p:nvSpPr>
          <p:cNvPr id="10" name="Footer Placeholder 9"/>
          <p:cNvSpPr>
            <a:spLocks noGrp="1"/>
          </p:cNvSpPr>
          <p:nvPr>
            <p:ph type="ftr" sz="quarter" idx="11"/>
          </p:nvPr>
        </p:nvSpPr>
        <p:spPr/>
        <p:txBody>
          <a:bodyPr/>
          <a:lstStyle/>
          <a:p>
            <a:endParaRPr lang="zh-TW" altLang="en-US"/>
          </a:p>
        </p:txBody>
      </p:sp>
      <p:sp>
        <p:nvSpPr>
          <p:cNvPr id="11" name="Slide Number Placeholder 10"/>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2120120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80BD83A-BF40-4508-AEFE-6F568306C8F9}" type="datetime1">
              <a:rPr lang="zh-TW" altLang="en-US" smtClean="0"/>
              <a:t>2019/11/17</a:t>
            </a:fld>
            <a:endParaRPr lang="zh-TW" altLang="en-US"/>
          </a:p>
        </p:txBody>
      </p:sp>
      <p:sp>
        <p:nvSpPr>
          <p:cNvPr id="10" name="Slide Number Placeholder 9"/>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2576412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80BD83A-BF40-4508-AEFE-6F568306C8F9}" type="datetime1">
              <a:rPr lang="zh-TW" altLang="en-US" smtClean="0"/>
              <a:t>2019/11/17</a:t>
            </a:fld>
            <a:endParaRPr lang="zh-TW"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39449757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189112-DFC8-4348-B037-E88E3A1A785A}"/>
              </a:ext>
            </a:extLst>
          </p:cNvPr>
          <p:cNvSpPr>
            <a:spLocks noGrp="1"/>
          </p:cNvSpPr>
          <p:nvPr>
            <p:ph type="title"/>
          </p:nvPr>
        </p:nvSpPr>
        <p:spPr>
          <a:xfrm>
            <a:off x="685800" y="118872"/>
            <a:ext cx="7772400" cy="1161288"/>
          </a:xfrm>
        </p:spPr>
        <p:txBody>
          <a:bodyPr/>
          <a:lstStyle/>
          <a:p>
            <a:r>
              <a:rPr lang="zh-TW" altLang="en-US" dirty="0">
                <a:latin typeface="+mn-ea"/>
                <a:ea typeface="+mn-ea"/>
              </a:rPr>
              <a:t>目錄</a:t>
            </a:r>
          </a:p>
        </p:txBody>
      </p:sp>
      <p:sp>
        <p:nvSpPr>
          <p:cNvPr id="3" name="內容版面配置區 2">
            <a:extLst>
              <a:ext uri="{FF2B5EF4-FFF2-40B4-BE49-F238E27FC236}">
                <a16:creationId xmlns:a16="http://schemas.microsoft.com/office/drawing/2014/main" id="{B0E59118-BCD3-4CD1-8FED-584826596BCE}"/>
              </a:ext>
            </a:extLst>
          </p:cNvPr>
          <p:cNvSpPr>
            <a:spLocks noGrp="1"/>
          </p:cNvSpPr>
          <p:nvPr>
            <p:ph idx="1"/>
          </p:nvPr>
        </p:nvSpPr>
        <p:spPr>
          <a:xfrm>
            <a:off x="685800" y="1412240"/>
            <a:ext cx="7772400" cy="4638040"/>
          </a:xfrm>
        </p:spPr>
        <p:txBody>
          <a:bodyPr>
            <a:normAutofit fontScale="92500" lnSpcReduction="20000"/>
          </a:bodyPr>
          <a:lstStyle/>
          <a:p>
            <a:pPr marL="457200" indent="-457200">
              <a:lnSpc>
                <a:spcPct val="150000"/>
              </a:lnSpc>
              <a:buFont typeface="+mj-lt"/>
              <a:buAutoNum type="arabicPeriod"/>
            </a:pPr>
            <a:r>
              <a:rPr lang="zh-TW" altLang="en-US" sz="3200" dirty="0">
                <a:latin typeface="+mn-ea"/>
              </a:rPr>
              <a:t>簡介</a:t>
            </a:r>
            <a:r>
              <a:rPr lang="en-US" altLang="zh-TW" sz="3200" dirty="0">
                <a:latin typeface="+mn-ea"/>
              </a:rPr>
              <a:t>-P.3</a:t>
            </a:r>
          </a:p>
          <a:p>
            <a:pPr marL="457200" indent="-457200">
              <a:lnSpc>
                <a:spcPct val="150000"/>
              </a:lnSpc>
              <a:buFont typeface="+mj-lt"/>
              <a:buAutoNum type="arabicPeriod"/>
            </a:pPr>
            <a:r>
              <a:rPr lang="zh-TW" altLang="en-US" sz="3200" dirty="0">
                <a:latin typeface="+mn-ea"/>
              </a:rPr>
              <a:t>背景</a:t>
            </a:r>
            <a:r>
              <a:rPr lang="en-US" altLang="zh-TW" sz="3200" dirty="0">
                <a:latin typeface="+mn-ea"/>
              </a:rPr>
              <a:t>-P.4</a:t>
            </a:r>
          </a:p>
          <a:p>
            <a:pPr marL="457200" indent="-457200">
              <a:lnSpc>
                <a:spcPct val="150000"/>
              </a:lnSpc>
              <a:buFont typeface="+mj-lt"/>
              <a:buAutoNum type="arabicPeriod"/>
            </a:pPr>
            <a:r>
              <a:rPr lang="zh-TW" altLang="en-US" sz="3200" dirty="0">
                <a:latin typeface="+mn-ea"/>
              </a:rPr>
              <a:t>趨勢</a:t>
            </a:r>
            <a:r>
              <a:rPr lang="en-US" altLang="zh-TW" sz="3200" dirty="0">
                <a:latin typeface="+mn-ea"/>
              </a:rPr>
              <a:t>-P.5</a:t>
            </a:r>
          </a:p>
          <a:p>
            <a:pPr marL="457200" indent="-457200">
              <a:lnSpc>
                <a:spcPct val="150000"/>
              </a:lnSpc>
              <a:buFont typeface="+mj-lt"/>
              <a:buAutoNum type="arabicPeriod"/>
            </a:pPr>
            <a:r>
              <a:rPr lang="zh-TW" altLang="en-US" sz="3200" dirty="0">
                <a:latin typeface="+mn-ea"/>
              </a:rPr>
              <a:t>動機</a:t>
            </a:r>
            <a:r>
              <a:rPr lang="en-US" altLang="zh-TW" sz="3200" dirty="0">
                <a:latin typeface="+mn-ea"/>
              </a:rPr>
              <a:t>-P.6</a:t>
            </a:r>
          </a:p>
          <a:p>
            <a:pPr marL="457200" indent="-457200">
              <a:lnSpc>
                <a:spcPct val="150000"/>
              </a:lnSpc>
              <a:buFont typeface="+mj-lt"/>
              <a:buAutoNum type="arabicPeriod"/>
            </a:pPr>
            <a:r>
              <a:rPr lang="zh-TW" altLang="en-US" sz="3200" dirty="0">
                <a:latin typeface="+mn-ea"/>
              </a:rPr>
              <a:t>目的</a:t>
            </a:r>
            <a:r>
              <a:rPr lang="en-US" altLang="zh-TW" sz="3200" dirty="0">
                <a:latin typeface="+mn-ea"/>
              </a:rPr>
              <a:t>-P.7</a:t>
            </a:r>
          </a:p>
          <a:p>
            <a:pPr marL="457200" indent="-457200">
              <a:lnSpc>
                <a:spcPct val="150000"/>
              </a:lnSpc>
              <a:buFont typeface="+mj-lt"/>
              <a:buAutoNum type="arabicPeriod"/>
            </a:pPr>
            <a:r>
              <a:rPr lang="zh-TW" altLang="en-US" sz="3200" dirty="0">
                <a:latin typeface="+mn-ea"/>
              </a:rPr>
              <a:t>工作分配</a:t>
            </a:r>
            <a:r>
              <a:rPr lang="en-US" altLang="zh-TW" sz="3200" dirty="0">
                <a:latin typeface="+mn-ea"/>
              </a:rPr>
              <a:t>-P.8</a:t>
            </a:r>
          </a:p>
          <a:p>
            <a:pPr marL="457200" indent="-457200">
              <a:buFont typeface="+mj-lt"/>
              <a:buAutoNum type="arabicPeriod"/>
            </a:pPr>
            <a:endParaRPr lang="en-US" altLang="zh-TW" dirty="0"/>
          </a:p>
          <a:p>
            <a:pPr marL="457200" indent="-457200">
              <a:buFont typeface="+mj-lt"/>
              <a:buAutoNum type="arabicPeriod"/>
            </a:pPr>
            <a:endParaRPr lang="zh-TW" altLang="en-US" dirty="0"/>
          </a:p>
        </p:txBody>
      </p:sp>
      <p:sp>
        <p:nvSpPr>
          <p:cNvPr id="4" name="投影片編號版面配置區 3">
            <a:extLst>
              <a:ext uri="{FF2B5EF4-FFF2-40B4-BE49-F238E27FC236}">
                <a16:creationId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Tree>
    <p:extLst>
      <p:ext uri="{BB962C8B-B14F-4D97-AF65-F5344CB8AC3E}">
        <p14:creationId xmlns:p14="http://schemas.microsoft.com/office/powerpoint/2010/main" val="165216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8613" y="241041"/>
            <a:ext cx="7772400" cy="723631"/>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type="subTitle" idx="1"/>
          </p:nvPr>
        </p:nvSpPr>
        <p:spPr>
          <a:xfrm>
            <a:off x="263299" y="852876"/>
            <a:ext cx="8486774" cy="5457825"/>
          </a:xfrm>
        </p:spPr>
        <p:txBody>
          <a:bodyPr>
            <a:normAutofit/>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sp>
        <p:nvSpPr>
          <p:cNvPr id="6" name="投影片編號版面配置區 5">
            <a:extLst>
              <a:ext uri="{FF2B5EF4-FFF2-40B4-BE49-F238E27FC236}">
                <a16:creationId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pic>
        <p:nvPicPr>
          <p:cNvPr id="4" name="圖片 3">
            <a:extLst>
              <a:ext uri="{FF2B5EF4-FFF2-40B4-BE49-F238E27FC236}">
                <a16:creationId xmlns:a16="http://schemas.microsoft.com/office/drawing/2014/main" id="{162D6667-1482-4FF1-AA6C-2B13F965CB6E}"/>
              </a:ext>
            </a:extLst>
          </p:cNvPr>
          <p:cNvPicPr>
            <a:picLocks noChangeAspect="1"/>
          </p:cNvPicPr>
          <p:nvPr/>
        </p:nvPicPr>
        <p:blipFill>
          <a:blip r:embed="rId3"/>
          <a:stretch>
            <a:fillRect/>
          </a:stretch>
        </p:blipFill>
        <p:spPr>
          <a:xfrm>
            <a:off x="1113905" y="5066090"/>
            <a:ext cx="2493480" cy="1518036"/>
          </a:xfrm>
          <a:prstGeom prst="rect">
            <a:avLst/>
          </a:prstGeom>
        </p:spPr>
      </p:pic>
      <p:pic>
        <p:nvPicPr>
          <p:cNvPr id="5" name="圖片 4">
            <a:extLst>
              <a:ext uri="{FF2B5EF4-FFF2-40B4-BE49-F238E27FC236}">
                <a16:creationId xmlns:a16="http://schemas.microsoft.com/office/drawing/2014/main" id="{1DC96B06-94D1-4164-AE01-5B71DC325D1F}"/>
              </a:ext>
            </a:extLst>
          </p:cNvPr>
          <p:cNvPicPr>
            <a:picLocks noChangeAspect="1"/>
          </p:cNvPicPr>
          <p:nvPr/>
        </p:nvPicPr>
        <p:blipFill>
          <a:blip r:embed="rId4"/>
          <a:stretch>
            <a:fillRect/>
          </a:stretch>
        </p:blipFill>
        <p:spPr>
          <a:xfrm>
            <a:off x="5024440" y="5066090"/>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9" y="463847"/>
            <a:ext cx="7886700" cy="89711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1"/>
          </p:nvPr>
        </p:nvSpPr>
        <p:spPr>
          <a:xfrm>
            <a:off x="147636" y="1695839"/>
            <a:ext cx="8848725" cy="3466322"/>
          </a:xfrm>
        </p:spPr>
        <p:txBody>
          <a:bodyPr>
            <a:normAutofit/>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
        <p:nvSpPr>
          <p:cNvPr id="6" name="投影片編號版面配置區 5">
            <a:extLst>
              <a:ext uri="{FF2B5EF4-FFF2-40B4-BE49-F238E27FC236}">
                <a16:creationId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Tree>
    <p:extLst>
      <p:ext uri="{BB962C8B-B14F-4D97-AF65-F5344CB8AC3E}">
        <p14:creationId xmlns:p14="http://schemas.microsoft.com/office/powerpoint/2010/main" val="12256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8" y="236129"/>
            <a:ext cx="7886700" cy="739054"/>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1"/>
          </p:nvPr>
        </p:nvSpPr>
        <p:spPr>
          <a:xfrm>
            <a:off x="327802" y="1162113"/>
            <a:ext cx="8488393" cy="5475797"/>
          </a:xfrm>
        </p:spPr>
        <p:txBody>
          <a:bodyPr>
            <a:normAutofit/>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6" name="投影片編號版面配置區 5">
            <a:extLst>
              <a:ext uri="{FF2B5EF4-FFF2-40B4-BE49-F238E27FC236}">
                <a16:creationId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4" name="文字方塊 3">
            <a:extLst>
              <a:ext uri="{FF2B5EF4-FFF2-40B4-BE49-F238E27FC236}">
                <a16:creationId xmlns:a16="http://schemas.microsoft.com/office/drawing/2014/main" id="{0B076980-C083-46AB-B32F-354314936049}"/>
              </a:ext>
            </a:extLst>
          </p:cNvPr>
          <p:cNvSpPr txBox="1"/>
          <p:nvPr/>
        </p:nvSpPr>
        <p:spPr>
          <a:xfrm>
            <a:off x="4221405" y="1868686"/>
            <a:ext cx="4668395"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標楷體" panose="03000509000000000000" pitchFamily="65" charset="-120"/>
              </a:rPr>
              <a:t>缺點</a:t>
            </a:r>
            <a:r>
              <a:rPr lang="en-US" altLang="zh-TW" sz="2400" dirty="0">
                <a:solidFill>
                  <a:prstClr val="black"/>
                </a:solidFill>
                <a:latin typeface="標楷體"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新細明體" panose="02020500000000000000" pitchFamily="18" charset="-120"/>
                <a:ea typeface="新細明體" panose="02020500000000000000" pitchFamily="18" charset="-120"/>
              </a:rPr>
              <a:t>①</a:t>
            </a:r>
            <a:r>
              <a:rPr lang="zh-TW" altLang="en-US" sz="2400" dirty="0">
                <a:solidFill>
                  <a:prstClr val="black"/>
                </a:solidFill>
                <a:latin typeface="標楷體" panose="03000509000000000000" pitchFamily="65" charset="-120"/>
              </a:rPr>
              <a:t>車速過快</a:t>
            </a:r>
            <a:endParaRPr lang="en-US" altLang="zh-TW" sz="2400" dirty="0">
              <a:solidFill>
                <a:prstClr val="black"/>
              </a:solidFill>
              <a:latin typeface="標楷體"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新細明體" panose="02020500000000000000" pitchFamily="18" charset="-120"/>
                <a:ea typeface="新細明體" panose="02020500000000000000" pitchFamily="18" charset="-120"/>
              </a:rPr>
              <a:t>②</a:t>
            </a:r>
            <a:r>
              <a:rPr lang="zh-TW" altLang="en-US" sz="2400" dirty="0">
                <a:solidFill>
                  <a:prstClr val="black"/>
                </a:solidFill>
                <a:latin typeface="標楷體" panose="03000509000000000000" pitchFamily="65" charset="-120"/>
              </a:rPr>
              <a:t>不遵守交通規則</a:t>
            </a:r>
            <a:endParaRPr lang="en-US" altLang="zh-TW" sz="2400" dirty="0">
              <a:solidFill>
                <a:prstClr val="black"/>
              </a:solidFill>
              <a:latin typeface="標楷體"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新細明體" panose="02020500000000000000" pitchFamily="18" charset="-120"/>
                <a:ea typeface="新細明體" panose="02020500000000000000" pitchFamily="18" charset="-120"/>
              </a:rPr>
              <a:t>③</a:t>
            </a:r>
            <a:r>
              <a:rPr lang="zh-TW" altLang="en-US" sz="2400" dirty="0">
                <a:solidFill>
                  <a:srgbClr val="FF0000"/>
                </a:solidFill>
                <a:latin typeface="標楷體" panose="03000509000000000000" pitchFamily="65" charset="-120"/>
              </a:rPr>
              <a:t>轉彎過於傾斜角度造成自摔</a:t>
            </a:r>
            <a:endParaRPr lang="en-US" altLang="zh-TW" sz="2400" dirty="0">
              <a:solidFill>
                <a:srgbClr val="FF0000"/>
              </a:solidFill>
              <a:latin typeface="標楷體"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EF5E84-EAAC-4A2F-8970-E8A58F249ADC}"/>
              </a:ext>
            </a:extLst>
          </p:cNvPr>
          <p:cNvSpPr>
            <a:spLocks noGrp="1"/>
          </p:cNvSpPr>
          <p:nvPr>
            <p:ph type="title"/>
          </p:nvPr>
        </p:nvSpPr>
        <p:spPr>
          <a:xfrm>
            <a:off x="462280" y="149352"/>
            <a:ext cx="7772400" cy="1609344"/>
          </a:xfrm>
        </p:spPr>
        <p:txBody>
          <a:bodyPr>
            <a:normAutofit/>
          </a:bodyPr>
          <a:lstStyle/>
          <a:p>
            <a:r>
              <a:rPr lang="zh-TW" altLang="en-US" sz="4800" dirty="0">
                <a:latin typeface="+mn-ea"/>
                <a:ea typeface="+mn-ea"/>
              </a:rPr>
              <a:t>動機</a:t>
            </a:r>
          </a:p>
        </p:txBody>
      </p:sp>
      <p:sp>
        <p:nvSpPr>
          <p:cNvPr id="3" name="內容版面配置區 2">
            <a:extLst>
              <a:ext uri="{FF2B5EF4-FFF2-40B4-BE49-F238E27FC236}">
                <a16:creationId xmlns:a16="http://schemas.microsoft.com/office/drawing/2014/main" id="{623D71F6-72F3-4506-BA43-730A188D4DC5}"/>
              </a:ext>
            </a:extLst>
          </p:cNvPr>
          <p:cNvSpPr>
            <a:spLocks noGrp="1"/>
          </p:cNvSpPr>
          <p:nvPr>
            <p:ph idx="1"/>
          </p:nvPr>
        </p:nvSpPr>
        <p:spPr>
          <a:xfrm>
            <a:off x="614680" y="4427728"/>
            <a:ext cx="7772400" cy="1515872"/>
          </a:xfrm>
        </p:spPr>
        <p:txBody>
          <a:bodyPr>
            <a:normAutofit/>
          </a:bodyPr>
          <a:lstStyle/>
          <a:p>
            <a:pPr>
              <a:lnSpc>
                <a:spcPct val="150000"/>
              </a:lnSpc>
            </a:pPr>
            <a:r>
              <a:rPr lang="zh-TW" altLang="en-US" sz="2800" dirty="0">
                <a:latin typeface="+mn-ea"/>
              </a:rPr>
              <a:t>利用軟硬體整合的方式結合手機軟體和晶片做出能感測車體傾斜角度和警示車主的</a:t>
            </a:r>
            <a:r>
              <a:rPr lang="en-US" altLang="zh-TW" sz="2800" dirty="0">
                <a:latin typeface="+mn-ea"/>
              </a:rPr>
              <a:t>APP</a:t>
            </a:r>
            <a:endParaRPr lang="zh-TW" altLang="en-US" sz="2800" dirty="0">
              <a:latin typeface="+mn-ea"/>
            </a:endParaRPr>
          </a:p>
        </p:txBody>
      </p:sp>
      <p:sp>
        <p:nvSpPr>
          <p:cNvPr id="4" name="投影片編號版面配置區 3">
            <a:extLst>
              <a:ext uri="{FF2B5EF4-FFF2-40B4-BE49-F238E27FC236}">
                <a16:creationId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5" name="橢圓 4">
            <a:extLst>
              <a:ext uri="{FF2B5EF4-FFF2-40B4-BE49-F238E27FC236}">
                <a16:creationId xmlns:a16="http://schemas.microsoft.com/office/drawing/2014/main" id="{8CF40AC2-0B87-4ED0-83AB-3DCFD9B244AC}"/>
              </a:ext>
            </a:extLst>
          </p:cNvPr>
          <p:cNvSpPr/>
          <p:nvPr/>
        </p:nvSpPr>
        <p:spPr>
          <a:xfrm>
            <a:off x="33020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n-ea"/>
              </a:rPr>
              <a:t>人手一機</a:t>
            </a:r>
          </a:p>
        </p:txBody>
      </p:sp>
      <p:sp>
        <p:nvSpPr>
          <p:cNvPr id="6" name="橢圓 5">
            <a:extLst>
              <a:ext uri="{FF2B5EF4-FFF2-40B4-BE49-F238E27FC236}">
                <a16:creationId xmlns:a16="http://schemas.microsoft.com/office/drawing/2014/main" id="{4F0BDCE8-FBE9-4D46-B63E-512A0996547F}"/>
              </a:ext>
            </a:extLst>
          </p:cNvPr>
          <p:cNvSpPr/>
          <p:nvPr/>
        </p:nvSpPr>
        <p:spPr>
          <a:xfrm>
            <a:off x="4517136" y="727456"/>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t>已有能感測傾斜角度的硬體</a:t>
            </a:r>
          </a:p>
        </p:txBody>
      </p:sp>
      <p:sp>
        <p:nvSpPr>
          <p:cNvPr id="9" name="箭號: 向下 8">
            <a:extLst>
              <a:ext uri="{FF2B5EF4-FFF2-40B4-BE49-F238E27FC236}">
                <a16:creationId xmlns:a16="http://schemas.microsoft.com/office/drawing/2014/main" id="{B531526C-2CA5-4AE0-8C31-C072036C47D1}"/>
              </a:ext>
            </a:extLst>
          </p:cNvPr>
          <p:cNvSpPr/>
          <p:nvPr/>
        </p:nvSpPr>
        <p:spPr>
          <a:xfrm rot="2315307">
            <a:off x="5466078" y="3267527"/>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72521E99-BFB8-489F-8F84-9012CF03292F}"/>
              </a:ext>
            </a:extLst>
          </p:cNvPr>
          <p:cNvSpPr/>
          <p:nvPr/>
        </p:nvSpPr>
        <p:spPr>
          <a:xfrm rot="18921096">
            <a:off x="2201576" y="3449609"/>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E4F63-C23B-4B1E-B6EE-73C7ED8B539F}"/>
              </a:ext>
            </a:extLst>
          </p:cNvPr>
          <p:cNvSpPr>
            <a:spLocks noGrp="1"/>
          </p:cNvSpPr>
          <p:nvPr>
            <p:ph type="title"/>
          </p:nvPr>
        </p:nvSpPr>
        <p:spPr>
          <a:xfrm>
            <a:off x="527180" y="232985"/>
            <a:ext cx="7772400" cy="905629"/>
          </a:xfrm>
        </p:spPr>
        <p:txBody>
          <a:bodyPr>
            <a:normAutofit/>
          </a:bodyPr>
          <a:lstStyle/>
          <a:p>
            <a:r>
              <a:rPr lang="zh-TW" altLang="en-US" sz="4000" dirty="0">
                <a:latin typeface="+mn-ea"/>
                <a:ea typeface="+mn-ea"/>
              </a:rPr>
              <a:t>目的</a:t>
            </a:r>
          </a:p>
        </p:txBody>
      </p:sp>
      <p:sp>
        <p:nvSpPr>
          <p:cNvPr id="3" name="內容版面配置區 2">
            <a:extLst>
              <a:ext uri="{FF2B5EF4-FFF2-40B4-BE49-F238E27FC236}">
                <a16:creationId xmlns:a16="http://schemas.microsoft.com/office/drawing/2014/main" id="{3FF358B9-CB4E-4162-8707-51FBC14E07E0}"/>
              </a:ext>
            </a:extLst>
          </p:cNvPr>
          <p:cNvSpPr>
            <a:spLocks noGrp="1"/>
          </p:cNvSpPr>
          <p:nvPr>
            <p:ph idx="1"/>
          </p:nvPr>
        </p:nvSpPr>
        <p:spPr>
          <a:xfrm>
            <a:off x="527180" y="1138615"/>
            <a:ext cx="7931020" cy="5486400"/>
          </a:xfrm>
        </p:spPr>
        <p:txBody>
          <a:bodyPr>
            <a:normAutofit/>
          </a:bodyPr>
          <a:lstStyle/>
          <a:p>
            <a:pPr marL="457200" indent="-457200">
              <a:lnSpc>
                <a:spcPct val="150000"/>
              </a:lnSpc>
              <a:buFont typeface="+mj-lt"/>
              <a:buAutoNum type="arabicPeriod"/>
            </a:pPr>
            <a:r>
              <a:rPr lang="zh-TW" altLang="en-US" sz="2800" dirty="0">
                <a:latin typeface="+mn-ea"/>
              </a:rPr>
              <a:t>利用</a:t>
            </a:r>
            <a:r>
              <a:rPr lang="en-US" altLang="zh-TW" sz="2800" dirty="0">
                <a:latin typeface="+mn-ea"/>
              </a:rPr>
              <a:t>Arduino</a:t>
            </a:r>
            <a:r>
              <a:rPr lang="zh-TW" altLang="en-US" sz="2800" dirty="0">
                <a:latin typeface="+mn-ea"/>
              </a:rPr>
              <a:t>控制板與</a:t>
            </a:r>
            <a:r>
              <a:rPr lang="en-US" altLang="zh-TW" sz="2800" dirty="0">
                <a:latin typeface="+mn-ea"/>
              </a:rPr>
              <a:t>MPU-6050</a:t>
            </a:r>
            <a:r>
              <a:rPr lang="zh-TW" altLang="en-US" sz="2800" dirty="0">
                <a:latin typeface="+mn-ea"/>
              </a:rPr>
              <a:t>晶片做出一個陀螺儀感測裝置，並在超過安全傾斜角度的情況下發出警示，也會提醒左右轉</a:t>
            </a:r>
            <a:endParaRPr lang="en-US" altLang="zh-TW" sz="2800" dirty="0">
              <a:latin typeface="+mn-ea"/>
            </a:endParaRPr>
          </a:p>
          <a:p>
            <a:pPr marL="457200" indent="-457200">
              <a:lnSpc>
                <a:spcPct val="150000"/>
              </a:lnSpc>
              <a:buFont typeface="+mj-lt"/>
              <a:buAutoNum type="arabicPeriod"/>
            </a:pPr>
            <a:r>
              <a:rPr lang="zh-TW" altLang="en-US" sz="2800" dirty="0">
                <a:latin typeface="+mn-ea"/>
              </a:rPr>
              <a:t>藉由</a:t>
            </a:r>
            <a:r>
              <a:rPr lang="en-US" altLang="zh-TW" sz="2800" dirty="0">
                <a:latin typeface="+mn-ea"/>
              </a:rPr>
              <a:t>Wi-Fi</a:t>
            </a:r>
            <a:r>
              <a:rPr lang="zh-TW" altLang="en-US" sz="2800" dirty="0">
                <a:latin typeface="+mn-ea"/>
              </a:rPr>
              <a:t>連結手機</a:t>
            </a:r>
            <a:r>
              <a:rPr lang="en-US" altLang="zh-TW" sz="2800" dirty="0">
                <a:latin typeface="+mn-ea"/>
              </a:rPr>
              <a:t>app</a:t>
            </a:r>
            <a:r>
              <a:rPr lang="zh-TW" altLang="en-US" sz="2800" dirty="0">
                <a:latin typeface="+mn-ea"/>
              </a:rPr>
              <a:t>傳送訊息給周圍</a:t>
            </a:r>
            <a:r>
              <a:rPr lang="en-US" altLang="zh-TW" sz="2800" dirty="0">
                <a:latin typeface="+mn-ea"/>
              </a:rPr>
              <a:t>10</a:t>
            </a:r>
            <a:r>
              <a:rPr lang="zh-TW" altLang="en-US" sz="2800" dirty="0">
                <a:latin typeface="+mn-ea"/>
              </a:rPr>
              <a:t>米內的車輛，對車主發出訊息及聲音警示，防止因視野死角而看不見機車的情況</a:t>
            </a:r>
          </a:p>
          <a:p>
            <a:pPr marL="457200" indent="-457200">
              <a:lnSpc>
                <a:spcPct val="150000"/>
              </a:lnSpc>
              <a:buFont typeface="+mj-lt"/>
              <a:buAutoNum type="arabicPeriod"/>
            </a:pPr>
            <a:r>
              <a:rPr lang="zh-TW" altLang="en-US" sz="2800" dirty="0">
                <a:latin typeface="+mn-ea"/>
              </a:rPr>
              <a:t>也可以將這個裝置運用在汽車和無人機上</a:t>
            </a:r>
          </a:p>
          <a:p>
            <a:endParaRPr lang="zh-TW" altLang="en-US" dirty="0"/>
          </a:p>
        </p:txBody>
      </p:sp>
      <p:sp>
        <p:nvSpPr>
          <p:cNvPr id="4" name="投影片編號版面配置區 3">
            <a:extLst>
              <a:ext uri="{FF2B5EF4-FFF2-40B4-BE49-F238E27FC236}">
                <a16:creationId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AD5852-2B13-46FF-9B84-8909F48D67F8}"/>
              </a:ext>
            </a:extLst>
          </p:cNvPr>
          <p:cNvSpPr>
            <a:spLocks noGrp="1"/>
          </p:cNvSpPr>
          <p:nvPr>
            <p:ph type="title"/>
          </p:nvPr>
        </p:nvSpPr>
        <p:spPr/>
        <p:txBody>
          <a:bodyPr/>
          <a:lstStyle/>
          <a:p>
            <a:r>
              <a:rPr lang="zh-TW" altLang="en-US" dirty="0">
                <a:latin typeface="+mn-ea"/>
                <a:ea typeface="+mn-ea"/>
              </a:rPr>
              <a:t>工作分配</a:t>
            </a:r>
          </a:p>
        </p:txBody>
      </p:sp>
      <p:sp>
        <p:nvSpPr>
          <p:cNvPr id="3" name="內容版面配置區 2">
            <a:extLst>
              <a:ext uri="{FF2B5EF4-FFF2-40B4-BE49-F238E27FC236}">
                <a16:creationId xmlns:a16="http://schemas.microsoft.com/office/drawing/2014/main" id="{30EDE61D-C847-404A-8663-E97E849CBCD3}"/>
              </a:ext>
            </a:extLst>
          </p:cNvPr>
          <p:cNvSpPr>
            <a:spLocks noGrp="1"/>
          </p:cNvSpPr>
          <p:nvPr>
            <p:ph idx="1"/>
          </p:nvPr>
        </p:nvSpPr>
        <p:spPr>
          <a:xfrm>
            <a:off x="787400" y="3021584"/>
            <a:ext cx="7772400" cy="814832"/>
          </a:xfrm>
        </p:spPr>
        <p:txBody>
          <a:bodyPr>
            <a:normAutofit/>
          </a:bodyPr>
          <a:lstStyle/>
          <a:p>
            <a:r>
              <a:rPr lang="zh-TW" altLang="en-US" sz="4000" dirty="0">
                <a:latin typeface="+mn-ea"/>
              </a:rPr>
              <a:t>組員楊少宏</a:t>
            </a:r>
            <a:r>
              <a:rPr lang="en-US" altLang="zh-TW" sz="4000" dirty="0">
                <a:latin typeface="+mn-ea"/>
              </a:rPr>
              <a:t>-100%</a:t>
            </a:r>
            <a:endParaRPr lang="zh-TW" altLang="en-US" sz="4000" dirty="0">
              <a:latin typeface="+mn-ea"/>
            </a:endParaRPr>
          </a:p>
        </p:txBody>
      </p:sp>
      <p:sp>
        <p:nvSpPr>
          <p:cNvPr id="4" name="投影片編號版面配置區 3">
            <a:extLst>
              <a:ext uri="{FF2B5EF4-FFF2-40B4-BE49-F238E27FC236}">
                <a16:creationId xmlns:a16="http://schemas.microsoft.com/office/drawing/2014/main" id="{4EBD3F2A-34FF-450D-8533-7D8F0F419654}"/>
              </a:ext>
            </a:extLst>
          </p:cNvPr>
          <p:cNvSpPr>
            <a:spLocks noGrp="1"/>
          </p:cNvSpPr>
          <p:nvPr>
            <p:ph type="sldNum" sz="quarter" idx="12"/>
          </p:nvPr>
        </p:nvSpPr>
        <p:spPr/>
        <p:txBody>
          <a:bodyPr/>
          <a:lstStyle/>
          <a:p>
            <a:fld id="{80E16380-4998-42C3-B033-270161A8BE6B}" type="slidenum">
              <a:rPr lang="zh-TW" altLang="en-US" smtClean="0"/>
              <a:t>8</a:t>
            </a:fld>
            <a:endParaRPr lang="zh-TW" altLang="en-US"/>
          </a:p>
        </p:txBody>
      </p:sp>
    </p:spTree>
    <p:extLst>
      <p:ext uri="{BB962C8B-B14F-4D97-AF65-F5344CB8AC3E}">
        <p14:creationId xmlns:p14="http://schemas.microsoft.com/office/powerpoint/2010/main" val="315782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182</TotalTime>
  <Words>466</Words>
  <Application>Microsoft Office PowerPoint</Application>
  <PresentationFormat>如螢幕大小 (4:3)</PresentationFormat>
  <Paragraphs>52</Paragraphs>
  <Slides>8</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新細明體</vt:lpstr>
      <vt:lpstr>標楷體</vt:lpstr>
      <vt:lpstr>Calibri</vt:lpstr>
      <vt:lpstr>Rockwell</vt:lpstr>
      <vt:lpstr>Rockwell Condensed</vt:lpstr>
      <vt:lpstr>Wingdings</vt:lpstr>
      <vt:lpstr>木刻字型</vt:lpstr>
      <vt:lpstr>Arduino 陀螺儀機車警示裝置</vt:lpstr>
      <vt:lpstr>目錄</vt:lpstr>
      <vt:lpstr>簡介</vt:lpstr>
      <vt:lpstr>背景</vt:lpstr>
      <vt:lpstr>趨勢</vt:lpstr>
      <vt:lpstr>動機</vt:lpstr>
      <vt:lpstr>目的</vt:lpstr>
      <vt:lpstr>工作分配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少宏 楊</cp:lastModifiedBy>
  <cp:revision>20</cp:revision>
  <dcterms:created xsi:type="dcterms:W3CDTF">2018-11-01T02:01:01Z</dcterms:created>
  <dcterms:modified xsi:type="dcterms:W3CDTF">2019-11-17T01:59:31Z</dcterms:modified>
</cp:coreProperties>
</file>