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2"/>
  </p:notesMasterIdLst>
  <p:handoutMasterIdLst>
    <p:handoutMasterId r:id="rId23"/>
  </p:handoutMasterIdLst>
  <p:sldIdLst>
    <p:sldId id="256" r:id="rId2"/>
    <p:sldId id="263" r:id="rId3"/>
    <p:sldId id="258" r:id="rId4"/>
    <p:sldId id="260" r:id="rId5"/>
    <p:sldId id="257" r:id="rId6"/>
    <p:sldId id="265" r:id="rId7"/>
    <p:sldId id="262" r:id="rId8"/>
    <p:sldId id="269" r:id="rId9"/>
    <p:sldId id="277" r:id="rId10"/>
    <p:sldId id="270" r:id="rId11"/>
    <p:sldId id="271" r:id="rId12"/>
    <p:sldId id="272" r:id="rId13"/>
    <p:sldId id="278" r:id="rId14"/>
    <p:sldId id="279" r:id="rId15"/>
    <p:sldId id="283" r:id="rId16"/>
    <p:sldId id="285" r:id="rId17"/>
    <p:sldId id="286" r:id="rId18"/>
    <p:sldId id="284" r:id="rId19"/>
    <p:sldId id="287" r:id="rId20"/>
    <p:sldId id="27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未命名的章節" id="{35B81114-BD46-4111-8410-3E4E8E4C5A0F}">
          <p14:sldIdLst>
            <p14:sldId id="256"/>
            <p14:sldId id="263"/>
            <p14:sldId id="258"/>
            <p14:sldId id="260"/>
            <p14:sldId id="257"/>
            <p14:sldId id="265"/>
            <p14:sldId id="262"/>
            <p14:sldId id="269"/>
            <p14:sldId id="277"/>
            <p14:sldId id="270"/>
            <p14:sldId id="271"/>
            <p14:sldId id="272"/>
            <p14:sldId id="278"/>
            <p14:sldId id="279"/>
            <p14:sldId id="283"/>
            <p14:sldId id="285"/>
            <p14:sldId id="286"/>
            <p14:sldId id="284"/>
            <p14:sldId id="287"/>
            <p14:sldId id="273"/>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85457" autoAdjust="0"/>
  </p:normalViewPr>
  <p:slideViewPr>
    <p:cSldViewPr snapToGrid="0">
      <p:cViewPr>
        <p:scale>
          <a:sx n="82" d="100"/>
          <a:sy n="82" d="100"/>
        </p:scale>
        <p:origin x="-1522" y="-235"/>
      </p:cViewPr>
      <p:guideLst>
        <p:guide orient="horz" pos="2160"/>
        <p:guide pos="2880"/>
      </p:guideLst>
    </p:cSldViewPr>
  </p:slideViewPr>
  <p:outlineViewPr>
    <p:cViewPr>
      <p:scale>
        <a:sx n="33" d="100"/>
        <a:sy n="33" d="100"/>
      </p:scale>
      <p:origin x="254" y="24754"/>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 xmlns:a16="http://schemas.microsoft.com/office/drawing/2014/main" id="{AA38802E-E899-4B8C-9D29-534891F55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 xmlns:a16="http://schemas.microsoft.com/office/drawing/2014/main" id="{562E5815-D511-4A6F-926E-A82130B2A4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B5BFD9-D73B-447F-9BCD-C0207DB43A77}" type="datetimeFigureOut">
              <a:rPr lang="zh-TW" altLang="en-US" smtClean="0"/>
              <a:t>2020/1/7</a:t>
            </a:fld>
            <a:endParaRPr lang="zh-TW" altLang="en-US"/>
          </a:p>
        </p:txBody>
      </p:sp>
      <p:sp>
        <p:nvSpPr>
          <p:cNvPr id="4" name="頁尾版面配置區 3">
            <a:extLst>
              <a:ext uri="{FF2B5EF4-FFF2-40B4-BE49-F238E27FC236}">
                <a16:creationId xmlns="" xmlns:a16="http://schemas.microsoft.com/office/drawing/2014/main" id="{AAE06DD3-D1BC-4879-B192-4D3FDA61B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 xmlns:a16="http://schemas.microsoft.com/office/drawing/2014/main" id="{548A9999-384B-4FE0-A788-1E64729253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1B7E3-2F87-43BB-9D71-CE9D8E375B81}" type="slidenum">
              <a:rPr lang="zh-TW" altLang="en-US" smtClean="0"/>
              <a:t>‹#›</a:t>
            </a:fld>
            <a:endParaRPr lang="zh-TW" altLang="en-US"/>
          </a:p>
        </p:txBody>
      </p:sp>
    </p:spTree>
    <p:extLst>
      <p:ext uri="{BB962C8B-B14F-4D97-AF65-F5344CB8AC3E}">
        <p14:creationId xmlns:p14="http://schemas.microsoft.com/office/powerpoint/2010/main" val="19719738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AB6B1-4BCB-46A3-9625-DCABA2E4A7B8}" type="datetimeFigureOut">
              <a:rPr lang="zh-TW" altLang="en-US" smtClean="0"/>
              <a:t>2020/1/7</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43751-79F5-4C91-A62A-DE41CFB8D519}" type="slidenum">
              <a:rPr lang="zh-TW" altLang="en-US" smtClean="0"/>
              <a:t>‹#›</a:t>
            </a:fld>
            <a:endParaRPr lang="zh-TW" altLang="en-US"/>
          </a:p>
        </p:txBody>
      </p:sp>
    </p:spTree>
    <p:extLst>
      <p:ext uri="{BB962C8B-B14F-4D97-AF65-F5344CB8AC3E}">
        <p14:creationId xmlns:p14="http://schemas.microsoft.com/office/powerpoint/2010/main" val="2996635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a:t>
            </a:r>
            <a:r>
              <a:rPr lang="zh-TW" altLang="en-US" dirty="0"/>
              <a:t> ，單位為毫伏／克 </a:t>
            </a:r>
            <a:r>
              <a:rPr lang="en-US" altLang="zh-TW" dirty="0"/>
              <a:t>(mV/g)-</a:t>
            </a:r>
            <a:r>
              <a:rPr lang="zh-TW" altLang="en-US" dirty="0"/>
              <a:t>移動物件可能出現加速等動態運動，同時持續受到重力的靜態力量影響。</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3.</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在一般的情況下，能夠準確的偵測機車轉彎角度與幅度，判斷機車是否做出轉彎行為，並有效的警示後方來車，且可以利用裝置發出聲響來提醒機車騎士自身，過彎時車身的傾斜角度，是否超過安全範圍，以確保行車安全，降低事故發生機率。</a:t>
            </a:r>
          </a:p>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3</a:t>
            </a:fld>
            <a:endParaRPr lang="zh-TW" altLang="en-US"/>
          </a:p>
        </p:txBody>
      </p:sp>
    </p:spTree>
    <p:extLst>
      <p:ext uri="{BB962C8B-B14F-4D97-AF65-F5344CB8AC3E}">
        <p14:creationId xmlns:p14="http://schemas.microsoft.com/office/powerpoint/2010/main" val="312766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5</a:t>
            </a:fld>
            <a:endParaRPr lang="zh-TW" altLang="en-US"/>
          </a:p>
        </p:txBody>
      </p:sp>
    </p:spTree>
    <p:extLst>
      <p:ext uri="{BB962C8B-B14F-4D97-AF65-F5344CB8AC3E}">
        <p14:creationId xmlns:p14="http://schemas.microsoft.com/office/powerpoint/2010/main" val="280040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8</a:t>
            </a:fld>
            <a:endParaRPr lang="zh-TW" altLang="en-US"/>
          </a:p>
        </p:txBody>
      </p:sp>
    </p:spTree>
    <p:extLst>
      <p:ext uri="{BB962C8B-B14F-4D97-AF65-F5344CB8AC3E}">
        <p14:creationId xmlns:p14="http://schemas.microsoft.com/office/powerpoint/2010/main" val="1595160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10</a:t>
            </a:fld>
            <a:endParaRPr lang="zh-TW" altLang="en-US"/>
          </a:p>
        </p:txBody>
      </p:sp>
    </p:spTree>
    <p:extLst>
      <p:ext uri="{BB962C8B-B14F-4D97-AF65-F5344CB8AC3E}">
        <p14:creationId xmlns:p14="http://schemas.microsoft.com/office/powerpoint/2010/main" val="202194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11</a:t>
            </a:fld>
            <a:endParaRPr lang="zh-TW" altLang="en-US"/>
          </a:p>
        </p:txBody>
      </p:sp>
    </p:spTree>
    <p:extLst>
      <p:ext uri="{BB962C8B-B14F-4D97-AF65-F5344CB8AC3E}">
        <p14:creationId xmlns:p14="http://schemas.microsoft.com/office/powerpoint/2010/main" val="276130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12</a:t>
            </a:fld>
            <a:endParaRPr lang="zh-TW" altLang="en-US"/>
          </a:p>
        </p:txBody>
      </p:sp>
    </p:spTree>
    <p:extLst>
      <p:ext uri="{BB962C8B-B14F-4D97-AF65-F5344CB8AC3E}">
        <p14:creationId xmlns:p14="http://schemas.microsoft.com/office/powerpoint/2010/main" val="4004104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6065417" y="5054602"/>
            <a:ext cx="673276" cy="279400"/>
          </a:xfrm>
        </p:spPr>
        <p:txBody>
          <a:bodyPr/>
          <a:lstStyle/>
          <a:p>
            <a:fld id="{CBDB6F48-3AD2-4A91-BB7F-D1A63C1EE5CE}" type="datetime1">
              <a:rPr lang="zh-TW" altLang="en-US" smtClean="0"/>
              <a:t>2020/1/7</a:t>
            </a:fld>
            <a:endParaRPr lang="zh-TW" altLang="en-US"/>
          </a:p>
        </p:txBody>
      </p:sp>
      <p:sp>
        <p:nvSpPr>
          <p:cNvPr id="5" name="Footer Placeholder 4"/>
          <p:cNvSpPr>
            <a:spLocks noGrp="1"/>
          </p:cNvSpPr>
          <p:nvPr>
            <p:ph type="ftr" sz="quarter" idx="11"/>
          </p:nvPr>
        </p:nvSpPr>
        <p:spPr>
          <a:xfrm>
            <a:off x="1921934" y="5054602"/>
            <a:ext cx="4064860" cy="279400"/>
          </a:xfrm>
        </p:spPr>
        <p:txBody>
          <a:bodyPr/>
          <a:lstStyle/>
          <a:p>
            <a:endParaRPr lang="zh-TW" altLang="en-US"/>
          </a:p>
        </p:txBody>
      </p:sp>
      <p:sp>
        <p:nvSpPr>
          <p:cNvPr id="6" name="Slide Number Placeholder 5"/>
          <p:cNvSpPr>
            <a:spLocks noGrp="1"/>
          </p:cNvSpPr>
          <p:nvPr>
            <p:ph type="sldNum" sz="quarter" idx="12"/>
          </p:nvPr>
        </p:nvSpPr>
        <p:spPr>
          <a:xfrm>
            <a:off x="6817317" y="5054602"/>
            <a:ext cx="413483" cy="279400"/>
          </a:xfrm>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2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40415246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82961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5499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83077918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69293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TW" altLang="en-US" smtClean="0"/>
              <a:t>按一下以編輯母片標題樣式</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672568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95BD005-53AC-4394-B71F-C4B919CDCF86}"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938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92B0765-CC79-40FF-884C-D260AFB75E48}"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31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167824881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AD632E9-50C3-4720-95C2-E5D9C5F3029C}" type="datetime1">
              <a:rPr lang="zh-TW" altLang="en-US" smtClean="0"/>
              <a:t>2020/1/7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7763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5856558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817259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45F9A61-DB8F-4059-A726-2D002345691A}" type="datetime1">
              <a:rPr lang="zh-TW" altLang="en-US" smtClean="0"/>
              <a:t>2020/1/7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72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C3B2F-95E3-47E5-AB3B-A687A62FF84E}" type="datetime1">
              <a:rPr lang="zh-TW" altLang="en-US" smtClean="0"/>
              <a:t>2020/1/7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202023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5191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2020/1/7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466996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0BD83A-BF40-4508-AEFE-6F568306C8F9}" type="datetime1">
              <a:rPr lang="zh-TW" altLang="en-US" smtClean="0"/>
              <a:t>2020/1/7</a:t>
            </a:fld>
            <a:endParaRPr lang="zh-TW" alt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88911165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418742"/>
            <a:ext cx="7772400" cy="671872"/>
          </a:xfrm>
        </p:spPr>
        <p:txBody>
          <a:bodyPr>
            <a:normAutofit fontScale="90000"/>
          </a:bodyPr>
          <a:lstStyle/>
          <a:p>
            <a:r>
              <a:rPr lang="en-US" altLang="zh-TW" sz="4000" dirty="0">
                <a:latin typeface="標楷體" panose="03000509000000000000" pitchFamily="65" charset="-120"/>
                <a:ea typeface="標楷體" panose="03000509000000000000" pitchFamily="65" charset="-120"/>
              </a:rPr>
              <a:t>Arduino </a:t>
            </a:r>
            <a:r>
              <a:rPr lang="zh-TW" altLang="en-US" sz="4000" dirty="0">
                <a:latin typeface="標楷體" panose="03000509000000000000" pitchFamily="65" charset="-120"/>
                <a:ea typeface="標楷體" panose="03000509000000000000" pitchFamily="65" charset="-120"/>
              </a:rPr>
              <a:t>陀螺儀機車警示裝置</a:t>
            </a:r>
          </a:p>
        </p:txBody>
      </p:sp>
      <p:sp>
        <p:nvSpPr>
          <p:cNvPr id="3" name="副標題 2"/>
          <p:cNvSpPr>
            <a:spLocks noGrp="1"/>
          </p:cNvSpPr>
          <p:nvPr>
            <p:ph type="subTitle" idx="1"/>
          </p:nvPr>
        </p:nvSpPr>
        <p:spPr>
          <a:xfrm>
            <a:off x="1143000" y="3926008"/>
            <a:ext cx="6858000" cy="1655762"/>
          </a:xfrm>
        </p:spPr>
        <p:txBody>
          <a:bodyPr/>
          <a:lstStyle/>
          <a:p>
            <a:pPr>
              <a:lnSpc>
                <a:spcPct val="150000"/>
              </a:lnSpc>
            </a:pPr>
            <a:r>
              <a:rPr lang="zh-TW" altLang="en-US" dirty="0">
                <a:latin typeface="標楷體" panose="03000509000000000000" pitchFamily="65" charset="-120"/>
                <a:ea typeface="標楷體" panose="03000509000000000000" pitchFamily="65" charset="-120"/>
              </a:rPr>
              <a:t>組別</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第四組</a:t>
            </a:r>
            <a:endParaRPr lang="en-US" altLang="zh-TW" dirty="0">
              <a:latin typeface="標楷體" panose="03000509000000000000" pitchFamily="65" charset="-120"/>
              <a:ea typeface="標楷體" panose="03000509000000000000" pitchFamily="65" charset="-120"/>
            </a:endParaRPr>
          </a:p>
          <a:p>
            <a:pPr>
              <a:lnSpc>
                <a:spcPct val="150000"/>
              </a:lnSpc>
            </a:pPr>
            <a:r>
              <a:rPr lang="zh-TW" altLang="en-US" dirty="0">
                <a:latin typeface="標楷體" panose="03000509000000000000" pitchFamily="65" charset="-120"/>
                <a:ea typeface="標楷體" panose="03000509000000000000" pitchFamily="65" charset="-120"/>
              </a:rPr>
              <a:t>成員</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吳驍禹、張紘綸、楊少宏</a:t>
            </a:r>
          </a:p>
        </p:txBody>
      </p:sp>
      <p:sp>
        <p:nvSpPr>
          <p:cNvPr id="6" name="投影片編號版面配置區 5">
            <a:extLst>
              <a:ext uri="{FF2B5EF4-FFF2-40B4-BE49-F238E27FC236}">
                <a16:creationId xmlns="" xmlns:a16="http://schemas.microsoft.com/office/drawing/2014/main" id="{CB6DA167-070D-4E3D-A6F1-F9779FDCE419}"/>
              </a:ext>
            </a:extLst>
          </p:cNvPr>
          <p:cNvSpPr>
            <a:spLocks noGrp="1"/>
          </p:cNvSpPr>
          <p:nvPr>
            <p:ph type="sldNum" sz="quarter" idx="12"/>
          </p:nvPr>
        </p:nvSpPr>
        <p:spPr/>
        <p:txBody>
          <a:bodyPr/>
          <a:lstStyle/>
          <a:p>
            <a:fld id="{80E16380-4998-42C3-B033-270161A8BE6B}" type="slidenum">
              <a:rPr lang="zh-TW" altLang="en-US" smtClean="0"/>
              <a:t>1</a:t>
            </a:fld>
            <a:endParaRPr lang="zh-TW" altLang="en-US"/>
          </a:p>
        </p:txBody>
      </p:sp>
    </p:spTree>
    <p:extLst>
      <p:ext uri="{BB962C8B-B14F-4D97-AF65-F5344CB8AC3E}">
        <p14:creationId xmlns:p14="http://schemas.microsoft.com/office/powerpoint/2010/main" val="3403321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10</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736420549"/>
              </p:ext>
            </p:extLst>
          </p:nvPr>
        </p:nvGraphicFramePr>
        <p:xfrm>
          <a:off x="1388035" y="968037"/>
          <a:ext cx="6192056" cy="4866036"/>
        </p:xfrm>
        <a:graphic>
          <a:graphicData uri="http://schemas.openxmlformats.org/drawingml/2006/table">
            <a:tbl>
              <a:tblPr firstRow="1" bandRow="1">
                <a:tableStyleId>{D113A9D2-9D6B-4929-AA2D-F23B5EE8CBE7}</a:tableStyleId>
              </a:tblPr>
              <a:tblGrid>
                <a:gridCol w="3096028">
                  <a:extLst>
                    <a:ext uri="{9D8B030D-6E8A-4147-A177-3AD203B41FA5}">
                      <a16:colId xmlns="" xmlns:a16="http://schemas.microsoft.com/office/drawing/2014/main" val="575654118"/>
                    </a:ext>
                  </a:extLst>
                </a:gridCol>
                <a:gridCol w="3096028">
                  <a:extLst>
                    <a:ext uri="{9D8B030D-6E8A-4147-A177-3AD203B41FA5}">
                      <a16:colId xmlns="" xmlns:a16="http://schemas.microsoft.com/office/drawing/2014/main" val="2310419058"/>
                    </a:ext>
                  </a:extLst>
                </a:gridCol>
              </a:tblGrid>
              <a:tr h="543246">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229939552"/>
                  </a:ext>
                </a:extLst>
              </a:tr>
              <a:tr h="12605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7.</a:t>
                      </a:r>
                      <a:r>
                        <a:rPr lang="zh-TW" altLang="en-US" sz="2000" dirty="0" smtClean="0">
                          <a:solidFill>
                            <a:schemeClr val="tx1"/>
                          </a:solidFill>
                          <a:latin typeface="DFKai-SB" panose="03000509000000000000" pitchFamily="65" charset="-120"/>
                          <a:ea typeface="DFKai-SB" panose="03000509000000000000" pitchFamily="65" charset="-120"/>
                        </a:rPr>
                        <a:t>蜂鳴器發出警報聲的同時，</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schemeClr val="tx1"/>
                          </a:solidFill>
                          <a:latin typeface="DFKai-SB" panose="03000509000000000000" pitchFamily="65" charset="-120"/>
                          <a:ea typeface="DFKai-SB" panose="03000509000000000000" pitchFamily="65" charset="-120"/>
                        </a:rPr>
                        <a:t>也會將此時的</a:t>
                      </a:r>
                      <a:r>
                        <a:rPr lang="zh-TW" altLang="en-US" sz="2000" dirty="0" smtClean="0">
                          <a:solidFill>
                            <a:srgbClr val="FF0000"/>
                          </a:solidFill>
                          <a:latin typeface="DFKai-SB" panose="03000509000000000000" pitchFamily="65" charset="-120"/>
                          <a:ea typeface="DFKai-SB" panose="03000509000000000000" pitchFamily="65" charset="-120"/>
                        </a:rPr>
                        <a:t>傾斜角度</a:t>
                      </a:r>
                      <a:r>
                        <a:rPr lang="zh-TW" altLang="en-US" sz="2000" dirty="0" smtClean="0">
                          <a:solidFill>
                            <a:schemeClr val="tx1"/>
                          </a:solidFill>
                          <a:latin typeface="DFKai-SB" panose="03000509000000000000" pitchFamily="65" charset="-120"/>
                          <a:ea typeface="DFKai-SB" panose="03000509000000000000" pitchFamily="65" charset="-120"/>
                        </a:rPr>
                        <a:t>顯示在</a:t>
                      </a:r>
                      <a:r>
                        <a:rPr lang="en-US" altLang="zh-TW" sz="2000" dirty="0" smtClean="0">
                          <a:solidFill>
                            <a:schemeClr val="tx1"/>
                          </a:solidFill>
                          <a:latin typeface="DFKai-SB" panose="03000509000000000000" pitchFamily="65" charset="-120"/>
                          <a:ea typeface="DFKai-SB" panose="03000509000000000000" pitchFamily="65" charset="-120"/>
                        </a:rPr>
                        <a:t>LCD</a:t>
                      </a:r>
                      <a:r>
                        <a:rPr lang="zh-TW" altLang="en-US" sz="2000" dirty="0" smtClean="0">
                          <a:solidFill>
                            <a:schemeClr val="tx1"/>
                          </a:solidFill>
                          <a:latin typeface="DFKai-SB" panose="03000509000000000000" pitchFamily="65" charset="-120"/>
                          <a:ea typeface="DFKai-SB" panose="03000509000000000000" pitchFamily="65" charset="-120"/>
                        </a:rPr>
                        <a:t>顯示屏上</a:t>
                      </a:r>
                      <a:r>
                        <a:rPr lang="zh-CN" altLang="en-US" sz="2000" dirty="0" smtClean="0">
                          <a:solidFill>
                            <a:schemeClr val="tx1"/>
                          </a:solidFill>
                          <a:latin typeface="DFKai-SB" panose="03000509000000000000" pitchFamily="65" charset="-120"/>
                          <a:ea typeface="DFKai-SB" panose="03000509000000000000" pitchFamily="65" charset="-120"/>
                        </a:rPr>
                        <a:t>。</a:t>
                      </a:r>
                      <a:endParaRPr lang="zh-TW" altLang="en-US" sz="2000" dirty="0" smtClean="0">
                        <a:solidFill>
                          <a:schemeClr val="tx1"/>
                        </a:solidFill>
                        <a:latin typeface="DFKai-SB" panose="03000509000000000000" pitchFamily="65" charset="-120"/>
                        <a:ea typeface="DFKai-SB" panose="03000509000000000000" pitchFamily="65" charset="-120"/>
                      </a:endParaRPr>
                    </a:p>
                  </a:txBody>
                  <a:tcPr/>
                </a:tc>
                <a:tc>
                  <a:txBody>
                    <a:bodyPr/>
                    <a:lstStyle/>
                    <a:p>
                      <a:r>
                        <a:rPr lang="zh-TW"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提示</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en-US" altLang="zh-CN" sz="2400" dirty="0" smtClean="0">
                        <a:solidFill>
                          <a:srgbClr val="FF0000"/>
                        </a:solidFill>
                        <a:latin typeface="DFKai-SB" panose="03000509000000000000" pitchFamily="65" charset="-120"/>
                        <a:ea typeface="DFKai-SB" panose="03000509000000000000" pitchFamily="65" charset="-120"/>
                      </a:endParaRPr>
                    </a:p>
                    <a:p>
                      <a:endParaRPr lang="en-US" altLang="zh-CN" sz="24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118071968"/>
                  </a:ext>
                </a:extLst>
              </a:tr>
              <a:tr h="13288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8.</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將此數據記錄並傳輸回手機上製作的對應的</a:t>
                      </a: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app</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中，以便</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之後進行</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確認與校準</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校準</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裝置</a:t>
                      </a:r>
                    </a:p>
                    <a:p>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確認</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zh-CN" altLang="en-US" sz="2400" dirty="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665926703"/>
                  </a:ext>
                </a:extLst>
              </a:tr>
              <a:tr h="16474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9. </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與</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連接的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GPS</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也會</a:t>
                      </a:r>
                      <a:r>
                        <a:rPr lang="zh-TW" altLang="en-US" sz="2000" dirty="0" smtClean="0">
                          <a:solidFill>
                            <a:srgbClr val="FF0000"/>
                          </a:solidFill>
                          <a:latin typeface="DFKai-SB" panose="03000509000000000000" pitchFamily="65" charset="-120"/>
                          <a:ea typeface="DFKai-SB" panose="03000509000000000000" pitchFamily="65" charset="-120"/>
                        </a:rPr>
                        <a:t>記錄</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使用者的機車傾斜角度過大時所在的</a:t>
                      </a:r>
                      <a:r>
                        <a:rPr lang="zh-TW" altLang="en-US" sz="2000" dirty="0" smtClean="0">
                          <a:solidFill>
                            <a:srgbClr val="FF0000"/>
                          </a:solidFill>
                          <a:latin typeface="DFKai-SB" panose="03000509000000000000" pitchFamily="65" charset="-120"/>
                          <a:ea typeface="DFKai-SB" panose="03000509000000000000" pitchFamily="65" charset="-120"/>
                        </a:rPr>
                        <a:t>具體位置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，並傳回手機中的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app</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r>
                        <a:rPr lang="zh-TW"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記錄</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具體位置</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676670088"/>
                  </a:ext>
                </a:extLst>
              </a:tr>
            </a:tbl>
          </a:graphicData>
        </a:graphic>
      </p:graphicFrame>
    </p:spTree>
    <p:extLst>
      <p:ext uri="{BB962C8B-B14F-4D97-AF65-F5344CB8AC3E}">
        <p14:creationId xmlns:p14="http://schemas.microsoft.com/office/powerpoint/2010/main" val="2222859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11</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38466338"/>
              </p:ext>
            </p:extLst>
          </p:nvPr>
        </p:nvGraphicFramePr>
        <p:xfrm>
          <a:off x="1573756" y="1307335"/>
          <a:ext cx="6204090" cy="4319049"/>
        </p:xfrm>
        <a:graphic>
          <a:graphicData uri="http://schemas.openxmlformats.org/drawingml/2006/table">
            <a:tbl>
              <a:tblPr firstRow="1" bandRow="1">
                <a:tableStyleId>{D113A9D2-9D6B-4929-AA2D-F23B5EE8CBE7}</a:tableStyleId>
              </a:tblPr>
              <a:tblGrid>
                <a:gridCol w="3100881">
                  <a:extLst>
                    <a:ext uri="{9D8B030D-6E8A-4147-A177-3AD203B41FA5}">
                      <a16:colId xmlns="" xmlns:a16="http://schemas.microsoft.com/office/drawing/2014/main" val="575654118"/>
                    </a:ext>
                  </a:extLst>
                </a:gridCol>
                <a:gridCol w="3103209">
                  <a:extLst>
                    <a:ext uri="{9D8B030D-6E8A-4147-A177-3AD203B41FA5}">
                      <a16:colId xmlns="" xmlns:a16="http://schemas.microsoft.com/office/drawing/2014/main" val="2310419058"/>
                    </a:ext>
                  </a:extLst>
                </a:gridCol>
              </a:tblGrid>
              <a:tr h="517248">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229939552"/>
                  </a:ext>
                </a:extLst>
              </a:tr>
              <a:tr h="8983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10. </a:t>
                      </a:r>
                      <a:r>
                        <a:rPr lang="en-US" altLang="zh-CN" sz="2000" dirty="0" smtClean="0">
                          <a:solidFill>
                            <a:srgbClr val="FF0000"/>
                          </a:solidFill>
                          <a:latin typeface="DFKai-SB" panose="03000509000000000000" pitchFamily="65" charset="-120"/>
                          <a:ea typeface="DFKai-SB" panose="03000509000000000000" pitchFamily="65" charset="-120"/>
                        </a:rPr>
                        <a:t>A</a:t>
                      </a:r>
                      <a:r>
                        <a:rPr lang="en-US" altLang="zh-TW" sz="2000" dirty="0" smtClean="0">
                          <a:solidFill>
                            <a:srgbClr val="FF0000"/>
                          </a:solidFill>
                          <a:latin typeface="DFKai-SB" panose="03000509000000000000" pitchFamily="65" charset="-120"/>
                          <a:ea typeface="DFKai-SB" panose="03000509000000000000" pitchFamily="65" charset="-120"/>
                        </a:rPr>
                        <a:t>pp</a:t>
                      </a:r>
                      <a:r>
                        <a:rPr lang="zh-TW" altLang="en-US" sz="2000" dirty="0" smtClean="0">
                          <a:solidFill>
                            <a:schemeClr val="tx1"/>
                          </a:solidFill>
                          <a:latin typeface="DFKai-SB" panose="03000509000000000000" pitchFamily="65" charset="-120"/>
                          <a:ea typeface="DFKai-SB" panose="03000509000000000000" pitchFamily="65" charset="-120"/>
                        </a:rPr>
                        <a:t>中客戶的</a:t>
                      </a:r>
                      <a:r>
                        <a:rPr lang="zh-TW" altLang="en-US" sz="2000" dirty="0" smtClean="0">
                          <a:solidFill>
                            <a:srgbClr val="FF0000"/>
                          </a:solidFill>
                          <a:latin typeface="DFKai-SB" panose="03000509000000000000" pitchFamily="65" charset="-120"/>
                          <a:ea typeface="DFKai-SB" panose="03000509000000000000" pitchFamily="65" charset="-120"/>
                        </a:rPr>
                        <a:t>數據</a:t>
                      </a:r>
                      <a:r>
                        <a:rPr lang="zh-TW" altLang="en-US" sz="2000" dirty="0" smtClean="0">
                          <a:solidFill>
                            <a:schemeClr val="tx1"/>
                          </a:solidFill>
                          <a:latin typeface="DFKai-SB" panose="03000509000000000000" pitchFamily="65" charset="-120"/>
                          <a:ea typeface="DFKai-SB" panose="03000509000000000000" pitchFamily="65" charset="-120"/>
                        </a:rPr>
                        <a:t>也會</a:t>
                      </a:r>
                      <a:r>
                        <a:rPr lang="zh-TW" altLang="en-US" sz="2000" dirty="0" smtClean="0">
                          <a:solidFill>
                            <a:srgbClr val="FF0000"/>
                          </a:solidFill>
                          <a:latin typeface="DFKai-SB" panose="03000509000000000000" pitchFamily="65" charset="-120"/>
                          <a:ea typeface="DFKai-SB" panose="03000509000000000000" pitchFamily="65" charset="-120"/>
                        </a:rPr>
                        <a:t>上傳</a:t>
                      </a:r>
                      <a:r>
                        <a:rPr lang="zh-TW" altLang="en-US" sz="2000" dirty="0" smtClean="0">
                          <a:solidFill>
                            <a:schemeClr val="tx1"/>
                          </a:solidFill>
                          <a:latin typeface="DFKai-SB" panose="03000509000000000000" pitchFamily="65" charset="-120"/>
                          <a:ea typeface="DFKai-SB" panose="03000509000000000000" pitchFamily="65" charset="-120"/>
                        </a:rPr>
                        <a:t>到製作者的系統服務器中</a:t>
                      </a:r>
                      <a:r>
                        <a:rPr lang="zh-CN" altLang="en-US" sz="2000" dirty="0" smtClean="0">
                          <a:solidFill>
                            <a:schemeClr val="tx1"/>
                          </a:solidFill>
                          <a:latin typeface="DFKai-SB" panose="03000509000000000000" pitchFamily="65" charset="-120"/>
                          <a:ea typeface="DFKai-SB" panose="03000509000000000000" pitchFamily="65" charset="-120"/>
                        </a:rPr>
                        <a:t>。</a:t>
                      </a:r>
                      <a:endParaRPr lang="zh-TW" altLang="en-US" sz="2000" dirty="0" smtClean="0">
                        <a:solidFill>
                          <a:schemeClr val="tx1"/>
                        </a:solidFill>
                        <a:latin typeface="DFKai-SB" panose="03000509000000000000" pitchFamily="65" charset="-120"/>
                        <a:ea typeface="DFKai-SB" panose="03000509000000000000" pitchFamily="65" charset="-120"/>
                      </a:endParaRPr>
                    </a:p>
                  </a:txBody>
                  <a:tcPr/>
                </a:tc>
                <a:tc>
                  <a:txBody>
                    <a:bodyPr/>
                    <a:lstStyle/>
                    <a:p>
                      <a:r>
                        <a:rPr lang="en-US" altLang="zh-TW" sz="2400" dirty="0" smtClean="0">
                          <a:solidFill>
                            <a:srgbClr val="FF0000"/>
                          </a:solidFill>
                          <a:latin typeface="DFKai-SB" panose="03000509000000000000" pitchFamily="65" charset="-120"/>
                          <a:ea typeface="DFKai-SB" panose="03000509000000000000" pitchFamily="65" charset="-120"/>
                        </a:rPr>
                        <a:t>App</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上傳</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en-US" altLang="zh-CN" sz="2400" dirty="0" smtClean="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118071968"/>
                  </a:ext>
                </a:extLst>
              </a:tr>
              <a:tr h="12135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11.</a:t>
                      </a:r>
                      <a:r>
                        <a:rPr lang="zh-TW" altLang="en-US" sz="2000" dirty="0" smtClean="0">
                          <a:solidFill>
                            <a:srgbClr val="FF0000"/>
                          </a:solidFill>
                          <a:latin typeface="DFKai-SB" panose="03000509000000000000" pitchFamily="65" charset="-120"/>
                          <a:ea typeface="DFKai-SB" panose="03000509000000000000" pitchFamily="65" charset="-120"/>
                        </a:rPr>
                        <a:t>製作者</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能夠</a:t>
                      </a:r>
                      <a:r>
                        <a:rPr lang="zh-TW" altLang="en-US" sz="2000" dirty="0" smtClean="0">
                          <a:solidFill>
                            <a:srgbClr val="FF0000"/>
                          </a:solidFill>
                          <a:latin typeface="DFKai-SB" panose="03000509000000000000" pitchFamily="65" charset="-120"/>
                          <a:ea typeface="DFKai-SB" panose="03000509000000000000" pitchFamily="65" charset="-120"/>
                        </a:rPr>
                        <a:t>統計</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什麼樣的客戶人群在什麼樣的路段容易出現“壓車”的情況</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製作者</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統計</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en-US" altLang="zh-CN" sz="2400" dirty="0" smtClean="0">
                        <a:solidFill>
                          <a:srgbClr val="FF0000"/>
                        </a:solidFill>
                        <a:latin typeface="DFKai-SB" panose="03000509000000000000" pitchFamily="65" charset="-120"/>
                        <a:ea typeface="DFKai-SB" panose="03000509000000000000" pitchFamily="65" charset="-120"/>
                      </a:endParaRP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665926703"/>
                  </a:ext>
                </a:extLst>
              </a:tr>
              <a:tr h="14234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12.</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製作者針對數據</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對</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做出</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相應</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調整，提前</a:t>
                      </a:r>
                      <a:r>
                        <a:rPr lang="zh-TW" altLang="en-US" sz="2000" dirty="0" smtClean="0">
                          <a:solidFill>
                            <a:srgbClr val="FF0000"/>
                          </a:solidFill>
                          <a:latin typeface="DFKai-SB" panose="03000509000000000000" pitchFamily="65" charset="-120"/>
                          <a:ea typeface="DFKai-SB" panose="03000509000000000000" pitchFamily="65" charset="-120"/>
                        </a:rPr>
                        <a:t>提醒使用者</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提醒</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278133102"/>
                  </a:ext>
                </a:extLst>
              </a:tr>
            </a:tbl>
          </a:graphicData>
        </a:graphic>
      </p:graphicFrame>
    </p:spTree>
    <p:extLst>
      <p:ext uri="{BB962C8B-B14F-4D97-AF65-F5344CB8AC3E}">
        <p14:creationId xmlns:p14="http://schemas.microsoft.com/office/powerpoint/2010/main" val="3459667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12</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619389258"/>
              </p:ext>
            </p:extLst>
          </p:nvPr>
        </p:nvGraphicFramePr>
        <p:xfrm>
          <a:off x="1389057" y="1110430"/>
          <a:ext cx="6191034" cy="4597184"/>
        </p:xfrm>
        <a:graphic>
          <a:graphicData uri="http://schemas.openxmlformats.org/drawingml/2006/table">
            <a:tbl>
              <a:tblPr firstRow="1" bandRow="1">
                <a:tableStyleId>{D113A9D2-9D6B-4929-AA2D-F23B5EE8CBE7}</a:tableStyleId>
              </a:tblPr>
              <a:tblGrid>
                <a:gridCol w="3095517">
                  <a:extLst>
                    <a:ext uri="{9D8B030D-6E8A-4147-A177-3AD203B41FA5}">
                      <a16:colId xmlns="" xmlns:a16="http://schemas.microsoft.com/office/drawing/2014/main" val="1520391550"/>
                    </a:ext>
                  </a:extLst>
                </a:gridCol>
                <a:gridCol w="3095517">
                  <a:extLst>
                    <a:ext uri="{9D8B030D-6E8A-4147-A177-3AD203B41FA5}">
                      <a16:colId xmlns="" xmlns:a16="http://schemas.microsoft.com/office/drawing/2014/main" val="2972984696"/>
                    </a:ext>
                  </a:extLst>
                </a:gridCol>
              </a:tblGrid>
              <a:tr h="6652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描述性項目</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事件條列式</a:t>
                      </a:r>
                    </a:p>
                  </a:txBody>
                  <a:tcPr/>
                </a:tc>
                <a:extLst>
                  <a:ext uri="{0D108BD9-81ED-4DB2-BD59-A6C34878D82A}">
                    <a16:rowId xmlns="" xmlns:a16="http://schemas.microsoft.com/office/drawing/2014/main" val="858674899"/>
                  </a:ext>
                </a:extLst>
              </a:tr>
              <a:tr h="1001949">
                <a:tc>
                  <a:txBody>
                    <a:bodyPr/>
                    <a:lstStyle/>
                    <a:p>
                      <a:r>
                        <a:rPr lang="en-US" altLang="zh-TW" sz="2000" dirty="0" smtClean="0">
                          <a:solidFill>
                            <a:schemeClr val="tx1"/>
                          </a:solidFill>
                          <a:latin typeface="DFKai-SB" panose="03000509000000000000" pitchFamily="65" charset="-120"/>
                          <a:ea typeface="DFKai-SB" panose="03000509000000000000" pitchFamily="65" charset="-120"/>
                        </a:rPr>
                        <a:t>13.</a:t>
                      </a:r>
                      <a:r>
                        <a:rPr lang="zh-TW" altLang="en-US" sz="2000" dirty="0" smtClean="0">
                          <a:solidFill>
                            <a:srgbClr val="FF0000"/>
                          </a:solidFill>
                          <a:latin typeface="DFKai-SB" panose="03000509000000000000" pitchFamily="65" charset="-120"/>
                          <a:ea typeface="DFKai-SB" panose="03000509000000000000" pitchFamily="65" charset="-120"/>
                        </a:rPr>
                        <a:t>客戶</a:t>
                      </a:r>
                      <a:r>
                        <a:rPr lang="zh-TW" altLang="en-US" sz="2000" dirty="0" smtClean="0">
                          <a:solidFill>
                            <a:schemeClr val="tx1"/>
                          </a:solidFill>
                          <a:latin typeface="DFKai-SB" panose="03000509000000000000" pitchFamily="65" charset="-120"/>
                          <a:ea typeface="DFKai-SB" panose="03000509000000000000" pitchFamily="65" charset="-120"/>
                        </a:rPr>
                        <a:t>要做出轉彎行為時，</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schemeClr val="tx1"/>
                          </a:solidFill>
                          <a:latin typeface="DFKai-SB" panose="03000509000000000000" pitchFamily="65" charset="-120"/>
                          <a:ea typeface="DFKai-SB" panose="03000509000000000000" pitchFamily="65" charset="-120"/>
                        </a:rPr>
                        <a:t>也會對此進行檢測</a:t>
                      </a:r>
                      <a:r>
                        <a:rPr lang="zh-CN" altLang="en-US" sz="2000" dirty="0" smtClean="0">
                          <a:solidFill>
                            <a:schemeClr val="tx1"/>
                          </a:solidFill>
                          <a:latin typeface="DFKai-SB" panose="03000509000000000000" pitchFamily="65" charset="-120"/>
                          <a:ea typeface="DFKai-SB" panose="03000509000000000000" pitchFamily="65" charset="-120"/>
                        </a:rPr>
                        <a:t>，</a:t>
                      </a:r>
                      <a:r>
                        <a:rPr lang="zh-TW" altLang="en-US" sz="2000" dirty="0" smtClean="0">
                          <a:solidFill>
                            <a:schemeClr val="tx1"/>
                          </a:solidFill>
                          <a:latin typeface="DFKai-SB" panose="03000509000000000000" pitchFamily="65" charset="-120"/>
                          <a:ea typeface="DFKai-SB" panose="03000509000000000000" pitchFamily="65" charset="-120"/>
                        </a:rPr>
                        <a:t>並將預行進的方向</a:t>
                      </a:r>
                      <a:r>
                        <a:rPr lang="zh-TW" altLang="en-US" sz="2000" dirty="0" smtClean="0">
                          <a:solidFill>
                            <a:srgbClr val="FF0000"/>
                          </a:solidFill>
                          <a:latin typeface="DFKai-SB" panose="03000509000000000000" pitchFamily="65" charset="-120"/>
                          <a:ea typeface="DFKai-SB" panose="03000509000000000000" pitchFamily="65" charset="-120"/>
                        </a:rPr>
                        <a:t>顯示</a:t>
                      </a:r>
                      <a:r>
                        <a:rPr lang="zh-TW" altLang="en-US" sz="2000" dirty="0" smtClean="0">
                          <a:solidFill>
                            <a:schemeClr val="tx1"/>
                          </a:solidFill>
                          <a:latin typeface="DFKai-SB" panose="03000509000000000000" pitchFamily="65" charset="-120"/>
                          <a:ea typeface="DFKai-SB" panose="03000509000000000000" pitchFamily="65" charset="-120"/>
                        </a:rPr>
                        <a:t>在</a:t>
                      </a:r>
                      <a:r>
                        <a:rPr lang="en-US" altLang="zh-TW" sz="2000" dirty="0" smtClean="0">
                          <a:solidFill>
                            <a:schemeClr val="tx1"/>
                          </a:solidFill>
                          <a:latin typeface="DFKai-SB" panose="03000509000000000000" pitchFamily="65" charset="-120"/>
                          <a:ea typeface="DFKai-SB" panose="03000509000000000000" pitchFamily="65" charset="-120"/>
                        </a:rPr>
                        <a:t>LCD</a:t>
                      </a:r>
                      <a:r>
                        <a:rPr lang="zh-TW" altLang="en-US" sz="2000" dirty="0" smtClean="0">
                          <a:solidFill>
                            <a:schemeClr val="tx1"/>
                          </a:solidFill>
                          <a:latin typeface="DFKai-SB" panose="03000509000000000000" pitchFamily="65" charset="-120"/>
                          <a:ea typeface="DFKai-SB" panose="03000509000000000000" pitchFamily="65" charset="-120"/>
                        </a:rPr>
                        <a:t>顯示屏上</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400" dirty="0" smtClean="0">
                          <a:solidFill>
                            <a:srgbClr val="FF0000"/>
                          </a:solidFill>
                          <a:latin typeface="DFKai-SB" panose="03000509000000000000" pitchFamily="65" charset="-120"/>
                          <a:ea typeface="DFKai-SB" panose="03000509000000000000" pitchFamily="65" charset="-120"/>
                        </a:rPr>
                        <a:t>裝置</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告知</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zh-TW" altLang="en-US" sz="2400" dirty="0" smtClean="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 xmlns:a16="http://schemas.microsoft.com/office/drawing/2014/main" val="4153081077"/>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14.</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裝置</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同時也會</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大聲鳴嚮蜂鳴器，</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提醒</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後方要跟車的</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大型貨車</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，以防車禍的發生。</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400" dirty="0" smtClean="0">
                          <a:solidFill>
                            <a:srgbClr val="FF0000"/>
                          </a:solidFill>
                          <a:latin typeface="DFKai-SB" panose="03000509000000000000" pitchFamily="65" charset="-120"/>
                          <a:ea typeface="DFKai-SB" panose="03000509000000000000" pitchFamily="65" charset="-120"/>
                        </a:rPr>
                        <a:t>裝置</a:t>
                      </a:r>
                      <a:r>
                        <a:rPr lang="en-US" altLang="zh-TW"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提醒</a:t>
                      </a:r>
                      <a:r>
                        <a:rPr lang="en-US" altLang="zh-TW"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其他跟車</a:t>
                      </a:r>
                    </a:p>
                    <a:p>
                      <a:endParaRPr lang="zh-CN" altLang="en-US" dirty="0"/>
                    </a:p>
                  </a:txBody>
                  <a:tcPr/>
                </a:tc>
                <a:extLst>
                  <a:ext uri="{0D108BD9-81ED-4DB2-BD59-A6C34878D82A}">
                    <a16:rowId xmlns="" xmlns:a16="http://schemas.microsoft.com/office/drawing/2014/main" val="3547304475"/>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15.</a:t>
                      </a:r>
                      <a:r>
                        <a:rPr lang="zh-TW" altLang="en-US" sz="2000" dirty="0" smtClean="0">
                          <a:solidFill>
                            <a:schemeClr val="tx1"/>
                          </a:solidFill>
                          <a:latin typeface="DFKai-SB" panose="03000509000000000000" pitchFamily="65" charset="-120"/>
                          <a:ea typeface="DFKai-SB" panose="03000509000000000000" pitchFamily="65" charset="-120"/>
                        </a:rPr>
                        <a:t>如果</a:t>
                      </a:r>
                      <a:r>
                        <a:rPr lang="zh-TW" altLang="en-US" sz="2000" dirty="0" smtClean="0">
                          <a:solidFill>
                            <a:srgbClr val="FF0000"/>
                          </a:solidFill>
                          <a:latin typeface="DFKai-SB" panose="03000509000000000000" pitchFamily="65" charset="-120"/>
                          <a:ea typeface="DFKai-SB" panose="03000509000000000000" pitchFamily="65" charset="-120"/>
                        </a:rPr>
                        <a:t>後方大型</a:t>
                      </a:r>
                      <a:r>
                        <a:rPr lang="zh-CN" altLang="en-US" sz="2000" dirty="0" smtClean="0">
                          <a:solidFill>
                            <a:srgbClr val="FF0000"/>
                          </a:solidFill>
                          <a:latin typeface="DFKai-SB" panose="03000509000000000000" pitchFamily="65" charset="-120"/>
                          <a:ea typeface="DFKai-SB" panose="03000509000000000000" pitchFamily="65" charset="-120"/>
                        </a:rPr>
                        <a:t>車輛</a:t>
                      </a:r>
                      <a:r>
                        <a:rPr lang="zh-TW" altLang="en-US" sz="2000" dirty="0" smtClean="0">
                          <a:solidFill>
                            <a:schemeClr val="tx1"/>
                          </a:solidFill>
                          <a:latin typeface="DFKai-SB" panose="03000509000000000000" pitchFamily="65" charset="-120"/>
                          <a:ea typeface="DFKai-SB" panose="03000509000000000000" pitchFamily="65" charset="-120"/>
                        </a:rPr>
                        <a:t>有安裝</a:t>
                      </a:r>
                      <a:r>
                        <a:rPr lang="en-US" altLang="zh-TW" sz="2000" dirty="0" smtClean="0">
                          <a:solidFill>
                            <a:srgbClr val="FF0000"/>
                          </a:solidFill>
                          <a:latin typeface="DFKai-SB" panose="03000509000000000000" pitchFamily="65" charset="-120"/>
                          <a:ea typeface="DFKai-SB" panose="03000509000000000000" pitchFamily="65" charset="-120"/>
                        </a:rPr>
                        <a:t>app</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TW" altLang="en-US" sz="2000" dirty="0" smtClean="0">
                          <a:solidFill>
                            <a:schemeClr val="tx1"/>
                          </a:solidFill>
                          <a:latin typeface="DFKai-SB" panose="03000509000000000000" pitchFamily="65" charset="-120"/>
                          <a:ea typeface="DFKai-SB" panose="03000509000000000000" pitchFamily="65" charset="-120"/>
                        </a:rPr>
                        <a:t>蜂鳴器則不會響起，改用語音播報訊息進行</a:t>
                      </a:r>
                      <a:r>
                        <a:rPr lang="zh-TW" altLang="en-US" sz="2000" dirty="0" smtClean="0">
                          <a:solidFill>
                            <a:srgbClr val="FF0000"/>
                          </a:solidFill>
                          <a:latin typeface="DFKai-SB" panose="03000509000000000000" pitchFamily="65" charset="-120"/>
                          <a:ea typeface="DFKai-SB" panose="03000509000000000000" pitchFamily="65" charset="-120"/>
                        </a:rPr>
                        <a:t>提醒</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400" dirty="0" smtClean="0">
                          <a:solidFill>
                            <a:srgbClr val="FF0000"/>
                          </a:solidFill>
                          <a:latin typeface="DFKai-SB" panose="03000509000000000000" pitchFamily="65" charset="-120"/>
                          <a:ea typeface="DFKai-SB" panose="03000509000000000000" pitchFamily="65" charset="-120"/>
                        </a:rPr>
                        <a:t>App</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提醒</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後方大型車輛</a:t>
                      </a:r>
                      <a:endParaRPr lang="zh-TW" altLang="en-US" sz="2400" dirty="0" smtClean="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 xmlns:a16="http://schemas.microsoft.com/office/drawing/2014/main" val="2548367599"/>
                  </a:ext>
                </a:extLst>
              </a:tr>
            </a:tbl>
          </a:graphicData>
        </a:graphic>
      </p:graphicFrame>
    </p:spTree>
    <p:extLst>
      <p:ext uri="{BB962C8B-B14F-4D97-AF65-F5344CB8AC3E}">
        <p14:creationId xmlns:p14="http://schemas.microsoft.com/office/powerpoint/2010/main" val="4249218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13</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1571469271"/>
              </p:ext>
            </p:extLst>
          </p:nvPr>
        </p:nvGraphicFramePr>
        <p:xfrm>
          <a:off x="1389057" y="1110430"/>
          <a:ext cx="6191034" cy="4618566"/>
        </p:xfrm>
        <a:graphic>
          <a:graphicData uri="http://schemas.openxmlformats.org/drawingml/2006/table">
            <a:tbl>
              <a:tblPr firstRow="1" bandRow="1">
                <a:tableStyleId>{D113A9D2-9D6B-4929-AA2D-F23B5EE8CBE7}</a:tableStyleId>
              </a:tblPr>
              <a:tblGrid>
                <a:gridCol w="3095517">
                  <a:extLst>
                    <a:ext uri="{9D8B030D-6E8A-4147-A177-3AD203B41FA5}">
                      <a16:colId xmlns="" xmlns:a16="http://schemas.microsoft.com/office/drawing/2014/main" val="1520391550"/>
                    </a:ext>
                  </a:extLst>
                </a:gridCol>
                <a:gridCol w="3095517">
                  <a:extLst>
                    <a:ext uri="{9D8B030D-6E8A-4147-A177-3AD203B41FA5}">
                      <a16:colId xmlns="" xmlns:a16="http://schemas.microsoft.com/office/drawing/2014/main" val="2972984696"/>
                    </a:ext>
                  </a:extLst>
                </a:gridCol>
              </a:tblGrid>
              <a:tr h="6652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描述性項目</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事件條列式</a:t>
                      </a:r>
                    </a:p>
                  </a:txBody>
                  <a:tcPr/>
                </a:tc>
                <a:extLst>
                  <a:ext uri="{0D108BD9-81ED-4DB2-BD59-A6C34878D82A}">
                    <a16:rowId xmlns="" xmlns:a16="http://schemas.microsoft.com/office/drawing/2014/main" val="858674899"/>
                  </a:ext>
                </a:extLst>
              </a:tr>
              <a:tr h="1001949">
                <a:tc>
                  <a:txBody>
                    <a:bodyPr/>
                    <a:lstStyle/>
                    <a:p>
                      <a:r>
                        <a:rPr lang="en-US" altLang="zh-TW" sz="2000" dirty="0" smtClean="0">
                          <a:solidFill>
                            <a:schemeClr val="tx1"/>
                          </a:solidFill>
                          <a:latin typeface="DFKai-SB" panose="03000509000000000000" pitchFamily="65" charset="-120"/>
                          <a:ea typeface="DFKai-SB" panose="03000509000000000000" pitchFamily="65" charset="-120"/>
                        </a:rPr>
                        <a:t>16.</a:t>
                      </a:r>
                      <a:r>
                        <a:rPr lang="zh-CN" altLang="en-US" sz="2000" dirty="0" smtClean="0">
                          <a:solidFill>
                            <a:srgbClr val="FF0000"/>
                          </a:solidFill>
                          <a:latin typeface="DFKai-SB" panose="03000509000000000000" pitchFamily="65" charset="-120"/>
                          <a:ea typeface="DFKai-SB" panose="03000509000000000000" pitchFamily="65" charset="-120"/>
                        </a:rPr>
                        <a:t>客戶</a:t>
                      </a:r>
                      <a:r>
                        <a:rPr lang="zh-CN" altLang="en-US" sz="2000" dirty="0" smtClean="0">
                          <a:solidFill>
                            <a:schemeClr val="tx1"/>
                          </a:solidFill>
                          <a:latin typeface="DFKai-SB" panose="03000509000000000000" pitchFamily="65" charset="-120"/>
                          <a:ea typeface="DFKai-SB" panose="03000509000000000000" pitchFamily="65" charset="-120"/>
                        </a:rPr>
                        <a:t>可通過</a:t>
                      </a:r>
                      <a:r>
                        <a:rPr lang="en-US" altLang="zh-CN" sz="2000" dirty="0" smtClean="0">
                          <a:solidFill>
                            <a:schemeClr val="tx1"/>
                          </a:solidFill>
                          <a:latin typeface="DFKai-SB" panose="03000509000000000000" pitchFamily="65" charset="-120"/>
                          <a:ea typeface="DFKai-SB" panose="03000509000000000000" pitchFamily="65" charset="-120"/>
                        </a:rPr>
                        <a:t>app</a:t>
                      </a:r>
                      <a:r>
                        <a:rPr lang="zh-CN" altLang="en-US" sz="2000" dirty="0" smtClean="0">
                          <a:solidFill>
                            <a:schemeClr val="tx1"/>
                          </a:solidFill>
                          <a:latin typeface="DFKai-SB" panose="03000509000000000000" pitchFamily="65" charset="-120"/>
                          <a:ea typeface="DFKai-SB" panose="03000509000000000000" pitchFamily="65" charset="-120"/>
                        </a:rPr>
                        <a:t>選擇</a:t>
                      </a:r>
                      <a:r>
                        <a:rPr lang="zh-CN" altLang="en-US" sz="2000" dirty="0" smtClean="0">
                          <a:solidFill>
                            <a:srgbClr val="FF0000"/>
                          </a:solidFill>
                          <a:latin typeface="DFKai-SB" panose="03000509000000000000" pitchFamily="65" charset="-120"/>
                          <a:ea typeface="DFKai-SB" panose="03000509000000000000" pitchFamily="65" charset="-120"/>
                        </a:rPr>
                        <a:t>接受</a:t>
                      </a:r>
                      <a:r>
                        <a:rPr lang="zh-CN" altLang="en-US" sz="2000" dirty="0" smtClean="0">
                          <a:solidFill>
                            <a:schemeClr val="tx1"/>
                          </a:solidFill>
                          <a:latin typeface="DFKai-SB" panose="03000509000000000000" pitchFamily="65" charset="-120"/>
                          <a:ea typeface="DFKai-SB" panose="03000509000000000000" pitchFamily="65" charset="-120"/>
                        </a:rPr>
                        <a:t>製作者的體驗</a:t>
                      </a:r>
                      <a:r>
                        <a:rPr lang="zh-CN" altLang="en-US" sz="2000" dirty="0" smtClean="0">
                          <a:solidFill>
                            <a:srgbClr val="FF0000"/>
                          </a:solidFill>
                          <a:latin typeface="DFKai-SB" panose="03000509000000000000" pitchFamily="65" charset="-120"/>
                          <a:ea typeface="DFKai-SB" panose="03000509000000000000" pitchFamily="65" charset="-120"/>
                        </a:rPr>
                        <a:t>改善</a:t>
                      </a:r>
                      <a:r>
                        <a:rPr lang="zh-CN" altLang="en-US" sz="2000" dirty="0" smtClean="0">
                          <a:solidFill>
                            <a:schemeClr val="tx1"/>
                          </a:solidFill>
                          <a:latin typeface="DFKai-SB" panose="03000509000000000000" pitchFamily="65" charset="-120"/>
                          <a:ea typeface="DFKai-SB" panose="03000509000000000000" pitchFamily="65" charset="-120"/>
                        </a:rPr>
                        <a:t>，或者也可</a:t>
                      </a:r>
                      <a:r>
                        <a:rPr lang="zh-CN" altLang="en-US" sz="2000" dirty="0" smtClean="0">
                          <a:solidFill>
                            <a:srgbClr val="FF0000"/>
                          </a:solidFill>
                          <a:latin typeface="DFKai-SB" panose="03000509000000000000" pitchFamily="65" charset="-120"/>
                          <a:ea typeface="DFKai-SB" panose="03000509000000000000" pitchFamily="65" charset="-120"/>
                        </a:rPr>
                        <a:t>關閉</a:t>
                      </a:r>
                      <a:r>
                        <a:rPr lang="zh-CN" altLang="en-US" sz="2000" dirty="0" smtClean="0">
                          <a:solidFill>
                            <a:schemeClr val="tx1"/>
                          </a:solidFill>
                          <a:latin typeface="DFKai-SB" panose="03000509000000000000" pitchFamily="65" charset="-120"/>
                          <a:ea typeface="DFKai-SB" panose="03000509000000000000" pitchFamily="65" charset="-120"/>
                        </a:rPr>
                        <a:t>一些路段的</a:t>
                      </a:r>
                      <a:r>
                        <a:rPr lang="zh-CN" altLang="en-US" sz="2000" dirty="0" smtClean="0">
                          <a:solidFill>
                            <a:srgbClr val="FF0000"/>
                          </a:solidFill>
                          <a:latin typeface="DFKai-SB" panose="03000509000000000000" pitchFamily="65" charset="-120"/>
                          <a:ea typeface="DFKai-SB" panose="03000509000000000000" pitchFamily="65" charset="-120"/>
                        </a:rPr>
                        <a:t>提醒</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接受</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改善</a:t>
                      </a:r>
                      <a:endParaRPr lang="en-US" altLang="zh-CN" sz="2400" dirty="0" smtClean="0">
                        <a:solidFill>
                          <a:srgbClr val="FF0000"/>
                        </a:solidFill>
                        <a:latin typeface="DFKai-SB" panose="03000509000000000000" pitchFamily="65" charset="-120"/>
                        <a:ea typeface="DFKai-SB" panose="03000509000000000000" pitchFamily="65" charset="-12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關閉</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提醒</a:t>
                      </a:r>
                      <a:endParaRPr lang="en-US" altLang="zh-CN" sz="2400" dirty="0" smtClean="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153081077"/>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17.</a:t>
                      </a:r>
                      <a:r>
                        <a:rPr kumimoji="0" lang="en-US" altLang="zh-CN"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App</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若與裝置相連，也會實時將</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數据傳輸</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至服務器，</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服務器</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也會再</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給其他大型跟車的</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車主</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App</a:t>
                      </a:r>
                      <a:r>
                        <a:rPr lang="en-US" altLang="zh-TW" sz="2400" dirty="0" smtClean="0">
                          <a:solidFill>
                            <a:schemeClr val="tx1"/>
                          </a:solidFill>
                          <a:latin typeface="DFKai-SB" panose="03000509000000000000" pitchFamily="65" charset="-120"/>
                          <a:ea typeface="DFKai-SB" panose="03000509000000000000" pitchFamily="65" charset="-120"/>
                        </a:rPr>
                        <a:t>+</a:t>
                      </a: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傳輸數据</a:t>
                      </a:r>
                      <a:r>
                        <a:rPr lang="en-US" altLang="zh-TW" sz="2400" dirty="0" smtClean="0">
                          <a:solidFill>
                            <a:schemeClr val="tx1"/>
                          </a:solidFill>
                          <a:latin typeface="DFKai-SB" panose="03000509000000000000" pitchFamily="65" charset="-120"/>
                          <a:ea typeface="DFKai-SB" panose="03000509000000000000" pitchFamily="65" charset="-120"/>
                        </a:rPr>
                        <a:t>+</a:t>
                      </a: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服務器</a:t>
                      </a:r>
                      <a:endParaRPr kumimoji="0" lang="en-US" altLang="zh-CN"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服務器</a:t>
                      </a:r>
                      <a:r>
                        <a:rPr kumimoji="0" lang="en-US" altLang="zh-TW"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傳輸數据</a:t>
                      </a:r>
                      <a:r>
                        <a:rPr kumimoji="0" lang="en-US" altLang="zh-TW"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車主</a:t>
                      </a:r>
                      <a:endParaRPr lang="zh-CN" altLang="en-US" sz="2400" dirty="0"/>
                    </a:p>
                  </a:txBody>
                  <a:tcPr/>
                </a:tc>
                <a:extLst>
                  <a:ext uri="{0D108BD9-81ED-4DB2-BD59-A6C34878D82A}">
                    <a16:rowId xmlns="" xmlns:a16="http://schemas.microsoft.com/office/drawing/2014/main" val="3547304475"/>
                  </a:ext>
                </a:extLst>
              </a:tr>
              <a:tr h="13320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18.</a:t>
                      </a:r>
                      <a:r>
                        <a:rPr lang="zh-CN" altLang="en-US" sz="2000" dirty="0" smtClean="0">
                          <a:solidFill>
                            <a:schemeClr val="tx1"/>
                          </a:solidFill>
                          <a:latin typeface="DFKai-SB" panose="03000509000000000000" pitchFamily="65" charset="-120"/>
                          <a:ea typeface="DFKai-SB" panose="03000509000000000000" pitchFamily="65" charset="-120"/>
                        </a:rPr>
                        <a:t>大型跟車的車主的手機若有安裝</a:t>
                      </a:r>
                      <a:r>
                        <a:rPr lang="en-US" altLang="zh-CN" sz="2000" dirty="0" smtClean="0">
                          <a:solidFill>
                            <a:srgbClr val="FF0000"/>
                          </a:solidFill>
                          <a:latin typeface="DFKai-SB" panose="03000509000000000000" pitchFamily="65" charset="-120"/>
                          <a:ea typeface="DFKai-SB" panose="03000509000000000000" pitchFamily="65" charset="-120"/>
                        </a:rPr>
                        <a:t>app</a:t>
                      </a:r>
                      <a:r>
                        <a:rPr lang="zh-CN" altLang="en-US" sz="2000" dirty="0" smtClean="0">
                          <a:solidFill>
                            <a:schemeClr val="tx1"/>
                          </a:solidFill>
                          <a:latin typeface="DFKai-SB" panose="03000509000000000000" pitchFamily="65" charset="-120"/>
                          <a:ea typeface="DFKai-SB" panose="03000509000000000000" pitchFamily="65" charset="-120"/>
                        </a:rPr>
                        <a:t>並接入</a:t>
                      </a:r>
                      <a:r>
                        <a:rPr lang="en-US" altLang="zh-CN" sz="2000" dirty="0" err="1" smtClean="0">
                          <a:solidFill>
                            <a:schemeClr val="tx1"/>
                          </a:solidFill>
                          <a:latin typeface="DFKai-SB" panose="03000509000000000000" pitchFamily="65" charset="-120"/>
                          <a:ea typeface="DFKai-SB" panose="03000509000000000000" pitchFamily="65" charset="-120"/>
                        </a:rPr>
                        <a:t>wifi</a:t>
                      </a:r>
                      <a:r>
                        <a:rPr lang="zh-CN" altLang="en-US" sz="2000" dirty="0" smtClean="0">
                          <a:solidFill>
                            <a:schemeClr val="tx1"/>
                          </a:solidFill>
                          <a:latin typeface="DFKai-SB" panose="03000509000000000000" pitchFamily="65" charset="-120"/>
                          <a:ea typeface="DFKai-SB" panose="03000509000000000000" pitchFamily="65" charset="-120"/>
                        </a:rPr>
                        <a:t>網絡或是蜂窩網絡時，便會自動</a:t>
                      </a:r>
                      <a:r>
                        <a:rPr lang="zh-CN" altLang="en-US" sz="2000" dirty="0" smtClean="0">
                          <a:solidFill>
                            <a:srgbClr val="FF0000"/>
                          </a:solidFill>
                          <a:latin typeface="DFKai-SB" panose="03000509000000000000" pitchFamily="65" charset="-120"/>
                          <a:ea typeface="DFKai-SB" panose="03000509000000000000" pitchFamily="65" charset="-120"/>
                        </a:rPr>
                        <a:t>接收</a:t>
                      </a:r>
                      <a:r>
                        <a:rPr lang="zh-TW" altLang="en-US" sz="2000" dirty="0" smtClean="0">
                          <a:solidFill>
                            <a:srgbClr val="FF0000"/>
                          </a:solidFill>
                          <a:latin typeface="DFKai-SB" panose="03000509000000000000" pitchFamily="65" charset="-120"/>
                          <a:ea typeface="DFKai-SB" panose="03000509000000000000" pitchFamily="65" charset="-120"/>
                        </a:rPr>
                        <a:t>訊息</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400" dirty="0" smtClean="0">
                          <a:solidFill>
                            <a:srgbClr val="FF0000"/>
                          </a:solidFill>
                          <a:latin typeface="DFKai-SB" panose="03000509000000000000" pitchFamily="65" charset="-120"/>
                          <a:ea typeface="DFKai-SB" panose="03000509000000000000" pitchFamily="65" charset="-120"/>
                        </a:rPr>
                        <a:t>App</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接收</a:t>
                      </a:r>
                      <a:r>
                        <a:rPr lang="en-US" altLang="zh-TW"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訊息</a:t>
                      </a:r>
                      <a:endParaRPr lang="zh-CN" altLang="en-US" dirty="0">
                        <a:solidFill>
                          <a:srgbClr val="FF0000"/>
                        </a:solidFill>
                      </a:endParaRPr>
                    </a:p>
                  </a:txBody>
                  <a:tcPr/>
                </a:tc>
                <a:extLst>
                  <a:ext uri="{0D108BD9-81ED-4DB2-BD59-A6C34878D82A}">
                    <a16:rowId xmlns="" xmlns:a16="http://schemas.microsoft.com/office/drawing/2014/main" val="2548367599"/>
                  </a:ext>
                </a:extLst>
              </a:tr>
            </a:tbl>
          </a:graphicData>
        </a:graphic>
      </p:graphicFrame>
    </p:spTree>
    <p:extLst>
      <p:ext uri="{BB962C8B-B14F-4D97-AF65-F5344CB8AC3E}">
        <p14:creationId xmlns:p14="http://schemas.microsoft.com/office/powerpoint/2010/main" val="283252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14</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26452699"/>
              </p:ext>
            </p:extLst>
          </p:nvPr>
        </p:nvGraphicFramePr>
        <p:xfrm>
          <a:off x="1389057" y="1110430"/>
          <a:ext cx="6191034" cy="4161806"/>
        </p:xfrm>
        <a:graphic>
          <a:graphicData uri="http://schemas.openxmlformats.org/drawingml/2006/table">
            <a:tbl>
              <a:tblPr firstRow="1" bandRow="1">
                <a:tableStyleId>{D113A9D2-9D6B-4929-AA2D-F23B5EE8CBE7}</a:tableStyleId>
              </a:tblPr>
              <a:tblGrid>
                <a:gridCol w="3095517">
                  <a:extLst>
                    <a:ext uri="{9D8B030D-6E8A-4147-A177-3AD203B41FA5}">
                      <a16:colId xmlns="" xmlns:a16="http://schemas.microsoft.com/office/drawing/2014/main" val="1520391550"/>
                    </a:ext>
                  </a:extLst>
                </a:gridCol>
                <a:gridCol w="3095517">
                  <a:extLst>
                    <a:ext uri="{9D8B030D-6E8A-4147-A177-3AD203B41FA5}">
                      <a16:colId xmlns="" xmlns:a16="http://schemas.microsoft.com/office/drawing/2014/main" val="2972984696"/>
                    </a:ext>
                  </a:extLst>
                </a:gridCol>
              </a:tblGrid>
              <a:tr h="6652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描述性項目</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事件條列式</a:t>
                      </a:r>
                    </a:p>
                  </a:txBody>
                  <a:tcPr/>
                </a:tc>
                <a:extLst>
                  <a:ext uri="{0D108BD9-81ED-4DB2-BD59-A6C34878D82A}">
                    <a16:rowId xmlns="" xmlns:a16="http://schemas.microsoft.com/office/drawing/2014/main" val="858674899"/>
                  </a:ext>
                </a:extLst>
              </a:tr>
              <a:tr h="948051">
                <a:tc>
                  <a:txBody>
                    <a:bodyPr/>
                    <a:lstStyle/>
                    <a:p>
                      <a:r>
                        <a:rPr lang="en-US" altLang="zh-TW" sz="2000" dirty="0" smtClean="0">
                          <a:solidFill>
                            <a:schemeClr val="tx1"/>
                          </a:solidFill>
                          <a:latin typeface="DFKai-SB" panose="03000509000000000000" pitchFamily="65" charset="-120"/>
                          <a:ea typeface="DFKai-SB" panose="03000509000000000000" pitchFamily="65" charset="-120"/>
                        </a:rPr>
                        <a:t>19.</a:t>
                      </a:r>
                      <a:r>
                        <a:rPr lang="zh-CN" altLang="en-US" sz="2000" dirty="0" smtClean="0">
                          <a:solidFill>
                            <a:schemeClr val="tx1"/>
                          </a:solidFill>
                          <a:latin typeface="DFKai-SB" panose="03000509000000000000" pitchFamily="65" charset="-120"/>
                          <a:ea typeface="DFKai-SB" panose="03000509000000000000" pitchFamily="65" charset="-120"/>
                        </a:rPr>
                        <a:t>若大型跟車的</a:t>
                      </a:r>
                      <a:r>
                        <a:rPr lang="zh-CN" altLang="en-US" sz="2000" dirty="0" smtClean="0">
                          <a:solidFill>
                            <a:srgbClr val="FF0000"/>
                          </a:solidFill>
                          <a:latin typeface="DFKai-SB" panose="03000509000000000000" pitchFamily="65" charset="-120"/>
                          <a:ea typeface="DFKai-SB" panose="03000509000000000000" pitchFamily="65" charset="-120"/>
                        </a:rPr>
                        <a:t>車主</a:t>
                      </a:r>
                      <a:r>
                        <a:rPr lang="zh-CN" altLang="en-US" sz="2000" dirty="0" smtClean="0">
                          <a:solidFill>
                            <a:schemeClr val="tx1"/>
                          </a:solidFill>
                          <a:latin typeface="DFKai-SB" panose="03000509000000000000" pitchFamily="65" charset="-120"/>
                          <a:ea typeface="DFKai-SB" panose="03000509000000000000" pitchFamily="65" charset="-120"/>
                        </a:rPr>
                        <a:t>的</a:t>
                      </a:r>
                      <a:r>
                        <a:rPr lang="en-US" altLang="zh-CN" sz="2000" dirty="0" smtClean="0">
                          <a:solidFill>
                            <a:srgbClr val="FF0000"/>
                          </a:solidFill>
                          <a:latin typeface="DFKai-SB" panose="03000509000000000000" pitchFamily="65" charset="-120"/>
                          <a:ea typeface="DFKai-SB" panose="03000509000000000000" pitchFamily="65" charset="-120"/>
                        </a:rPr>
                        <a:t>app</a:t>
                      </a:r>
                      <a:r>
                        <a:rPr lang="zh-CN" altLang="en-US" sz="2000" dirty="0" smtClean="0">
                          <a:solidFill>
                            <a:schemeClr val="tx1"/>
                          </a:solidFill>
                          <a:latin typeface="DFKai-SB" panose="03000509000000000000" pitchFamily="65" charset="-120"/>
                          <a:ea typeface="DFKai-SB" panose="03000509000000000000" pitchFamily="65" charset="-120"/>
                        </a:rPr>
                        <a:t>檢測到與騎士較近時，便會自動響起語音播報。</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smtClean="0">
                          <a:solidFill>
                            <a:srgbClr val="FF0000"/>
                          </a:solidFill>
                          <a:latin typeface="DFKai-SB" panose="03000509000000000000" pitchFamily="65" charset="-120"/>
                          <a:ea typeface="DFKai-SB" panose="03000509000000000000" pitchFamily="65" charset="-120"/>
                        </a:rPr>
                        <a:t>App</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告知</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zh-TW" altLang="en-US" sz="2400" dirty="0" smtClean="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 xmlns:a16="http://schemas.microsoft.com/office/drawing/2014/main" val="4153081077"/>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endParaRPr>
                    </a:p>
                  </a:txBody>
                  <a:tcPr/>
                </a:tc>
                <a:tc>
                  <a:txBody>
                    <a:bodyPr/>
                    <a:lstStyle/>
                    <a:p>
                      <a:endParaRPr lang="zh-CN" altLang="en-US" dirty="0"/>
                    </a:p>
                  </a:txBody>
                  <a:tcPr/>
                </a:tc>
                <a:extLst>
                  <a:ext uri="{0D108BD9-81ED-4DB2-BD59-A6C34878D82A}">
                    <a16:rowId xmlns="" xmlns:a16="http://schemas.microsoft.com/office/drawing/2014/main" val="3547304475"/>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endParaRPr lang="zh-CN" altLang="en-US" dirty="0"/>
                    </a:p>
                  </a:txBody>
                  <a:tcPr/>
                </a:tc>
                <a:extLst>
                  <a:ext uri="{0D108BD9-81ED-4DB2-BD59-A6C34878D82A}">
                    <a16:rowId xmlns="" xmlns:a16="http://schemas.microsoft.com/office/drawing/2014/main" val="2548367599"/>
                  </a:ext>
                </a:extLst>
              </a:tr>
            </a:tbl>
          </a:graphicData>
        </a:graphic>
      </p:graphicFrame>
    </p:spTree>
    <p:extLst>
      <p:ext uri="{BB962C8B-B14F-4D97-AF65-F5344CB8AC3E}">
        <p14:creationId xmlns:p14="http://schemas.microsoft.com/office/powerpoint/2010/main" val="1812073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15</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1224174280"/>
              </p:ext>
            </p:extLst>
          </p:nvPr>
        </p:nvGraphicFramePr>
        <p:xfrm>
          <a:off x="4609323" y="167951"/>
          <a:ext cx="4394719" cy="6046237"/>
        </p:xfrm>
        <a:graphic>
          <a:graphicData uri="http://schemas.openxmlformats.org/drawingml/2006/table">
            <a:tbl>
              <a:tblPr firstRow="1" bandRow="1">
                <a:tableStyleId>{5C22544A-7EE6-4342-B048-85BDC9FD1C3A}</a:tableStyleId>
              </a:tblPr>
              <a:tblGrid>
                <a:gridCol w="4394719"/>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啟動</a:t>
                      </a:r>
                      <a:endParaRPr lang="zh-TW" altLang="zh-TW" sz="1800" b="0" kern="100" dirty="0" smtClean="0">
                        <a:solidFill>
                          <a:schemeClr val="tx1"/>
                        </a:solidFill>
                        <a:effectLst/>
                        <a:latin typeface="標楷體" panose="03000509000000000000" pitchFamily="65" charset="-120"/>
                        <a:ea typeface="標楷體" panose="03000509000000000000" pitchFamily="65" charset="-120"/>
                        <a:cs typeface="Times New Roman"/>
                      </a:endParaRPr>
                    </a:p>
                  </a:txBody>
                  <a:tcPr/>
                </a:tc>
              </a:tr>
              <a:tr h="5570375">
                <a:tc>
                  <a:txBody>
                    <a:bodyPr/>
                    <a:lstStyle/>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行為者：客戶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目標：</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啟動裝置</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前提：客戶需安裝此產品以及騎上機車</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結束狀態：將機車熄火</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marL="342900" lvl="0" indent="-342900" algn="just">
                        <a:spcAft>
                          <a:spcPts val="0"/>
                        </a:spcAft>
                        <a:buFont typeface="+mj-lt"/>
                        <a:buAutoNum type="arabicPeriod"/>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客戶騎上車後，插入鑰匙點火後，即可啟動警示裝置。</a:t>
                      </a:r>
                    </a:p>
                    <a:p>
                      <a:pPr marL="342900" lvl="0" indent="-342900" algn="just">
                        <a:spcAft>
                          <a:spcPts val="0"/>
                        </a:spcAft>
                        <a:buFont typeface="+mj-lt"/>
                        <a:buAutoNum type="arabicPeriod"/>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客戶能看到警示裝置所連接的</a:t>
                      </a:r>
                      <a:r>
                        <a:rPr lang="en-US" altLang="zh-TW" sz="1800" b="0" kern="100" dirty="0" smtClean="0">
                          <a:solidFill>
                            <a:schemeClr val="tx1"/>
                          </a:solidFill>
                          <a:effectLst/>
                          <a:latin typeface="標楷體" panose="03000509000000000000" pitchFamily="65" charset="-120"/>
                          <a:ea typeface="標楷體" panose="03000509000000000000" pitchFamily="65" charset="-120"/>
                        </a:rPr>
                        <a:t>LCD</a:t>
                      </a:r>
                      <a:r>
                        <a:rPr lang="zh-TW" altLang="zh-TW" sz="1800" b="0" kern="100" dirty="0" smtClean="0">
                          <a:solidFill>
                            <a:schemeClr val="tx1"/>
                          </a:solidFill>
                          <a:effectLst/>
                          <a:latin typeface="標楷體" panose="03000509000000000000" pitchFamily="65" charset="-120"/>
                          <a:ea typeface="標楷體" panose="03000509000000000000" pitchFamily="65" charset="-120"/>
                        </a:rPr>
                        <a:t>顯示器上會顯示“歡迎使用陀螺儀機車警示裝置”。</a:t>
                      </a:r>
                    </a:p>
                    <a:p>
                      <a:pPr marL="342900" lvl="0" indent="-342900" algn="just">
                        <a:spcAft>
                          <a:spcPts val="0"/>
                        </a:spcAft>
                        <a:buFont typeface="+mj-lt"/>
                        <a:buAutoNum type="arabicPeriod"/>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客戶熄火停車後，</a:t>
                      </a:r>
                      <a:r>
                        <a:rPr lang="en-US" altLang="zh-TW" sz="1800" b="0" kern="100" dirty="0" smtClean="0">
                          <a:solidFill>
                            <a:schemeClr val="tx1"/>
                          </a:solidFill>
                          <a:effectLst/>
                          <a:latin typeface="標楷體" panose="03000509000000000000" pitchFamily="65" charset="-120"/>
                          <a:ea typeface="標楷體" panose="03000509000000000000" pitchFamily="65" charset="-120"/>
                        </a:rPr>
                        <a:t>LCD</a:t>
                      </a:r>
                      <a:r>
                        <a:rPr lang="zh-TW" altLang="zh-TW" sz="1800" b="0" kern="100" dirty="0" smtClean="0">
                          <a:solidFill>
                            <a:schemeClr val="tx1"/>
                          </a:solidFill>
                          <a:effectLst/>
                          <a:latin typeface="標楷體" panose="03000509000000000000" pitchFamily="65" charset="-120"/>
                          <a:ea typeface="標楷體" panose="03000509000000000000" pitchFamily="65" charset="-120"/>
                        </a:rPr>
                        <a:t>顯示器上會顯示“謝謝使用” 。</a:t>
                      </a:r>
                    </a:p>
                    <a:p>
                      <a:endParaRPr lang="zh-TW" altLang="en-US" dirty="0"/>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611057907"/>
              </p:ext>
            </p:extLst>
          </p:nvPr>
        </p:nvGraphicFramePr>
        <p:xfrm>
          <a:off x="0" y="1894115"/>
          <a:ext cx="4348065" cy="2349448"/>
        </p:xfrm>
        <a:graphic>
          <a:graphicData uri="http://schemas.openxmlformats.org/drawingml/2006/table">
            <a:tbl>
              <a:tblPr firstRow="1" bandRow="1">
                <a:tableStyleId>{D113A9D2-9D6B-4929-AA2D-F23B5EE8CBE7}</a:tableStyleId>
              </a:tblPr>
              <a:tblGrid>
                <a:gridCol w="3097763"/>
                <a:gridCol w="1250302"/>
              </a:tblGrid>
              <a:tr h="8864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rPr>
                        <a:t>1.</a:t>
                      </a:r>
                      <a:r>
                        <a:rPr lang="zh-CN" altLang="en-US" sz="1800" b="0" dirty="0" smtClean="0">
                          <a:solidFill>
                            <a:srgbClr val="FF0000"/>
                          </a:solidFill>
                          <a:latin typeface="DFKai-SB" panose="03000509000000000000" pitchFamily="65" charset="-120"/>
                          <a:ea typeface="DFKai-SB" panose="03000509000000000000" pitchFamily="65" charset="-120"/>
                        </a:rPr>
                        <a:t>客</a:t>
                      </a:r>
                      <a:r>
                        <a:rPr lang="zh-TW" altLang="en-US" sz="1800" b="0" dirty="0" smtClean="0">
                          <a:solidFill>
                            <a:srgbClr val="FF0000"/>
                          </a:solidFill>
                          <a:latin typeface="DFKai-SB" panose="03000509000000000000" pitchFamily="65" charset="-120"/>
                          <a:ea typeface="DFKai-SB" panose="03000509000000000000" pitchFamily="65" charset="-120"/>
                        </a:rPr>
                        <a:t>戶</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騎上車後，插入鑰匙點火後，即可</a:t>
                      </a:r>
                      <a:r>
                        <a:rPr lang="zh-CN" altLang="en-US" sz="1800" b="0" dirty="0" smtClean="0">
                          <a:solidFill>
                            <a:srgbClr val="FF0000"/>
                          </a:solidFill>
                          <a:latin typeface="DFKai-SB" panose="03000509000000000000" pitchFamily="65" charset="-120"/>
                          <a:ea typeface="DFKai-SB" panose="03000509000000000000" pitchFamily="65" charset="-120"/>
                        </a:rPr>
                        <a:t>啟動警示裝置</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c>
                  <a:txBody>
                    <a:bodyPr/>
                    <a:lstStyle/>
                    <a:p>
                      <a:r>
                        <a:rPr lang="zh-CN" altLang="en-US" sz="1800" b="0" dirty="0" smtClean="0">
                          <a:solidFill>
                            <a:srgbClr val="FF0000"/>
                          </a:solidFill>
                          <a:latin typeface="DFKai-SB" panose="03000509000000000000" pitchFamily="65" charset="-120"/>
                          <a:ea typeface="DFKai-SB" panose="03000509000000000000" pitchFamily="65" charset="-120"/>
                        </a:rPr>
                        <a:t>客戶</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啟動</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警示裝置</a:t>
                      </a:r>
                      <a:endParaRPr lang="en-US" altLang="zh-CN" sz="1800" b="0" dirty="0" smtClean="0">
                        <a:solidFill>
                          <a:schemeClr val="tx1"/>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r>
              <a:tr h="9279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rPr>
                        <a:t>2.</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接著</a:t>
                      </a:r>
                      <a:r>
                        <a:rPr lang="zh-CN" altLang="en-US" sz="1800" dirty="0" smtClean="0">
                          <a:solidFill>
                            <a:srgbClr val="FF0000"/>
                          </a:solidFill>
                          <a:latin typeface="DFKai-SB" panose="03000509000000000000" pitchFamily="65" charset="-120"/>
                          <a:ea typeface="DFKai-SB" panose="03000509000000000000" pitchFamily="65" charset="-120"/>
                        </a:rPr>
                        <a:t>客戶</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能</a:t>
                      </a:r>
                      <a:r>
                        <a:rPr lang="zh-CN" altLang="en-US" sz="1800" dirty="0" smtClean="0">
                          <a:solidFill>
                            <a:srgbClr val="FF0000"/>
                          </a:solidFill>
                          <a:latin typeface="DFKai-SB" panose="03000509000000000000" pitchFamily="65" charset="-120"/>
                          <a:ea typeface="DFKai-SB" panose="03000509000000000000" pitchFamily="65" charset="-120"/>
                        </a:rPr>
                        <a:t>看到</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警示裝置所連接的</a:t>
                      </a:r>
                      <a:r>
                        <a:rPr lang="en-US" altLang="zh-TW" sz="1800" dirty="0" smtClean="0">
                          <a:solidFill>
                            <a:prstClr val="black">
                              <a:lumMod val="85000"/>
                              <a:lumOff val="15000"/>
                            </a:prstClr>
                          </a:solidFill>
                          <a:latin typeface="DFKai-SB" panose="03000509000000000000" pitchFamily="65" charset="-120"/>
                          <a:ea typeface="DFKai-SB" panose="03000509000000000000" pitchFamily="65" charset="-120"/>
                        </a:rPr>
                        <a:t>LCD</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屏上會顯示“</a:t>
                      </a:r>
                      <a:r>
                        <a:rPr lang="zh-TW" altLang="en-US" sz="1800" dirty="0" smtClean="0">
                          <a:solidFill>
                            <a:srgbClr val="FF0000"/>
                          </a:solidFill>
                          <a:latin typeface="DFKai-SB" panose="03000509000000000000" pitchFamily="65" charset="-120"/>
                          <a:ea typeface="DFKai-SB" panose="03000509000000000000" pitchFamily="65" charset="-120"/>
                        </a:rPr>
                        <a:t>歡迎使用陀螺儀機車警示裝置</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”，熄火停车后会显示“</a:t>
                      </a:r>
                      <a:r>
                        <a:rPr lang="zh-TW" altLang="en-US" sz="1800" dirty="0" smtClean="0">
                          <a:solidFill>
                            <a:srgbClr val="FF0000"/>
                          </a:solidFill>
                          <a:latin typeface="DFKai-SB" panose="03000509000000000000" pitchFamily="65" charset="-120"/>
                          <a:ea typeface="DFKai-SB" panose="03000509000000000000" pitchFamily="65" charset="-120"/>
                        </a:rPr>
                        <a:t>谢谢使用</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solidFill>
                            <a:srgbClr val="FF0000"/>
                          </a:solidFill>
                          <a:latin typeface="DFKai-SB" panose="03000509000000000000" pitchFamily="65" charset="-120"/>
                          <a:ea typeface="DFKai-SB" panose="03000509000000000000" pitchFamily="65" charset="-120"/>
                        </a:rPr>
                        <a:t>客戶</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讀取</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感謝詞</a:t>
                      </a:r>
                    </a:p>
                    <a:p>
                      <a:endParaRPr lang="zh-CN" altLang="en-US" sz="1800" dirty="0">
                        <a:solidFill>
                          <a:schemeClr val="tx1"/>
                        </a:solidFill>
                        <a:latin typeface="DFKai-SB" panose="03000509000000000000" pitchFamily="65" charset="-120"/>
                        <a:ea typeface="DFKai-SB" panose="03000509000000000000" pitchFamily="65" charset="-120"/>
                      </a:endParaRPr>
                    </a:p>
                  </a:txBody>
                  <a:tcPr>
                    <a:solidFill>
                      <a:schemeClr val="accent1">
                        <a:lumMod val="60000"/>
                        <a:lumOff val="40000"/>
                      </a:schemeClr>
                    </a:solidFill>
                  </a:tcPr>
                </a:tc>
              </a:tr>
            </a:tbl>
          </a:graphicData>
        </a:graphic>
      </p:graphicFrame>
      <p:cxnSp>
        <p:nvCxnSpPr>
          <p:cNvPr id="7" name="直線單箭頭接點 6"/>
          <p:cNvCxnSpPr/>
          <p:nvPr/>
        </p:nvCxnSpPr>
        <p:spPr>
          <a:xfrm flipV="1">
            <a:off x="3638936" y="3564294"/>
            <a:ext cx="1194321" cy="102638"/>
          </a:xfrm>
          <a:prstGeom prst="straightConnector1">
            <a:avLst/>
          </a:prstGeom>
          <a:ln w="508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3861703" y="2575248"/>
            <a:ext cx="748785" cy="1"/>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57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16</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527600016"/>
              </p:ext>
            </p:extLst>
          </p:nvPr>
        </p:nvGraphicFramePr>
        <p:xfrm>
          <a:off x="4749281" y="288764"/>
          <a:ext cx="4394719" cy="6046237"/>
        </p:xfrm>
        <a:graphic>
          <a:graphicData uri="http://schemas.openxmlformats.org/drawingml/2006/table">
            <a:tbl>
              <a:tblPr firstRow="1" bandRow="1">
                <a:tableStyleId>{5C22544A-7EE6-4342-B048-85BDC9FD1C3A}</a:tableStyleId>
              </a:tblPr>
              <a:tblGrid>
                <a:gridCol w="4394719"/>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傳輸數據</a:t>
                      </a:r>
                      <a:endParaRPr lang="zh-TW" altLang="zh-TW" sz="1800" b="0" kern="100" dirty="0" smtClean="0">
                        <a:solidFill>
                          <a:schemeClr val="tx1"/>
                        </a:solidFill>
                        <a:effectLst/>
                        <a:latin typeface="標楷體" panose="03000509000000000000" pitchFamily="65" charset="-120"/>
                        <a:ea typeface="標楷體" panose="03000509000000000000" pitchFamily="65" charset="-120"/>
                        <a:cs typeface="Times New Roman"/>
                      </a:endParaRPr>
                    </a:p>
                  </a:txBody>
                  <a:tcPr/>
                </a:tc>
              </a:tr>
              <a:tr h="5570375">
                <a:tc>
                  <a:txBody>
                    <a:bodyPr/>
                    <a:lstStyle/>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行為者：</a:t>
                      </a:r>
                      <a:r>
                        <a:rPr lang="zh-TW" altLang="en-US" sz="1800" b="0" kern="100" dirty="0" smtClean="0">
                          <a:solidFill>
                            <a:schemeClr val="tx1"/>
                          </a:solidFill>
                          <a:effectLst/>
                          <a:latin typeface="標楷體" panose="03000509000000000000" pitchFamily="65" charset="-120"/>
                          <a:ea typeface="標楷體" panose="03000509000000000000" pitchFamily="65" charset="-120"/>
                        </a:rPr>
                        <a:t>藍芽及</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目標：</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傳輸數據</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前提：客戶需</a:t>
                      </a:r>
                      <a:r>
                        <a:rPr lang="zh-TW" altLang="en-US" sz="1800" b="0" kern="100" dirty="0" smtClean="0">
                          <a:solidFill>
                            <a:schemeClr val="tx1"/>
                          </a:solidFill>
                          <a:effectLst/>
                          <a:latin typeface="標楷體" panose="03000509000000000000" pitchFamily="65" charset="-120"/>
                          <a:ea typeface="標楷體" panose="03000509000000000000" pitchFamily="65" charset="-120"/>
                        </a:rPr>
                        <a:t>開啟藍芽即安裝</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smtClean="0">
                          <a:solidFill>
                            <a:schemeClr val="tx1"/>
                          </a:solidFill>
                          <a:effectLst/>
                          <a:latin typeface="標楷體" panose="03000509000000000000" pitchFamily="65" charset="-120"/>
                          <a:ea typeface="標楷體" panose="03000509000000000000" pitchFamily="65" charset="-120"/>
                        </a:rPr>
                        <a:t>關閉藍芽</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dirty="0" smtClean="0">
                          <a:latin typeface="標楷體" panose="03000509000000000000" pitchFamily="65" charset="-120"/>
                          <a:ea typeface="標楷體" panose="03000509000000000000" pitchFamily="65" charset="-120"/>
                        </a:rPr>
                        <a:t>裝置偵測到數據</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r>
                        <a:rPr lang="zh-TW" altLang="en-US" dirty="0" smtClean="0">
                          <a:latin typeface="標楷體" panose="03000509000000000000" pitchFamily="65" charset="-120"/>
                          <a:ea typeface="標楷體" panose="03000509000000000000" pitchFamily="65" charset="-120"/>
                        </a:rPr>
                        <a:t>透過藍芽傳輸到手機</a:t>
                      </a:r>
                      <a:r>
                        <a:rPr lang="en-US" altLang="zh-TW" dirty="0" smtClean="0">
                          <a:latin typeface="標楷體" panose="03000509000000000000" pitchFamily="65" charset="-120"/>
                          <a:ea typeface="標楷體" panose="03000509000000000000" pitchFamily="65" charset="-120"/>
                        </a:rPr>
                        <a:t>App</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同時會將</a:t>
                      </a: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GPS</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記錄的位置傳回手機</a:t>
                      </a: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App</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App</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將客戶的數據上傳回製作者</a:t>
                      </a:r>
                      <a:r>
                        <a:rPr lang="zh-TW" altLang="en-US" sz="1800" b="0" dirty="0" smtClean="0">
                          <a:solidFill>
                            <a:schemeClr val="tx1"/>
                          </a:solidFill>
                          <a:latin typeface="DFKai-SB" panose="03000509000000000000" pitchFamily="65" charset="-120"/>
                          <a:ea typeface="DFKai-SB" panose="03000509000000000000" pitchFamily="65" charset="-120"/>
                        </a:rPr>
                        <a:t>的系統服務器中</a:t>
                      </a:r>
                      <a:r>
                        <a:rPr lang="zh-CN" altLang="en-US" sz="1800" b="0" dirty="0" smtClean="0">
                          <a:solidFill>
                            <a:schemeClr val="tx1"/>
                          </a:solidFill>
                          <a:latin typeface="DFKai-SB" panose="03000509000000000000" pitchFamily="65" charset="-120"/>
                          <a:ea typeface="DFKai-SB" panose="03000509000000000000" pitchFamily="65" charset="-120"/>
                        </a:rPr>
                        <a:t>。</a:t>
                      </a:r>
                      <a:endParaRPr lang="en-US" altLang="zh-CN"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製作者會統計數據</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，記錄容易出現壓車情況的位置</a:t>
                      </a:r>
                      <a:r>
                        <a:rPr lang="zh-CN" altLang="en-US" sz="1800" b="0" dirty="0" smtClean="0">
                          <a:solidFill>
                            <a:schemeClr val="tx1"/>
                          </a:solidFill>
                          <a:latin typeface="DFKai-SB" panose="03000509000000000000" pitchFamily="65" charset="-120"/>
                          <a:ea typeface="DFKai-SB" panose="03000509000000000000" pitchFamily="65" charset="-120"/>
                        </a:rPr>
                        <a:t>。</a:t>
                      </a:r>
                      <a:endParaRPr lang="en-US" altLang="zh-CN"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製作者會依數據對裝置進行調整</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TW" altLang="en-US"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服務器會再將數據傳輸給用戶。</a:t>
                      </a:r>
                    </a:p>
                    <a:p>
                      <a:pPr marL="0" marR="0" lvl="0" indent="0" algn="l" defTabSz="457200" rtl="0" eaLnBrk="1" fontAlgn="auto" latinLnBrk="0" hangingPunct="1">
                        <a:lnSpc>
                          <a:spcPct val="100000"/>
                        </a:lnSpc>
                        <a:spcBef>
                          <a:spcPts val="0"/>
                        </a:spcBef>
                        <a:spcAft>
                          <a:spcPts val="0"/>
                        </a:spcAft>
                        <a:buClrTx/>
                        <a:buSzTx/>
                        <a:buFontTx/>
                        <a:buNone/>
                        <a:tabLst/>
                        <a:defRPr/>
                      </a:pPr>
                      <a:endPar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endParaRPr>
                    </a:p>
                    <a:p>
                      <a:endParaRPr lang="zh-TW" altLang="en-US" dirty="0">
                        <a:latin typeface="標楷體" panose="03000509000000000000" pitchFamily="65" charset="-120"/>
                        <a:ea typeface="標楷體" panose="03000509000000000000" pitchFamily="65" charset="-120"/>
                      </a:endParaRPr>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993672756"/>
              </p:ext>
            </p:extLst>
          </p:nvPr>
        </p:nvGraphicFramePr>
        <p:xfrm>
          <a:off x="0" y="235131"/>
          <a:ext cx="4693298" cy="6583680"/>
        </p:xfrm>
        <a:graphic>
          <a:graphicData uri="http://schemas.openxmlformats.org/drawingml/2006/table">
            <a:tbl>
              <a:tblPr firstRow="1" bandRow="1">
                <a:tableStyleId>{5C22544A-7EE6-4342-B048-85BDC9FD1C3A}</a:tableStyleId>
              </a:tblPr>
              <a:tblGrid>
                <a:gridCol w="3048000"/>
                <a:gridCol w="1645298"/>
              </a:tblGrid>
              <a:tr h="113014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8.</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將此數據記錄並傳輸回手機上製作的對應的</a:t>
                      </a: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app</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中，以便</a:t>
                      </a:r>
                      <a:r>
                        <a:rPr kumimoji="0" lang="zh-TW"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之後進行</a:t>
                      </a:r>
                      <a:r>
                        <a:rPr kumimoji="0" lang="zh-TW"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確認與校準</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FF0000"/>
                          </a:solidFill>
                          <a:latin typeface="DFKai-SB" panose="03000509000000000000" pitchFamily="65" charset="-120"/>
                          <a:ea typeface="DFKai-SB" panose="03000509000000000000" pitchFamily="65" charset="-120"/>
                        </a:rPr>
                        <a:t>客戶</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校準</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裝置</a:t>
                      </a:r>
                    </a:p>
                    <a:p>
                      <a:r>
                        <a:rPr lang="zh-CN" altLang="en-US" sz="1800" b="0" dirty="0" smtClean="0">
                          <a:solidFill>
                            <a:srgbClr val="FF0000"/>
                          </a:solidFill>
                          <a:latin typeface="DFKai-SB" panose="03000509000000000000" pitchFamily="65" charset="-120"/>
                          <a:ea typeface="DFKai-SB" panose="03000509000000000000" pitchFamily="65" charset="-120"/>
                        </a:rPr>
                        <a:t>客戶</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確認</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數據</a:t>
                      </a:r>
                      <a:endParaRPr lang="zh-CN" altLang="en-US" sz="1800" b="0" dirty="0">
                        <a:solidFill>
                          <a:srgbClr val="FF0000"/>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9. </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與</a:t>
                      </a:r>
                      <a:r>
                        <a:rPr lang="zh-TW" altLang="en-US" sz="1800" b="0" dirty="0" smtClean="0">
                          <a:solidFill>
                            <a:srgbClr val="FF0000"/>
                          </a:solidFill>
                          <a:latin typeface="DFKai-SB" panose="03000509000000000000" pitchFamily="65" charset="-120"/>
                          <a:ea typeface="DFKai-SB" panose="03000509000000000000" pitchFamily="65" charset="-120"/>
                        </a:rPr>
                        <a:t>警示裝置</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連接的</a:t>
                      </a: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GPS</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也會</a:t>
                      </a:r>
                      <a:r>
                        <a:rPr lang="zh-TW" altLang="en-US" sz="1800" b="0" dirty="0" smtClean="0">
                          <a:solidFill>
                            <a:srgbClr val="FF0000"/>
                          </a:solidFill>
                          <a:latin typeface="DFKai-SB" panose="03000509000000000000" pitchFamily="65" charset="-120"/>
                          <a:ea typeface="DFKai-SB" panose="03000509000000000000" pitchFamily="65" charset="-120"/>
                        </a:rPr>
                        <a:t>記錄</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使用者的機車傾斜角度過大時所在的</a:t>
                      </a:r>
                      <a:r>
                        <a:rPr lang="zh-TW" altLang="en-US" sz="1800" b="0" dirty="0" smtClean="0">
                          <a:solidFill>
                            <a:srgbClr val="FF0000"/>
                          </a:solidFill>
                          <a:latin typeface="DFKai-SB" panose="03000509000000000000" pitchFamily="65" charset="-120"/>
                          <a:ea typeface="DFKai-SB" panose="03000509000000000000" pitchFamily="65" charset="-120"/>
                        </a:rPr>
                        <a:t>具體位置</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，並傳回手機中的</a:t>
                      </a: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app</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solidFill>
                      <a:schemeClr val="accent1">
                        <a:lumMod val="60000"/>
                        <a:lumOff val="4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800" b="0" dirty="0" smtClean="0">
                          <a:solidFill>
                            <a:srgbClr val="FF0000"/>
                          </a:solidFill>
                          <a:latin typeface="DFKai-SB" panose="03000509000000000000" pitchFamily="65" charset="-120"/>
                          <a:ea typeface="DFKai-SB" panose="03000509000000000000" pitchFamily="65" charset="-120"/>
                        </a:rPr>
                        <a:t>警示裝置</a:t>
                      </a:r>
                      <a:r>
                        <a:rPr lang="en-US" altLang="zh-CN"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rgbClr val="FF0000"/>
                          </a:solidFill>
                          <a:latin typeface="DFKai-SB" panose="03000509000000000000" pitchFamily="65" charset="-120"/>
                          <a:ea typeface="DFKai-SB" panose="03000509000000000000" pitchFamily="65" charset="-120"/>
                        </a:rPr>
                        <a:t>記錄</a:t>
                      </a:r>
                      <a:r>
                        <a:rPr lang="en-US" altLang="zh-CN"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rgbClr val="FF0000"/>
                          </a:solidFill>
                          <a:latin typeface="DFKai-SB" panose="03000509000000000000" pitchFamily="65" charset="-120"/>
                          <a:ea typeface="DFKai-SB" panose="03000509000000000000" pitchFamily="65" charset="-120"/>
                        </a:rPr>
                        <a:t>具體位置</a:t>
                      </a:r>
                      <a:endParaRPr lang="zh-CN" altLang="en-US" sz="1800" b="0" dirty="0" smtClean="0">
                        <a:solidFill>
                          <a:schemeClr val="tx1"/>
                        </a:solidFill>
                        <a:latin typeface="DFKai-SB" panose="03000509000000000000" pitchFamily="65" charset="-120"/>
                        <a:ea typeface="DFKai-SB" panose="03000509000000000000" pitchFamily="65" charset="-120"/>
                      </a:endParaRPr>
                    </a:p>
                    <a:p>
                      <a:endParaRPr lang="zh-TW" altLang="en-US" dirty="0"/>
                    </a:p>
                  </a:txBody>
                  <a:tcPr>
                    <a:solidFill>
                      <a:schemeClr val="accent1">
                        <a:lumMod val="60000"/>
                        <a:lumOff val="40000"/>
                      </a:schemeClr>
                    </a:solidFill>
                  </a:tcPr>
                </a:tc>
              </a:tr>
              <a:tr h="5486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latin typeface="DFKai-SB" panose="03000509000000000000" pitchFamily="65" charset="-120"/>
                          <a:ea typeface="DFKai-SB" panose="03000509000000000000" pitchFamily="65" charset="-120"/>
                        </a:rPr>
                        <a:t>10. </a:t>
                      </a:r>
                      <a:r>
                        <a:rPr lang="en-US" altLang="zh-CN" sz="1800" b="0" dirty="0" smtClean="0">
                          <a:solidFill>
                            <a:srgbClr val="FF0000"/>
                          </a:solidFill>
                          <a:latin typeface="DFKai-SB" panose="03000509000000000000" pitchFamily="65" charset="-120"/>
                          <a:ea typeface="DFKai-SB" panose="03000509000000000000" pitchFamily="65" charset="-120"/>
                        </a:rPr>
                        <a:t>A</a:t>
                      </a:r>
                      <a:r>
                        <a:rPr lang="en-US" altLang="zh-TW" sz="1800" b="0" dirty="0" smtClean="0">
                          <a:solidFill>
                            <a:srgbClr val="FF0000"/>
                          </a:solidFill>
                          <a:latin typeface="DFKai-SB" panose="03000509000000000000" pitchFamily="65" charset="-120"/>
                          <a:ea typeface="DFKai-SB" panose="03000509000000000000" pitchFamily="65" charset="-120"/>
                        </a:rPr>
                        <a:t>pp</a:t>
                      </a:r>
                      <a:r>
                        <a:rPr lang="zh-TW" altLang="en-US" sz="1800" b="0" dirty="0" smtClean="0">
                          <a:solidFill>
                            <a:schemeClr val="tx1"/>
                          </a:solidFill>
                          <a:latin typeface="DFKai-SB" panose="03000509000000000000" pitchFamily="65" charset="-120"/>
                          <a:ea typeface="DFKai-SB" panose="03000509000000000000" pitchFamily="65" charset="-120"/>
                        </a:rPr>
                        <a:t>中客戶的</a:t>
                      </a:r>
                      <a:r>
                        <a:rPr lang="zh-TW" altLang="en-US" sz="1800" b="0" dirty="0" smtClean="0">
                          <a:solidFill>
                            <a:srgbClr val="FF0000"/>
                          </a:solidFill>
                          <a:latin typeface="DFKai-SB" panose="03000509000000000000" pitchFamily="65" charset="-120"/>
                          <a:ea typeface="DFKai-SB" panose="03000509000000000000" pitchFamily="65" charset="-120"/>
                        </a:rPr>
                        <a:t>數據</a:t>
                      </a:r>
                      <a:r>
                        <a:rPr lang="zh-TW" altLang="en-US" sz="1800" b="0" dirty="0" smtClean="0">
                          <a:solidFill>
                            <a:schemeClr val="tx1"/>
                          </a:solidFill>
                          <a:latin typeface="DFKai-SB" panose="03000509000000000000" pitchFamily="65" charset="-120"/>
                          <a:ea typeface="DFKai-SB" panose="03000509000000000000" pitchFamily="65" charset="-120"/>
                        </a:rPr>
                        <a:t>也會</a:t>
                      </a:r>
                      <a:r>
                        <a:rPr lang="zh-TW" altLang="en-US" sz="1800" b="0" dirty="0" smtClean="0">
                          <a:solidFill>
                            <a:srgbClr val="FF0000"/>
                          </a:solidFill>
                          <a:latin typeface="DFKai-SB" panose="03000509000000000000" pitchFamily="65" charset="-120"/>
                          <a:ea typeface="DFKai-SB" panose="03000509000000000000" pitchFamily="65" charset="-120"/>
                        </a:rPr>
                        <a:t>上傳</a:t>
                      </a:r>
                      <a:r>
                        <a:rPr lang="zh-TW" altLang="en-US" sz="1800" b="0" dirty="0" smtClean="0">
                          <a:solidFill>
                            <a:schemeClr val="tx1"/>
                          </a:solidFill>
                          <a:latin typeface="DFKai-SB" panose="03000509000000000000" pitchFamily="65" charset="-120"/>
                          <a:ea typeface="DFKai-SB" panose="03000509000000000000" pitchFamily="65" charset="-120"/>
                        </a:rPr>
                        <a:t>到製作者的系統服務器中</a:t>
                      </a:r>
                      <a:r>
                        <a:rPr lang="zh-CN" altLang="en-US" sz="1800" b="0" dirty="0" smtClean="0">
                          <a:solidFill>
                            <a:schemeClr val="tx1"/>
                          </a:solidFill>
                          <a:latin typeface="DFKai-SB" panose="03000509000000000000" pitchFamily="65" charset="-120"/>
                          <a:ea typeface="DFKai-SB" panose="03000509000000000000" pitchFamily="65" charset="-120"/>
                        </a:rPr>
                        <a:t>。</a:t>
                      </a:r>
                      <a:endParaRPr lang="zh-TW" altLang="en-US" sz="1800" b="0" dirty="0" smtClean="0">
                        <a:solidFill>
                          <a:schemeClr val="tx1"/>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srgbClr val="FF0000"/>
                          </a:solidFill>
                          <a:latin typeface="DFKai-SB" panose="03000509000000000000" pitchFamily="65" charset="-120"/>
                          <a:ea typeface="DFKai-SB" panose="03000509000000000000" pitchFamily="65" charset="-120"/>
                        </a:rPr>
                        <a:t>App</a:t>
                      </a:r>
                      <a:r>
                        <a:rPr lang="en-US" altLang="zh-CN"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rgbClr val="FF0000"/>
                          </a:solidFill>
                          <a:latin typeface="DFKai-SB" panose="03000509000000000000" pitchFamily="65" charset="-120"/>
                          <a:ea typeface="DFKai-SB" panose="03000509000000000000" pitchFamily="65" charset="-120"/>
                        </a:rPr>
                        <a:t>上傳</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數據</a:t>
                      </a:r>
                      <a:endParaRPr lang="en-US" altLang="zh-CN" sz="1800" b="0" dirty="0" smtClean="0">
                        <a:solidFill>
                          <a:srgbClr val="FF0000"/>
                        </a:solidFill>
                        <a:latin typeface="DFKai-SB" panose="03000509000000000000" pitchFamily="65" charset="-120"/>
                        <a:ea typeface="DFKai-SB" panose="03000509000000000000" pitchFamily="65" charset="-120"/>
                      </a:endParaRPr>
                    </a:p>
                    <a:p>
                      <a:endParaRPr lang="zh-TW" altLang="en-US" dirty="0"/>
                    </a:p>
                  </a:txBody>
                  <a:tcPr>
                    <a:solidFill>
                      <a:schemeClr val="accent1">
                        <a:lumMod val="40000"/>
                        <a:lumOff val="60000"/>
                      </a:schemeClr>
                    </a:solidFill>
                  </a:tcPr>
                </a:tc>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solidFill>
                            <a:prstClr val="black">
                              <a:lumMod val="85000"/>
                              <a:lumOff val="15000"/>
                            </a:prstClr>
                          </a:solidFill>
                          <a:latin typeface="DFKai-SB" panose="03000509000000000000" pitchFamily="65" charset="-120"/>
                          <a:ea typeface="DFKai-SB" panose="03000509000000000000" pitchFamily="65" charset="-120"/>
                        </a:rPr>
                        <a:t>11.</a:t>
                      </a:r>
                      <a:r>
                        <a:rPr lang="zh-TW" altLang="en-US" sz="1800" dirty="0" smtClean="0">
                          <a:solidFill>
                            <a:srgbClr val="FF0000"/>
                          </a:solidFill>
                          <a:latin typeface="DFKai-SB" panose="03000509000000000000" pitchFamily="65" charset="-120"/>
                          <a:ea typeface="DFKai-SB" panose="03000509000000000000" pitchFamily="65" charset="-120"/>
                        </a:rPr>
                        <a:t>製作者</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能夠</a:t>
                      </a:r>
                      <a:r>
                        <a:rPr lang="zh-TW" altLang="en-US" sz="1800" dirty="0" smtClean="0">
                          <a:solidFill>
                            <a:srgbClr val="FF0000"/>
                          </a:solidFill>
                          <a:latin typeface="DFKai-SB" panose="03000509000000000000" pitchFamily="65" charset="-120"/>
                          <a:ea typeface="DFKai-SB" panose="03000509000000000000" pitchFamily="65" charset="-120"/>
                        </a:rPr>
                        <a:t>統計</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什麼樣的客戶人群在什麼樣的路段容易出現“壓車”的情況</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solidFill>
                            <a:srgbClr val="FF0000"/>
                          </a:solidFill>
                          <a:latin typeface="DFKai-SB" panose="03000509000000000000" pitchFamily="65" charset="-120"/>
                          <a:ea typeface="DFKai-SB" panose="03000509000000000000" pitchFamily="65" charset="-120"/>
                        </a:rPr>
                        <a:t>製作者</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統計</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數據</a:t>
                      </a:r>
                      <a:endParaRPr lang="en-US" altLang="zh-CN" sz="1800" dirty="0" smtClean="0">
                        <a:solidFill>
                          <a:srgbClr val="FF0000"/>
                        </a:solidFill>
                        <a:latin typeface="DFKai-SB" panose="03000509000000000000" pitchFamily="65" charset="-120"/>
                        <a:ea typeface="DFKai-SB" panose="03000509000000000000" pitchFamily="65" charset="-120"/>
                      </a:endParaRPr>
                    </a:p>
                    <a:p>
                      <a:endParaRPr lang="zh-TW" altLang="en-US" dirty="0"/>
                    </a:p>
                  </a:txBody>
                  <a:tcPr>
                    <a:solidFill>
                      <a:schemeClr val="accent1">
                        <a:lumMod val="60000"/>
                        <a:lumOff val="40000"/>
                      </a:schemeClr>
                    </a:solidFill>
                  </a:tcPr>
                </a:tc>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solidFill>
                            <a:prstClr val="black">
                              <a:lumMod val="85000"/>
                              <a:lumOff val="15000"/>
                            </a:prstClr>
                          </a:solidFill>
                          <a:latin typeface="DFKai-SB" panose="03000509000000000000" pitchFamily="65" charset="-120"/>
                          <a:ea typeface="DFKai-SB" panose="03000509000000000000" pitchFamily="65" charset="-120"/>
                        </a:rPr>
                        <a:t>12.</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製作者針對數據</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對</a:t>
                      </a:r>
                      <a:r>
                        <a:rPr lang="zh-TW" altLang="en-US" sz="1800" dirty="0" smtClean="0">
                          <a:solidFill>
                            <a:srgbClr val="FF0000"/>
                          </a:solidFill>
                          <a:latin typeface="DFKai-SB" panose="03000509000000000000" pitchFamily="65" charset="-120"/>
                          <a:ea typeface="DFKai-SB" panose="03000509000000000000" pitchFamily="65" charset="-120"/>
                        </a:rPr>
                        <a:t>警示裝置</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做出</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相應</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調整，提前</a:t>
                      </a:r>
                      <a:r>
                        <a:rPr lang="zh-TW" altLang="en-US" sz="1800" dirty="0" smtClean="0">
                          <a:solidFill>
                            <a:srgbClr val="FF0000"/>
                          </a:solidFill>
                          <a:latin typeface="DFKai-SB" panose="03000509000000000000" pitchFamily="65" charset="-120"/>
                          <a:ea typeface="DFKai-SB" panose="03000509000000000000" pitchFamily="65" charset="-120"/>
                        </a:rPr>
                        <a:t>提醒使用者</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solidFill>
                            <a:srgbClr val="FF0000"/>
                          </a:solidFill>
                          <a:latin typeface="DFKai-SB" panose="03000509000000000000" pitchFamily="65" charset="-120"/>
                          <a:ea typeface="DFKai-SB" panose="03000509000000000000" pitchFamily="65" charset="-120"/>
                        </a:rPr>
                        <a:t>裝置</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提醒</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客戶</a:t>
                      </a:r>
                    </a:p>
                  </a:txBody>
                  <a:tcPr>
                    <a:solidFill>
                      <a:schemeClr val="accent1">
                        <a:lumMod val="40000"/>
                        <a:lumOff val="60000"/>
                      </a:schemeClr>
                    </a:solidFill>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17.</a:t>
                      </a:r>
                      <a:r>
                        <a:rPr kumimoji="0" lang="en-US" altLang="zh-CN"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App</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若與裝置相連，也會實時將</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數据傳輸</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至服務器，</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服務器</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也會再</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給其他大型跟車的</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車主</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App</a:t>
                      </a:r>
                      <a:r>
                        <a:rPr lang="en-US" altLang="zh-TW" sz="1800" dirty="0" smtClean="0">
                          <a:solidFill>
                            <a:schemeClr val="tx1"/>
                          </a:solidFill>
                          <a:latin typeface="DFKai-SB" panose="03000509000000000000" pitchFamily="65" charset="-120"/>
                          <a:ea typeface="DFKai-SB" panose="03000509000000000000" pitchFamily="65" charset="-120"/>
                        </a:rPr>
                        <a:t>+</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傳輸數据</a:t>
                      </a:r>
                      <a:r>
                        <a:rPr lang="en-US" altLang="zh-TW" sz="1800" dirty="0" smtClean="0">
                          <a:solidFill>
                            <a:schemeClr val="tx1"/>
                          </a:solidFill>
                          <a:latin typeface="DFKai-SB" panose="03000509000000000000" pitchFamily="65" charset="-120"/>
                          <a:ea typeface="DFKai-SB" panose="03000509000000000000" pitchFamily="65" charset="-120"/>
                        </a:rPr>
                        <a:t>+</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服務器</a:t>
                      </a:r>
                      <a:endParaRPr kumimoji="0" lang="en-US" altLang="zh-CN"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服務器</a:t>
                      </a: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傳輸數据</a:t>
                      </a: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車主</a:t>
                      </a:r>
                      <a:endParaRPr lang="zh-CN" altLang="en-US" sz="1800" dirty="0" smtClean="0"/>
                    </a:p>
                    <a:p>
                      <a:endParaRPr lang="zh-TW" altLang="en-US" dirty="0"/>
                    </a:p>
                  </a:txBody>
                  <a:tcPr>
                    <a:solidFill>
                      <a:schemeClr val="accent1">
                        <a:lumMod val="60000"/>
                        <a:lumOff val="40000"/>
                      </a:schemeClr>
                    </a:solidFill>
                  </a:tcPr>
                </a:tc>
              </a:tr>
            </a:tbl>
          </a:graphicData>
        </a:graphic>
      </p:graphicFrame>
      <p:cxnSp>
        <p:nvCxnSpPr>
          <p:cNvPr id="10" name="直線單箭頭接點 9"/>
          <p:cNvCxnSpPr/>
          <p:nvPr/>
        </p:nvCxnSpPr>
        <p:spPr>
          <a:xfrm>
            <a:off x="4519116" y="1259632"/>
            <a:ext cx="279148" cy="11849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4145893" y="2285999"/>
            <a:ext cx="696695" cy="765111"/>
          </a:xfrm>
          <a:prstGeom prst="straightConnector1">
            <a:avLst/>
          </a:prstGeom>
          <a:ln w="508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3819708" y="3270380"/>
            <a:ext cx="978556" cy="135293"/>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3738437" y="4042487"/>
            <a:ext cx="1059827" cy="34990"/>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819708" y="4683967"/>
            <a:ext cx="978556" cy="401218"/>
          </a:xfrm>
          <a:prstGeom prst="straightConnector1">
            <a:avLst/>
          </a:prstGeom>
          <a:ln w="508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4459629" y="4982547"/>
            <a:ext cx="489278" cy="1113454"/>
          </a:xfrm>
          <a:prstGeom prst="straightConnector1">
            <a:avLst/>
          </a:prstGeom>
          <a:ln w="508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50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17</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3059959651"/>
              </p:ext>
            </p:extLst>
          </p:nvPr>
        </p:nvGraphicFramePr>
        <p:xfrm>
          <a:off x="4749281" y="288764"/>
          <a:ext cx="4394719" cy="6046237"/>
        </p:xfrm>
        <a:graphic>
          <a:graphicData uri="http://schemas.openxmlformats.org/drawingml/2006/table">
            <a:tbl>
              <a:tblPr firstRow="1" bandRow="1">
                <a:tableStyleId>{5C22544A-7EE6-4342-B048-85BDC9FD1C3A}</a:tableStyleId>
              </a:tblPr>
              <a:tblGrid>
                <a:gridCol w="4394719"/>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傳輸訊息</a:t>
                      </a:r>
                      <a:endParaRPr lang="zh-TW" altLang="zh-TW" sz="1800" b="0" kern="100" dirty="0" smtClean="0">
                        <a:solidFill>
                          <a:schemeClr val="tx1"/>
                        </a:solidFill>
                        <a:effectLst/>
                        <a:latin typeface="標楷體" panose="03000509000000000000" pitchFamily="65" charset="-120"/>
                        <a:ea typeface="標楷體" panose="03000509000000000000" pitchFamily="65" charset="-120"/>
                        <a:cs typeface="Times New Roman"/>
                      </a:endParaRPr>
                    </a:p>
                  </a:txBody>
                  <a:tcPr/>
                </a:tc>
              </a:tr>
              <a:tr h="5570375">
                <a:tc>
                  <a:txBody>
                    <a:bodyPr/>
                    <a:lstStyle/>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行為者：</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目標：</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傳輸訊息</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前提：客戶需安裝</a:t>
                      </a:r>
                      <a:r>
                        <a:rPr lang="zh-TW" altLang="en-US" sz="1800" b="0" kern="100" dirty="0" smtClean="0">
                          <a:solidFill>
                            <a:schemeClr val="tx1"/>
                          </a:solidFill>
                          <a:effectLst/>
                          <a:latin typeface="標楷體" panose="03000509000000000000" pitchFamily="65" charset="-120"/>
                          <a:ea typeface="標楷體" panose="03000509000000000000" pitchFamily="65" charset="-120"/>
                        </a:rPr>
                        <a:t>裝置及</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smtClean="0">
                          <a:solidFill>
                            <a:schemeClr val="tx1"/>
                          </a:solidFill>
                          <a:effectLst/>
                          <a:latin typeface="標楷體" panose="03000509000000000000" pitchFamily="65" charset="-120"/>
                          <a:ea typeface="標楷體" panose="03000509000000000000" pitchFamily="65" charset="-120"/>
                        </a:rPr>
                        <a:t>關閉</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baseline="0" dirty="0" smtClean="0">
                          <a:latin typeface="標楷體" panose="03000509000000000000" pitchFamily="65" charset="-120"/>
                          <a:ea typeface="標楷體" panose="03000509000000000000" pitchFamily="65" charset="-120"/>
                        </a:rPr>
                        <a:t>裝置偵測到傾斜角度過大</a:t>
                      </a:r>
                      <a:r>
                        <a:rPr lang="zh-TW" altLang="en-US" sz="1800" b="0" dirty="0" smtClean="0">
                          <a:solidFill>
                            <a:schemeClr val="tx1"/>
                          </a:solidFill>
                          <a:latin typeface="DFKai-SB" panose="03000509000000000000" pitchFamily="65" charset="-120"/>
                          <a:ea typeface="DFKai-SB" panose="03000509000000000000" pitchFamily="65" charset="-120"/>
                        </a:rPr>
                        <a:t>，將角度顯示在</a:t>
                      </a:r>
                      <a:r>
                        <a:rPr lang="en-US" altLang="zh-TW" sz="1800" b="0" dirty="0" smtClean="0">
                          <a:solidFill>
                            <a:schemeClr val="tx1"/>
                          </a:solidFill>
                          <a:latin typeface="DFKai-SB" panose="03000509000000000000" pitchFamily="65" charset="-120"/>
                          <a:ea typeface="DFKai-SB" panose="03000509000000000000" pitchFamily="65" charset="-120"/>
                        </a:rPr>
                        <a:t>LCD</a:t>
                      </a:r>
                      <a:r>
                        <a:rPr lang="zh-TW" altLang="en-US" sz="1800" b="0" dirty="0" smtClean="0">
                          <a:solidFill>
                            <a:schemeClr val="tx1"/>
                          </a:solidFill>
                          <a:latin typeface="DFKai-SB" panose="03000509000000000000" pitchFamily="65" charset="-120"/>
                          <a:ea typeface="DFKai-SB" panose="03000509000000000000" pitchFamily="65" charset="-120"/>
                        </a:rPr>
                        <a:t>顯示器上</a:t>
                      </a:r>
                      <a:r>
                        <a:rPr lang="zh-CN" altLang="en-US" sz="1800" b="0" dirty="0" smtClean="0">
                          <a:solidFill>
                            <a:schemeClr val="tx1"/>
                          </a:solidFill>
                          <a:latin typeface="DFKai-SB" panose="03000509000000000000" pitchFamily="65" charset="-120"/>
                          <a:ea typeface="DFKai-SB" panose="03000509000000000000" pitchFamily="65" charset="-120"/>
                        </a:rPr>
                        <a:t>。</a:t>
                      </a:r>
                      <a:endParaRPr lang="en-US" altLang="zh-CN"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裝置偵測到即將轉彎時，也會將欲行進方向顯示在</a:t>
                      </a:r>
                      <a:r>
                        <a:rPr lang="en-US" altLang="zh-TW" sz="1800" b="0" dirty="0" smtClean="0">
                          <a:solidFill>
                            <a:schemeClr val="tx1"/>
                          </a:solidFill>
                          <a:latin typeface="DFKai-SB" panose="03000509000000000000" pitchFamily="65" charset="-120"/>
                          <a:ea typeface="DFKai-SB" panose="03000509000000000000" pitchFamily="65" charset="-120"/>
                        </a:rPr>
                        <a:t>LCD</a:t>
                      </a:r>
                      <a:r>
                        <a:rPr lang="zh-TW" altLang="en-US" sz="1800" b="0" dirty="0" smtClean="0">
                          <a:solidFill>
                            <a:schemeClr val="tx1"/>
                          </a:solidFill>
                          <a:latin typeface="DFKai-SB" panose="03000509000000000000" pitchFamily="65" charset="-120"/>
                          <a:ea typeface="DFKai-SB" panose="03000509000000000000" pitchFamily="65" charset="-120"/>
                        </a:rPr>
                        <a:t>顯示器上</a:t>
                      </a:r>
                      <a:r>
                        <a:rPr lang="zh-CN" altLang="en-US" sz="1800" b="0" dirty="0" smtClean="0">
                          <a:solidFill>
                            <a:schemeClr val="tx1"/>
                          </a:solidFill>
                          <a:latin typeface="DFKai-SB" panose="03000509000000000000" pitchFamily="65" charset="-120"/>
                          <a:ea typeface="DFKai-SB" panose="03000509000000000000" pitchFamily="65" charset="-120"/>
                        </a:rPr>
                        <a:t>。</a:t>
                      </a:r>
                      <a:endParaRPr lang="en-US" altLang="zh-CN" sz="1800" b="0" dirty="0" smtClean="0">
                        <a:solidFill>
                          <a:schemeClr val="dk1"/>
                        </a:solidFill>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轉彎時響起之蜂鳴器，如附近車輛皆有安裝</a:t>
                      </a:r>
                      <a:r>
                        <a:rPr lang="en-US" altLang="zh-TW" sz="1800" b="0" dirty="0" smtClean="0">
                          <a:solidFill>
                            <a:schemeClr val="tx1"/>
                          </a:solidFill>
                          <a:latin typeface="DFKai-SB" panose="03000509000000000000" pitchFamily="65" charset="-120"/>
                          <a:ea typeface="DFKai-SB" panose="03000509000000000000" pitchFamily="65" charset="-120"/>
                        </a:rPr>
                        <a:t>App</a:t>
                      </a:r>
                      <a:r>
                        <a:rPr lang="zh-TW" altLang="en-US" sz="1800" b="0" dirty="0" smtClean="0">
                          <a:solidFill>
                            <a:schemeClr val="tx1"/>
                          </a:solidFill>
                          <a:latin typeface="DFKai-SB" panose="03000509000000000000" pitchFamily="65" charset="-120"/>
                          <a:ea typeface="DFKai-SB" panose="03000509000000000000" pitchFamily="65" charset="-120"/>
                        </a:rPr>
                        <a:t>，則會使用語音播報進行提醒</a:t>
                      </a:r>
                      <a:r>
                        <a:rPr lang="en-US" altLang="zh-TW"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chemeClr val="tx1"/>
                          </a:solidFill>
                          <a:latin typeface="DFKai-SB" panose="03000509000000000000" pitchFamily="65" charset="-120"/>
                          <a:ea typeface="DFKai-SB" panose="03000509000000000000" pitchFamily="65" charset="-120"/>
                        </a:rPr>
                        <a:t>如附近有無安裝</a:t>
                      </a:r>
                      <a:r>
                        <a:rPr lang="en-US" altLang="zh-TW" sz="1800" b="0" dirty="0" smtClean="0">
                          <a:solidFill>
                            <a:schemeClr val="tx1"/>
                          </a:solidFill>
                          <a:latin typeface="DFKai-SB" panose="03000509000000000000" pitchFamily="65" charset="-120"/>
                          <a:ea typeface="DFKai-SB" panose="03000509000000000000" pitchFamily="65" charset="-120"/>
                        </a:rPr>
                        <a:t>App</a:t>
                      </a:r>
                      <a:r>
                        <a:rPr lang="zh-TW" altLang="en-US" sz="1800" b="0" dirty="0" smtClean="0">
                          <a:solidFill>
                            <a:schemeClr val="tx1"/>
                          </a:solidFill>
                          <a:latin typeface="DFKai-SB" panose="03000509000000000000" pitchFamily="65" charset="-120"/>
                          <a:ea typeface="DFKai-SB" panose="03000509000000000000" pitchFamily="65" charset="-120"/>
                        </a:rPr>
                        <a:t>之車輛，仍然響起蜂鳴器</a:t>
                      </a:r>
                      <a:r>
                        <a:rPr lang="en-US" altLang="zh-TW"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chemeClr val="tx1"/>
                          </a:solidFill>
                          <a:latin typeface="DFKai-SB" panose="03000509000000000000" pitchFamily="65" charset="-120"/>
                          <a:ea typeface="DFKai-SB" panose="03000509000000000000" pitchFamily="65" charset="-120"/>
                        </a:rPr>
                        <a:t> 。</a:t>
                      </a:r>
                      <a:endParaRPr lang="en-US" altLang="zh-CN"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若有安裝</a:t>
                      </a:r>
                      <a:r>
                        <a:rPr lang="en-US" altLang="zh-TW" sz="1800" b="0" dirty="0" smtClean="0">
                          <a:solidFill>
                            <a:schemeClr val="tx1"/>
                          </a:solidFill>
                          <a:latin typeface="DFKai-SB" panose="03000509000000000000" pitchFamily="65" charset="-120"/>
                          <a:ea typeface="DFKai-SB" panose="03000509000000000000" pitchFamily="65" charset="-120"/>
                        </a:rPr>
                        <a:t>App</a:t>
                      </a:r>
                      <a:r>
                        <a:rPr lang="zh-TW" altLang="en-US" sz="1800" b="0" dirty="0" smtClean="0">
                          <a:solidFill>
                            <a:schemeClr val="tx1"/>
                          </a:solidFill>
                          <a:latin typeface="DFKai-SB" panose="03000509000000000000" pitchFamily="65" charset="-120"/>
                          <a:ea typeface="DFKai-SB" panose="03000509000000000000" pitchFamily="65" charset="-120"/>
                        </a:rPr>
                        <a:t>並接入</a:t>
                      </a:r>
                      <a:r>
                        <a:rPr lang="en-US" altLang="zh-TW" sz="1800" b="0" dirty="0" err="1" smtClean="0">
                          <a:solidFill>
                            <a:schemeClr val="tx1"/>
                          </a:solidFill>
                          <a:latin typeface="DFKai-SB" panose="03000509000000000000" pitchFamily="65" charset="-120"/>
                          <a:ea typeface="DFKai-SB" panose="03000509000000000000" pitchFamily="65" charset="-120"/>
                        </a:rPr>
                        <a:t>wifi</a:t>
                      </a:r>
                      <a:r>
                        <a:rPr lang="zh-TW" altLang="en-US" sz="1800" b="0" dirty="0" smtClean="0">
                          <a:solidFill>
                            <a:schemeClr val="tx1"/>
                          </a:solidFill>
                          <a:latin typeface="DFKai-SB" panose="03000509000000000000" pitchFamily="65" charset="-120"/>
                          <a:ea typeface="DFKai-SB" panose="03000509000000000000" pitchFamily="65" charset="-120"/>
                        </a:rPr>
                        <a:t>，便會自動接收訊息</a:t>
                      </a:r>
                      <a:r>
                        <a:rPr lang="zh-CN" altLang="en-US" sz="1800" b="0" dirty="0" smtClean="0">
                          <a:solidFill>
                            <a:schemeClr val="tx1"/>
                          </a:solidFill>
                          <a:latin typeface="DFKai-SB" panose="03000509000000000000" pitchFamily="65" charset="-120"/>
                          <a:ea typeface="DFKai-SB" panose="03000509000000000000" pitchFamily="65" charset="-120"/>
                        </a:rPr>
                        <a:t>。</a:t>
                      </a:r>
                      <a:endParaRPr lang="en-US" altLang="zh-CN"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若檢測到與附近用戶較近時，便會自動響起語音播報</a:t>
                      </a:r>
                      <a:r>
                        <a:rPr lang="zh-CN" altLang="en-US" sz="1800" b="0" dirty="0" smtClean="0">
                          <a:solidFill>
                            <a:schemeClr val="tx1"/>
                          </a:solidFill>
                          <a:latin typeface="DFKai-SB" panose="03000509000000000000" pitchFamily="65" charset="-120"/>
                          <a:ea typeface="DFKai-SB" panose="03000509000000000000" pitchFamily="65" charset="-120"/>
                        </a:rPr>
                        <a:t>。</a:t>
                      </a:r>
                      <a:endParaRPr lang="en-US" altLang="zh-CN" sz="1800" b="0" dirty="0" smtClean="0">
                        <a:solidFill>
                          <a:schemeClr val="tx1"/>
                        </a:solidFill>
                        <a:latin typeface="DFKai-SB" panose="03000509000000000000" pitchFamily="65" charset="-120"/>
                        <a:ea typeface="DFKai-SB" panose="03000509000000000000" pitchFamily="65" charset="-120"/>
                      </a:endParaRPr>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879160256"/>
              </p:ext>
            </p:extLst>
          </p:nvPr>
        </p:nvGraphicFramePr>
        <p:xfrm>
          <a:off x="0" y="1231641"/>
          <a:ext cx="4730620" cy="5443479"/>
        </p:xfrm>
        <a:graphic>
          <a:graphicData uri="http://schemas.openxmlformats.org/drawingml/2006/table">
            <a:tbl>
              <a:tblPr firstRow="1" bandRow="1">
                <a:tableStyleId>{5C22544A-7EE6-4342-B048-85BDC9FD1C3A}</a:tableStyleId>
              </a:tblPr>
              <a:tblGrid>
                <a:gridCol w="3219062"/>
                <a:gridCol w="1511558"/>
              </a:tblGrid>
              <a:tr h="9727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latin typeface="DFKai-SB" panose="03000509000000000000" pitchFamily="65" charset="-120"/>
                          <a:ea typeface="DFKai-SB" panose="03000509000000000000" pitchFamily="65" charset="-120"/>
                        </a:rPr>
                        <a:t>7.</a:t>
                      </a:r>
                      <a:r>
                        <a:rPr lang="zh-TW" altLang="en-US" sz="1800" b="0" dirty="0" smtClean="0">
                          <a:solidFill>
                            <a:schemeClr val="tx1"/>
                          </a:solidFill>
                          <a:latin typeface="DFKai-SB" panose="03000509000000000000" pitchFamily="65" charset="-120"/>
                          <a:ea typeface="DFKai-SB" panose="03000509000000000000" pitchFamily="65" charset="-120"/>
                        </a:rPr>
                        <a:t>蜂鳴器發出警報聲的同時，</a:t>
                      </a:r>
                      <a:r>
                        <a:rPr lang="zh-TW" altLang="en-US" sz="1800" b="0" dirty="0" smtClean="0">
                          <a:solidFill>
                            <a:srgbClr val="FF0000"/>
                          </a:solidFill>
                          <a:latin typeface="DFKai-SB" panose="03000509000000000000" pitchFamily="65" charset="-120"/>
                          <a:ea typeface="DFKai-SB" panose="03000509000000000000" pitchFamily="65" charset="-120"/>
                        </a:rPr>
                        <a:t>警示裝置</a:t>
                      </a:r>
                      <a:r>
                        <a:rPr lang="zh-TW" altLang="en-US" sz="1800" b="0" dirty="0" smtClean="0">
                          <a:solidFill>
                            <a:schemeClr val="tx1"/>
                          </a:solidFill>
                          <a:latin typeface="DFKai-SB" panose="03000509000000000000" pitchFamily="65" charset="-120"/>
                          <a:ea typeface="DFKai-SB" panose="03000509000000000000" pitchFamily="65" charset="-120"/>
                        </a:rPr>
                        <a:t>也會將此時的</a:t>
                      </a:r>
                      <a:r>
                        <a:rPr lang="zh-TW" altLang="en-US" sz="1800" b="0" dirty="0" smtClean="0">
                          <a:solidFill>
                            <a:srgbClr val="FF0000"/>
                          </a:solidFill>
                          <a:latin typeface="DFKai-SB" panose="03000509000000000000" pitchFamily="65" charset="-120"/>
                          <a:ea typeface="DFKai-SB" panose="03000509000000000000" pitchFamily="65" charset="-120"/>
                        </a:rPr>
                        <a:t>傾斜角度</a:t>
                      </a:r>
                      <a:r>
                        <a:rPr lang="zh-TW" altLang="en-US" sz="1800" b="0" dirty="0" smtClean="0">
                          <a:solidFill>
                            <a:schemeClr val="tx1"/>
                          </a:solidFill>
                          <a:latin typeface="DFKai-SB" panose="03000509000000000000" pitchFamily="65" charset="-120"/>
                          <a:ea typeface="DFKai-SB" panose="03000509000000000000" pitchFamily="65" charset="-120"/>
                        </a:rPr>
                        <a:t>顯示在</a:t>
                      </a:r>
                      <a:r>
                        <a:rPr lang="en-US" altLang="zh-TW" sz="1800" b="0" dirty="0" smtClean="0">
                          <a:solidFill>
                            <a:schemeClr val="tx1"/>
                          </a:solidFill>
                          <a:latin typeface="DFKai-SB" panose="03000509000000000000" pitchFamily="65" charset="-120"/>
                          <a:ea typeface="DFKai-SB" panose="03000509000000000000" pitchFamily="65" charset="-120"/>
                        </a:rPr>
                        <a:t>LCD</a:t>
                      </a:r>
                      <a:r>
                        <a:rPr lang="zh-TW" altLang="en-US" sz="1800" b="0" dirty="0" smtClean="0">
                          <a:solidFill>
                            <a:schemeClr val="tx1"/>
                          </a:solidFill>
                          <a:latin typeface="DFKai-SB" panose="03000509000000000000" pitchFamily="65" charset="-120"/>
                          <a:ea typeface="DFKai-SB" panose="03000509000000000000" pitchFamily="65" charset="-120"/>
                        </a:rPr>
                        <a:t>顯示屏</a:t>
                      </a:r>
                      <a:r>
                        <a:rPr lang="zh-TW" altLang="en-US" sz="1800" b="0" smtClean="0">
                          <a:solidFill>
                            <a:schemeClr val="tx1"/>
                          </a:solidFill>
                          <a:latin typeface="DFKai-SB" panose="03000509000000000000" pitchFamily="65" charset="-120"/>
                          <a:ea typeface="DFKai-SB" panose="03000509000000000000" pitchFamily="65" charset="-120"/>
                        </a:rPr>
                        <a:t>上</a:t>
                      </a:r>
                      <a:r>
                        <a:rPr lang="zh-CN" altLang="en-US" sz="1800" b="0" smtClean="0">
                          <a:solidFill>
                            <a:schemeClr val="tx1"/>
                          </a:solidFill>
                          <a:latin typeface="DFKai-SB" panose="03000509000000000000" pitchFamily="65" charset="-120"/>
                          <a:ea typeface="DFKai-SB" panose="03000509000000000000" pitchFamily="65" charset="-120"/>
                        </a:rPr>
                        <a:t>。</a:t>
                      </a:r>
                      <a:endParaRPr lang="zh-TW" altLang="en-US" sz="1800" b="0" dirty="0" smtClean="0">
                        <a:solidFill>
                          <a:schemeClr val="tx1"/>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c>
                  <a:txBody>
                    <a:bodyPr/>
                    <a:lstStyle/>
                    <a:p>
                      <a:r>
                        <a:rPr lang="zh-TW" altLang="en-US" sz="1800" b="0" dirty="0" smtClean="0">
                          <a:solidFill>
                            <a:srgbClr val="FF0000"/>
                          </a:solidFill>
                          <a:latin typeface="DFKai-SB" panose="03000509000000000000" pitchFamily="65" charset="-120"/>
                          <a:ea typeface="DFKai-SB" panose="03000509000000000000" pitchFamily="65" charset="-120"/>
                        </a:rPr>
                        <a:t>警示裝置</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提示</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客戶</a:t>
                      </a:r>
                      <a:endParaRPr lang="en-US" altLang="zh-CN" sz="1800" b="0" dirty="0" smtClean="0">
                        <a:solidFill>
                          <a:srgbClr val="FF0000"/>
                        </a:solidFill>
                        <a:latin typeface="DFKai-SB" panose="03000509000000000000" pitchFamily="65" charset="-120"/>
                        <a:ea typeface="DFKai-SB" panose="03000509000000000000" pitchFamily="65" charset="-120"/>
                      </a:endParaRPr>
                    </a:p>
                    <a:p>
                      <a:endParaRPr lang="en-US" altLang="zh-CN" sz="1800" b="0" smtClean="0">
                        <a:solidFill>
                          <a:schemeClr val="tx1"/>
                        </a:solidFill>
                        <a:latin typeface="DFKai-SB" panose="03000509000000000000" pitchFamily="65" charset="-120"/>
                        <a:ea typeface="DFKai-SB" panose="03000509000000000000" pitchFamily="65" charset="-120"/>
                      </a:endParaRPr>
                    </a:p>
                    <a:p>
                      <a:endParaRPr lang="zh-TW" altLang="en-US" dirty="0"/>
                    </a:p>
                  </a:txBody>
                  <a:tcPr>
                    <a:solidFill>
                      <a:schemeClr val="accent1">
                        <a:lumMod val="40000"/>
                        <a:lumOff val="60000"/>
                      </a:schemeClr>
                    </a:solidFill>
                  </a:tcPr>
                </a:tc>
              </a:tr>
              <a:tr h="9727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tx1"/>
                          </a:solidFill>
                          <a:latin typeface="DFKai-SB" panose="03000509000000000000" pitchFamily="65" charset="-120"/>
                          <a:ea typeface="DFKai-SB" panose="03000509000000000000" pitchFamily="65" charset="-120"/>
                        </a:rPr>
                        <a:t>13.</a:t>
                      </a:r>
                      <a:r>
                        <a:rPr lang="zh-TW" altLang="en-US" sz="1800" dirty="0" smtClean="0">
                          <a:solidFill>
                            <a:srgbClr val="FF0000"/>
                          </a:solidFill>
                          <a:latin typeface="DFKai-SB" panose="03000509000000000000" pitchFamily="65" charset="-120"/>
                          <a:ea typeface="DFKai-SB" panose="03000509000000000000" pitchFamily="65" charset="-120"/>
                        </a:rPr>
                        <a:t>客戶</a:t>
                      </a:r>
                      <a:r>
                        <a:rPr lang="zh-TW" altLang="en-US" sz="1800" dirty="0" smtClean="0">
                          <a:solidFill>
                            <a:schemeClr val="tx1"/>
                          </a:solidFill>
                          <a:latin typeface="DFKai-SB" panose="03000509000000000000" pitchFamily="65" charset="-120"/>
                          <a:ea typeface="DFKai-SB" panose="03000509000000000000" pitchFamily="65" charset="-120"/>
                        </a:rPr>
                        <a:t>要做出轉彎行為時，</a:t>
                      </a:r>
                      <a:r>
                        <a:rPr lang="zh-TW" altLang="en-US" sz="1800" dirty="0" smtClean="0">
                          <a:solidFill>
                            <a:srgbClr val="FF0000"/>
                          </a:solidFill>
                          <a:latin typeface="DFKai-SB" panose="03000509000000000000" pitchFamily="65" charset="-120"/>
                          <a:ea typeface="DFKai-SB" panose="03000509000000000000" pitchFamily="65" charset="-120"/>
                        </a:rPr>
                        <a:t>警示裝置</a:t>
                      </a:r>
                      <a:r>
                        <a:rPr lang="zh-TW" altLang="en-US" sz="1800" dirty="0" smtClean="0">
                          <a:solidFill>
                            <a:schemeClr val="tx1"/>
                          </a:solidFill>
                          <a:latin typeface="DFKai-SB" panose="03000509000000000000" pitchFamily="65" charset="-120"/>
                          <a:ea typeface="DFKai-SB" panose="03000509000000000000" pitchFamily="65" charset="-120"/>
                        </a:rPr>
                        <a:t>也會對此進行檢測</a:t>
                      </a:r>
                      <a:r>
                        <a:rPr lang="zh-CN" altLang="en-US" sz="1800" dirty="0" smtClean="0">
                          <a:solidFill>
                            <a:schemeClr val="tx1"/>
                          </a:solidFill>
                          <a:latin typeface="DFKai-SB" panose="03000509000000000000" pitchFamily="65" charset="-120"/>
                          <a:ea typeface="DFKai-SB" panose="03000509000000000000" pitchFamily="65" charset="-120"/>
                        </a:rPr>
                        <a:t>，</a:t>
                      </a:r>
                      <a:r>
                        <a:rPr lang="zh-TW" altLang="en-US" sz="1800" dirty="0" smtClean="0">
                          <a:solidFill>
                            <a:schemeClr val="tx1"/>
                          </a:solidFill>
                          <a:latin typeface="DFKai-SB" panose="03000509000000000000" pitchFamily="65" charset="-120"/>
                          <a:ea typeface="DFKai-SB" panose="03000509000000000000" pitchFamily="65" charset="-120"/>
                        </a:rPr>
                        <a:t>並將預行進的方向</a:t>
                      </a:r>
                      <a:r>
                        <a:rPr lang="zh-TW" altLang="en-US" sz="1800" dirty="0" smtClean="0">
                          <a:solidFill>
                            <a:srgbClr val="FF0000"/>
                          </a:solidFill>
                          <a:latin typeface="DFKai-SB" panose="03000509000000000000" pitchFamily="65" charset="-120"/>
                          <a:ea typeface="DFKai-SB" panose="03000509000000000000" pitchFamily="65" charset="-120"/>
                        </a:rPr>
                        <a:t>顯示</a:t>
                      </a:r>
                      <a:r>
                        <a:rPr lang="zh-TW" altLang="en-US" sz="1800" dirty="0" smtClean="0">
                          <a:solidFill>
                            <a:schemeClr val="tx1"/>
                          </a:solidFill>
                          <a:latin typeface="DFKai-SB" panose="03000509000000000000" pitchFamily="65" charset="-120"/>
                          <a:ea typeface="DFKai-SB" panose="03000509000000000000" pitchFamily="65" charset="-120"/>
                        </a:rPr>
                        <a:t>在</a:t>
                      </a:r>
                      <a:r>
                        <a:rPr lang="en-US" altLang="zh-TW" sz="1800" dirty="0" smtClean="0">
                          <a:solidFill>
                            <a:schemeClr val="tx1"/>
                          </a:solidFill>
                          <a:latin typeface="DFKai-SB" panose="03000509000000000000" pitchFamily="65" charset="-120"/>
                          <a:ea typeface="DFKai-SB" panose="03000509000000000000" pitchFamily="65" charset="-120"/>
                        </a:rPr>
                        <a:t>LCD</a:t>
                      </a:r>
                      <a:r>
                        <a:rPr lang="zh-TW" altLang="en-US" sz="1800" dirty="0" smtClean="0">
                          <a:solidFill>
                            <a:schemeClr val="tx1"/>
                          </a:solidFill>
                          <a:latin typeface="DFKai-SB" panose="03000509000000000000" pitchFamily="65" charset="-120"/>
                          <a:ea typeface="DFKai-SB" panose="03000509000000000000" pitchFamily="65" charset="-120"/>
                        </a:rPr>
                        <a:t>顯示屏上</a:t>
                      </a:r>
                      <a:r>
                        <a:rPr lang="zh-CN" altLang="en-US" sz="1800" dirty="0" smtClean="0">
                          <a:solidFill>
                            <a:schemeClr val="tx1"/>
                          </a:solidFill>
                          <a:latin typeface="DFKai-SB" panose="03000509000000000000" pitchFamily="65" charset="-120"/>
                          <a:ea typeface="DFKai-SB" panose="03000509000000000000" pitchFamily="65" charset="-120"/>
                        </a:rPr>
                        <a:t>。</a:t>
                      </a:r>
                      <a:endParaRPr lang="zh-CN" altLang="en-US" dirty="0" smtClean="0"/>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1800" dirty="0" smtClean="0">
                          <a:solidFill>
                            <a:srgbClr val="FF0000"/>
                          </a:solidFill>
                          <a:latin typeface="DFKai-SB" panose="03000509000000000000" pitchFamily="65" charset="-120"/>
                          <a:ea typeface="DFKai-SB" panose="03000509000000000000" pitchFamily="65" charset="-120"/>
                        </a:rPr>
                        <a:t>裝置</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告知</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客戶</a:t>
                      </a:r>
                      <a:endParaRPr lang="zh-TW" altLang="en-US" sz="1800" dirty="0" smtClean="0">
                        <a:solidFill>
                          <a:srgbClr val="FF0000"/>
                        </a:solidFill>
                        <a:latin typeface="DFKai-SB" panose="03000509000000000000" pitchFamily="65" charset="-120"/>
                        <a:ea typeface="DFKai-SB" panose="03000509000000000000" pitchFamily="65" charset="-120"/>
                      </a:endParaRPr>
                    </a:p>
                    <a:p>
                      <a:endParaRPr lang="zh-TW" altLang="en-US" dirty="0"/>
                    </a:p>
                  </a:txBody>
                  <a:tcPr>
                    <a:solidFill>
                      <a:schemeClr val="accent1">
                        <a:lumMod val="60000"/>
                        <a:lumOff val="40000"/>
                      </a:schemeClr>
                    </a:solidFill>
                  </a:tcPr>
                </a:tc>
              </a:tr>
              <a:tr h="9629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tx1"/>
                          </a:solidFill>
                          <a:latin typeface="DFKai-SB" panose="03000509000000000000" pitchFamily="65" charset="-120"/>
                          <a:ea typeface="DFKai-SB" panose="03000509000000000000" pitchFamily="65" charset="-120"/>
                        </a:rPr>
                        <a:t>15.</a:t>
                      </a:r>
                      <a:r>
                        <a:rPr lang="zh-TW" altLang="en-US" sz="1800" dirty="0" smtClean="0">
                          <a:solidFill>
                            <a:schemeClr val="tx1"/>
                          </a:solidFill>
                          <a:latin typeface="DFKai-SB" panose="03000509000000000000" pitchFamily="65" charset="-120"/>
                          <a:ea typeface="DFKai-SB" panose="03000509000000000000" pitchFamily="65" charset="-120"/>
                        </a:rPr>
                        <a:t>如果</a:t>
                      </a:r>
                      <a:r>
                        <a:rPr lang="zh-TW" altLang="en-US" sz="1800" dirty="0" smtClean="0">
                          <a:solidFill>
                            <a:srgbClr val="FF0000"/>
                          </a:solidFill>
                          <a:latin typeface="DFKai-SB" panose="03000509000000000000" pitchFamily="65" charset="-120"/>
                          <a:ea typeface="DFKai-SB" panose="03000509000000000000" pitchFamily="65" charset="-120"/>
                        </a:rPr>
                        <a:t>後方大型</a:t>
                      </a:r>
                      <a:r>
                        <a:rPr lang="zh-CN" altLang="en-US" sz="1800" dirty="0" smtClean="0">
                          <a:solidFill>
                            <a:srgbClr val="FF0000"/>
                          </a:solidFill>
                          <a:latin typeface="DFKai-SB" panose="03000509000000000000" pitchFamily="65" charset="-120"/>
                          <a:ea typeface="DFKai-SB" panose="03000509000000000000" pitchFamily="65" charset="-120"/>
                        </a:rPr>
                        <a:t>車輛</a:t>
                      </a:r>
                      <a:r>
                        <a:rPr lang="zh-TW" altLang="en-US" sz="1800" dirty="0" smtClean="0">
                          <a:solidFill>
                            <a:schemeClr val="tx1"/>
                          </a:solidFill>
                          <a:latin typeface="DFKai-SB" panose="03000509000000000000" pitchFamily="65" charset="-120"/>
                          <a:ea typeface="DFKai-SB" panose="03000509000000000000" pitchFamily="65" charset="-120"/>
                        </a:rPr>
                        <a:t>有安裝</a:t>
                      </a:r>
                      <a:r>
                        <a:rPr lang="en-US" altLang="zh-TW" sz="1800" dirty="0" smtClean="0">
                          <a:solidFill>
                            <a:srgbClr val="FF0000"/>
                          </a:solidFill>
                          <a:latin typeface="DFKai-SB" panose="03000509000000000000" pitchFamily="65" charset="-120"/>
                          <a:ea typeface="DFKai-SB" panose="03000509000000000000" pitchFamily="65" charset="-120"/>
                        </a:rPr>
                        <a:t>app</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TW" altLang="en-US" sz="1800" dirty="0" smtClean="0">
                          <a:solidFill>
                            <a:schemeClr val="tx1"/>
                          </a:solidFill>
                          <a:latin typeface="DFKai-SB" panose="03000509000000000000" pitchFamily="65" charset="-120"/>
                          <a:ea typeface="DFKai-SB" panose="03000509000000000000" pitchFamily="65" charset="-120"/>
                        </a:rPr>
                        <a:t>蜂鳴器則不會響起，改用語音播報訊息進行</a:t>
                      </a:r>
                      <a:r>
                        <a:rPr lang="zh-TW" altLang="en-US" sz="1800" dirty="0" smtClean="0">
                          <a:solidFill>
                            <a:srgbClr val="FF0000"/>
                          </a:solidFill>
                          <a:latin typeface="DFKai-SB" panose="03000509000000000000" pitchFamily="65" charset="-120"/>
                          <a:ea typeface="DFKai-SB" panose="03000509000000000000" pitchFamily="65" charset="-120"/>
                        </a:rPr>
                        <a:t>提醒</a:t>
                      </a:r>
                      <a:r>
                        <a:rPr lang="zh-CN" altLang="en-US" sz="1800" dirty="0" smtClean="0">
                          <a:solidFill>
                            <a:schemeClr val="tx1"/>
                          </a:solidFill>
                          <a:latin typeface="DFKai-SB" panose="03000509000000000000" pitchFamily="65" charset="-120"/>
                          <a:ea typeface="DFKai-SB" panose="03000509000000000000" pitchFamily="65" charset="-120"/>
                        </a:rPr>
                        <a:t>。</a:t>
                      </a:r>
                      <a:endParaRPr lang="zh-CN" altLang="en-US" sz="1800" dirty="0">
                        <a:solidFill>
                          <a:schemeClr val="tx1"/>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solidFill>
                            <a:srgbClr val="FF0000"/>
                          </a:solidFill>
                          <a:latin typeface="DFKai-SB" panose="03000509000000000000" pitchFamily="65" charset="-120"/>
                          <a:ea typeface="DFKai-SB" panose="03000509000000000000" pitchFamily="65" charset="-120"/>
                        </a:rPr>
                        <a:t>App</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提醒</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後方大型車輛</a:t>
                      </a:r>
                      <a:endParaRPr lang="zh-TW" altLang="en-US" sz="1800" dirty="0" smtClean="0">
                        <a:solidFill>
                          <a:srgbClr val="FF0000"/>
                        </a:solidFill>
                        <a:latin typeface="DFKai-SB" panose="03000509000000000000" pitchFamily="65" charset="-120"/>
                        <a:ea typeface="DFKai-SB" panose="03000509000000000000" pitchFamily="65" charset="-120"/>
                      </a:endParaRPr>
                    </a:p>
                    <a:p>
                      <a:endParaRPr lang="zh-TW" altLang="en-US" dirty="0"/>
                    </a:p>
                  </a:txBody>
                  <a:tcPr>
                    <a:solidFill>
                      <a:schemeClr val="accent1">
                        <a:lumMod val="40000"/>
                        <a:lumOff val="60000"/>
                      </a:schemeClr>
                    </a:solidFill>
                  </a:tcPr>
                </a:tc>
              </a:tr>
              <a:tr h="11887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tx1"/>
                          </a:solidFill>
                          <a:latin typeface="DFKai-SB" panose="03000509000000000000" pitchFamily="65" charset="-120"/>
                          <a:ea typeface="DFKai-SB" panose="03000509000000000000" pitchFamily="65" charset="-120"/>
                        </a:rPr>
                        <a:t>18.</a:t>
                      </a:r>
                      <a:r>
                        <a:rPr lang="zh-CN" altLang="en-US" sz="1800" dirty="0" smtClean="0">
                          <a:solidFill>
                            <a:schemeClr val="tx1"/>
                          </a:solidFill>
                          <a:latin typeface="DFKai-SB" panose="03000509000000000000" pitchFamily="65" charset="-120"/>
                          <a:ea typeface="DFKai-SB" panose="03000509000000000000" pitchFamily="65" charset="-120"/>
                        </a:rPr>
                        <a:t>大型跟車的車主的手機若有安裝</a:t>
                      </a:r>
                      <a:r>
                        <a:rPr lang="en-US" altLang="zh-CN" sz="1800" dirty="0" smtClean="0">
                          <a:solidFill>
                            <a:srgbClr val="FF0000"/>
                          </a:solidFill>
                          <a:latin typeface="DFKai-SB" panose="03000509000000000000" pitchFamily="65" charset="-120"/>
                          <a:ea typeface="DFKai-SB" panose="03000509000000000000" pitchFamily="65" charset="-120"/>
                        </a:rPr>
                        <a:t>app</a:t>
                      </a:r>
                      <a:r>
                        <a:rPr lang="zh-CN" altLang="en-US" sz="1800" dirty="0" smtClean="0">
                          <a:solidFill>
                            <a:schemeClr val="tx1"/>
                          </a:solidFill>
                          <a:latin typeface="DFKai-SB" panose="03000509000000000000" pitchFamily="65" charset="-120"/>
                          <a:ea typeface="DFKai-SB" panose="03000509000000000000" pitchFamily="65" charset="-120"/>
                        </a:rPr>
                        <a:t>並接入</a:t>
                      </a:r>
                      <a:r>
                        <a:rPr lang="en-US" altLang="zh-CN" sz="1800" dirty="0" err="1" smtClean="0">
                          <a:solidFill>
                            <a:schemeClr val="tx1"/>
                          </a:solidFill>
                          <a:latin typeface="DFKai-SB" panose="03000509000000000000" pitchFamily="65" charset="-120"/>
                          <a:ea typeface="DFKai-SB" panose="03000509000000000000" pitchFamily="65" charset="-120"/>
                        </a:rPr>
                        <a:t>wifi</a:t>
                      </a:r>
                      <a:r>
                        <a:rPr lang="zh-CN" altLang="en-US" sz="1800" dirty="0" smtClean="0">
                          <a:solidFill>
                            <a:schemeClr val="tx1"/>
                          </a:solidFill>
                          <a:latin typeface="DFKai-SB" panose="03000509000000000000" pitchFamily="65" charset="-120"/>
                          <a:ea typeface="DFKai-SB" panose="03000509000000000000" pitchFamily="65" charset="-120"/>
                        </a:rPr>
                        <a:t>網絡或是蜂窩網絡時，便會自動</a:t>
                      </a:r>
                      <a:r>
                        <a:rPr lang="zh-CN" altLang="en-US" sz="1800" dirty="0" smtClean="0">
                          <a:solidFill>
                            <a:srgbClr val="FF0000"/>
                          </a:solidFill>
                          <a:latin typeface="DFKai-SB" panose="03000509000000000000" pitchFamily="65" charset="-120"/>
                          <a:ea typeface="DFKai-SB" panose="03000509000000000000" pitchFamily="65" charset="-120"/>
                        </a:rPr>
                        <a:t>接收</a:t>
                      </a:r>
                      <a:r>
                        <a:rPr lang="zh-TW" altLang="en-US" sz="1800" dirty="0" smtClean="0">
                          <a:solidFill>
                            <a:srgbClr val="FF0000"/>
                          </a:solidFill>
                          <a:latin typeface="DFKai-SB" panose="03000509000000000000" pitchFamily="65" charset="-120"/>
                          <a:ea typeface="DFKai-SB" panose="03000509000000000000" pitchFamily="65" charset="-120"/>
                        </a:rPr>
                        <a:t>訊息</a:t>
                      </a:r>
                      <a:r>
                        <a:rPr lang="zh-CN" altLang="en-US" sz="1800" dirty="0" smtClean="0">
                          <a:solidFill>
                            <a:schemeClr val="tx1"/>
                          </a:solidFill>
                          <a:latin typeface="DFKai-SB" panose="03000509000000000000" pitchFamily="65" charset="-120"/>
                          <a:ea typeface="DFKai-SB" panose="03000509000000000000" pitchFamily="65" charset="-120"/>
                        </a:rPr>
                        <a:t>。</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solidFill>
                            <a:srgbClr val="FF0000"/>
                          </a:solidFill>
                          <a:latin typeface="DFKai-SB" panose="03000509000000000000" pitchFamily="65" charset="-120"/>
                          <a:ea typeface="DFKai-SB" panose="03000509000000000000" pitchFamily="65" charset="-120"/>
                        </a:rPr>
                        <a:t>App</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接收</a:t>
                      </a:r>
                      <a:r>
                        <a:rPr lang="en-US" altLang="zh-TW" sz="1800" dirty="0" smtClean="0">
                          <a:solidFill>
                            <a:schemeClr val="tx1"/>
                          </a:solidFill>
                          <a:latin typeface="DFKai-SB" panose="03000509000000000000" pitchFamily="65" charset="-120"/>
                          <a:ea typeface="DFKai-SB" panose="03000509000000000000" pitchFamily="65" charset="-120"/>
                        </a:rPr>
                        <a:t>+</a:t>
                      </a:r>
                      <a:r>
                        <a:rPr lang="zh-TW" altLang="en-US" sz="1800" dirty="0" smtClean="0">
                          <a:solidFill>
                            <a:srgbClr val="FF0000"/>
                          </a:solidFill>
                          <a:latin typeface="DFKai-SB" panose="03000509000000000000" pitchFamily="65" charset="-120"/>
                          <a:ea typeface="DFKai-SB" panose="03000509000000000000" pitchFamily="65" charset="-120"/>
                        </a:rPr>
                        <a:t>訊息</a:t>
                      </a:r>
                      <a:endParaRPr lang="zh-CN" altLang="en-US" dirty="0">
                        <a:solidFill>
                          <a:srgbClr val="FF0000"/>
                        </a:solidFill>
                      </a:endParaRPr>
                    </a:p>
                  </a:txBody>
                  <a:tcPr>
                    <a:solidFill>
                      <a:schemeClr val="accent1">
                        <a:lumMod val="60000"/>
                        <a:lumOff val="40000"/>
                      </a:schemeClr>
                    </a:solidFill>
                  </a:tcPr>
                </a:tc>
              </a:tr>
              <a:tr h="5943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tx1"/>
                          </a:solidFill>
                          <a:latin typeface="DFKai-SB" panose="03000509000000000000" pitchFamily="65" charset="-120"/>
                          <a:ea typeface="DFKai-SB" panose="03000509000000000000" pitchFamily="65" charset="-120"/>
                        </a:rPr>
                        <a:t>19.</a:t>
                      </a:r>
                      <a:r>
                        <a:rPr lang="zh-CN" altLang="en-US" sz="1800" dirty="0" smtClean="0">
                          <a:solidFill>
                            <a:schemeClr val="tx1"/>
                          </a:solidFill>
                          <a:latin typeface="DFKai-SB" panose="03000509000000000000" pitchFamily="65" charset="-120"/>
                          <a:ea typeface="DFKai-SB" panose="03000509000000000000" pitchFamily="65" charset="-120"/>
                        </a:rPr>
                        <a:t>若大型跟車的</a:t>
                      </a:r>
                      <a:r>
                        <a:rPr lang="zh-CN" altLang="en-US" sz="1800" dirty="0" smtClean="0">
                          <a:solidFill>
                            <a:srgbClr val="FF0000"/>
                          </a:solidFill>
                          <a:latin typeface="DFKai-SB" panose="03000509000000000000" pitchFamily="65" charset="-120"/>
                          <a:ea typeface="DFKai-SB" panose="03000509000000000000" pitchFamily="65" charset="-120"/>
                        </a:rPr>
                        <a:t>車主</a:t>
                      </a:r>
                      <a:r>
                        <a:rPr lang="zh-CN" altLang="en-US" sz="1800" dirty="0" smtClean="0">
                          <a:solidFill>
                            <a:schemeClr val="tx1"/>
                          </a:solidFill>
                          <a:latin typeface="DFKai-SB" panose="03000509000000000000" pitchFamily="65" charset="-120"/>
                          <a:ea typeface="DFKai-SB" panose="03000509000000000000" pitchFamily="65" charset="-120"/>
                        </a:rPr>
                        <a:t>的</a:t>
                      </a:r>
                      <a:r>
                        <a:rPr lang="en-US" altLang="zh-CN" sz="1800" dirty="0" smtClean="0">
                          <a:solidFill>
                            <a:srgbClr val="FF0000"/>
                          </a:solidFill>
                          <a:latin typeface="DFKai-SB" panose="03000509000000000000" pitchFamily="65" charset="-120"/>
                          <a:ea typeface="DFKai-SB" panose="03000509000000000000" pitchFamily="65" charset="-120"/>
                        </a:rPr>
                        <a:t>app</a:t>
                      </a:r>
                      <a:r>
                        <a:rPr lang="zh-CN" altLang="en-US" sz="1800" dirty="0" smtClean="0">
                          <a:solidFill>
                            <a:schemeClr val="tx1"/>
                          </a:solidFill>
                          <a:latin typeface="DFKai-SB" panose="03000509000000000000" pitchFamily="65" charset="-120"/>
                          <a:ea typeface="DFKai-SB" panose="03000509000000000000" pitchFamily="65" charset="-120"/>
                        </a:rPr>
                        <a:t>檢測到與騎士較近時，便會自動響起語音播報。</a:t>
                      </a:r>
                      <a:endParaRPr lang="zh-CN" altLang="en-US" dirty="0" smtClean="0"/>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srgbClr val="FF0000"/>
                          </a:solidFill>
                          <a:latin typeface="DFKai-SB" panose="03000509000000000000" pitchFamily="65" charset="-120"/>
                          <a:ea typeface="DFKai-SB" panose="03000509000000000000" pitchFamily="65" charset="-120"/>
                        </a:rPr>
                        <a:t>App</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告知</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客戶</a:t>
                      </a:r>
                      <a:endParaRPr lang="zh-TW" altLang="en-US" sz="1800" dirty="0" smtClean="0">
                        <a:solidFill>
                          <a:srgbClr val="FF0000"/>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r>
            </a:tbl>
          </a:graphicData>
        </a:graphic>
      </p:graphicFrame>
      <p:cxnSp>
        <p:nvCxnSpPr>
          <p:cNvPr id="6" name="直線單箭頭接點 5"/>
          <p:cNvCxnSpPr/>
          <p:nvPr/>
        </p:nvCxnSpPr>
        <p:spPr>
          <a:xfrm>
            <a:off x="4191775" y="2090058"/>
            <a:ext cx="613490" cy="46653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4037430" y="2979576"/>
            <a:ext cx="767835" cy="233265"/>
          </a:xfrm>
          <a:prstGeom prst="straightConnector1">
            <a:avLst/>
          </a:prstGeom>
          <a:ln w="508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4114602" y="3834882"/>
            <a:ext cx="867945" cy="600270"/>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V="1">
            <a:off x="3885030" y="4991878"/>
            <a:ext cx="1022872" cy="339012"/>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4402685" y="5673012"/>
            <a:ext cx="613490" cy="665584"/>
          </a:xfrm>
          <a:prstGeom prst="straightConnector1">
            <a:avLst/>
          </a:prstGeom>
          <a:ln w="5080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339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18</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3071638870"/>
              </p:ext>
            </p:extLst>
          </p:nvPr>
        </p:nvGraphicFramePr>
        <p:xfrm>
          <a:off x="4749281" y="316755"/>
          <a:ext cx="4394719" cy="6046237"/>
        </p:xfrm>
        <a:graphic>
          <a:graphicData uri="http://schemas.openxmlformats.org/drawingml/2006/table">
            <a:tbl>
              <a:tblPr firstRow="1" bandRow="1">
                <a:tableStyleId>{5C22544A-7EE6-4342-B048-85BDC9FD1C3A}</a:tableStyleId>
              </a:tblPr>
              <a:tblGrid>
                <a:gridCol w="4394719"/>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smtClean="0">
                          <a:solidFill>
                            <a:schemeClr val="tx1"/>
                          </a:solidFill>
                          <a:effectLst/>
                          <a:latin typeface="標楷體" panose="03000509000000000000" pitchFamily="65" charset="-120"/>
                          <a:ea typeface="標楷體" panose="03000509000000000000" pitchFamily="65" charset="-120"/>
                        </a:rPr>
                        <a:t>騎乘</a:t>
                      </a:r>
                      <a:endParaRPr lang="zh-TW" altLang="zh-TW" sz="1800" b="0" kern="100" dirty="0" smtClean="0">
                        <a:solidFill>
                          <a:schemeClr val="tx1"/>
                        </a:solidFill>
                        <a:effectLst/>
                        <a:latin typeface="標楷體" panose="03000509000000000000" pitchFamily="65" charset="-120"/>
                        <a:ea typeface="標楷體" panose="03000509000000000000" pitchFamily="65" charset="-120"/>
                        <a:cs typeface="Times New Roman"/>
                      </a:endParaRPr>
                    </a:p>
                  </a:txBody>
                  <a:tcPr/>
                </a:tc>
              </a:tr>
              <a:tr h="5570375">
                <a:tc>
                  <a:txBody>
                    <a:bodyPr/>
                    <a:lstStyle/>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行為者：客戶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目標：</a:t>
                      </a:r>
                      <a:r>
                        <a:rPr lang="zh-TW" altLang="en-US" sz="1800" b="0" kern="100" dirty="0" smtClean="0">
                          <a:solidFill>
                            <a:schemeClr val="tx1"/>
                          </a:solidFill>
                          <a:effectLst/>
                          <a:latin typeface="標楷體" panose="03000509000000000000" pitchFamily="65" charset="-120"/>
                          <a:ea typeface="標楷體" panose="03000509000000000000" pitchFamily="65" charset="-120"/>
                        </a:rPr>
                        <a:t>預防危險</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前提：客戶需安裝此產品以及機車</a:t>
                      </a:r>
                      <a:r>
                        <a:rPr lang="zh-TW" altLang="en-US" sz="1800" b="0" kern="100" dirty="0" smtClean="0">
                          <a:solidFill>
                            <a:schemeClr val="tx1"/>
                          </a:solidFill>
                          <a:effectLst/>
                          <a:latin typeface="標楷體" panose="03000509000000000000" pitchFamily="65" charset="-120"/>
                          <a:ea typeface="標楷體" panose="03000509000000000000" pitchFamily="65" charset="-120"/>
                        </a:rPr>
                        <a:t>為發動狀態</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結束狀態：將機車熄火</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t>
                      </a:r>
                      <a:endParaRPr lang="en-US" altLang="zh-TW" sz="1800" b="0" kern="1200" dirty="0">
                        <a:solidFill>
                          <a:schemeClr val="dk1"/>
                        </a:solidFill>
                        <a:effectLst/>
                        <a:latin typeface="+mn-lt"/>
                        <a:ea typeface="+mn-ea"/>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kern="100" dirty="0" smtClean="0">
                          <a:solidFill>
                            <a:schemeClr val="tx1"/>
                          </a:solidFill>
                          <a:effectLst/>
                          <a:latin typeface="標楷體" panose="03000509000000000000" pitchFamily="65" charset="-120"/>
                          <a:ea typeface="標楷體" panose="03000509000000000000" pitchFamily="65" charset="-120"/>
                        </a:rPr>
                        <a:t>騎乘時</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若進行轉彎動作</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裝置會偵測車身傾斜角度</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並記錄於裝置中</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裝置同時也會將欲行進的方向顯示在</a:t>
                      </a: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LCD</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顯示器上</a:t>
                      </a:r>
                      <a:r>
                        <a:rPr lang="zh-TW" altLang="en-US" sz="1800" dirty="0" smtClean="0">
                          <a:solidFill>
                            <a:schemeClr val="tx1"/>
                          </a:solidFill>
                          <a:latin typeface="DFKai-SB" panose="03000509000000000000" pitchFamily="65" charset="-120"/>
                          <a:ea typeface="DFKai-SB" panose="03000509000000000000" pitchFamily="65" charset="-120"/>
                        </a:rPr>
                        <a:t>，同時大聲鳴響蜂鳴器</a:t>
                      </a:r>
                      <a:r>
                        <a:rPr lang="zh-CN" altLang="en-US" sz="1800" dirty="0" smtClean="0">
                          <a:solidFill>
                            <a:schemeClr val="tx1"/>
                          </a:solidFill>
                          <a:latin typeface="DFKai-SB" panose="03000509000000000000" pitchFamily="65" charset="-120"/>
                          <a:ea typeface="DFKai-SB" panose="03000509000000000000" pitchFamily="65" charset="-120"/>
                        </a:rPr>
                        <a:t>。</a:t>
                      </a: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若傾斜角度過大</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與裝置相連之蜂鳴器便會發出警報</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284017556"/>
              </p:ext>
            </p:extLst>
          </p:nvPr>
        </p:nvGraphicFramePr>
        <p:xfrm>
          <a:off x="0" y="1446246"/>
          <a:ext cx="4693298" cy="4572033"/>
        </p:xfrm>
        <a:graphic>
          <a:graphicData uri="http://schemas.openxmlformats.org/drawingml/2006/table">
            <a:tbl>
              <a:tblPr firstRow="1" bandRow="1">
                <a:tableStyleId>{5C22544A-7EE6-4342-B048-85BDC9FD1C3A}</a:tableStyleId>
              </a:tblPr>
              <a:tblGrid>
                <a:gridCol w="3144416"/>
                <a:gridCol w="1548882"/>
              </a:tblGrid>
              <a:tr h="12255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rPr>
                        <a:t>3.</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客</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戶</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騎車時，</a:t>
                      </a:r>
                      <a:r>
                        <a:rPr lang="zh-CN" altLang="en-US" sz="1800" b="0" dirty="0" smtClean="0">
                          <a:solidFill>
                            <a:srgbClr val="FF0000"/>
                          </a:solidFill>
                          <a:latin typeface="DFKai-SB" panose="03000509000000000000" pitchFamily="65" charset="-120"/>
                          <a:ea typeface="DFKai-SB" panose="03000509000000000000" pitchFamily="65" charset="-120"/>
                        </a:rPr>
                        <a:t>警示裝置</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會實時</a:t>
                      </a:r>
                      <a:r>
                        <a:rPr lang="zh-CN" altLang="en-US" sz="1800" b="0" dirty="0" smtClean="0">
                          <a:solidFill>
                            <a:srgbClr val="FF0000"/>
                          </a:solidFill>
                          <a:latin typeface="DFKai-SB" panose="03000509000000000000" pitchFamily="65" charset="-120"/>
                          <a:ea typeface="DFKai-SB" panose="03000509000000000000" pitchFamily="65" charset="-120"/>
                        </a:rPr>
                        <a:t>記錄</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車身的</a:t>
                      </a:r>
                      <a:r>
                        <a:rPr lang="zh-CN" altLang="en-US" sz="1800" b="0" dirty="0" smtClean="0">
                          <a:solidFill>
                            <a:srgbClr val="FF0000"/>
                          </a:solidFill>
                          <a:latin typeface="DFKai-SB" panose="03000509000000000000" pitchFamily="65" charset="-120"/>
                          <a:ea typeface="DFKai-SB" panose="03000509000000000000" pitchFamily="65" charset="-120"/>
                        </a:rPr>
                        <a:t>傾斜角度</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，並記錄在裝置中。</a:t>
                      </a: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FF0000"/>
                          </a:solidFill>
                          <a:latin typeface="DFKai-SB" panose="03000509000000000000" pitchFamily="65" charset="-120"/>
                          <a:ea typeface="DFKai-SB" panose="03000509000000000000" pitchFamily="65" charset="-120"/>
                        </a:rPr>
                        <a:t>警示裝置</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記錄</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傾斜角度</a:t>
                      </a:r>
                      <a:endParaRPr lang="zh-CN" altLang="en-US" sz="1800" b="0" dirty="0" smtClean="0">
                        <a:solidFill>
                          <a:schemeClr val="tx1"/>
                        </a:solidFill>
                        <a:latin typeface="DFKai-SB" panose="03000509000000000000" pitchFamily="65" charset="-120"/>
                        <a:ea typeface="DFKai-SB" panose="03000509000000000000" pitchFamily="65" charset="-120"/>
                      </a:endParaRPr>
                    </a:p>
                    <a:p>
                      <a:endParaRPr lang="en-US" altLang="zh-CN" sz="1800" b="0" dirty="0" smtClean="0">
                        <a:solidFill>
                          <a:schemeClr val="tx1"/>
                        </a:solidFill>
                        <a:latin typeface="DFKai-SB" panose="03000509000000000000" pitchFamily="65" charset="-120"/>
                        <a:ea typeface="DFKai-SB" panose="03000509000000000000" pitchFamily="65" charset="-120"/>
                      </a:endParaRPr>
                    </a:p>
                    <a:p>
                      <a:endParaRPr lang="zh-TW" altLang="en-US" b="0" dirty="0"/>
                    </a:p>
                  </a:txBody>
                  <a:tcPr>
                    <a:solidFill>
                      <a:schemeClr val="accent1">
                        <a:lumMod val="60000"/>
                        <a:lumOff val="40000"/>
                      </a:schemeClr>
                    </a:solidFill>
                  </a:tcPr>
                </a:tc>
              </a:tr>
              <a:tr h="9727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rPr>
                        <a:t>4.</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若傾斜角度過大，與</a:t>
                      </a:r>
                      <a:r>
                        <a:rPr lang="zh-CN" altLang="en-US" sz="1800" dirty="0" smtClean="0">
                          <a:solidFill>
                            <a:srgbClr val="FF0000"/>
                          </a:solidFill>
                          <a:latin typeface="DFKai-SB" panose="03000509000000000000" pitchFamily="65" charset="-120"/>
                          <a:ea typeface="DFKai-SB" panose="03000509000000000000" pitchFamily="65" charset="-120"/>
                        </a:rPr>
                        <a:t>警示裝置</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相連的蜂鳴器便會發出警報聲，以此</a:t>
                      </a:r>
                      <a:r>
                        <a:rPr lang="zh-CN" altLang="en-US" sz="1800" dirty="0" smtClean="0">
                          <a:solidFill>
                            <a:srgbClr val="FF0000"/>
                          </a:solidFill>
                          <a:latin typeface="DFKai-SB" panose="03000509000000000000" pitchFamily="65" charset="-120"/>
                          <a:ea typeface="DFKai-SB" panose="03000509000000000000" pitchFamily="65" charset="-120"/>
                        </a:rPr>
                        <a:t>警示客戶</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CN" altLang="en-US" dirty="0"/>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dirty="0" smtClean="0">
                          <a:solidFill>
                            <a:srgbClr val="FF0000"/>
                          </a:solidFill>
                          <a:latin typeface="DFKai-SB" panose="03000509000000000000" pitchFamily="65" charset="-120"/>
                          <a:ea typeface="DFKai-SB" panose="03000509000000000000" pitchFamily="65" charset="-120"/>
                        </a:rPr>
                        <a:t>警示</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dirty="0" smtClean="0">
                          <a:solidFill>
                            <a:srgbClr val="FF0000"/>
                          </a:solidFill>
                          <a:latin typeface="DFKai-SB" panose="03000509000000000000" pitchFamily="65" charset="-120"/>
                          <a:ea typeface="DFKai-SB" panose="03000509000000000000" pitchFamily="65" charset="-120"/>
                        </a:rPr>
                        <a:t>客戶</a:t>
                      </a:r>
                      <a:endParaRPr lang="zh-CN" altLang="en-US" sz="1400" dirty="0" smtClean="0">
                        <a:solidFill>
                          <a:schemeClr val="tx1"/>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r>
              <a:tr h="9727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tx1"/>
                          </a:solidFill>
                          <a:latin typeface="DFKai-SB" panose="03000509000000000000" pitchFamily="65" charset="-120"/>
                          <a:ea typeface="DFKai-SB" panose="03000509000000000000" pitchFamily="65" charset="-120"/>
                        </a:rPr>
                        <a:t>13.</a:t>
                      </a:r>
                      <a:r>
                        <a:rPr lang="zh-TW" altLang="en-US" sz="1800" dirty="0" smtClean="0">
                          <a:solidFill>
                            <a:srgbClr val="FF0000"/>
                          </a:solidFill>
                          <a:latin typeface="DFKai-SB" panose="03000509000000000000" pitchFamily="65" charset="-120"/>
                          <a:ea typeface="DFKai-SB" panose="03000509000000000000" pitchFamily="65" charset="-120"/>
                        </a:rPr>
                        <a:t>客戶</a:t>
                      </a:r>
                      <a:r>
                        <a:rPr lang="zh-TW" altLang="en-US" sz="1800" dirty="0" smtClean="0">
                          <a:solidFill>
                            <a:schemeClr val="tx1"/>
                          </a:solidFill>
                          <a:latin typeface="DFKai-SB" panose="03000509000000000000" pitchFamily="65" charset="-120"/>
                          <a:ea typeface="DFKai-SB" panose="03000509000000000000" pitchFamily="65" charset="-120"/>
                        </a:rPr>
                        <a:t>要做出轉彎行為時，</a:t>
                      </a:r>
                      <a:r>
                        <a:rPr lang="zh-TW" altLang="en-US" sz="1800" dirty="0" smtClean="0">
                          <a:solidFill>
                            <a:srgbClr val="FF0000"/>
                          </a:solidFill>
                          <a:latin typeface="DFKai-SB" panose="03000509000000000000" pitchFamily="65" charset="-120"/>
                          <a:ea typeface="DFKai-SB" panose="03000509000000000000" pitchFamily="65" charset="-120"/>
                        </a:rPr>
                        <a:t>警示裝置</a:t>
                      </a:r>
                      <a:r>
                        <a:rPr lang="zh-TW" altLang="en-US" sz="1800" dirty="0" smtClean="0">
                          <a:solidFill>
                            <a:schemeClr val="tx1"/>
                          </a:solidFill>
                          <a:latin typeface="DFKai-SB" panose="03000509000000000000" pitchFamily="65" charset="-120"/>
                          <a:ea typeface="DFKai-SB" panose="03000509000000000000" pitchFamily="65" charset="-120"/>
                        </a:rPr>
                        <a:t>也會對此進行檢測</a:t>
                      </a:r>
                      <a:r>
                        <a:rPr lang="zh-CN" altLang="en-US" sz="1800" dirty="0" smtClean="0">
                          <a:solidFill>
                            <a:schemeClr val="tx1"/>
                          </a:solidFill>
                          <a:latin typeface="DFKai-SB" panose="03000509000000000000" pitchFamily="65" charset="-120"/>
                          <a:ea typeface="DFKai-SB" panose="03000509000000000000" pitchFamily="65" charset="-120"/>
                        </a:rPr>
                        <a:t>，</a:t>
                      </a:r>
                      <a:r>
                        <a:rPr lang="zh-TW" altLang="en-US" sz="1800" dirty="0" smtClean="0">
                          <a:solidFill>
                            <a:schemeClr val="tx1"/>
                          </a:solidFill>
                          <a:latin typeface="DFKai-SB" panose="03000509000000000000" pitchFamily="65" charset="-120"/>
                          <a:ea typeface="DFKai-SB" panose="03000509000000000000" pitchFamily="65" charset="-120"/>
                        </a:rPr>
                        <a:t>並將預行進的方向</a:t>
                      </a:r>
                      <a:r>
                        <a:rPr lang="zh-TW" altLang="en-US" sz="1800" dirty="0" smtClean="0">
                          <a:solidFill>
                            <a:srgbClr val="FF0000"/>
                          </a:solidFill>
                          <a:latin typeface="DFKai-SB" panose="03000509000000000000" pitchFamily="65" charset="-120"/>
                          <a:ea typeface="DFKai-SB" panose="03000509000000000000" pitchFamily="65" charset="-120"/>
                        </a:rPr>
                        <a:t>顯示</a:t>
                      </a:r>
                      <a:r>
                        <a:rPr lang="zh-TW" altLang="en-US" sz="1800" dirty="0" smtClean="0">
                          <a:solidFill>
                            <a:schemeClr val="tx1"/>
                          </a:solidFill>
                          <a:latin typeface="DFKai-SB" panose="03000509000000000000" pitchFamily="65" charset="-120"/>
                          <a:ea typeface="DFKai-SB" panose="03000509000000000000" pitchFamily="65" charset="-120"/>
                        </a:rPr>
                        <a:t>在</a:t>
                      </a:r>
                      <a:r>
                        <a:rPr lang="en-US" altLang="zh-TW" sz="1800" dirty="0" smtClean="0">
                          <a:solidFill>
                            <a:schemeClr val="tx1"/>
                          </a:solidFill>
                          <a:latin typeface="DFKai-SB" panose="03000509000000000000" pitchFamily="65" charset="-120"/>
                          <a:ea typeface="DFKai-SB" panose="03000509000000000000" pitchFamily="65" charset="-120"/>
                        </a:rPr>
                        <a:t>LCD</a:t>
                      </a:r>
                      <a:r>
                        <a:rPr lang="zh-TW" altLang="en-US" sz="1800" dirty="0" smtClean="0">
                          <a:solidFill>
                            <a:schemeClr val="tx1"/>
                          </a:solidFill>
                          <a:latin typeface="DFKai-SB" panose="03000509000000000000" pitchFamily="65" charset="-120"/>
                          <a:ea typeface="DFKai-SB" panose="03000509000000000000" pitchFamily="65" charset="-120"/>
                        </a:rPr>
                        <a:t>顯示屏上</a:t>
                      </a:r>
                      <a:r>
                        <a:rPr lang="zh-CN" altLang="en-US" sz="1800" dirty="0" smtClean="0">
                          <a:solidFill>
                            <a:schemeClr val="tx1"/>
                          </a:solidFill>
                          <a:latin typeface="DFKai-SB" panose="03000509000000000000" pitchFamily="65" charset="-120"/>
                          <a:ea typeface="DFKai-SB" panose="03000509000000000000" pitchFamily="65" charset="-120"/>
                        </a:rPr>
                        <a:t>。</a:t>
                      </a:r>
                      <a:endParaRPr lang="zh-CN" altLang="en-US" dirty="0" smtClean="0"/>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1800" dirty="0" smtClean="0">
                          <a:solidFill>
                            <a:srgbClr val="FF0000"/>
                          </a:solidFill>
                          <a:latin typeface="DFKai-SB" panose="03000509000000000000" pitchFamily="65" charset="-120"/>
                          <a:ea typeface="DFKai-SB" panose="03000509000000000000" pitchFamily="65" charset="-120"/>
                        </a:rPr>
                        <a:t>裝置</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告知</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客戶</a:t>
                      </a:r>
                      <a:endParaRPr lang="zh-TW" altLang="en-US" sz="1800" dirty="0" smtClean="0">
                        <a:solidFill>
                          <a:srgbClr val="FF0000"/>
                        </a:solidFill>
                        <a:latin typeface="DFKai-SB" panose="03000509000000000000" pitchFamily="65" charset="-120"/>
                        <a:ea typeface="DFKai-SB" panose="03000509000000000000" pitchFamily="65" charset="-120"/>
                      </a:endParaRPr>
                    </a:p>
                    <a:p>
                      <a:endParaRPr lang="zh-TW" altLang="en-US" dirty="0"/>
                    </a:p>
                  </a:txBody>
                  <a:tcPr>
                    <a:solidFill>
                      <a:schemeClr val="accent1">
                        <a:lumMod val="60000"/>
                        <a:lumOff val="40000"/>
                      </a:schemeClr>
                    </a:solidFill>
                  </a:tcPr>
                </a:tc>
              </a:tr>
              <a:tr h="11849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14.</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裝置</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同時也會</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大聲鳴嚮蜂鳴器，</a:t>
                      </a:r>
                      <a:r>
                        <a:rPr kumimoji="0" lang="zh-TW"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提醒</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後方要跟車的</a:t>
                      </a:r>
                      <a:r>
                        <a:rPr kumimoji="0" lang="zh-TW"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大型貨車</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，以防車禍的發生。</a:t>
                      </a:r>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1800" dirty="0" smtClean="0">
                          <a:solidFill>
                            <a:srgbClr val="FF0000"/>
                          </a:solidFill>
                          <a:latin typeface="DFKai-SB" panose="03000509000000000000" pitchFamily="65" charset="-120"/>
                          <a:ea typeface="DFKai-SB" panose="03000509000000000000" pitchFamily="65" charset="-120"/>
                        </a:rPr>
                        <a:t>裝置</a:t>
                      </a:r>
                      <a:r>
                        <a:rPr lang="en-US" altLang="zh-TW" sz="1800" dirty="0" smtClean="0">
                          <a:solidFill>
                            <a:schemeClr val="tx1"/>
                          </a:solidFill>
                          <a:latin typeface="DFKai-SB" panose="03000509000000000000" pitchFamily="65" charset="-120"/>
                          <a:ea typeface="DFKai-SB" panose="03000509000000000000" pitchFamily="65" charset="-120"/>
                        </a:rPr>
                        <a:t>+</a:t>
                      </a:r>
                      <a:r>
                        <a:rPr lang="zh-TW" altLang="en-US" sz="1800" dirty="0" smtClean="0">
                          <a:solidFill>
                            <a:srgbClr val="FF0000"/>
                          </a:solidFill>
                          <a:latin typeface="DFKai-SB" panose="03000509000000000000" pitchFamily="65" charset="-120"/>
                          <a:ea typeface="DFKai-SB" panose="03000509000000000000" pitchFamily="65" charset="-120"/>
                        </a:rPr>
                        <a:t>提醒</a:t>
                      </a:r>
                      <a:r>
                        <a:rPr lang="en-US" altLang="zh-TW" sz="1800" dirty="0" smtClean="0">
                          <a:solidFill>
                            <a:schemeClr val="tx1"/>
                          </a:solidFill>
                          <a:latin typeface="DFKai-SB" panose="03000509000000000000" pitchFamily="65" charset="-120"/>
                          <a:ea typeface="DFKai-SB" panose="03000509000000000000" pitchFamily="65" charset="-120"/>
                        </a:rPr>
                        <a:t>+</a:t>
                      </a:r>
                      <a:r>
                        <a:rPr lang="zh-TW" altLang="en-US" sz="1800" dirty="0" smtClean="0">
                          <a:solidFill>
                            <a:srgbClr val="FF0000"/>
                          </a:solidFill>
                          <a:latin typeface="DFKai-SB" panose="03000509000000000000" pitchFamily="65" charset="-120"/>
                          <a:ea typeface="DFKai-SB" panose="03000509000000000000" pitchFamily="65" charset="-120"/>
                        </a:rPr>
                        <a:t>其他跟車</a:t>
                      </a:r>
                    </a:p>
                    <a:p>
                      <a:endParaRPr lang="zh-TW" altLang="en-US" dirty="0"/>
                    </a:p>
                  </a:txBody>
                  <a:tcPr>
                    <a:solidFill>
                      <a:schemeClr val="accent1">
                        <a:lumMod val="40000"/>
                        <a:lumOff val="60000"/>
                      </a:schemeClr>
                    </a:solidFill>
                  </a:tcPr>
                </a:tc>
              </a:tr>
            </a:tbl>
          </a:graphicData>
        </a:graphic>
      </p:graphicFrame>
      <p:cxnSp>
        <p:nvCxnSpPr>
          <p:cNvPr id="7" name="直線單箭頭接點 6"/>
          <p:cNvCxnSpPr/>
          <p:nvPr/>
        </p:nvCxnSpPr>
        <p:spPr>
          <a:xfrm>
            <a:off x="4474027" y="2313992"/>
            <a:ext cx="438539" cy="597159"/>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4040930" y="3508311"/>
            <a:ext cx="871636" cy="989044"/>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3169294" y="3489649"/>
            <a:ext cx="1743272" cy="1437693"/>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883861" y="3272712"/>
            <a:ext cx="949396" cy="744116"/>
          </a:xfrm>
          <a:prstGeom prst="straightConnector1">
            <a:avLst/>
          </a:prstGeom>
          <a:ln w="508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233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19</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2434710482"/>
              </p:ext>
            </p:extLst>
          </p:nvPr>
        </p:nvGraphicFramePr>
        <p:xfrm>
          <a:off x="4749281" y="288764"/>
          <a:ext cx="4394719" cy="6046237"/>
        </p:xfrm>
        <a:graphic>
          <a:graphicData uri="http://schemas.openxmlformats.org/drawingml/2006/table">
            <a:tbl>
              <a:tblPr firstRow="1" bandRow="1">
                <a:tableStyleId>{5C22544A-7EE6-4342-B048-85BDC9FD1C3A}</a:tableStyleId>
              </a:tblPr>
              <a:tblGrid>
                <a:gridCol w="4394719"/>
              </a:tblGrid>
              <a:tr h="4758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使用個案名稱：</a:t>
                      </a:r>
                      <a:r>
                        <a:rPr lang="zh-TW" altLang="en-US" sz="1800" b="0" kern="100" dirty="0" smtClean="0">
                          <a:solidFill>
                            <a:schemeClr val="tx1"/>
                          </a:solidFill>
                          <a:effectLst/>
                          <a:latin typeface="標楷體" panose="03000509000000000000" pitchFamily="65" charset="-120"/>
                          <a:ea typeface="標楷體" panose="03000509000000000000" pitchFamily="65" charset="-120"/>
                        </a:rPr>
                        <a:t>使用</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endParaRPr lang="zh-TW" altLang="zh-TW" sz="1800" b="0" kern="100" dirty="0" smtClean="0">
                        <a:solidFill>
                          <a:schemeClr val="tx1"/>
                        </a:solidFill>
                        <a:effectLst/>
                        <a:latin typeface="標楷體" panose="03000509000000000000" pitchFamily="65" charset="-120"/>
                        <a:ea typeface="標楷體" panose="03000509000000000000" pitchFamily="65" charset="-120"/>
                        <a:cs typeface="Times New Roman"/>
                      </a:endParaRPr>
                    </a:p>
                  </a:txBody>
                  <a:tcPr/>
                </a:tc>
              </a:tr>
              <a:tr h="5570375">
                <a:tc>
                  <a:txBody>
                    <a:bodyPr/>
                    <a:lstStyle/>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行為者：</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客戶</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目標：</a:t>
                      </a:r>
                      <a:r>
                        <a:rPr lang="zh-TW" altLang="en-US" sz="1800" b="0" kern="100" dirty="0" smtClean="0">
                          <a:solidFill>
                            <a:schemeClr val="tx1"/>
                          </a:solidFill>
                          <a:effectLst/>
                          <a:latin typeface="標楷體" panose="03000509000000000000" pitchFamily="65" charset="-120"/>
                          <a:ea typeface="標楷體" panose="03000509000000000000" pitchFamily="65" charset="-120"/>
                        </a:rPr>
                        <a:t>使用</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前提：客戶需安裝</a:t>
                      </a:r>
                      <a:r>
                        <a:rPr lang="zh-TW" altLang="en-US" sz="1800" b="0" kern="100" dirty="0" smtClean="0">
                          <a:solidFill>
                            <a:schemeClr val="tx1"/>
                          </a:solidFill>
                          <a:effectLst/>
                          <a:latin typeface="標楷體" panose="03000509000000000000" pitchFamily="65" charset="-120"/>
                          <a:ea typeface="標楷體" panose="03000509000000000000" pitchFamily="65" charset="-120"/>
                        </a:rPr>
                        <a:t>裝置及</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結束狀態：</a:t>
                      </a:r>
                      <a:r>
                        <a:rPr lang="zh-TW" altLang="en-US" sz="1800" b="0" kern="100" dirty="0" smtClean="0">
                          <a:solidFill>
                            <a:schemeClr val="tx1"/>
                          </a:solidFill>
                          <a:effectLst/>
                          <a:latin typeface="標楷體" panose="03000509000000000000" pitchFamily="65" charset="-120"/>
                          <a:ea typeface="標楷體" panose="03000509000000000000" pitchFamily="65" charset="-120"/>
                        </a:rPr>
                        <a:t>關閉</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altLang="zh-TW" sz="1800" b="0" kern="100" dirty="0" smtClean="0">
                          <a:solidFill>
                            <a:schemeClr val="tx1"/>
                          </a:solidFill>
                          <a:effectLst/>
                          <a:latin typeface="標楷體" panose="03000509000000000000" pitchFamily="65" charset="-120"/>
                          <a:ea typeface="標楷體" panose="03000509000000000000" pitchFamily="65" charset="-120"/>
                        </a:rPr>
                        <a:t>正常程序</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t>
                      </a:r>
                      <a:endParaRPr lang="zh-TW" altLang="zh-TW" sz="1800" b="0" kern="100" dirty="0" smtClean="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客戶需先註冊並登入</a:t>
                      </a:r>
                      <a:r>
                        <a:rPr lang="en-US" altLang="zh-TW" sz="1800" b="0" dirty="0" smtClean="0">
                          <a:solidFill>
                            <a:schemeClr val="tx1"/>
                          </a:solidFill>
                          <a:latin typeface="DFKai-SB" panose="03000509000000000000" pitchFamily="65" charset="-120"/>
                          <a:ea typeface="DFKai-SB" panose="03000509000000000000" pitchFamily="65" charset="-120"/>
                        </a:rPr>
                        <a:t>App</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endParaRPr lang="en-US" altLang="zh-TW"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每次使用時</a:t>
                      </a:r>
                      <a:r>
                        <a:rPr lang="zh-CN" altLang="en-US"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chemeClr val="tx1"/>
                          </a:solidFill>
                          <a:latin typeface="DFKai-SB" panose="03000509000000000000" pitchFamily="65" charset="-120"/>
                          <a:ea typeface="DFKai-SB" panose="03000509000000000000" pitchFamily="65" charset="-120"/>
                        </a:rPr>
                        <a:t>可選擇打開藍芽功能</a:t>
                      </a:r>
                      <a:r>
                        <a:rPr lang="zh-CN" altLang="en-US"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chemeClr val="tx1"/>
                          </a:solidFill>
                          <a:latin typeface="DFKai-SB" panose="03000509000000000000" pitchFamily="65" charset="-120"/>
                          <a:ea typeface="DFKai-SB" panose="03000509000000000000" pitchFamily="65" charset="-120"/>
                        </a:rPr>
                        <a:t>將裝置與</a:t>
                      </a:r>
                      <a:r>
                        <a:rPr lang="en-US" altLang="zh-TW" sz="1800" b="0" dirty="0" smtClean="0">
                          <a:solidFill>
                            <a:schemeClr val="tx1"/>
                          </a:solidFill>
                          <a:latin typeface="DFKai-SB" panose="03000509000000000000" pitchFamily="65" charset="-120"/>
                          <a:ea typeface="DFKai-SB" panose="03000509000000000000" pitchFamily="65" charset="-120"/>
                        </a:rPr>
                        <a:t>App</a:t>
                      </a:r>
                      <a:r>
                        <a:rPr lang="zh-TW" altLang="en-US" sz="1800" b="0" dirty="0" smtClean="0">
                          <a:solidFill>
                            <a:schemeClr val="tx1"/>
                          </a:solidFill>
                          <a:latin typeface="DFKai-SB" panose="03000509000000000000" pitchFamily="65" charset="-120"/>
                          <a:ea typeface="DFKai-SB" panose="03000509000000000000" pitchFamily="65" charset="-120"/>
                        </a:rPr>
                        <a:t>連接</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endParaRPr lang="en-US" altLang="zh-TW"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客戶可從</a:t>
                      </a:r>
                      <a:r>
                        <a:rPr lang="en-US" altLang="zh-TW" sz="1800" b="0" dirty="0" smtClean="0">
                          <a:solidFill>
                            <a:schemeClr val="tx1"/>
                          </a:solidFill>
                          <a:latin typeface="DFKai-SB" panose="03000509000000000000" pitchFamily="65" charset="-120"/>
                          <a:ea typeface="DFKai-SB" panose="03000509000000000000" pitchFamily="65" charset="-120"/>
                        </a:rPr>
                        <a:t>App</a:t>
                      </a:r>
                      <a:r>
                        <a:rPr lang="zh-TW" altLang="en-US" sz="1800" b="0" dirty="0" smtClean="0">
                          <a:solidFill>
                            <a:schemeClr val="tx1"/>
                          </a:solidFill>
                          <a:latin typeface="DFKai-SB" panose="03000509000000000000" pitchFamily="65" charset="-120"/>
                          <a:ea typeface="DFKai-SB" panose="03000509000000000000" pitchFamily="65" charset="-120"/>
                        </a:rPr>
                        <a:t>中檢視裝置回傳之數據</a:t>
                      </a:r>
                      <a:r>
                        <a:rPr lang="en-US" altLang="zh-TW"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chemeClr val="tx1"/>
                          </a:solidFill>
                          <a:latin typeface="DFKai-SB" panose="03000509000000000000" pitchFamily="65" charset="-120"/>
                          <a:ea typeface="DFKai-SB" panose="03000509000000000000" pitchFamily="65" charset="-120"/>
                        </a:rPr>
                        <a:t>如</a:t>
                      </a:r>
                      <a:r>
                        <a:rPr lang="en-US" altLang="zh-TW"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chemeClr val="tx1"/>
                          </a:solidFill>
                          <a:latin typeface="DFKai-SB" panose="03000509000000000000" pitchFamily="65" charset="-120"/>
                          <a:ea typeface="DFKai-SB" panose="03000509000000000000" pitchFamily="65" charset="-120"/>
                        </a:rPr>
                        <a:t>傾斜角度、壓車位置等</a:t>
                      </a:r>
                      <a:r>
                        <a:rPr lang="en-US" altLang="zh-TW" sz="1800" b="0" dirty="0" smtClean="0">
                          <a:solidFill>
                            <a:schemeClr val="tx1"/>
                          </a:solidFill>
                          <a:latin typeface="DFKai-SB" panose="03000509000000000000" pitchFamily="65" charset="-120"/>
                          <a:ea typeface="DFKai-SB" panose="03000509000000000000" pitchFamily="65" charset="-120"/>
                        </a:rPr>
                        <a:t>)</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 。</a:t>
                      </a:r>
                      <a:endParaRPr lang="en-US" altLang="zh-TW" sz="1800" b="0" dirty="0" smtClean="0">
                        <a:solidFill>
                          <a:schemeClr val="tx1"/>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客戶可選擇接受製作者的體驗改善或關閉某些度段的提醒</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TW" sz="1800" b="0" dirty="0" smtClean="0">
                        <a:solidFill>
                          <a:schemeClr val="tx1"/>
                        </a:solidFill>
                        <a:latin typeface="DFKai-SB" panose="03000509000000000000" pitchFamily="65" charset="-120"/>
                        <a:ea typeface="DFKai-SB" panose="03000509000000000000" pitchFamily="65" charset="-120"/>
                      </a:endParaRPr>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334158463"/>
              </p:ext>
            </p:extLst>
          </p:nvPr>
        </p:nvGraphicFramePr>
        <p:xfrm>
          <a:off x="0" y="1427584"/>
          <a:ext cx="4730620" cy="5042262"/>
        </p:xfrm>
        <a:graphic>
          <a:graphicData uri="http://schemas.openxmlformats.org/drawingml/2006/table">
            <a:tbl>
              <a:tblPr firstRow="1" bandRow="1">
                <a:tableStyleId>{5C22544A-7EE6-4342-B048-85BDC9FD1C3A}</a:tableStyleId>
              </a:tblPr>
              <a:tblGrid>
                <a:gridCol w="3219062"/>
                <a:gridCol w="1511558"/>
              </a:tblGrid>
              <a:tr h="972768">
                <a:tc>
                  <a:txBody>
                    <a:bodyPr/>
                    <a:lstStyle/>
                    <a:p>
                      <a:r>
                        <a:rPr lang="en-US" altLang="zh-CN" sz="1800" b="0" dirty="0" smtClean="0">
                          <a:solidFill>
                            <a:schemeClr val="tx1"/>
                          </a:solidFill>
                          <a:latin typeface="DFKai-SB" panose="03000509000000000000" pitchFamily="65" charset="-120"/>
                          <a:ea typeface="DFKai-SB" panose="03000509000000000000" pitchFamily="65" charset="-120"/>
                        </a:rPr>
                        <a:t>5.</a:t>
                      </a:r>
                      <a:r>
                        <a:rPr lang="zh-CN" altLang="en-US" sz="1800" b="0" dirty="0" smtClean="0">
                          <a:solidFill>
                            <a:srgbClr val="FF0000"/>
                          </a:solidFill>
                          <a:latin typeface="DFKai-SB" panose="03000509000000000000" pitchFamily="65" charset="-120"/>
                          <a:ea typeface="DFKai-SB" panose="03000509000000000000" pitchFamily="65" charset="-120"/>
                        </a:rPr>
                        <a:t>客戶</a:t>
                      </a:r>
                      <a:r>
                        <a:rPr lang="zh-CN" altLang="en-US" sz="1800" b="0" dirty="0" smtClean="0">
                          <a:solidFill>
                            <a:schemeClr val="tx1"/>
                          </a:solidFill>
                          <a:latin typeface="DFKai-SB" panose="03000509000000000000" pitchFamily="65" charset="-120"/>
                          <a:ea typeface="DFKai-SB" panose="03000509000000000000" pitchFamily="65" charset="-120"/>
                        </a:rPr>
                        <a:t>在使用</a:t>
                      </a:r>
                      <a:r>
                        <a:rPr lang="en-US" altLang="zh-CN" sz="1800" b="0" dirty="0" smtClean="0">
                          <a:solidFill>
                            <a:srgbClr val="FF0000"/>
                          </a:solidFill>
                          <a:latin typeface="DFKai-SB" panose="03000509000000000000" pitchFamily="65" charset="-120"/>
                          <a:ea typeface="DFKai-SB" panose="03000509000000000000" pitchFamily="65" charset="-120"/>
                        </a:rPr>
                        <a:t>app</a:t>
                      </a:r>
                      <a:r>
                        <a:rPr lang="zh-CN" altLang="en-US" sz="1800" b="0" dirty="0" smtClean="0">
                          <a:solidFill>
                            <a:schemeClr val="tx1"/>
                          </a:solidFill>
                          <a:latin typeface="DFKai-SB" panose="03000509000000000000" pitchFamily="65" charset="-120"/>
                          <a:ea typeface="DFKai-SB" panose="03000509000000000000" pitchFamily="65" charset="-120"/>
                        </a:rPr>
                        <a:t>之前，需先註冊並</a:t>
                      </a:r>
                      <a:r>
                        <a:rPr lang="zh-CN" altLang="en-US" sz="1800" b="0" dirty="0" smtClean="0">
                          <a:solidFill>
                            <a:srgbClr val="FF0000"/>
                          </a:solidFill>
                          <a:latin typeface="DFKai-SB" panose="03000509000000000000" pitchFamily="65" charset="-120"/>
                          <a:ea typeface="DFKai-SB" panose="03000509000000000000" pitchFamily="65" charset="-120"/>
                        </a:rPr>
                        <a:t>登</a:t>
                      </a:r>
                      <a:r>
                        <a:rPr lang="zh-TW" altLang="en-US" sz="1800" b="0" dirty="0" smtClean="0">
                          <a:solidFill>
                            <a:srgbClr val="FF0000"/>
                          </a:solidFill>
                          <a:latin typeface="DFKai-SB" panose="03000509000000000000" pitchFamily="65" charset="-120"/>
                          <a:ea typeface="DFKai-SB" panose="03000509000000000000" pitchFamily="65" charset="-120"/>
                        </a:rPr>
                        <a:t>入</a:t>
                      </a:r>
                      <a:r>
                        <a:rPr lang="zh-CN" altLang="en-US" sz="1800" b="0" dirty="0" smtClean="0">
                          <a:solidFill>
                            <a:schemeClr val="tx1"/>
                          </a:solidFill>
                          <a:latin typeface="DFKai-SB" panose="03000509000000000000" pitchFamily="65" charset="-120"/>
                          <a:ea typeface="DFKai-SB" panose="03000509000000000000" pitchFamily="65" charset="-120"/>
                        </a:rPr>
                        <a:t>賬號，才能使用完整功能。</a:t>
                      </a:r>
                      <a:endParaRPr lang="zh-CN" altLang="en-US" sz="1800" b="0" dirty="0">
                        <a:solidFill>
                          <a:schemeClr val="tx1"/>
                        </a:solidFill>
                        <a:latin typeface="DFKai-SB" panose="03000509000000000000" pitchFamily="65" charset="-120"/>
                        <a:ea typeface="DFKai-SB" panose="03000509000000000000" pitchFamily="65" charset="-120"/>
                      </a:endParaRP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b="0" dirty="0" smtClean="0">
                          <a:solidFill>
                            <a:srgbClr val="FF0000"/>
                          </a:solidFill>
                          <a:latin typeface="DFKai-SB" panose="03000509000000000000" pitchFamily="65" charset="-120"/>
                          <a:ea typeface="DFKai-SB" panose="03000509000000000000" pitchFamily="65" charset="-120"/>
                        </a:rPr>
                        <a:t>登</a:t>
                      </a:r>
                      <a:r>
                        <a:rPr lang="zh-TW" altLang="en-US" sz="1800" b="0" dirty="0" smtClean="0">
                          <a:solidFill>
                            <a:srgbClr val="FF0000"/>
                          </a:solidFill>
                          <a:latin typeface="DFKai-SB" panose="03000509000000000000" pitchFamily="65" charset="-120"/>
                          <a:ea typeface="DFKai-SB" panose="03000509000000000000" pitchFamily="65" charset="-120"/>
                        </a:rPr>
                        <a:t>入</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en-US" altLang="zh-CN" sz="1800" b="0" dirty="0" smtClean="0">
                          <a:solidFill>
                            <a:srgbClr val="FF0000"/>
                          </a:solidFill>
                          <a:latin typeface="DFKai-SB" panose="03000509000000000000" pitchFamily="65" charset="-120"/>
                          <a:ea typeface="DFKai-SB" panose="03000509000000000000" pitchFamily="65" charset="-120"/>
                        </a:rPr>
                        <a:t>app</a:t>
                      </a:r>
                      <a:endParaRPr lang="zh-CN" altLang="en-US" b="0" dirty="0" smtClean="0"/>
                    </a:p>
                    <a:p>
                      <a:endParaRPr lang="en-US" altLang="zh-CN" sz="1800" b="0" dirty="0" smtClean="0">
                        <a:solidFill>
                          <a:schemeClr val="tx1"/>
                        </a:solidFill>
                        <a:latin typeface="DFKai-SB" panose="03000509000000000000" pitchFamily="65" charset="-120"/>
                        <a:ea typeface="DFKai-SB" panose="03000509000000000000" pitchFamily="65" charset="-120"/>
                      </a:endParaRPr>
                    </a:p>
                    <a:p>
                      <a:endParaRPr lang="zh-TW" altLang="en-US" b="0" dirty="0"/>
                    </a:p>
                  </a:txBody>
                  <a:tcPr>
                    <a:solidFill>
                      <a:schemeClr val="accent1">
                        <a:lumMod val="60000"/>
                        <a:lumOff val="40000"/>
                      </a:schemeClr>
                    </a:solidFill>
                  </a:tcPr>
                </a:tc>
              </a:tr>
              <a:tr h="9727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rPr>
                        <a:t>6.</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每次使用時，</a:t>
                      </a:r>
                      <a:r>
                        <a:rPr lang="zh-CN" altLang="en-US" sz="1800" dirty="0" smtClean="0">
                          <a:solidFill>
                            <a:srgbClr val="FF0000"/>
                          </a:solidFill>
                          <a:latin typeface="DFKai-SB" panose="03000509000000000000" pitchFamily="65" charset="-120"/>
                          <a:ea typeface="DFKai-SB" panose="03000509000000000000" pitchFamily="65" charset="-120"/>
                        </a:rPr>
                        <a:t>客戶</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可選擇打開手機藍牙功能，將警示裝置與</a:t>
                      </a:r>
                      <a:r>
                        <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rPr>
                        <a:t>app</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所綁定的</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帳戶</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進行</a:t>
                      </a:r>
                      <a:r>
                        <a:rPr lang="zh-CN" altLang="en-US" sz="1800" dirty="0" smtClean="0">
                          <a:solidFill>
                            <a:srgbClr val="FF0000"/>
                          </a:solidFill>
                          <a:latin typeface="DFKai-SB" panose="03000509000000000000" pitchFamily="65" charset="-120"/>
                          <a:ea typeface="DFKai-SB" panose="03000509000000000000" pitchFamily="65" charset="-120"/>
                        </a:rPr>
                        <a:t>綁定</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，若連接，便可傳輸</a:t>
                      </a:r>
                      <a:r>
                        <a:rPr lang="zh-CN" altLang="en-US" sz="1800" dirty="0" smtClean="0">
                          <a:solidFill>
                            <a:srgbClr val="FF0000"/>
                          </a:solidFill>
                          <a:latin typeface="DFKai-SB" panose="03000509000000000000" pitchFamily="65" charset="-120"/>
                          <a:ea typeface="DFKai-SB" panose="03000509000000000000" pitchFamily="65" charset="-120"/>
                        </a:rPr>
                        <a:t>警示裝置</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中的數據。</a:t>
                      </a:r>
                      <a:endPar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solidFill>
                            <a:srgbClr val="FF0000"/>
                          </a:solidFill>
                          <a:latin typeface="DFKai-SB" panose="03000509000000000000" pitchFamily="65" charset="-120"/>
                          <a:ea typeface="DFKai-SB" panose="03000509000000000000" pitchFamily="65" charset="-120"/>
                        </a:rPr>
                        <a:t>客戶</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dirty="0" smtClean="0">
                          <a:solidFill>
                            <a:srgbClr val="FF0000"/>
                          </a:solidFill>
                          <a:latin typeface="DFKai-SB" panose="03000509000000000000" pitchFamily="65" charset="-120"/>
                          <a:ea typeface="DFKai-SB" panose="03000509000000000000" pitchFamily="65" charset="-120"/>
                        </a:rPr>
                        <a:t>綁定</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dirty="0" smtClean="0">
                          <a:solidFill>
                            <a:srgbClr val="FF0000"/>
                          </a:solidFill>
                          <a:latin typeface="DFKai-SB" panose="03000509000000000000" pitchFamily="65" charset="-120"/>
                          <a:ea typeface="DFKai-SB" panose="03000509000000000000" pitchFamily="65" charset="-120"/>
                        </a:rPr>
                        <a:t>警示裝置</a:t>
                      </a:r>
                      <a:endParaRPr lang="zh-CN" altLang="en-US" dirty="0"/>
                    </a:p>
                  </a:txBody>
                  <a:tcPr>
                    <a:solidFill>
                      <a:schemeClr val="accent1">
                        <a:lumMod val="40000"/>
                        <a:lumOff val="60000"/>
                      </a:schemeClr>
                    </a:solidFill>
                  </a:tcPr>
                </a:tc>
              </a:tr>
              <a:tr h="12017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8.</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將此數據記錄並傳輸回手機上製作的對應的</a:t>
                      </a: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app</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中，以便</a:t>
                      </a:r>
                      <a:r>
                        <a:rPr kumimoji="0" lang="zh-TW"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之後進行</a:t>
                      </a:r>
                      <a:r>
                        <a:rPr kumimoji="0" lang="zh-TW"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確認與校準</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solidFill>
                            <a:srgbClr val="FF0000"/>
                          </a:solidFill>
                          <a:latin typeface="DFKai-SB" panose="03000509000000000000" pitchFamily="65" charset="-120"/>
                          <a:ea typeface="DFKai-SB" panose="03000509000000000000" pitchFamily="65" charset="-120"/>
                        </a:rPr>
                        <a:t>客戶</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校準</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裝置</a:t>
                      </a:r>
                    </a:p>
                    <a:p>
                      <a:r>
                        <a:rPr lang="zh-CN" altLang="en-US" sz="1800" dirty="0" smtClean="0">
                          <a:solidFill>
                            <a:srgbClr val="FF0000"/>
                          </a:solidFill>
                          <a:latin typeface="DFKai-SB" panose="03000509000000000000" pitchFamily="65" charset="-120"/>
                          <a:ea typeface="DFKai-SB" panose="03000509000000000000" pitchFamily="65" charset="-120"/>
                        </a:rPr>
                        <a:t>客戶</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確認</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數據</a:t>
                      </a:r>
                    </a:p>
                  </a:txBody>
                  <a:tcPr>
                    <a:solidFill>
                      <a:schemeClr val="accent1">
                        <a:lumMod val="60000"/>
                        <a:lumOff val="40000"/>
                      </a:schemeClr>
                    </a:solidFill>
                  </a:tcPr>
                </a:tc>
              </a:tr>
              <a:tr h="1175657">
                <a:tc>
                  <a:txBody>
                    <a:bodyPr/>
                    <a:lstStyle/>
                    <a:p>
                      <a:r>
                        <a:rPr lang="en-US" altLang="zh-TW" sz="1800" dirty="0" smtClean="0">
                          <a:solidFill>
                            <a:schemeClr val="tx1"/>
                          </a:solidFill>
                          <a:latin typeface="DFKai-SB" panose="03000509000000000000" pitchFamily="65" charset="-120"/>
                          <a:ea typeface="DFKai-SB" panose="03000509000000000000" pitchFamily="65" charset="-120"/>
                        </a:rPr>
                        <a:t>16.</a:t>
                      </a:r>
                      <a:r>
                        <a:rPr lang="zh-CN" altLang="en-US" sz="1800" dirty="0" smtClean="0">
                          <a:solidFill>
                            <a:srgbClr val="FF0000"/>
                          </a:solidFill>
                          <a:latin typeface="DFKai-SB" panose="03000509000000000000" pitchFamily="65" charset="-120"/>
                          <a:ea typeface="DFKai-SB" panose="03000509000000000000" pitchFamily="65" charset="-120"/>
                        </a:rPr>
                        <a:t>客戶</a:t>
                      </a:r>
                      <a:r>
                        <a:rPr lang="zh-CN" altLang="en-US" sz="1800" dirty="0" smtClean="0">
                          <a:solidFill>
                            <a:schemeClr val="tx1"/>
                          </a:solidFill>
                          <a:latin typeface="DFKai-SB" panose="03000509000000000000" pitchFamily="65" charset="-120"/>
                          <a:ea typeface="DFKai-SB" panose="03000509000000000000" pitchFamily="65" charset="-120"/>
                        </a:rPr>
                        <a:t>可通過</a:t>
                      </a:r>
                      <a:r>
                        <a:rPr lang="en-US" altLang="zh-CN" sz="1800" dirty="0" smtClean="0">
                          <a:solidFill>
                            <a:schemeClr val="tx1"/>
                          </a:solidFill>
                          <a:latin typeface="DFKai-SB" panose="03000509000000000000" pitchFamily="65" charset="-120"/>
                          <a:ea typeface="DFKai-SB" panose="03000509000000000000" pitchFamily="65" charset="-120"/>
                        </a:rPr>
                        <a:t>app</a:t>
                      </a:r>
                      <a:r>
                        <a:rPr lang="zh-CN" altLang="en-US" sz="1800" dirty="0" smtClean="0">
                          <a:solidFill>
                            <a:schemeClr val="tx1"/>
                          </a:solidFill>
                          <a:latin typeface="DFKai-SB" panose="03000509000000000000" pitchFamily="65" charset="-120"/>
                          <a:ea typeface="DFKai-SB" panose="03000509000000000000" pitchFamily="65" charset="-120"/>
                        </a:rPr>
                        <a:t>選擇</a:t>
                      </a:r>
                      <a:r>
                        <a:rPr lang="zh-CN" altLang="en-US" sz="1800" dirty="0" smtClean="0">
                          <a:solidFill>
                            <a:srgbClr val="FF0000"/>
                          </a:solidFill>
                          <a:latin typeface="DFKai-SB" panose="03000509000000000000" pitchFamily="65" charset="-120"/>
                          <a:ea typeface="DFKai-SB" panose="03000509000000000000" pitchFamily="65" charset="-120"/>
                        </a:rPr>
                        <a:t>接受</a:t>
                      </a:r>
                      <a:r>
                        <a:rPr lang="zh-CN" altLang="en-US" sz="1800" dirty="0" smtClean="0">
                          <a:solidFill>
                            <a:schemeClr val="tx1"/>
                          </a:solidFill>
                          <a:latin typeface="DFKai-SB" panose="03000509000000000000" pitchFamily="65" charset="-120"/>
                          <a:ea typeface="DFKai-SB" panose="03000509000000000000" pitchFamily="65" charset="-120"/>
                        </a:rPr>
                        <a:t>製作者的體驗</a:t>
                      </a:r>
                      <a:r>
                        <a:rPr lang="zh-CN" altLang="en-US" sz="1800" dirty="0" smtClean="0">
                          <a:solidFill>
                            <a:srgbClr val="FF0000"/>
                          </a:solidFill>
                          <a:latin typeface="DFKai-SB" panose="03000509000000000000" pitchFamily="65" charset="-120"/>
                          <a:ea typeface="DFKai-SB" panose="03000509000000000000" pitchFamily="65" charset="-120"/>
                        </a:rPr>
                        <a:t>改善</a:t>
                      </a:r>
                      <a:r>
                        <a:rPr lang="zh-CN" altLang="en-US" sz="1800" dirty="0" smtClean="0">
                          <a:solidFill>
                            <a:schemeClr val="tx1"/>
                          </a:solidFill>
                          <a:latin typeface="DFKai-SB" panose="03000509000000000000" pitchFamily="65" charset="-120"/>
                          <a:ea typeface="DFKai-SB" panose="03000509000000000000" pitchFamily="65" charset="-120"/>
                        </a:rPr>
                        <a:t>，或者也可</a:t>
                      </a:r>
                      <a:r>
                        <a:rPr lang="zh-CN" altLang="en-US" sz="1800" dirty="0" smtClean="0">
                          <a:solidFill>
                            <a:srgbClr val="FF0000"/>
                          </a:solidFill>
                          <a:latin typeface="DFKai-SB" panose="03000509000000000000" pitchFamily="65" charset="-120"/>
                          <a:ea typeface="DFKai-SB" panose="03000509000000000000" pitchFamily="65" charset="-120"/>
                        </a:rPr>
                        <a:t>關閉</a:t>
                      </a:r>
                      <a:r>
                        <a:rPr lang="zh-CN" altLang="en-US" sz="1800" dirty="0" smtClean="0">
                          <a:solidFill>
                            <a:schemeClr val="tx1"/>
                          </a:solidFill>
                          <a:latin typeface="DFKai-SB" panose="03000509000000000000" pitchFamily="65" charset="-120"/>
                          <a:ea typeface="DFKai-SB" panose="03000509000000000000" pitchFamily="65" charset="-120"/>
                        </a:rPr>
                        <a:t>一些路段的</a:t>
                      </a:r>
                      <a:r>
                        <a:rPr lang="zh-CN" altLang="en-US" sz="1800" dirty="0" smtClean="0">
                          <a:solidFill>
                            <a:srgbClr val="FF0000"/>
                          </a:solidFill>
                          <a:latin typeface="DFKai-SB" panose="03000509000000000000" pitchFamily="65" charset="-120"/>
                          <a:ea typeface="DFKai-SB" panose="03000509000000000000" pitchFamily="65" charset="-120"/>
                        </a:rPr>
                        <a:t>提醒</a:t>
                      </a:r>
                      <a:r>
                        <a:rPr lang="zh-CN" altLang="en-US" sz="1800" dirty="0" smtClean="0">
                          <a:solidFill>
                            <a:schemeClr val="tx1"/>
                          </a:solidFill>
                          <a:latin typeface="DFKai-SB" panose="03000509000000000000" pitchFamily="65" charset="-120"/>
                          <a:ea typeface="DFKai-SB" panose="03000509000000000000" pitchFamily="65" charset="-120"/>
                        </a:rPr>
                        <a:t>。</a:t>
                      </a:r>
                      <a:endParaRPr lang="zh-CN" altLang="en-US" dirty="0"/>
                    </a:p>
                  </a:txBody>
                  <a:tcPr>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solidFill>
                            <a:srgbClr val="FF0000"/>
                          </a:solidFill>
                          <a:latin typeface="DFKai-SB" panose="03000509000000000000" pitchFamily="65" charset="-120"/>
                          <a:ea typeface="DFKai-SB" panose="03000509000000000000" pitchFamily="65" charset="-120"/>
                        </a:rPr>
                        <a:t>客戶</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接受</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改善</a:t>
                      </a:r>
                      <a:endParaRPr lang="en-US" altLang="zh-CN" sz="1800" dirty="0" smtClean="0">
                        <a:solidFill>
                          <a:srgbClr val="FF0000"/>
                        </a:solidFill>
                        <a:latin typeface="DFKai-SB" panose="03000509000000000000" pitchFamily="65" charset="-120"/>
                        <a:ea typeface="DFKai-SB" panose="03000509000000000000" pitchFamily="65" charset="-12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solidFill>
                            <a:srgbClr val="FF0000"/>
                          </a:solidFill>
                          <a:latin typeface="DFKai-SB" panose="03000509000000000000" pitchFamily="65" charset="-120"/>
                          <a:ea typeface="DFKai-SB" panose="03000509000000000000" pitchFamily="65" charset="-120"/>
                        </a:rPr>
                        <a:t>客戶</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關閉</a:t>
                      </a:r>
                      <a:r>
                        <a:rPr lang="en-US" altLang="zh-TW"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提醒</a:t>
                      </a:r>
                      <a:endParaRPr lang="en-US" altLang="zh-CN" sz="1800" dirty="0" smtClean="0">
                        <a:solidFill>
                          <a:srgbClr val="FF0000"/>
                        </a:solidFill>
                        <a:latin typeface="DFKai-SB" panose="03000509000000000000" pitchFamily="65" charset="-120"/>
                        <a:ea typeface="DFKai-SB" panose="03000509000000000000" pitchFamily="65" charset="-120"/>
                      </a:endParaRPr>
                    </a:p>
                  </a:txBody>
                  <a:tcPr>
                    <a:solidFill>
                      <a:schemeClr val="accent1">
                        <a:lumMod val="40000"/>
                        <a:lumOff val="60000"/>
                      </a:schemeClr>
                    </a:solidFill>
                  </a:tcPr>
                </a:tc>
              </a:tr>
            </a:tbl>
          </a:graphicData>
        </a:graphic>
      </p:graphicFrame>
      <p:cxnSp>
        <p:nvCxnSpPr>
          <p:cNvPr id="5" name="直線單箭頭接點 4"/>
          <p:cNvCxnSpPr/>
          <p:nvPr/>
        </p:nvCxnSpPr>
        <p:spPr>
          <a:xfrm>
            <a:off x="4145122" y="2062066"/>
            <a:ext cx="678805" cy="513183"/>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4029654" y="2985796"/>
            <a:ext cx="794273" cy="429208"/>
          </a:xfrm>
          <a:prstGeom prst="straightConnector1">
            <a:avLst/>
          </a:prstGeom>
          <a:ln w="508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V="1">
            <a:off x="4484524" y="3610947"/>
            <a:ext cx="339403" cy="961054"/>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4571609" y="4245429"/>
            <a:ext cx="339403" cy="1514670"/>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75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 xmlns:a16="http://schemas.microsoft.com/office/drawing/2014/main" id="{11429054-DE0E-462B-B778-1EF960E7BCBA}"/>
              </a:ext>
            </a:extLst>
          </p:cNvPr>
          <p:cNvSpPr>
            <a:spLocks noGrp="1"/>
          </p:cNvSpPr>
          <p:nvPr>
            <p:ph type="sldNum" sz="quarter" idx="12"/>
          </p:nvPr>
        </p:nvSpPr>
        <p:spPr/>
        <p:txBody>
          <a:bodyPr/>
          <a:lstStyle/>
          <a:p>
            <a:fld id="{80E16380-4998-42C3-B033-270161A8BE6B}" type="slidenum">
              <a:rPr lang="zh-TW" altLang="en-US" smtClean="0"/>
              <a:t>2</a:t>
            </a:fld>
            <a:endParaRPr lang="zh-TW" altLang="en-US"/>
          </a:p>
        </p:txBody>
      </p:sp>
      <p:sp>
        <p:nvSpPr>
          <p:cNvPr id="2" name="標題 1">
            <a:extLst>
              <a:ext uri="{FF2B5EF4-FFF2-40B4-BE49-F238E27FC236}">
                <a16:creationId xmlns="" xmlns:a16="http://schemas.microsoft.com/office/drawing/2014/main" id="{77189112-DFC8-4348-B037-E88E3A1A785A}"/>
              </a:ext>
            </a:extLst>
          </p:cNvPr>
          <p:cNvSpPr>
            <a:spLocks noGrp="1"/>
          </p:cNvSpPr>
          <p:nvPr>
            <p:ph type="title" idx="4294967295"/>
          </p:nvPr>
        </p:nvSpPr>
        <p:spPr>
          <a:xfrm>
            <a:off x="700392" y="284433"/>
            <a:ext cx="7772400" cy="1160462"/>
          </a:xfrm>
        </p:spPr>
        <p:txBody>
          <a:bodyPr/>
          <a:lstStyle/>
          <a:p>
            <a:r>
              <a:rPr lang="zh-TW" altLang="en-US" dirty="0">
                <a:latin typeface="DFKai-SB" panose="03000509000000000000" pitchFamily="65" charset="-120"/>
                <a:ea typeface="DFKai-SB" panose="03000509000000000000" pitchFamily="65" charset="-120"/>
              </a:rPr>
              <a:t>目錄</a:t>
            </a:r>
          </a:p>
        </p:txBody>
      </p:sp>
      <p:sp>
        <p:nvSpPr>
          <p:cNvPr id="3" name="內容版面配置區 2">
            <a:extLst>
              <a:ext uri="{FF2B5EF4-FFF2-40B4-BE49-F238E27FC236}">
                <a16:creationId xmlns="" xmlns:a16="http://schemas.microsoft.com/office/drawing/2014/main" id="{B0E59118-BCD3-4CD1-8FED-584826596BCE}"/>
              </a:ext>
            </a:extLst>
          </p:cNvPr>
          <p:cNvSpPr>
            <a:spLocks noGrp="1"/>
          </p:cNvSpPr>
          <p:nvPr>
            <p:ph idx="4294967295"/>
          </p:nvPr>
        </p:nvSpPr>
        <p:spPr>
          <a:xfrm>
            <a:off x="700392" y="1301485"/>
            <a:ext cx="7772400" cy="4938448"/>
          </a:xfrm>
        </p:spPr>
        <p:txBody>
          <a:bodyPr>
            <a:normAutofit fontScale="85000" lnSpcReduction="10000"/>
          </a:bodyPr>
          <a:lstStyle/>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簡介</a:t>
            </a:r>
            <a:r>
              <a:rPr lang="en-US" altLang="zh-TW" sz="2600" dirty="0">
                <a:latin typeface="DFKai-SB" panose="03000509000000000000" pitchFamily="65" charset="-120"/>
                <a:ea typeface="DFKai-SB" panose="03000509000000000000" pitchFamily="65" charset="-120"/>
              </a:rPr>
              <a:t>-P.3</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背景</a:t>
            </a:r>
            <a:r>
              <a:rPr lang="en-US" altLang="zh-TW" sz="2600" dirty="0">
                <a:latin typeface="DFKai-SB" panose="03000509000000000000" pitchFamily="65" charset="-120"/>
                <a:ea typeface="DFKai-SB" panose="03000509000000000000" pitchFamily="65" charset="-120"/>
              </a:rPr>
              <a:t>-P.4</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趨勢</a:t>
            </a:r>
            <a:r>
              <a:rPr lang="en-US" altLang="zh-TW" sz="2600" dirty="0">
                <a:latin typeface="DFKai-SB" panose="03000509000000000000" pitchFamily="65" charset="-120"/>
                <a:ea typeface="DFKai-SB" panose="03000509000000000000" pitchFamily="65" charset="-120"/>
              </a:rPr>
              <a:t>-P.5</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動機</a:t>
            </a:r>
            <a:r>
              <a:rPr lang="en-US" altLang="zh-TW" sz="2600" dirty="0">
                <a:latin typeface="DFKai-SB" panose="03000509000000000000" pitchFamily="65" charset="-120"/>
                <a:ea typeface="DFKai-SB" panose="03000509000000000000" pitchFamily="65" charset="-120"/>
              </a:rPr>
              <a:t>-P.6</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目的</a:t>
            </a:r>
            <a:r>
              <a:rPr lang="en-US" altLang="zh-TW" sz="2600" dirty="0">
                <a:latin typeface="DFKai-SB" panose="03000509000000000000" pitchFamily="65" charset="-120"/>
                <a:ea typeface="DFKai-SB" panose="03000509000000000000" pitchFamily="65" charset="-120"/>
              </a:rPr>
              <a:t>-P.7</a:t>
            </a:r>
          </a:p>
          <a:p>
            <a:pPr marL="514350" indent="-514350">
              <a:lnSpc>
                <a:spcPct val="150000"/>
              </a:lnSpc>
              <a:buFont typeface="+mj-lt"/>
              <a:buAutoNum type="arabicPeriod"/>
            </a:pPr>
            <a:r>
              <a:rPr lang="zh-CN" altLang="en-US" sz="2600" dirty="0" smtClean="0">
                <a:latin typeface="DFKai-SB" panose="03000509000000000000" pitchFamily="65" charset="-120"/>
                <a:ea typeface="DFKai-SB" panose="03000509000000000000" pitchFamily="65" charset="-120"/>
              </a:rPr>
              <a:t>描述性項目及事件條列式</a:t>
            </a:r>
            <a:r>
              <a:rPr lang="en-US" altLang="zh-TW" sz="2600" dirty="0" smtClean="0">
                <a:latin typeface="+mn-ea"/>
              </a:rPr>
              <a:t>-</a:t>
            </a:r>
            <a:r>
              <a:rPr lang="en-US" altLang="zh-TW" sz="2600" dirty="0" smtClean="0">
                <a:latin typeface="DFKai-SB" panose="03000509000000000000" pitchFamily="65" charset="-120"/>
                <a:ea typeface="DFKai-SB" panose="03000509000000000000" pitchFamily="65" charset="-120"/>
              </a:rPr>
              <a:t>P.8</a:t>
            </a:r>
          </a:p>
          <a:p>
            <a:pPr marL="514350" indent="-514350">
              <a:lnSpc>
                <a:spcPct val="150000"/>
              </a:lnSpc>
              <a:buFont typeface="+mj-lt"/>
              <a:buAutoNum type="arabicPeriod"/>
            </a:pPr>
            <a:r>
              <a:rPr lang="zh-TW" altLang="en-US" sz="2600" dirty="0" smtClean="0">
                <a:latin typeface="DFKai-SB" panose="03000509000000000000" pitchFamily="65" charset="-120"/>
                <a:ea typeface="DFKai-SB" panose="03000509000000000000" pitchFamily="65" charset="-120"/>
              </a:rPr>
              <a:t>使用個案</a:t>
            </a:r>
            <a:r>
              <a:rPr lang="en-US" altLang="zh-CN" sz="2600" dirty="0" smtClean="0">
                <a:latin typeface="DFKai-SB" panose="03000509000000000000" pitchFamily="65" charset="-120"/>
                <a:ea typeface="DFKai-SB" panose="03000509000000000000" pitchFamily="65" charset="-120"/>
              </a:rPr>
              <a:t>-P.15</a:t>
            </a:r>
          </a:p>
          <a:p>
            <a:pPr marL="514350" indent="-514350">
              <a:lnSpc>
                <a:spcPct val="150000"/>
              </a:lnSpc>
              <a:buFont typeface="+mj-lt"/>
              <a:buAutoNum type="arabicPeriod"/>
            </a:pPr>
            <a:r>
              <a:rPr lang="zh-TW" altLang="en-US" sz="2600" dirty="0" smtClean="0">
                <a:latin typeface="DFKai-SB" panose="03000509000000000000" pitchFamily="65" charset="-120"/>
                <a:ea typeface="DFKai-SB" panose="03000509000000000000" pitchFamily="65" charset="-120"/>
              </a:rPr>
              <a:t>工作分配</a:t>
            </a:r>
            <a:r>
              <a:rPr lang="en-US" altLang="zh-TW" sz="2600" smtClean="0">
                <a:latin typeface="DFKai-SB" panose="03000509000000000000" pitchFamily="65" charset="-120"/>
                <a:ea typeface="DFKai-SB" panose="03000509000000000000" pitchFamily="65" charset="-120"/>
              </a:rPr>
              <a:t>-</a:t>
            </a:r>
            <a:r>
              <a:rPr lang="en-US" altLang="zh-TW" sz="2600" smtClean="0">
                <a:latin typeface="DFKai-SB" panose="03000509000000000000" pitchFamily="65" charset="-120"/>
                <a:ea typeface="DFKai-SB" panose="03000509000000000000" pitchFamily="65" charset="-120"/>
              </a:rPr>
              <a:t>P.20</a:t>
            </a:r>
            <a:endParaRPr lang="en-US" altLang="zh-TW" sz="2600" dirty="0">
              <a:latin typeface="DFKai-SB" panose="03000509000000000000" pitchFamily="65" charset="-120"/>
              <a:ea typeface="DFKai-SB" panose="03000509000000000000" pitchFamily="65" charset="-120"/>
            </a:endParaRPr>
          </a:p>
          <a:p>
            <a:pPr marL="457200" indent="-457200">
              <a:buFont typeface="+mj-lt"/>
              <a:buAutoNum type="arabicPeriod"/>
            </a:pPr>
            <a:endParaRPr lang="en-US" altLang="zh-TW" dirty="0"/>
          </a:p>
          <a:p>
            <a:pPr marL="457200" indent="-457200">
              <a:buFont typeface="+mj-lt"/>
              <a:buAutoNum type="arabicPeriod"/>
            </a:pPr>
            <a:endParaRPr lang="zh-TW" altLang="en-US" dirty="0"/>
          </a:p>
        </p:txBody>
      </p:sp>
    </p:spTree>
    <p:extLst>
      <p:ext uri="{BB962C8B-B14F-4D97-AF65-F5344CB8AC3E}">
        <p14:creationId xmlns:p14="http://schemas.microsoft.com/office/powerpoint/2010/main" val="16521669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20</a:t>
            </a:fld>
            <a:endParaRPr lang="zh-TW" altLang="en-US"/>
          </a:p>
        </p:txBody>
      </p:sp>
      <p:sp>
        <p:nvSpPr>
          <p:cNvPr id="3" name="文字方塊 2"/>
          <p:cNvSpPr txBox="1"/>
          <p:nvPr/>
        </p:nvSpPr>
        <p:spPr>
          <a:xfrm>
            <a:off x="2928025" y="749031"/>
            <a:ext cx="3346315" cy="830997"/>
          </a:xfrm>
          <a:prstGeom prst="rect">
            <a:avLst/>
          </a:prstGeom>
          <a:noFill/>
        </p:spPr>
        <p:txBody>
          <a:bodyPr wrap="square" rtlCol="0">
            <a:spAutoFit/>
          </a:bodyPr>
          <a:lstStyle/>
          <a:p>
            <a:pPr algn="ctr"/>
            <a:r>
              <a:rPr lang="zh-CN" altLang="en-US" sz="4800" dirty="0" smtClean="0">
                <a:latin typeface="DFKai-SB" panose="03000509000000000000" pitchFamily="65" charset="-120"/>
                <a:ea typeface="DFKai-SB" panose="03000509000000000000" pitchFamily="65" charset="-120"/>
              </a:rPr>
              <a:t>工作分配</a:t>
            </a:r>
            <a:endParaRPr lang="zh-CN" altLang="en-US" sz="4800" dirty="0">
              <a:latin typeface="DFKai-SB" panose="03000509000000000000" pitchFamily="65" charset="-120"/>
              <a:ea typeface="DFKai-SB" panose="03000509000000000000" pitchFamily="65" charset="-120"/>
            </a:endParaRPr>
          </a:p>
        </p:txBody>
      </p:sp>
      <p:sp>
        <p:nvSpPr>
          <p:cNvPr id="5" name="文字方塊 4"/>
          <p:cNvSpPr txBox="1"/>
          <p:nvPr/>
        </p:nvSpPr>
        <p:spPr>
          <a:xfrm>
            <a:off x="1264596" y="1673157"/>
            <a:ext cx="6809361" cy="3416320"/>
          </a:xfrm>
          <a:prstGeom prst="rect">
            <a:avLst/>
          </a:prstGeom>
          <a:noFill/>
        </p:spPr>
        <p:txBody>
          <a:bodyPr wrap="square" rtlCol="0">
            <a:spAutoFit/>
          </a:bodyPr>
          <a:lstStyle/>
          <a:p>
            <a:r>
              <a:rPr lang="zh-TW" altLang="en-US" sz="3600" dirty="0">
                <a:latin typeface="標楷體" panose="03000509000000000000" pitchFamily="65" charset="-120"/>
                <a:ea typeface="標楷體" panose="03000509000000000000" pitchFamily="65" charset="-120"/>
              </a:rPr>
              <a:t>張紘綸</a:t>
            </a:r>
            <a:r>
              <a:rPr lang="zh-CN" altLang="en-US" sz="3600" dirty="0" smtClean="0">
                <a:latin typeface="DFKai-SB" panose="03000509000000000000" pitchFamily="65" charset="-120"/>
                <a:ea typeface="DFKai-SB" panose="03000509000000000000" pitchFamily="65" charset="-120"/>
              </a:rPr>
              <a:t>：製作</a:t>
            </a:r>
            <a:r>
              <a:rPr lang="en-US" altLang="zh-CN" sz="3600" dirty="0" err="1" smtClean="0">
                <a:latin typeface="DFKai-SB" panose="03000509000000000000" pitchFamily="65" charset="-120"/>
                <a:ea typeface="DFKai-SB" panose="03000509000000000000" pitchFamily="65" charset="-120"/>
              </a:rPr>
              <a:t>ppt</a:t>
            </a:r>
            <a:r>
              <a:rPr lang="zh-CN" altLang="en-US" sz="3600" dirty="0" smtClean="0">
                <a:latin typeface="DFKai-SB" panose="03000509000000000000" pitchFamily="65" charset="-120"/>
                <a:ea typeface="DFKai-SB" panose="03000509000000000000" pitchFamily="65" charset="-120"/>
              </a:rPr>
              <a:t>，</a:t>
            </a:r>
            <a:r>
              <a:rPr lang="zh-TW" altLang="en-US" sz="3600" dirty="0" smtClean="0">
                <a:latin typeface="DFKai-SB" panose="03000509000000000000" pitchFamily="65" charset="-120"/>
                <a:ea typeface="DFKai-SB" panose="03000509000000000000" pitchFamily="65" charset="-120"/>
              </a:rPr>
              <a:t>資料</a:t>
            </a:r>
            <a:r>
              <a:rPr lang="zh-CN" altLang="en-US" sz="3600" dirty="0" smtClean="0">
                <a:latin typeface="DFKai-SB" panose="03000509000000000000" pitchFamily="65" charset="-120"/>
                <a:ea typeface="DFKai-SB" panose="03000509000000000000" pitchFamily="65" charset="-120"/>
              </a:rPr>
              <a:t>整理</a:t>
            </a:r>
            <a:endParaRPr lang="en-US" altLang="zh-CN" sz="3600" dirty="0" smtClean="0">
              <a:latin typeface="DFKai-SB" panose="03000509000000000000" pitchFamily="65" charset="-120"/>
              <a:ea typeface="DFKai-SB" panose="03000509000000000000" pitchFamily="65" charset="-120"/>
            </a:endParaRPr>
          </a:p>
          <a:p>
            <a:endParaRPr lang="en-US" altLang="zh-CN" sz="3600" dirty="0">
              <a:latin typeface="DFKai-SB" panose="03000509000000000000" pitchFamily="65" charset="-120"/>
              <a:ea typeface="DFKai-SB" panose="03000509000000000000" pitchFamily="65" charset="-120"/>
            </a:endParaRPr>
          </a:p>
          <a:p>
            <a:r>
              <a:rPr lang="zh-CN" altLang="en-US" sz="3600" dirty="0">
                <a:latin typeface="DFKai-SB" panose="03000509000000000000" pitchFamily="65" charset="-120"/>
                <a:ea typeface="DFKai-SB" panose="03000509000000000000" pitchFamily="65" charset="-120"/>
              </a:rPr>
              <a:t>吳驍</a:t>
            </a:r>
            <a:r>
              <a:rPr lang="zh-CN" altLang="en-US" sz="3600" dirty="0" smtClean="0">
                <a:latin typeface="DFKai-SB" panose="03000509000000000000" pitchFamily="65" charset="-120"/>
                <a:ea typeface="DFKai-SB" panose="03000509000000000000" pitchFamily="65" charset="-120"/>
              </a:rPr>
              <a:t>禹：對之前的“</a:t>
            </a:r>
            <a:r>
              <a:rPr lang="zh-TW" altLang="en-US" sz="3600" dirty="0" smtClean="0">
                <a:latin typeface="DFKai-SB" panose="03000509000000000000" pitchFamily="65" charset="-120"/>
                <a:ea typeface="DFKai-SB" panose="03000509000000000000" pitchFamily="65" charset="-120"/>
              </a:rPr>
              <a:t>描述性項目與事件條列式</a:t>
            </a:r>
            <a:r>
              <a:rPr lang="zh-CN" altLang="en-US" sz="3600" dirty="0" smtClean="0">
                <a:latin typeface="DFKai-SB" panose="03000509000000000000" pitchFamily="65" charset="-120"/>
                <a:ea typeface="DFKai-SB" panose="03000509000000000000" pitchFamily="65" charset="-120"/>
              </a:rPr>
              <a:t>”部分進行修改</a:t>
            </a:r>
            <a:endParaRPr lang="en-US" altLang="zh-CN" sz="3600" dirty="0" smtClean="0">
              <a:latin typeface="DFKai-SB" panose="03000509000000000000" pitchFamily="65" charset="-120"/>
              <a:ea typeface="DFKai-SB" panose="03000509000000000000" pitchFamily="65" charset="-120"/>
            </a:endParaRPr>
          </a:p>
          <a:p>
            <a:endParaRPr lang="en-US" altLang="zh-CN" sz="3600" dirty="0">
              <a:latin typeface="DFKai-SB" panose="03000509000000000000" pitchFamily="65" charset="-120"/>
              <a:ea typeface="DFKai-SB" panose="03000509000000000000" pitchFamily="65" charset="-120"/>
            </a:endParaRPr>
          </a:p>
          <a:p>
            <a:r>
              <a:rPr lang="zh-CN" altLang="en-US" sz="3600" dirty="0" smtClean="0">
                <a:latin typeface="DFKai-SB" panose="03000509000000000000" pitchFamily="65" charset="-120"/>
                <a:ea typeface="DFKai-SB" panose="03000509000000000000" pitchFamily="65" charset="-120"/>
              </a:rPr>
              <a:t>楊少宏</a:t>
            </a:r>
            <a:r>
              <a:rPr lang="zh-CN" altLang="en-US" sz="3600" dirty="0" smtClean="0">
                <a:latin typeface="標楷體" panose="03000509000000000000" pitchFamily="65" charset="-120"/>
                <a:ea typeface="標楷體" panose="03000509000000000000" pitchFamily="65" charset="-120"/>
              </a:rPr>
              <a:t>：參與討論</a:t>
            </a:r>
            <a:r>
              <a:rPr lang="zh-CN" altLang="en-US" sz="3600" dirty="0" smtClean="0">
                <a:latin typeface="DFKai-SB" panose="03000509000000000000" pitchFamily="65" charset="-120"/>
                <a:ea typeface="DFKai-SB" panose="03000509000000000000" pitchFamily="65" charset="-120"/>
              </a:rPr>
              <a:t>，</a:t>
            </a:r>
            <a:r>
              <a:rPr lang="zh-TW" altLang="en-US" sz="3600" dirty="0" smtClean="0">
                <a:latin typeface="DFKai-SB" panose="03000509000000000000" pitchFamily="65" charset="-120"/>
                <a:ea typeface="DFKai-SB" panose="03000509000000000000" pitchFamily="65" charset="-120"/>
              </a:rPr>
              <a:t>編排與校對</a:t>
            </a:r>
            <a:endParaRPr lang="zh-CN" altLang="en-US" sz="3600"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2725744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 xmlns:a16="http://schemas.microsoft.com/office/drawing/2014/main" id="{581205CC-C579-45FB-89FD-90DAC4C2FF12}"/>
              </a:ext>
            </a:extLst>
          </p:cNvPr>
          <p:cNvSpPr>
            <a:spLocks noGrp="1"/>
          </p:cNvSpPr>
          <p:nvPr>
            <p:ph type="sldNum" sz="quarter" idx="12"/>
          </p:nvPr>
        </p:nvSpPr>
        <p:spPr/>
        <p:txBody>
          <a:bodyPr/>
          <a:lstStyle/>
          <a:p>
            <a:fld id="{80E16380-4998-42C3-B033-270161A8BE6B}" type="slidenum">
              <a:rPr lang="zh-TW" altLang="en-US" smtClean="0"/>
              <a:t>3</a:t>
            </a:fld>
            <a:endParaRPr lang="zh-TW" altLang="en-US"/>
          </a:p>
        </p:txBody>
      </p:sp>
      <p:sp>
        <p:nvSpPr>
          <p:cNvPr id="2" name="標題 1"/>
          <p:cNvSpPr>
            <a:spLocks noGrp="1"/>
          </p:cNvSpPr>
          <p:nvPr>
            <p:ph type="title" idx="4294967295"/>
          </p:nvPr>
        </p:nvSpPr>
        <p:spPr>
          <a:xfrm>
            <a:off x="1176864" y="842219"/>
            <a:ext cx="6799262" cy="925512"/>
          </a:xfrm>
        </p:spPr>
        <p:txBody>
          <a:bodyPr>
            <a:normAutofit/>
          </a:bodyPr>
          <a:lstStyle/>
          <a:p>
            <a:r>
              <a:rPr lang="zh-TW" altLang="en-US" sz="3600" dirty="0">
                <a:latin typeface="標楷體" panose="03000509000000000000" pitchFamily="65" charset="-120"/>
                <a:ea typeface="標楷體" panose="03000509000000000000" pitchFamily="65" charset="-120"/>
              </a:rPr>
              <a:t>簡介</a:t>
            </a:r>
          </a:p>
        </p:txBody>
      </p:sp>
      <p:sp>
        <p:nvSpPr>
          <p:cNvPr id="3" name="副標題 2"/>
          <p:cNvSpPr>
            <a:spLocks noGrp="1"/>
          </p:cNvSpPr>
          <p:nvPr>
            <p:ph idx="4294967295"/>
          </p:nvPr>
        </p:nvSpPr>
        <p:spPr>
          <a:xfrm>
            <a:off x="1176864" y="1841500"/>
            <a:ext cx="6799262" cy="3444875"/>
          </a:xfrm>
        </p:spPr>
        <p:txBody>
          <a:bodyPr>
            <a:normAutofit fontScale="77500" lnSpcReduction="20000"/>
          </a:bodyPr>
          <a:lstStyle/>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利用</a:t>
            </a:r>
            <a:r>
              <a:rPr lang="en-US" altLang="zh-TW" sz="2800" dirty="0">
                <a:latin typeface="標楷體" panose="03000509000000000000" pitchFamily="65" charset="-120"/>
                <a:ea typeface="標楷體" panose="03000509000000000000" pitchFamily="65" charset="-120"/>
              </a:rPr>
              <a:t>MPU6050</a:t>
            </a:r>
            <a:r>
              <a:rPr lang="zh-TW" altLang="en-US" sz="2800" dirty="0">
                <a:latin typeface="標楷體" panose="03000509000000000000" pitchFamily="65" charset="-120"/>
                <a:ea typeface="標楷體" panose="03000509000000000000" pitchFamily="65" charset="-120"/>
              </a:rPr>
              <a:t>結合軟體做出一套機車方向警報裝置</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使用陀螺儀加速計測量施加在物件上的所有線性力量</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將加速計連接物件，即可測量物件的加速度以及施加在物件上的地心引力</a:t>
            </a:r>
            <a:endParaRPr lang="en-US" altLang="zh-TW" sz="2800" dirty="0">
              <a:latin typeface="標楷體" panose="03000509000000000000" pitchFamily="65" charset="-120"/>
              <a:ea typeface="標楷體" panose="03000509000000000000" pitchFamily="65" charset="-120"/>
            </a:endParaRPr>
          </a:p>
          <a:p>
            <a:endParaRPr lang="zh-TW" altLang="en-US" dirty="0"/>
          </a:p>
        </p:txBody>
      </p:sp>
      <p:pic>
        <p:nvPicPr>
          <p:cNvPr id="4" name="圖片 3">
            <a:extLst>
              <a:ext uri="{FF2B5EF4-FFF2-40B4-BE49-F238E27FC236}">
                <a16:creationId xmlns="" xmlns:a16="http://schemas.microsoft.com/office/drawing/2014/main" id="{162D6667-1482-4FF1-AA6C-2B13F965CB6E}"/>
              </a:ext>
            </a:extLst>
          </p:cNvPr>
          <p:cNvPicPr>
            <a:picLocks noChangeAspect="1"/>
          </p:cNvPicPr>
          <p:nvPr/>
        </p:nvPicPr>
        <p:blipFill>
          <a:blip r:embed="rId3"/>
          <a:stretch>
            <a:fillRect/>
          </a:stretch>
        </p:blipFill>
        <p:spPr>
          <a:xfrm>
            <a:off x="1176864" y="4721897"/>
            <a:ext cx="2493480" cy="1518036"/>
          </a:xfrm>
          <a:prstGeom prst="rect">
            <a:avLst/>
          </a:prstGeom>
        </p:spPr>
      </p:pic>
      <p:pic>
        <p:nvPicPr>
          <p:cNvPr id="5" name="圖片 4">
            <a:extLst>
              <a:ext uri="{FF2B5EF4-FFF2-40B4-BE49-F238E27FC236}">
                <a16:creationId xmlns="" xmlns:a16="http://schemas.microsoft.com/office/drawing/2014/main" id="{1DC96B06-94D1-4164-AE01-5B71DC325D1F}"/>
              </a:ext>
            </a:extLst>
          </p:cNvPr>
          <p:cNvPicPr>
            <a:picLocks noChangeAspect="1"/>
          </p:cNvPicPr>
          <p:nvPr/>
        </p:nvPicPr>
        <p:blipFill>
          <a:blip r:embed="rId4"/>
          <a:stretch>
            <a:fillRect/>
          </a:stretch>
        </p:blipFill>
        <p:spPr>
          <a:xfrm>
            <a:off x="5598372" y="4676173"/>
            <a:ext cx="2103302" cy="1609483"/>
          </a:xfrm>
          <a:prstGeom prst="rect">
            <a:avLst/>
          </a:prstGeom>
        </p:spPr>
      </p:pic>
    </p:spTree>
    <p:extLst>
      <p:ext uri="{BB962C8B-B14F-4D97-AF65-F5344CB8AC3E}">
        <p14:creationId xmlns:p14="http://schemas.microsoft.com/office/powerpoint/2010/main" val="249019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 xmlns:a16="http://schemas.microsoft.com/office/drawing/2014/main" id="{29038489-DC0A-4DD9-A12A-1D787977BA37}"/>
              </a:ext>
            </a:extLst>
          </p:cNvPr>
          <p:cNvSpPr>
            <a:spLocks noGrp="1"/>
          </p:cNvSpPr>
          <p:nvPr>
            <p:ph type="sldNum" sz="quarter" idx="12"/>
          </p:nvPr>
        </p:nvSpPr>
        <p:spPr/>
        <p:txBody>
          <a:bodyPr/>
          <a:lstStyle/>
          <a:p>
            <a:fld id="{80E16380-4998-42C3-B033-270161A8BE6B}" type="slidenum">
              <a:rPr lang="zh-TW" altLang="en-US" smtClean="0"/>
              <a:t>4</a:t>
            </a:fld>
            <a:endParaRPr lang="zh-TW" altLang="en-US"/>
          </a:p>
        </p:txBody>
      </p:sp>
      <p:sp>
        <p:nvSpPr>
          <p:cNvPr id="2" name="標題 1"/>
          <p:cNvSpPr>
            <a:spLocks noGrp="1"/>
          </p:cNvSpPr>
          <p:nvPr>
            <p:ph type="title" idx="4294967295"/>
          </p:nvPr>
        </p:nvSpPr>
        <p:spPr>
          <a:xfrm>
            <a:off x="638292" y="894466"/>
            <a:ext cx="7886700" cy="896937"/>
          </a:xfrm>
        </p:spPr>
        <p:txBody>
          <a:bodyPr>
            <a:normAutofit/>
          </a:bodyPr>
          <a:lstStyle/>
          <a:p>
            <a:pPr algn="ctr"/>
            <a:r>
              <a:rPr lang="zh-TW" altLang="en-US" sz="3600" dirty="0">
                <a:latin typeface="標楷體" panose="03000509000000000000" pitchFamily="65" charset="-120"/>
                <a:ea typeface="標楷體" panose="03000509000000000000" pitchFamily="65" charset="-120"/>
              </a:rPr>
              <a:t>背景</a:t>
            </a:r>
          </a:p>
        </p:txBody>
      </p:sp>
      <p:sp>
        <p:nvSpPr>
          <p:cNvPr id="3" name="內容版面配置區 2"/>
          <p:cNvSpPr>
            <a:spLocks noGrp="1"/>
          </p:cNvSpPr>
          <p:nvPr>
            <p:ph idx="4294967295"/>
          </p:nvPr>
        </p:nvSpPr>
        <p:spPr>
          <a:xfrm>
            <a:off x="573931" y="1791105"/>
            <a:ext cx="8047038" cy="3216275"/>
          </a:xfrm>
        </p:spPr>
        <p:txBody>
          <a:bodyPr>
            <a:normAutofit lnSpcReduction="10000"/>
          </a:bodyPr>
          <a:lstStyle/>
          <a:p>
            <a:pPr>
              <a:lnSpc>
                <a:spcPct val="150000"/>
              </a:lnSpc>
            </a:pPr>
            <a:r>
              <a:rPr lang="zh-TW" altLang="en-US" sz="2800" dirty="0">
                <a:latin typeface="標楷體" panose="03000509000000000000" pitchFamily="65" charset="-120"/>
                <a:ea typeface="標楷體" panose="03000509000000000000" pitchFamily="65" charset="-120"/>
              </a:rPr>
              <a:t>由於同樣彎道上以不同的車速轉彎時，隨著車速的提高，因離心力變大的原因，傾斜角度也需跟著變大。以一般道路來說，安全傾斜角度為</a:t>
            </a:r>
            <a:r>
              <a:rPr lang="en-US" altLang="zh-TW" sz="2800" dirty="0">
                <a:latin typeface="標楷體" panose="03000509000000000000" pitchFamily="65" charset="-120"/>
                <a:ea typeface="標楷體" panose="03000509000000000000" pitchFamily="65" charset="-120"/>
              </a:rPr>
              <a:t>25</a:t>
            </a:r>
            <a:r>
              <a:rPr lang="zh-TW" altLang="en-US" sz="2800" dirty="0">
                <a:latin typeface="標楷體" panose="03000509000000000000" pitchFamily="65" charset="-120"/>
                <a:ea typeface="標楷體" panose="03000509000000000000" pitchFamily="65" charset="-120"/>
              </a:rPr>
              <a:t>度</a:t>
            </a:r>
            <a:r>
              <a:rPr lang="en-US" altLang="zh-TW" sz="2800" dirty="0">
                <a:latin typeface="標楷體" panose="03000509000000000000" pitchFamily="65" charset="-120"/>
                <a:ea typeface="標楷體" panose="03000509000000000000" pitchFamily="65" charset="-120"/>
              </a:rPr>
              <a:t>~30</a:t>
            </a:r>
            <a:r>
              <a:rPr lang="zh-TW" altLang="en-US" sz="2800" dirty="0">
                <a:latin typeface="標楷體" panose="03000509000000000000" pitchFamily="65" charset="-120"/>
                <a:ea typeface="標楷體" panose="03000509000000000000" pitchFamily="65" charset="-120"/>
              </a:rPr>
              <a:t>度，</a:t>
            </a:r>
            <a:r>
              <a:rPr lang="zh-TW" altLang="en-US" sz="2800" dirty="0">
                <a:solidFill>
                  <a:srgbClr val="FF0000"/>
                </a:solidFill>
                <a:latin typeface="標楷體" panose="03000509000000000000" pitchFamily="65" charset="-120"/>
                <a:ea typeface="標楷體" panose="03000509000000000000" pitchFamily="65" charset="-120"/>
              </a:rPr>
              <a:t>超過安全的傾斜角度就有可能會滑倒或衝入對向車道造成意外。</a:t>
            </a:r>
          </a:p>
          <a:p>
            <a:endParaRPr lang="zh-TW" altLang="en-US" dirty="0"/>
          </a:p>
        </p:txBody>
      </p:sp>
    </p:spTree>
    <p:extLst>
      <p:ext uri="{BB962C8B-B14F-4D97-AF65-F5344CB8AC3E}">
        <p14:creationId xmlns:p14="http://schemas.microsoft.com/office/powerpoint/2010/main" val="1225618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 xmlns:a16="http://schemas.microsoft.com/office/drawing/2014/main" id="{BCCA24DF-89A4-415E-8C84-4FBE6D991A83}"/>
              </a:ext>
            </a:extLst>
          </p:cNvPr>
          <p:cNvSpPr>
            <a:spLocks noGrp="1"/>
          </p:cNvSpPr>
          <p:nvPr>
            <p:ph type="sldNum" sz="quarter" idx="12"/>
          </p:nvPr>
        </p:nvSpPr>
        <p:spPr/>
        <p:txBody>
          <a:bodyPr/>
          <a:lstStyle/>
          <a:p>
            <a:fld id="{80E16380-4998-42C3-B033-270161A8BE6B}" type="slidenum">
              <a:rPr lang="zh-TW" altLang="en-US" smtClean="0"/>
              <a:t>5</a:t>
            </a:fld>
            <a:endParaRPr lang="zh-TW" altLang="en-US"/>
          </a:p>
        </p:txBody>
      </p:sp>
      <p:sp>
        <p:nvSpPr>
          <p:cNvPr id="2" name="標題 1"/>
          <p:cNvSpPr>
            <a:spLocks noGrp="1"/>
          </p:cNvSpPr>
          <p:nvPr>
            <p:ph type="title" idx="4294967295"/>
          </p:nvPr>
        </p:nvSpPr>
        <p:spPr>
          <a:xfrm>
            <a:off x="628649" y="623888"/>
            <a:ext cx="7886700" cy="738187"/>
          </a:xfrm>
        </p:spPr>
        <p:txBody>
          <a:bodyPr>
            <a:normAutofit/>
          </a:bodyPr>
          <a:lstStyle/>
          <a:p>
            <a:pPr algn="ctr"/>
            <a:r>
              <a:rPr lang="zh-TW" altLang="en-US" sz="3600" dirty="0">
                <a:latin typeface="標楷體" panose="03000509000000000000" pitchFamily="65" charset="-120"/>
                <a:ea typeface="標楷體" panose="03000509000000000000" pitchFamily="65" charset="-120"/>
              </a:rPr>
              <a:t>趨勢</a:t>
            </a:r>
          </a:p>
        </p:txBody>
      </p:sp>
      <p:sp>
        <p:nvSpPr>
          <p:cNvPr id="3" name="內容版面配置區 2"/>
          <p:cNvSpPr>
            <a:spLocks noGrp="1"/>
          </p:cNvSpPr>
          <p:nvPr>
            <p:ph idx="4294967295"/>
          </p:nvPr>
        </p:nvSpPr>
        <p:spPr>
          <a:xfrm>
            <a:off x="696911" y="1362075"/>
            <a:ext cx="7818438" cy="5054600"/>
          </a:xfrm>
        </p:spPr>
        <p:txBody>
          <a:bodyPr>
            <a:normAutofit lnSpcReduction="10000"/>
          </a:bodyPr>
          <a:lstStyle/>
          <a:p>
            <a:pPr marL="0" indent="0">
              <a:lnSpc>
                <a:spcPct val="120000"/>
              </a:lnSpc>
              <a:buNone/>
            </a:pPr>
            <a:r>
              <a:rPr lang="zh-TW" altLang="en-US" sz="2400" dirty="0">
                <a:latin typeface="標楷體" panose="03000509000000000000" pitchFamily="65" charset="-120"/>
                <a:ea typeface="標楷體" panose="03000509000000000000" pitchFamily="65" charset="-120"/>
              </a:rPr>
              <a:t>在現今的社會裡，機車具有以下優缺點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標楷體" panose="03000509000000000000" pitchFamily="65" charset="-120"/>
                <a:ea typeface="標楷體" panose="03000509000000000000" pitchFamily="65" charset="-120"/>
              </a:rPr>
              <a:t>優點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①</a:t>
            </a:r>
            <a:r>
              <a:rPr lang="zh-TW" altLang="en-US" sz="2400" dirty="0">
                <a:latin typeface="標楷體" panose="03000509000000000000" pitchFamily="65" charset="-120"/>
                <a:ea typeface="標楷體" panose="03000509000000000000" pitchFamily="65" charset="-120"/>
              </a:rPr>
              <a:t>低成本</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②</a:t>
            </a:r>
            <a:r>
              <a:rPr lang="zh-TW" altLang="en-US" sz="2400" dirty="0">
                <a:latin typeface="標楷體" panose="03000509000000000000" pitchFamily="65" charset="-120"/>
                <a:ea typeface="標楷體" panose="03000509000000000000" pitchFamily="65" charset="-120"/>
              </a:rPr>
              <a:t>人口密度</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③</a:t>
            </a:r>
            <a:r>
              <a:rPr lang="zh-TW" altLang="en-US" sz="2400" dirty="0">
                <a:latin typeface="標楷體" panose="03000509000000000000" pitchFamily="65" charset="-120"/>
                <a:ea typeface="標楷體" panose="03000509000000000000" pitchFamily="65" charset="-120"/>
              </a:rPr>
              <a:t>機動性高</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④</a:t>
            </a:r>
            <a:r>
              <a:rPr lang="zh-TW" altLang="en-US" sz="2400" dirty="0">
                <a:latin typeface="標楷體" panose="03000509000000000000" pitchFamily="65" charset="-120"/>
                <a:ea typeface="標楷體" panose="03000509000000000000" pitchFamily="65" charset="-120"/>
              </a:rPr>
              <a:t>省油</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⑤</a:t>
            </a:r>
            <a:r>
              <a:rPr lang="zh-TW" altLang="en-US" sz="2400" dirty="0">
                <a:latin typeface="標楷體" panose="03000509000000000000" pitchFamily="65" charset="-120"/>
                <a:ea typeface="標楷體" panose="03000509000000000000" pitchFamily="65" charset="-120"/>
              </a:rPr>
              <a:t>省時間</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⑥</a:t>
            </a:r>
            <a:r>
              <a:rPr lang="zh-TW" altLang="en-US" sz="2400" dirty="0">
                <a:latin typeface="標楷體" panose="03000509000000000000" pitchFamily="65" charset="-120"/>
                <a:ea typeface="標楷體" panose="03000509000000000000" pitchFamily="65" charset="-120"/>
              </a:rPr>
              <a:t>車位好找</a:t>
            </a:r>
            <a:endParaRPr lang="en-US" altLang="zh-TW" sz="2400" dirty="0">
              <a:latin typeface="標楷體" panose="03000509000000000000" pitchFamily="65" charset="-120"/>
              <a:ea typeface="標楷體" panose="03000509000000000000" pitchFamily="65" charset="-120"/>
            </a:endParaRPr>
          </a:p>
          <a:p>
            <a:pPr>
              <a:lnSpc>
                <a:spcPct val="100000"/>
              </a:lnSpc>
            </a:pPr>
            <a:r>
              <a:rPr lang="zh-TW" altLang="en-US" sz="2400" dirty="0">
                <a:latin typeface="標楷體" panose="03000509000000000000" pitchFamily="65" charset="-120"/>
                <a:ea typeface="標楷體" panose="03000509000000000000" pitchFamily="65" charset="-120"/>
              </a:rPr>
              <a:t>所以現在如何減少交通事故的發生也是一個很熱門的議題。</a:t>
            </a:r>
          </a:p>
          <a:p>
            <a:endParaRPr lang="zh-TW" altLang="en-US" dirty="0"/>
          </a:p>
        </p:txBody>
      </p:sp>
      <p:sp>
        <p:nvSpPr>
          <p:cNvPr id="4" name="文字方塊 3">
            <a:extLst>
              <a:ext uri="{FF2B5EF4-FFF2-40B4-BE49-F238E27FC236}">
                <a16:creationId xmlns="" xmlns:a16="http://schemas.microsoft.com/office/drawing/2014/main" id="{0B076980-C083-46AB-B32F-354314936049}"/>
              </a:ext>
            </a:extLst>
          </p:cNvPr>
          <p:cNvSpPr txBox="1"/>
          <p:nvPr/>
        </p:nvSpPr>
        <p:spPr>
          <a:xfrm>
            <a:off x="4182495" y="1857983"/>
            <a:ext cx="4332854" cy="2031325"/>
          </a:xfrm>
          <a:prstGeom prst="rect">
            <a:avLst/>
          </a:prstGeom>
          <a:noFill/>
        </p:spPr>
        <p:txBody>
          <a:bodyPr wrap="square" rtlCol="0">
            <a:spAutoFit/>
          </a:bodyPr>
          <a:lstStyle/>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缺點</a:t>
            </a:r>
            <a:r>
              <a:rPr lang="en-US" altLang="zh-TW" sz="2400" dirty="0">
                <a:solidFill>
                  <a:prstClr val="black"/>
                </a:solidFill>
                <a:latin typeface="DFKai-SB" panose="03000509000000000000" pitchFamily="65" charset="-120"/>
                <a:ea typeface="DFKai-SB" panose="03000509000000000000" pitchFamily="65" charset="-120"/>
              </a:rPr>
              <a:t>-</a:t>
            </a:r>
          </a:p>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①車速過快</a:t>
            </a:r>
            <a:endParaRPr lang="en-US" altLang="zh-TW" sz="2400" dirty="0">
              <a:solidFill>
                <a:prstClr val="black"/>
              </a:solidFill>
              <a:latin typeface="DFKai-SB" panose="03000509000000000000" pitchFamily="65" charset="-120"/>
              <a:ea typeface="DFKai-SB" panose="03000509000000000000" pitchFamily="65" charset="-120"/>
            </a:endParaRPr>
          </a:p>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②不遵守交通規則</a:t>
            </a:r>
            <a:endParaRPr lang="en-US" altLang="zh-TW" sz="2400" dirty="0">
              <a:solidFill>
                <a:prstClr val="black"/>
              </a:solidFill>
              <a:latin typeface="DFKai-SB" panose="03000509000000000000" pitchFamily="65" charset="-120"/>
              <a:ea typeface="DFKai-SB" panose="03000509000000000000" pitchFamily="65" charset="-120"/>
            </a:endParaRPr>
          </a:p>
          <a:p>
            <a:pPr lvl="0" defTabSz="914400">
              <a:spcBef>
                <a:spcPts val="1200"/>
              </a:spcBef>
              <a:buClr>
                <a:srgbClr val="D34817">
                  <a:lumMod val="75000"/>
                </a:srgbClr>
              </a:buClr>
              <a:buSzPct val="85000"/>
            </a:pPr>
            <a:r>
              <a:rPr lang="zh-TW" altLang="en-US" sz="2400" dirty="0">
                <a:solidFill>
                  <a:srgbClr val="FF0000"/>
                </a:solidFill>
                <a:latin typeface="DFKai-SB" panose="03000509000000000000" pitchFamily="65" charset="-120"/>
                <a:ea typeface="DFKai-SB" panose="03000509000000000000" pitchFamily="65" charset="-120"/>
              </a:rPr>
              <a:t>③轉彎過於傾斜角度造成自摔</a:t>
            </a:r>
            <a:endParaRPr lang="en-US" altLang="zh-TW" sz="2400" dirty="0">
              <a:solidFill>
                <a:srgbClr val="FF0000"/>
              </a:solidFill>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313826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 xmlns:a16="http://schemas.microsoft.com/office/drawing/2014/main" id="{55113D9E-E9BE-441B-B700-2E505BBFD752}"/>
              </a:ext>
            </a:extLst>
          </p:cNvPr>
          <p:cNvSpPr>
            <a:spLocks noGrp="1"/>
          </p:cNvSpPr>
          <p:nvPr>
            <p:ph type="sldNum" sz="quarter" idx="12"/>
          </p:nvPr>
        </p:nvSpPr>
        <p:spPr/>
        <p:txBody>
          <a:bodyPr/>
          <a:lstStyle/>
          <a:p>
            <a:fld id="{80E16380-4998-42C3-B033-270161A8BE6B}" type="slidenum">
              <a:rPr lang="zh-TW" altLang="en-US" smtClean="0"/>
              <a:t>6</a:t>
            </a:fld>
            <a:endParaRPr lang="zh-TW" altLang="en-US"/>
          </a:p>
        </p:txBody>
      </p:sp>
      <p:sp>
        <p:nvSpPr>
          <p:cNvPr id="2" name="標題 1">
            <a:extLst>
              <a:ext uri="{FF2B5EF4-FFF2-40B4-BE49-F238E27FC236}">
                <a16:creationId xmlns="" xmlns:a16="http://schemas.microsoft.com/office/drawing/2014/main" id="{61EF5E84-EAAC-4A2F-8970-E8A58F249ADC}"/>
              </a:ext>
            </a:extLst>
          </p:cNvPr>
          <p:cNvSpPr>
            <a:spLocks noGrp="1"/>
          </p:cNvSpPr>
          <p:nvPr>
            <p:ph type="title" idx="4294967295"/>
          </p:nvPr>
        </p:nvSpPr>
        <p:spPr>
          <a:xfrm>
            <a:off x="614680" y="126658"/>
            <a:ext cx="7772400" cy="1609725"/>
          </a:xfrm>
        </p:spPr>
        <p:txBody>
          <a:bodyPr>
            <a:normAutofit/>
          </a:bodyPr>
          <a:lstStyle/>
          <a:p>
            <a:r>
              <a:rPr lang="zh-TW" altLang="en-US" sz="4800" dirty="0">
                <a:latin typeface="DFKai-SB" panose="03000509000000000000" pitchFamily="65" charset="-120"/>
                <a:ea typeface="DFKai-SB" panose="03000509000000000000" pitchFamily="65" charset="-120"/>
              </a:rPr>
              <a:t>動機</a:t>
            </a:r>
          </a:p>
        </p:txBody>
      </p:sp>
      <p:sp>
        <p:nvSpPr>
          <p:cNvPr id="3" name="內容版面配置區 2">
            <a:extLst>
              <a:ext uri="{FF2B5EF4-FFF2-40B4-BE49-F238E27FC236}">
                <a16:creationId xmlns="" xmlns:a16="http://schemas.microsoft.com/office/drawing/2014/main" id="{623D71F6-72F3-4506-BA43-730A188D4DC5}"/>
              </a:ext>
            </a:extLst>
          </p:cNvPr>
          <p:cNvSpPr>
            <a:spLocks noGrp="1"/>
          </p:cNvSpPr>
          <p:nvPr>
            <p:ph idx="4294967295"/>
          </p:nvPr>
        </p:nvSpPr>
        <p:spPr>
          <a:xfrm>
            <a:off x="614680" y="4470941"/>
            <a:ext cx="7772400" cy="1516062"/>
          </a:xfrm>
        </p:spPr>
        <p:txBody>
          <a:bodyPr>
            <a:normAutofit/>
          </a:bodyPr>
          <a:lstStyle/>
          <a:p>
            <a:pPr>
              <a:lnSpc>
                <a:spcPct val="150000"/>
              </a:lnSpc>
            </a:pPr>
            <a:r>
              <a:rPr lang="zh-TW" altLang="en-US" sz="2800" dirty="0">
                <a:latin typeface="DFKai-SB" panose="03000509000000000000" pitchFamily="65" charset="-120"/>
                <a:ea typeface="DFKai-SB" panose="03000509000000000000" pitchFamily="65" charset="-120"/>
              </a:rPr>
              <a:t>利用軟硬體整合的方式結合手機軟體和晶片做出能感測車體傾斜角度和警示車主的</a:t>
            </a:r>
            <a:r>
              <a:rPr lang="en-US" altLang="zh-TW" sz="2800" dirty="0">
                <a:latin typeface="DFKai-SB" panose="03000509000000000000" pitchFamily="65" charset="-120"/>
                <a:ea typeface="DFKai-SB" panose="03000509000000000000" pitchFamily="65" charset="-120"/>
              </a:rPr>
              <a:t>APP</a:t>
            </a:r>
            <a:endParaRPr lang="zh-TW" altLang="en-US" sz="2800" dirty="0">
              <a:latin typeface="DFKai-SB" panose="03000509000000000000" pitchFamily="65" charset="-120"/>
              <a:ea typeface="DFKai-SB" panose="03000509000000000000" pitchFamily="65" charset="-120"/>
            </a:endParaRPr>
          </a:p>
        </p:txBody>
      </p:sp>
      <p:sp>
        <p:nvSpPr>
          <p:cNvPr id="5" name="橢圓 4">
            <a:extLst>
              <a:ext uri="{FF2B5EF4-FFF2-40B4-BE49-F238E27FC236}">
                <a16:creationId xmlns="" xmlns:a16="http://schemas.microsoft.com/office/drawing/2014/main" id="{8CF40AC2-0B87-4ED0-83AB-3DCFD9B244AC}"/>
              </a:ext>
            </a:extLst>
          </p:cNvPr>
          <p:cNvSpPr/>
          <p:nvPr/>
        </p:nvSpPr>
        <p:spPr>
          <a:xfrm>
            <a:off x="614680" y="2037080"/>
            <a:ext cx="2306320" cy="139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DFKai-SB" panose="03000509000000000000" pitchFamily="65" charset="-120"/>
                <a:ea typeface="DFKai-SB" panose="03000509000000000000" pitchFamily="65" charset="-120"/>
              </a:rPr>
              <a:t>人手一機</a:t>
            </a:r>
          </a:p>
        </p:txBody>
      </p:sp>
      <p:sp>
        <p:nvSpPr>
          <p:cNvPr id="6" name="橢圓 5">
            <a:extLst>
              <a:ext uri="{FF2B5EF4-FFF2-40B4-BE49-F238E27FC236}">
                <a16:creationId xmlns="" xmlns:a16="http://schemas.microsoft.com/office/drawing/2014/main" id="{4F0BDCE8-FBE9-4D46-B63E-512A0996547F}"/>
              </a:ext>
            </a:extLst>
          </p:cNvPr>
          <p:cNvSpPr/>
          <p:nvPr/>
        </p:nvSpPr>
        <p:spPr>
          <a:xfrm>
            <a:off x="4338752" y="1086595"/>
            <a:ext cx="4206240" cy="2517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dirty="0">
                <a:latin typeface="DFKai-SB" panose="03000509000000000000" pitchFamily="65" charset="-120"/>
                <a:ea typeface="DFKai-SB" panose="03000509000000000000" pitchFamily="65" charset="-120"/>
              </a:rPr>
              <a:t>已有能感測傾斜角度的硬體</a:t>
            </a:r>
          </a:p>
        </p:txBody>
      </p:sp>
      <p:sp>
        <p:nvSpPr>
          <p:cNvPr id="9" name="箭號: 向下 8">
            <a:extLst>
              <a:ext uri="{FF2B5EF4-FFF2-40B4-BE49-F238E27FC236}">
                <a16:creationId xmlns="" xmlns:a16="http://schemas.microsoft.com/office/drawing/2014/main" id="{B531526C-2CA5-4AE0-8C31-C072036C47D1}"/>
              </a:ext>
            </a:extLst>
          </p:cNvPr>
          <p:cNvSpPr/>
          <p:nvPr/>
        </p:nvSpPr>
        <p:spPr>
          <a:xfrm rot="2315307">
            <a:off x="5495261" y="3554389"/>
            <a:ext cx="243840" cy="1153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下 9">
            <a:extLst>
              <a:ext uri="{FF2B5EF4-FFF2-40B4-BE49-F238E27FC236}">
                <a16:creationId xmlns="" xmlns:a16="http://schemas.microsoft.com/office/drawing/2014/main" id="{72521E99-BFB8-489F-8F84-9012CF03292F}"/>
              </a:ext>
            </a:extLst>
          </p:cNvPr>
          <p:cNvSpPr/>
          <p:nvPr/>
        </p:nvSpPr>
        <p:spPr>
          <a:xfrm rot="18921096">
            <a:off x="2363134" y="3418948"/>
            <a:ext cx="220736" cy="95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0690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 xmlns:a16="http://schemas.microsoft.com/office/drawing/2014/main" id="{47FF9914-A1DF-47B9-A225-938F2523FB40}"/>
              </a:ext>
            </a:extLst>
          </p:cNvPr>
          <p:cNvSpPr>
            <a:spLocks noGrp="1"/>
          </p:cNvSpPr>
          <p:nvPr>
            <p:ph type="sldNum" sz="quarter" idx="12"/>
          </p:nvPr>
        </p:nvSpPr>
        <p:spPr/>
        <p:txBody>
          <a:bodyPr/>
          <a:lstStyle/>
          <a:p>
            <a:fld id="{80E16380-4998-42C3-B033-270161A8BE6B}" type="slidenum">
              <a:rPr lang="zh-TW" altLang="en-US" smtClean="0"/>
              <a:t>7</a:t>
            </a:fld>
            <a:endParaRPr lang="zh-TW" altLang="en-US"/>
          </a:p>
        </p:txBody>
      </p:sp>
      <p:sp>
        <p:nvSpPr>
          <p:cNvPr id="2" name="標題 1">
            <a:extLst>
              <a:ext uri="{FF2B5EF4-FFF2-40B4-BE49-F238E27FC236}">
                <a16:creationId xmlns="" xmlns:a16="http://schemas.microsoft.com/office/drawing/2014/main" id="{77CE4F63-C23B-4B1E-B6EE-73C7ED8B539F}"/>
              </a:ext>
            </a:extLst>
          </p:cNvPr>
          <p:cNvSpPr>
            <a:spLocks noGrp="1"/>
          </p:cNvSpPr>
          <p:nvPr>
            <p:ph type="title" idx="4294967295"/>
          </p:nvPr>
        </p:nvSpPr>
        <p:spPr>
          <a:xfrm>
            <a:off x="681747" y="485167"/>
            <a:ext cx="7772400" cy="906463"/>
          </a:xfrm>
        </p:spPr>
        <p:txBody>
          <a:bodyPr>
            <a:normAutofit/>
          </a:bodyPr>
          <a:lstStyle/>
          <a:p>
            <a:r>
              <a:rPr lang="zh-TW" altLang="en-US" sz="4000" dirty="0">
                <a:latin typeface="DFKai-SB" panose="03000509000000000000" pitchFamily="65" charset="-120"/>
                <a:ea typeface="DFKai-SB" panose="03000509000000000000" pitchFamily="65" charset="-120"/>
              </a:rPr>
              <a:t>目的</a:t>
            </a:r>
          </a:p>
        </p:txBody>
      </p:sp>
      <p:sp>
        <p:nvSpPr>
          <p:cNvPr id="3" name="內容版面配置區 2">
            <a:extLst>
              <a:ext uri="{FF2B5EF4-FFF2-40B4-BE49-F238E27FC236}">
                <a16:creationId xmlns="" xmlns:a16="http://schemas.microsoft.com/office/drawing/2014/main" id="{3FF358B9-CB4E-4162-8707-51FBC14E07E0}"/>
              </a:ext>
            </a:extLst>
          </p:cNvPr>
          <p:cNvSpPr>
            <a:spLocks noGrp="1"/>
          </p:cNvSpPr>
          <p:nvPr>
            <p:ph idx="4294967295"/>
          </p:nvPr>
        </p:nvSpPr>
        <p:spPr>
          <a:xfrm>
            <a:off x="643647" y="1235953"/>
            <a:ext cx="7848600" cy="5486400"/>
          </a:xfrm>
        </p:spPr>
        <p:txBody>
          <a:bodyPr>
            <a:normAutofit/>
          </a:bodyPr>
          <a:lstStyle/>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利用</a:t>
            </a:r>
            <a:r>
              <a:rPr lang="en-US" altLang="zh-TW" sz="2800" dirty="0">
                <a:latin typeface="DFKai-SB" panose="03000509000000000000" pitchFamily="65" charset="-120"/>
                <a:ea typeface="DFKai-SB" panose="03000509000000000000" pitchFamily="65" charset="-120"/>
              </a:rPr>
              <a:t>Arduino</a:t>
            </a:r>
            <a:r>
              <a:rPr lang="zh-TW" altLang="en-US" sz="2800" dirty="0">
                <a:latin typeface="DFKai-SB" panose="03000509000000000000" pitchFamily="65" charset="-120"/>
                <a:ea typeface="DFKai-SB" panose="03000509000000000000" pitchFamily="65" charset="-120"/>
              </a:rPr>
              <a:t>控制板與</a:t>
            </a:r>
            <a:r>
              <a:rPr lang="en-US" altLang="zh-TW" sz="2800" dirty="0">
                <a:latin typeface="DFKai-SB" panose="03000509000000000000" pitchFamily="65" charset="-120"/>
                <a:ea typeface="DFKai-SB" panose="03000509000000000000" pitchFamily="65" charset="-120"/>
              </a:rPr>
              <a:t>MPU-6050</a:t>
            </a:r>
            <a:r>
              <a:rPr lang="zh-TW" altLang="en-US" sz="2800" dirty="0">
                <a:latin typeface="DFKai-SB" panose="03000509000000000000" pitchFamily="65" charset="-120"/>
                <a:ea typeface="DFKai-SB" panose="03000509000000000000" pitchFamily="65" charset="-120"/>
              </a:rPr>
              <a:t>晶片做出一個陀螺儀感測裝置，並在超過安全傾斜角度的情況下發出警示，也會提醒左右</a:t>
            </a:r>
            <a:r>
              <a:rPr lang="zh-TW" altLang="en-US" sz="2800" dirty="0" smtClean="0">
                <a:latin typeface="DFKai-SB" panose="03000509000000000000" pitchFamily="65" charset="-120"/>
                <a:ea typeface="DFKai-SB" panose="03000509000000000000" pitchFamily="65" charset="-120"/>
              </a:rPr>
              <a:t>轉</a:t>
            </a:r>
            <a:r>
              <a:rPr lang="zh-CN" altLang="en-US" sz="2800" dirty="0" smtClean="0">
                <a:latin typeface="DFKai-SB" panose="03000509000000000000" pitchFamily="65" charset="-120"/>
                <a:ea typeface="DFKai-SB" panose="03000509000000000000" pitchFamily="65" charset="-120"/>
              </a:rPr>
              <a:t>。</a:t>
            </a:r>
            <a:endParaRPr lang="en-US" altLang="zh-TW" sz="2800" dirty="0">
              <a:latin typeface="DFKai-SB" panose="03000509000000000000" pitchFamily="65" charset="-120"/>
              <a:ea typeface="DFKai-SB" panose="03000509000000000000" pitchFamily="65" charset="-120"/>
            </a:endParaRPr>
          </a:p>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藉由</a:t>
            </a:r>
            <a:r>
              <a:rPr lang="en-US" altLang="zh-TW" sz="2800" dirty="0">
                <a:latin typeface="DFKai-SB" panose="03000509000000000000" pitchFamily="65" charset="-120"/>
                <a:ea typeface="DFKai-SB" panose="03000509000000000000" pitchFamily="65" charset="-120"/>
              </a:rPr>
              <a:t>Wi-Fi</a:t>
            </a:r>
            <a:r>
              <a:rPr lang="zh-TW" altLang="en-US" sz="2800" dirty="0">
                <a:latin typeface="DFKai-SB" panose="03000509000000000000" pitchFamily="65" charset="-120"/>
                <a:ea typeface="DFKai-SB" panose="03000509000000000000" pitchFamily="65" charset="-120"/>
              </a:rPr>
              <a:t>連結手機</a:t>
            </a:r>
            <a:r>
              <a:rPr lang="en-US" altLang="zh-TW" sz="2800" dirty="0">
                <a:latin typeface="DFKai-SB" panose="03000509000000000000" pitchFamily="65" charset="-120"/>
                <a:ea typeface="DFKai-SB" panose="03000509000000000000" pitchFamily="65" charset="-120"/>
              </a:rPr>
              <a:t>app</a:t>
            </a:r>
            <a:r>
              <a:rPr lang="zh-TW" altLang="en-US" sz="2800" dirty="0">
                <a:latin typeface="DFKai-SB" panose="03000509000000000000" pitchFamily="65" charset="-120"/>
                <a:ea typeface="DFKai-SB" panose="03000509000000000000" pitchFamily="65" charset="-120"/>
              </a:rPr>
              <a:t>傳送訊息給周圍</a:t>
            </a:r>
            <a:r>
              <a:rPr lang="en-US" altLang="zh-TW" sz="2800" dirty="0">
                <a:latin typeface="DFKai-SB" panose="03000509000000000000" pitchFamily="65" charset="-120"/>
                <a:ea typeface="DFKai-SB" panose="03000509000000000000" pitchFamily="65" charset="-120"/>
              </a:rPr>
              <a:t>10</a:t>
            </a:r>
            <a:r>
              <a:rPr lang="zh-TW" altLang="en-US" sz="2800" dirty="0">
                <a:latin typeface="DFKai-SB" panose="03000509000000000000" pitchFamily="65" charset="-120"/>
                <a:ea typeface="DFKai-SB" panose="03000509000000000000" pitchFamily="65" charset="-120"/>
              </a:rPr>
              <a:t>米內的車輛，對車主發出訊息及聲音警示，防止因視野死角而看不見機車的</a:t>
            </a:r>
            <a:r>
              <a:rPr lang="zh-TW" altLang="en-US" sz="2800" dirty="0" smtClean="0">
                <a:latin typeface="DFKai-SB" panose="03000509000000000000" pitchFamily="65" charset="-120"/>
                <a:ea typeface="DFKai-SB" panose="03000509000000000000" pitchFamily="65" charset="-120"/>
              </a:rPr>
              <a:t>情況</a:t>
            </a:r>
            <a:r>
              <a:rPr lang="zh-CN" altLang="en-US" sz="2800" dirty="0" smtClean="0">
                <a:latin typeface="DFKai-SB" panose="03000509000000000000" pitchFamily="65" charset="-120"/>
                <a:ea typeface="DFKai-SB" panose="03000509000000000000" pitchFamily="65" charset="-120"/>
              </a:rPr>
              <a:t>。</a:t>
            </a:r>
            <a:endParaRPr lang="zh-TW" altLang="en-US" sz="2800" dirty="0">
              <a:latin typeface="DFKai-SB" panose="03000509000000000000" pitchFamily="65" charset="-120"/>
              <a:ea typeface="DFKai-SB" panose="03000509000000000000" pitchFamily="65" charset="-120"/>
            </a:endParaRPr>
          </a:p>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也可以將這個裝置運用在汽車和無人機</a:t>
            </a:r>
            <a:r>
              <a:rPr lang="zh-TW" altLang="en-US" sz="2800" dirty="0" smtClean="0">
                <a:latin typeface="DFKai-SB" panose="03000509000000000000" pitchFamily="65" charset="-120"/>
                <a:ea typeface="DFKai-SB" panose="03000509000000000000" pitchFamily="65" charset="-120"/>
              </a:rPr>
              <a:t>上</a:t>
            </a:r>
            <a:r>
              <a:rPr lang="zh-CN" altLang="en-US" sz="2800" dirty="0" smtClean="0">
                <a:latin typeface="DFKai-SB" panose="03000509000000000000" pitchFamily="65" charset="-120"/>
                <a:ea typeface="DFKai-SB" panose="03000509000000000000" pitchFamily="65" charset="-120"/>
              </a:rPr>
              <a:t>。</a:t>
            </a:r>
            <a:endParaRPr lang="zh-TW" altLang="en-US" sz="2800" dirty="0">
              <a:latin typeface="DFKai-SB" panose="03000509000000000000" pitchFamily="65" charset="-120"/>
              <a:ea typeface="DFKai-SB" panose="03000509000000000000" pitchFamily="65" charset="-120"/>
            </a:endParaRPr>
          </a:p>
          <a:p>
            <a:endParaRPr lang="zh-TW" altLang="en-US" dirty="0"/>
          </a:p>
        </p:txBody>
      </p:sp>
    </p:spTree>
    <p:extLst>
      <p:ext uri="{BB962C8B-B14F-4D97-AF65-F5344CB8AC3E}">
        <p14:creationId xmlns:p14="http://schemas.microsoft.com/office/powerpoint/2010/main" val="31846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8</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751326449"/>
              </p:ext>
            </p:extLst>
          </p:nvPr>
        </p:nvGraphicFramePr>
        <p:xfrm>
          <a:off x="1585790" y="1067510"/>
          <a:ext cx="6192056" cy="4611275"/>
        </p:xfrm>
        <a:graphic>
          <a:graphicData uri="http://schemas.openxmlformats.org/drawingml/2006/table">
            <a:tbl>
              <a:tblPr firstRow="1" bandRow="1">
                <a:tableStyleId>{D113A9D2-9D6B-4929-AA2D-F23B5EE8CBE7}</a:tableStyleId>
              </a:tblPr>
              <a:tblGrid>
                <a:gridCol w="3096028">
                  <a:extLst>
                    <a:ext uri="{9D8B030D-6E8A-4147-A177-3AD203B41FA5}">
                      <a16:colId xmlns="" xmlns:a16="http://schemas.microsoft.com/office/drawing/2014/main" val="575654118"/>
                    </a:ext>
                  </a:extLst>
                </a:gridCol>
                <a:gridCol w="3096028">
                  <a:extLst>
                    <a:ext uri="{9D8B030D-6E8A-4147-A177-3AD203B41FA5}">
                      <a16:colId xmlns="" xmlns:a16="http://schemas.microsoft.com/office/drawing/2014/main" val="2310419058"/>
                    </a:ext>
                  </a:extLst>
                </a:gridCol>
              </a:tblGrid>
              <a:tr h="514383">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229939552"/>
                  </a:ext>
                </a:extLst>
              </a:tr>
              <a:tr h="89340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1.</a:t>
                      </a:r>
                      <a:r>
                        <a:rPr lang="zh-CN" altLang="en-US" sz="2000" dirty="0" smtClean="0">
                          <a:solidFill>
                            <a:srgbClr val="FF0000"/>
                          </a:solidFill>
                          <a:latin typeface="DFKai-SB" panose="03000509000000000000" pitchFamily="65" charset="-120"/>
                          <a:ea typeface="DFKai-SB" panose="03000509000000000000" pitchFamily="65" charset="-120"/>
                        </a:rPr>
                        <a:t>客</a:t>
                      </a:r>
                      <a:r>
                        <a:rPr lang="zh-TW" altLang="en-US" sz="2000" dirty="0" smtClean="0">
                          <a:solidFill>
                            <a:srgbClr val="FF0000"/>
                          </a:solidFill>
                          <a:latin typeface="DFKai-SB" panose="03000509000000000000" pitchFamily="65" charset="-120"/>
                          <a:ea typeface="DFKai-SB" panose="03000509000000000000" pitchFamily="65" charset="-120"/>
                        </a:rPr>
                        <a:t>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騎上車後，插入鑰匙點火後，即可</a:t>
                      </a:r>
                      <a:r>
                        <a:rPr lang="zh-CN" altLang="en-US" sz="2000" dirty="0" smtClean="0">
                          <a:solidFill>
                            <a:srgbClr val="FF0000"/>
                          </a:solidFill>
                          <a:latin typeface="DFKai-SB" panose="03000509000000000000" pitchFamily="65" charset="-120"/>
                          <a:ea typeface="DFKai-SB" panose="03000509000000000000" pitchFamily="65" charset="-120"/>
                        </a:rPr>
                        <a:t>啟動警示裝置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啟動</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警示裝置</a:t>
                      </a:r>
                      <a:endParaRPr lang="en-US" altLang="zh-CN" sz="24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118071968"/>
                  </a:ext>
                </a:extLst>
              </a:tr>
              <a:tr h="14348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2.</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接著</a:t>
                      </a:r>
                      <a:r>
                        <a:rPr lang="zh-CN" altLang="en-US" sz="2000" dirty="0" smtClean="0">
                          <a:solidFill>
                            <a:srgbClr val="FF0000"/>
                          </a:solidFill>
                          <a:latin typeface="DFKai-SB" panose="03000509000000000000" pitchFamily="65" charset="-120"/>
                          <a:ea typeface="DFKai-SB" panose="03000509000000000000" pitchFamily="65" charset="-120"/>
                        </a:rPr>
                        <a:t>客戶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能</a:t>
                      </a:r>
                      <a:r>
                        <a:rPr lang="zh-CN" altLang="en-US" sz="2000" dirty="0" smtClean="0">
                          <a:solidFill>
                            <a:srgbClr val="FF0000"/>
                          </a:solidFill>
                          <a:latin typeface="DFKai-SB" panose="03000509000000000000" pitchFamily="65" charset="-120"/>
                          <a:ea typeface="DFKai-SB" panose="03000509000000000000" pitchFamily="65" charset="-120"/>
                        </a:rPr>
                        <a:t>看到</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警示裝置所連接的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LCD</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屏上會顯示“</a:t>
                      </a:r>
                      <a:r>
                        <a:rPr lang="zh-TW" altLang="en-US" sz="2000" dirty="0" smtClean="0">
                          <a:solidFill>
                            <a:srgbClr val="FF0000"/>
                          </a:solidFill>
                          <a:latin typeface="DFKai-SB" panose="03000509000000000000" pitchFamily="65" charset="-120"/>
                          <a:ea typeface="DFKai-SB" panose="03000509000000000000" pitchFamily="65" charset="-120"/>
                        </a:rPr>
                        <a:t>歡迎使用陀螺儀機車警示裝置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”，熄火停车后会显示“</a:t>
                      </a:r>
                      <a:r>
                        <a:rPr lang="zh-TW" altLang="en-US" sz="2000" dirty="0" smtClean="0">
                          <a:solidFill>
                            <a:srgbClr val="FF0000"/>
                          </a:solidFill>
                          <a:latin typeface="DFKai-SB" panose="03000509000000000000" pitchFamily="65" charset="-120"/>
                          <a:ea typeface="DFKai-SB" panose="03000509000000000000" pitchFamily="65" charset="-120"/>
                        </a:rPr>
                        <a:t>谢谢使用</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讀取</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感謝詞</a:t>
                      </a: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665926703"/>
                  </a:ext>
                </a:extLst>
              </a:tr>
              <a:tr h="1410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3.</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客</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騎車時，</a:t>
                      </a:r>
                      <a:r>
                        <a:rPr lang="zh-CN" altLang="en-US" sz="2000" dirty="0" smtClean="0">
                          <a:solidFill>
                            <a:srgbClr val="FF0000"/>
                          </a:solidFill>
                          <a:latin typeface="DFKai-SB" panose="03000509000000000000" pitchFamily="65" charset="-120"/>
                          <a:ea typeface="DFKai-SB" panose="03000509000000000000" pitchFamily="65" charset="-120"/>
                        </a:rPr>
                        <a:t>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會實時</a:t>
                      </a:r>
                      <a:r>
                        <a:rPr lang="zh-CN" altLang="en-US" sz="2000" dirty="0" smtClean="0">
                          <a:solidFill>
                            <a:srgbClr val="FF0000"/>
                          </a:solidFill>
                          <a:latin typeface="DFKai-SB" panose="03000509000000000000" pitchFamily="65" charset="-120"/>
                          <a:ea typeface="DFKai-SB" panose="03000509000000000000" pitchFamily="65" charset="-120"/>
                        </a:rPr>
                        <a:t>記錄</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車身的</a:t>
                      </a:r>
                      <a:r>
                        <a:rPr lang="zh-CN" altLang="en-US" sz="2000" dirty="0" smtClean="0">
                          <a:solidFill>
                            <a:srgbClr val="FF0000"/>
                          </a:solidFill>
                          <a:latin typeface="DFKai-SB" panose="03000509000000000000" pitchFamily="65" charset="-120"/>
                          <a:ea typeface="DFKai-SB" panose="03000509000000000000" pitchFamily="65" charset="-120"/>
                        </a:rPr>
                        <a:t>傾斜角度</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，並記錄在裝置中。</a:t>
                      </a:r>
                      <a:endPar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記錄</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傾斜角度</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964174122"/>
                  </a:ext>
                </a:extLst>
              </a:tr>
            </a:tbl>
          </a:graphicData>
        </a:graphic>
      </p:graphicFrame>
    </p:spTree>
    <p:extLst>
      <p:ext uri="{BB962C8B-B14F-4D97-AF65-F5344CB8AC3E}">
        <p14:creationId xmlns:p14="http://schemas.microsoft.com/office/powerpoint/2010/main" val="758004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9</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1788909792"/>
              </p:ext>
            </p:extLst>
          </p:nvPr>
        </p:nvGraphicFramePr>
        <p:xfrm>
          <a:off x="1585790" y="892412"/>
          <a:ext cx="6192056" cy="4879981"/>
        </p:xfrm>
        <a:graphic>
          <a:graphicData uri="http://schemas.openxmlformats.org/drawingml/2006/table">
            <a:tbl>
              <a:tblPr firstRow="1" bandRow="1">
                <a:tableStyleId>{D113A9D2-9D6B-4929-AA2D-F23B5EE8CBE7}</a:tableStyleId>
              </a:tblPr>
              <a:tblGrid>
                <a:gridCol w="3096028">
                  <a:extLst>
                    <a:ext uri="{9D8B030D-6E8A-4147-A177-3AD203B41FA5}">
                      <a16:colId xmlns="" xmlns:a16="http://schemas.microsoft.com/office/drawing/2014/main" val="575654118"/>
                    </a:ext>
                  </a:extLst>
                </a:gridCol>
                <a:gridCol w="3096028">
                  <a:extLst>
                    <a:ext uri="{9D8B030D-6E8A-4147-A177-3AD203B41FA5}">
                      <a16:colId xmlns="" xmlns:a16="http://schemas.microsoft.com/office/drawing/2014/main" val="2310419058"/>
                    </a:ext>
                  </a:extLst>
                </a:gridCol>
              </a:tblGrid>
              <a:tr h="564164">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229939552"/>
                  </a:ext>
                </a:extLst>
              </a:tr>
              <a:tr h="117439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4.</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若傾斜角度過大，與</a:t>
                      </a:r>
                      <a:r>
                        <a:rPr lang="zh-CN" altLang="en-US" sz="2000" dirty="0" smtClean="0">
                          <a:solidFill>
                            <a:srgbClr val="FF0000"/>
                          </a:solidFill>
                          <a:latin typeface="DFKai-SB" panose="03000509000000000000" pitchFamily="65" charset="-120"/>
                          <a:ea typeface="DFKai-SB" panose="03000509000000000000" pitchFamily="65" charset="-120"/>
                        </a:rPr>
                        <a:t>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相連的蜂鳴器便會發出警報聲，以此</a:t>
                      </a:r>
                      <a:r>
                        <a:rPr lang="zh-CN" altLang="en-US" sz="2000" dirty="0" smtClean="0">
                          <a:solidFill>
                            <a:srgbClr val="FF0000"/>
                          </a:solidFill>
                          <a:latin typeface="DFKai-SB" panose="03000509000000000000" pitchFamily="65" charset="-120"/>
                          <a:ea typeface="DFKai-SB" panose="03000509000000000000" pitchFamily="65" charset="-120"/>
                        </a:rPr>
                        <a:t>警示客戶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smtClean="0">
                          <a:solidFill>
                            <a:srgbClr val="FF0000"/>
                          </a:solidFill>
                          <a:latin typeface="DFKai-SB" panose="03000509000000000000" pitchFamily="65" charset="-120"/>
                          <a:ea typeface="DFKai-SB" panose="03000509000000000000" pitchFamily="65" charset="-120"/>
                        </a:rPr>
                        <a:t>警示</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zh-CN" altLang="en-US" sz="18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118071968"/>
                  </a:ext>
                </a:extLst>
              </a:tr>
              <a:tr h="1069981">
                <a:tc>
                  <a:txBody>
                    <a:bodyPr/>
                    <a:lstStyle/>
                    <a:p>
                      <a:r>
                        <a:rPr lang="en-US" altLang="zh-CN" sz="2000" dirty="0" smtClean="0">
                          <a:solidFill>
                            <a:schemeClr val="tx1"/>
                          </a:solidFill>
                          <a:latin typeface="DFKai-SB" panose="03000509000000000000" pitchFamily="65" charset="-120"/>
                          <a:ea typeface="DFKai-SB" panose="03000509000000000000" pitchFamily="65" charset="-120"/>
                        </a:rPr>
                        <a:t>5.</a:t>
                      </a:r>
                      <a:r>
                        <a:rPr lang="zh-CN" altLang="en-US" sz="2000" dirty="0" smtClean="0">
                          <a:solidFill>
                            <a:srgbClr val="FF0000"/>
                          </a:solidFill>
                          <a:latin typeface="DFKai-SB" panose="03000509000000000000" pitchFamily="65" charset="-120"/>
                          <a:ea typeface="DFKai-SB" panose="03000509000000000000" pitchFamily="65" charset="-120"/>
                        </a:rPr>
                        <a:t>客戶</a:t>
                      </a:r>
                      <a:r>
                        <a:rPr lang="zh-CN" altLang="en-US" sz="2000" dirty="0" smtClean="0">
                          <a:solidFill>
                            <a:schemeClr val="tx1"/>
                          </a:solidFill>
                          <a:latin typeface="DFKai-SB" panose="03000509000000000000" pitchFamily="65" charset="-120"/>
                          <a:ea typeface="DFKai-SB" panose="03000509000000000000" pitchFamily="65" charset="-120"/>
                        </a:rPr>
                        <a:t>在使用</a:t>
                      </a:r>
                      <a:r>
                        <a:rPr lang="en-US" altLang="zh-CN" sz="2000" dirty="0" smtClean="0">
                          <a:solidFill>
                            <a:srgbClr val="FF0000"/>
                          </a:solidFill>
                          <a:latin typeface="DFKai-SB" panose="03000509000000000000" pitchFamily="65" charset="-120"/>
                          <a:ea typeface="DFKai-SB" panose="03000509000000000000" pitchFamily="65" charset="-120"/>
                        </a:rPr>
                        <a:t>app</a:t>
                      </a:r>
                      <a:r>
                        <a:rPr lang="zh-CN" altLang="en-US" sz="2000" dirty="0" smtClean="0">
                          <a:solidFill>
                            <a:schemeClr val="tx1"/>
                          </a:solidFill>
                          <a:latin typeface="DFKai-SB" panose="03000509000000000000" pitchFamily="65" charset="-120"/>
                          <a:ea typeface="DFKai-SB" panose="03000509000000000000" pitchFamily="65" charset="-120"/>
                        </a:rPr>
                        <a:t>之前，需先註冊並</a:t>
                      </a:r>
                      <a:r>
                        <a:rPr lang="zh-CN" altLang="en-US" sz="2000" dirty="0" smtClean="0">
                          <a:solidFill>
                            <a:srgbClr val="FF0000"/>
                          </a:solidFill>
                          <a:latin typeface="DFKai-SB" panose="03000509000000000000" pitchFamily="65" charset="-120"/>
                          <a:ea typeface="DFKai-SB" panose="03000509000000000000" pitchFamily="65" charset="-120"/>
                        </a:rPr>
                        <a:t>登陸</a:t>
                      </a:r>
                      <a:r>
                        <a:rPr lang="zh-CN" altLang="en-US" sz="2000" dirty="0" smtClean="0">
                          <a:solidFill>
                            <a:schemeClr val="tx1"/>
                          </a:solidFill>
                          <a:latin typeface="DFKai-SB" panose="03000509000000000000" pitchFamily="65" charset="-120"/>
                          <a:ea typeface="DFKai-SB" panose="03000509000000000000" pitchFamily="65" charset="-120"/>
                        </a:rPr>
                        <a:t>賬號，才能使用完整功能。</a:t>
                      </a:r>
                      <a:endParaRPr lang="zh-CN"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smtClean="0">
                          <a:solidFill>
                            <a:srgbClr val="FF0000"/>
                          </a:solidFill>
                          <a:latin typeface="DFKai-SB" panose="03000509000000000000" pitchFamily="65" charset="-120"/>
                          <a:ea typeface="DFKai-SB" panose="03000509000000000000" pitchFamily="65" charset="-120"/>
                        </a:rPr>
                        <a:t>登陸</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en-US" altLang="zh-CN" sz="2400" dirty="0" smtClean="0">
                          <a:solidFill>
                            <a:srgbClr val="FF0000"/>
                          </a:solidFill>
                          <a:latin typeface="DFKai-SB" panose="03000509000000000000" pitchFamily="65" charset="-120"/>
                          <a:ea typeface="DFKai-SB" panose="03000509000000000000" pitchFamily="65" charset="-120"/>
                        </a:rPr>
                        <a:t>app</a:t>
                      </a:r>
                      <a:endParaRPr lang="zh-CN" altLang="en-US" dirty="0"/>
                    </a:p>
                  </a:txBody>
                  <a:tcPr/>
                </a:tc>
                <a:extLst>
                  <a:ext uri="{0D108BD9-81ED-4DB2-BD59-A6C34878D82A}">
                    <a16:rowId xmlns="" xmlns:a16="http://schemas.microsoft.com/office/drawing/2014/main" val="3665926703"/>
                  </a:ext>
                </a:extLst>
              </a:tr>
              <a:tr h="17899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6.</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每次使用時，</a:t>
                      </a:r>
                      <a:r>
                        <a:rPr lang="zh-CN" altLang="en-US" sz="2000" dirty="0" smtClean="0">
                          <a:solidFill>
                            <a:srgbClr val="FF0000"/>
                          </a:solidFill>
                          <a:latin typeface="DFKai-SB" panose="03000509000000000000" pitchFamily="65" charset="-120"/>
                          <a:ea typeface="DFKai-SB" panose="03000509000000000000" pitchFamily="65" charset="-120"/>
                        </a:rPr>
                        <a:t>客戶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可選擇打開手機藍牙功能，將警示裝置與</a:t>
                      </a: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app</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所綁定的賬戶進行</a:t>
                      </a:r>
                      <a:r>
                        <a:rPr lang="zh-CN" altLang="en-US" sz="2000" dirty="0" smtClean="0">
                          <a:solidFill>
                            <a:srgbClr val="FF0000"/>
                          </a:solidFill>
                          <a:latin typeface="DFKai-SB" panose="03000509000000000000" pitchFamily="65" charset="-120"/>
                          <a:ea typeface="DFKai-SB" panose="03000509000000000000" pitchFamily="65" charset="-120"/>
                        </a:rPr>
                        <a:t>綁定</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，若連接，便可傳輸</a:t>
                      </a:r>
                      <a:r>
                        <a:rPr lang="zh-CN" altLang="en-US" sz="2000" dirty="0" smtClean="0">
                          <a:solidFill>
                            <a:srgbClr val="FF0000"/>
                          </a:solidFill>
                          <a:latin typeface="DFKai-SB" panose="03000509000000000000" pitchFamily="65" charset="-120"/>
                          <a:ea typeface="DFKai-SB" panose="03000509000000000000" pitchFamily="65" charset="-120"/>
                        </a:rPr>
                        <a:t>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中的數據。</a:t>
                      </a:r>
                      <a:endPar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smtClean="0">
                          <a:solidFill>
                            <a:srgbClr val="FF0000"/>
                          </a:solidFill>
                          <a:latin typeface="DFKai-SB" panose="03000509000000000000" pitchFamily="65" charset="-120"/>
                          <a:ea typeface="DFKai-SB" panose="03000509000000000000" pitchFamily="65" charset="-120"/>
                        </a:rPr>
                        <a:t>綁定</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smtClean="0">
                          <a:solidFill>
                            <a:srgbClr val="FF0000"/>
                          </a:solidFill>
                          <a:latin typeface="DFKai-SB" panose="03000509000000000000" pitchFamily="65" charset="-120"/>
                          <a:ea typeface="DFKai-SB" panose="03000509000000000000" pitchFamily="65" charset="-120"/>
                        </a:rPr>
                        <a:t>警示裝置</a:t>
                      </a:r>
                      <a:endParaRPr lang="zh-CN" altLang="en-US" dirty="0"/>
                    </a:p>
                  </a:txBody>
                  <a:tcPr/>
                </a:tc>
                <a:extLst>
                  <a:ext uri="{0D108BD9-81ED-4DB2-BD59-A6C34878D82A}">
                    <a16:rowId xmlns="" xmlns:a16="http://schemas.microsoft.com/office/drawing/2014/main" val="3964174122"/>
                  </a:ext>
                </a:extLst>
              </a:tr>
            </a:tbl>
          </a:graphicData>
        </a:graphic>
      </p:graphicFrame>
    </p:spTree>
    <p:extLst>
      <p:ext uri="{BB962C8B-B14F-4D97-AF65-F5344CB8AC3E}">
        <p14:creationId xmlns:p14="http://schemas.microsoft.com/office/powerpoint/2010/main" val="30182256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1329</TotalTime>
  <Words>2454</Words>
  <Application>Microsoft Office PowerPoint</Application>
  <PresentationFormat>如螢幕大小 (4:3)</PresentationFormat>
  <Paragraphs>231</Paragraphs>
  <Slides>20</Slides>
  <Notes>6</Notes>
  <HiddenSlides>0</HiddenSlides>
  <MMClips>0</MMClips>
  <ScaleCrop>false</ScaleCrop>
  <HeadingPairs>
    <vt:vector size="4" baseType="variant">
      <vt:variant>
        <vt:lpstr>佈景主題</vt:lpstr>
      </vt:variant>
      <vt:variant>
        <vt:i4>1</vt:i4>
      </vt:variant>
      <vt:variant>
        <vt:lpstr>投影片標題</vt:lpstr>
      </vt:variant>
      <vt:variant>
        <vt:i4>20</vt:i4>
      </vt:variant>
    </vt:vector>
  </HeadingPairs>
  <TitlesOfParts>
    <vt:vector size="21" baseType="lpstr">
      <vt:lpstr>有機</vt:lpstr>
      <vt:lpstr>Arduino 陀螺儀機車警示裝置</vt:lpstr>
      <vt:lpstr>目錄</vt:lpstr>
      <vt:lpstr>簡介</vt:lpstr>
      <vt:lpstr>背景</vt:lpstr>
      <vt:lpstr>趨勢</vt:lpstr>
      <vt:lpstr>動機</vt:lpstr>
      <vt:lpstr>目的</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軟工報告 - 簡介</dc:title>
  <dc:creator>Shih-Huan Tseng</dc:creator>
  <cp:lastModifiedBy>Windows User</cp:lastModifiedBy>
  <cp:revision>79</cp:revision>
  <dcterms:created xsi:type="dcterms:W3CDTF">2018-11-01T02:01:01Z</dcterms:created>
  <dcterms:modified xsi:type="dcterms:W3CDTF">2020-01-07T04:47:39Z</dcterms:modified>
</cp:coreProperties>
</file>