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8"/>
  </p:notesMasterIdLst>
  <p:handoutMasterIdLst>
    <p:handoutMasterId r:id="rId9"/>
  </p:handoutMasterIdLst>
  <p:sldIdLst>
    <p:sldId id="256" r:id="rId2"/>
    <p:sldId id="258" r:id="rId3"/>
    <p:sldId id="261" r:id="rId4"/>
    <p:sldId id="257" r:id="rId5"/>
    <p:sldId id="260"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58"/>
            <p14:sldId id="261"/>
            <p14:sldId id="257"/>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80" autoAdjust="0"/>
  </p:normalViewPr>
  <p:slideViewPr>
    <p:cSldViewPr snapToGrid="0">
      <p:cViewPr varScale="1">
        <p:scale>
          <a:sx n="94" d="100"/>
          <a:sy n="94" d="100"/>
        </p:scale>
        <p:origin x="2052"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2019/11/1</a:t>
            </a:fld>
            <a:endParaRPr lang="zh-TW" altLang="en-US"/>
          </a:p>
        </p:txBody>
      </p:sp>
      <p:sp>
        <p:nvSpPr>
          <p:cNvPr id="4" name="頁尾版面配置區 3">
            <a:extLst>
              <a:ext uri="{FF2B5EF4-FFF2-40B4-BE49-F238E27FC236}">
                <a16:creationId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2019/11/1</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2</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4</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BDB6F48-3AD2-4A91-BB7F-D1A63C1EE5CE}" type="datetime1">
              <a:rPr lang="zh-TW" altLang="en-US" smtClean="0"/>
              <a:t>2019/11/1</a:t>
            </a:fld>
            <a:endParaRPr lang="zh-TW" altLang="en-US"/>
          </a:p>
        </p:txBody>
      </p:sp>
      <p:sp>
        <p:nvSpPr>
          <p:cNvPr id="5" name="Footer Placeholder 4"/>
          <p:cNvSpPr>
            <a:spLocks noGrp="1"/>
          </p:cNvSpPr>
          <p:nvPr>
            <p:ph type="ftr" sz="quarter" idx="11"/>
          </p:nvPr>
        </p:nvSpPr>
        <p:spPr>
          <a:xfrm>
            <a:off x="812805" y="6272785"/>
            <a:ext cx="4745736" cy="365125"/>
          </a:xfrm>
        </p:spPr>
        <p:txBody>
          <a:bodyPr/>
          <a:lstStyle/>
          <a:p>
            <a:endParaRPr lang="zh-TW"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67982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95BD005-53AC-4394-B71F-C4B919CDCF86}"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2793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2B0765-CC79-40FF-884C-D260AFB75E48}"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2459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0763224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CAD632E9-50C3-4720-95C2-E5D9C5F3029C}" type="datetime1">
              <a:rPr lang="zh-TW" altLang="en-US" smtClean="0"/>
              <a:t>2019/11/1</a:t>
            </a:fld>
            <a:endParaRPr lang="zh-TW"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TW"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95240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1053742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0436896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045F9A61-DB8F-4059-A726-2D002345691A}" type="datetime1">
              <a:rPr lang="zh-TW" altLang="en-US" smtClean="0"/>
              <a:t>2019/11/1</a:t>
            </a:fld>
            <a:endParaRPr lang="zh-TW"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02017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69067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80BD83A-BF40-4508-AEFE-6F568306C8F9}" type="datetime1">
              <a:rPr lang="zh-TW" altLang="en-US" smtClean="0"/>
              <a:t>2019/11/1</a:t>
            </a:fld>
            <a:endParaRPr lang="zh-TW" altLang="en-US"/>
          </a:p>
        </p:txBody>
      </p:sp>
      <p:sp>
        <p:nvSpPr>
          <p:cNvPr id="10" name="Footer Placeholder 9"/>
          <p:cNvSpPr>
            <a:spLocks noGrp="1"/>
          </p:cNvSpPr>
          <p:nvPr>
            <p:ph type="ftr" sz="quarter" idx="11"/>
          </p:nvPr>
        </p:nvSpPr>
        <p:spPr/>
        <p:txBody>
          <a:bodyPr/>
          <a:lstStyle/>
          <a:p>
            <a:endParaRPr lang="zh-TW" altLang="en-US"/>
          </a:p>
        </p:txBody>
      </p:sp>
      <p:sp>
        <p:nvSpPr>
          <p:cNvPr id="11" name="Slide Number Placeholder 10"/>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2120120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80BD83A-BF40-4508-AEFE-6F568306C8F9}" type="datetime1">
              <a:rPr lang="zh-TW" altLang="en-US" smtClean="0"/>
              <a:t>2019/11/1</a:t>
            </a:fld>
            <a:endParaRPr lang="zh-TW" altLang="en-US"/>
          </a:p>
        </p:txBody>
      </p:sp>
      <p:sp>
        <p:nvSpPr>
          <p:cNvPr id="10" name="Slide Number Placeholder 9"/>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2576412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80BD83A-BF40-4508-AEFE-6F568306C8F9}" type="datetime1">
              <a:rPr lang="zh-TW" altLang="en-US" smtClean="0"/>
              <a:t>2019/11/1</a:t>
            </a:fld>
            <a:endParaRPr lang="zh-TW"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39449757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8613" y="241041"/>
            <a:ext cx="7772400" cy="723631"/>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type="subTitle" idx="1"/>
          </p:nvPr>
        </p:nvSpPr>
        <p:spPr>
          <a:xfrm>
            <a:off x="263299" y="852876"/>
            <a:ext cx="8486774" cy="5457825"/>
          </a:xfrm>
        </p:spPr>
        <p:txBody>
          <a:bodyPr>
            <a:normAutofit/>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sp>
        <p:nvSpPr>
          <p:cNvPr id="6" name="投影片編號版面配置區 5">
            <a:extLst>
              <a:ext uri="{FF2B5EF4-FFF2-40B4-BE49-F238E27FC236}">
                <a16:creationId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pic>
        <p:nvPicPr>
          <p:cNvPr id="4" name="圖片 3">
            <a:extLst>
              <a:ext uri="{FF2B5EF4-FFF2-40B4-BE49-F238E27FC236}">
                <a16:creationId xmlns:a16="http://schemas.microsoft.com/office/drawing/2014/main" id="{162D6667-1482-4FF1-AA6C-2B13F965CB6E}"/>
              </a:ext>
            </a:extLst>
          </p:cNvPr>
          <p:cNvPicPr>
            <a:picLocks noChangeAspect="1"/>
          </p:cNvPicPr>
          <p:nvPr/>
        </p:nvPicPr>
        <p:blipFill>
          <a:blip r:embed="rId3"/>
          <a:stretch>
            <a:fillRect/>
          </a:stretch>
        </p:blipFill>
        <p:spPr>
          <a:xfrm>
            <a:off x="1113905" y="5066090"/>
            <a:ext cx="2493480" cy="1518036"/>
          </a:xfrm>
          <a:prstGeom prst="rect">
            <a:avLst/>
          </a:prstGeom>
        </p:spPr>
      </p:pic>
      <p:pic>
        <p:nvPicPr>
          <p:cNvPr id="5" name="圖片 4">
            <a:extLst>
              <a:ext uri="{FF2B5EF4-FFF2-40B4-BE49-F238E27FC236}">
                <a16:creationId xmlns:a16="http://schemas.microsoft.com/office/drawing/2014/main" id="{1DC96B06-94D1-4164-AE01-5B71DC325D1F}"/>
              </a:ext>
            </a:extLst>
          </p:cNvPr>
          <p:cNvPicPr>
            <a:picLocks noChangeAspect="1"/>
          </p:cNvPicPr>
          <p:nvPr/>
        </p:nvPicPr>
        <p:blipFill>
          <a:blip r:embed="rId4"/>
          <a:stretch>
            <a:fillRect/>
          </a:stretch>
        </p:blipFill>
        <p:spPr>
          <a:xfrm>
            <a:off x="5024440" y="5066090"/>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3AFEC-14CE-4AD4-B0B3-9E05E30010F9}"/>
              </a:ext>
            </a:extLst>
          </p:cNvPr>
          <p:cNvSpPr>
            <a:spLocks noGrp="1"/>
          </p:cNvSpPr>
          <p:nvPr>
            <p:ph type="title"/>
          </p:nvPr>
        </p:nvSpPr>
        <p:spPr>
          <a:xfrm>
            <a:off x="312576" y="140904"/>
            <a:ext cx="7772400" cy="947337"/>
          </a:xfrm>
        </p:spPr>
        <p:txBody>
          <a:bodyPr/>
          <a:lstStyle/>
          <a:p>
            <a:r>
              <a:rPr lang="zh-TW" altLang="en-US" dirty="0">
                <a:latin typeface="+mn-ea"/>
                <a:ea typeface="+mn-ea"/>
              </a:rPr>
              <a:t>簡介</a:t>
            </a:r>
          </a:p>
        </p:txBody>
      </p:sp>
      <p:sp>
        <p:nvSpPr>
          <p:cNvPr id="3" name="內容版面配置區 2">
            <a:extLst>
              <a:ext uri="{FF2B5EF4-FFF2-40B4-BE49-F238E27FC236}">
                <a16:creationId xmlns:a16="http://schemas.microsoft.com/office/drawing/2014/main" id="{2CEC914F-F1A6-49A8-A615-FADA48FB1510}"/>
              </a:ext>
            </a:extLst>
          </p:cNvPr>
          <p:cNvSpPr>
            <a:spLocks noGrp="1"/>
          </p:cNvSpPr>
          <p:nvPr>
            <p:ph idx="1"/>
          </p:nvPr>
        </p:nvSpPr>
        <p:spPr>
          <a:xfrm>
            <a:off x="200608" y="1088241"/>
            <a:ext cx="7772400" cy="4595327"/>
          </a:xfrm>
        </p:spPr>
        <p:txBody>
          <a:bodyPr>
            <a:normAutofit fontScale="70000" lnSpcReduction="20000"/>
          </a:bodyPr>
          <a:lstStyle/>
          <a:p>
            <a:pPr marL="4763" indent="-4763">
              <a:lnSpc>
                <a:spcPct val="150000"/>
              </a:lnSpc>
            </a:pPr>
            <a:r>
              <a:rPr lang="zh-TW" altLang="en-US" sz="2800" dirty="0">
                <a:latin typeface="+mn-ea"/>
              </a:rPr>
              <a:t>此裝置包含以下四個部分：</a:t>
            </a:r>
          </a:p>
          <a:p>
            <a:pPr marL="0" indent="0">
              <a:lnSpc>
                <a:spcPct val="150000"/>
              </a:lnSpc>
            </a:pPr>
            <a:r>
              <a:rPr lang="zh-TW" altLang="en-US" sz="2800" dirty="0">
                <a:latin typeface="+mn-ea"/>
              </a:rPr>
              <a:t>第一部分</a:t>
            </a:r>
            <a:r>
              <a:rPr lang="en-US" altLang="zh-TW" sz="2800" dirty="0">
                <a:latin typeface="+mn-ea"/>
              </a:rPr>
              <a:t>-</a:t>
            </a:r>
            <a:r>
              <a:rPr lang="zh-TW" altLang="en-US" sz="2800" dirty="0">
                <a:latin typeface="+mn-ea"/>
              </a:rPr>
              <a:t>運用</a:t>
            </a:r>
            <a:r>
              <a:rPr lang="en-US" altLang="zh-TW" sz="2800" dirty="0">
                <a:latin typeface="+mn-ea"/>
              </a:rPr>
              <a:t>Arduino</a:t>
            </a:r>
            <a:r>
              <a:rPr lang="zh-TW" altLang="en-US" sz="2800" dirty="0">
                <a:latin typeface="+mn-ea"/>
              </a:rPr>
              <a:t>當作主要開發工具</a:t>
            </a:r>
          </a:p>
          <a:p>
            <a:pPr marL="0" indent="0">
              <a:lnSpc>
                <a:spcPct val="150000"/>
              </a:lnSpc>
            </a:pPr>
            <a:r>
              <a:rPr lang="zh-TW" altLang="en-US" sz="2800" dirty="0">
                <a:latin typeface="+mn-ea"/>
              </a:rPr>
              <a:t>第二部分</a:t>
            </a:r>
            <a:r>
              <a:rPr lang="en-US" altLang="zh-TW" sz="2800" dirty="0">
                <a:latin typeface="+mn-ea"/>
              </a:rPr>
              <a:t>-</a:t>
            </a:r>
            <a:r>
              <a:rPr lang="zh-TW" altLang="en-US" sz="2800" dirty="0">
                <a:latin typeface="+mn-ea"/>
              </a:rPr>
              <a:t>結合陀螺儀、</a:t>
            </a:r>
            <a:r>
              <a:rPr lang="en-US" altLang="zh-TW" sz="2800" dirty="0">
                <a:latin typeface="+mn-ea"/>
              </a:rPr>
              <a:t>LCD</a:t>
            </a:r>
            <a:r>
              <a:rPr lang="zh-TW" altLang="en-US" sz="2800" dirty="0">
                <a:latin typeface="+mn-ea"/>
              </a:rPr>
              <a:t>液晶顯示模組等</a:t>
            </a:r>
            <a:r>
              <a:rPr lang="en-US" altLang="zh-TW" sz="2800" dirty="0">
                <a:latin typeface="+mn-ea"/>
              </a:rPr>
              <a:t>…</a:t>
            </a:r>
            <a:r>
              <a:rPr lang="zh-TW" altLang="en-US" sz="2800" dirty="0">
                <a:latin typeface="+mn-ea"/>
              </a:rPr>
              <a:t>其他感測</a:t>
            </a:r>
            <a:endParaRPr lang="en-US" altLang="zh-TW" sz="2800" dirty="0">
              <a:latin typeface="+mn-ea"/>
            </a:endParaRPr>
          </a:p>
          <a:p>
            <a:pPr marL="1343025" indent="0">
              <a:lnSpc>
                <a:spcPct val="150000"/>
              </a:lnSpc>
              <a:buNone/>
            </a:pPr>
            <a:r>
              <a:rPr lang="zh-TW" altLang="en-US" sz="2800" dirty="0">
                <a:latin typeface="+mn-ea"/>
              </a:rPr>
              <a:t>元件與實體設備</a:t>
            </a:r>
          </a:p>
          <a:p>
            <a:pPr marL="0" indent="0">
              <a:lnSpc>
                <a:spcPct val="150000"/>
              </a:lnSpc>
            </a:pPr>
            <a:r>
              <a:rPr lang="zh-TW" altLang="en-US" sz="2800" dirty="0">
                <a:latin typeface="+mn-ea"/>
              </a:rPr>
              <a:t>第三部份</a:t>
            </a:r>
            <a:r>
              <a:rPr lang="en-US" altLang="zh-TW" sz="2800" dirty="0">
                <a:latin typeface="+mn-ea"/>
              </a:rPr>
              <a:t>-</a:t>
            </a:r>
            <a:r>
              <a:rPr lang="zh-TW" altLang="en-US" sz="2800" dirty="0">
                <a:latin typeface="+mn-ea"/>
              </a:rPr>
              <a:t>通過</a:t>
            </a:r>
            <a:r>
              <a:rPr lang="en-US" altLang="zh-TW" sz="2800" dirty="0">
                <a:latin typeface="+mn-ea"/>
              </a:rPr>
              <a:t>SketchUp</a:t>
            </a:r>
            <a:r>
              <a:rPr lang="zh-TW" altLang="en-US" sz="2800" dirty="0">
                <a:latin typeface="+mn-ea"/>
              </a:rPr>
              <a:t>設計出機車虛擬模型，再轉檔成</a:t>
            </a:r>
            <a:r>
              <a:rPr lang="en-US" altLang="zh-TW" sz="2800" dirty="0">
                <a:latin typeface="+mn-ea"/>
              </a:rPr>
              <a:t>STL</a:t>
            </a:r>
          </a:p>
          <a:p>
            <a:pPr marL="1436688" indent="0">
              <a:lnSpc>
                <a:spcPct val="150000"/>
              </a:lnSpc>
              <a:buNone/>
            </a:pPr>
            <a:r>
              <a:rPr lang="zh-TW" altLang="en-US" sz="2800" dirty="0">
                <a:latin typeface="+mn-ea"/>
              </a:rPr>
              <a:t>的方式，導入</a:t>
            </a:r>
            <a:r>
              <a:rPr lang="en-US" altLang="zh-TW" sz="2800" dirty="0">
                <a:latin typeface="+mn-ea"/>
              </a:rPr>
              <a:t>Processing</a:t>
            </a:r>
          </a:p>
          <a:p>
            <a:pPr marL="0" indent="0">
              <a:lnSpc>
                <a:spcPct val="150000"/>
              </a:lnSpc>
            </a:pPr>
            <a:r>
              <a:rPr lang="zh-TW" altLang="en-US" sz="2800" dirty="0">
                <a:latin typeface="+mn-ea"/>
              </a:rPr>
              <a:t>第四部分</a:t>
            </a:r>
            <a:r>
              <a:rPr lang="en-US" altLang="zh-TW" sz="2800" dirty="0">
                <a:latin typeface="+mn-ea"/>
              </a:rPr>
              <a:t>-</a:t>
            </a:r>
            <a:r>
              <a:rPr lang="zh-TW" altLang="en-US" sz="2800" dirty="0">
                <a:latin typeface="+mn-ea"/>
              </a:rPr>
              <a:t>結合軟體做出機車行進模擬，來預判實際可能發生</a:t>
            </a:r>
            <a:endParaRPr lang="en-US" altLang="zh-TW" sz="2800" dirty="0">
              <a:latin typeface="+mn-ea"/>
            </a:endParaRPr>
          </a:p>
          <a:p>
            <a:pPr marL="1343025" indent="0">
              <a:lnSpc>
                <a:spcPct val="150000"/>
              </a:lnSpc>
              <a:buNone/>
            </a:pPr>
            <a:r>
              <a:rPr lang="zh-TW" altLang="en-US" sz="2800" dirty="0">
                <a:latin typeface="+mn-ea"/>
              </a:rPr>
              <a:t>的情況</a:t>
            </a:r>
          </a:p>
        </p:txBody>
      </p:sp>
      <p:sp>
        <p:nvSpPr>
          <p:cNvPr id="4" name="投影片編號版面配置區 3">
            <a:extLst>
              <a:ext uri="{FF2B5EF4-FFF2-40B4-BE49-F238E27FC236}">
                <a16:creationId xmlns:a16="http://schemas.microsoft.com/office/drawing/2014/main" id="{CD50AEA8-8A85-4CC1-8B33-147E02D955E3}"/>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pic>
        <p:nvPicPr>
          <p:cNvPr id="5" name="圖片 4">
            <a:extLst>
              <a:ext uri="{FF2B5EF4-FFF2-40B4-BE49-F238E27FC236}">
                <a16:creationId xmlns:a16="http://schemas.microsoft.com/office/drawing/2014/main" id="{96963AE7-B21E-4C19-B6AE-F449A3DD4BAB}"/>
              </a:ext>
            </a:extLst>
          </p:cNvPr>
          <p:cNvPicPr>
            <a:picLocks noChangeAspect="1"/>
          </p:cNvPicPr>
          <p:nvPr/>
        </p:nvPicPr>
        <p:blipFill>
          <a:blip r:embed="rId2"/>
          <a:stretch>
            <a:fillRect/>
          </a:stretch>
        </p:blipFill>
        <p:spPr>
          <a:xfrm>
            <a:off x="2647126" y="4955872"/>
            <a:ext cx="2560542" cy="1627773"/>
          </a:xfrm>
          <a:prstGeom prst="rect">
            <a:avLst/>
          </a:prstGeom>
        </p:spPr>
      </p:pic>
      <p:pic>
        <p:nvPicPr>
          <p:cNvPr id="6" name="圖片 5">
            <a:extLst>
              <a:ext uri="{FF2B5EF4-FFF2-40B4-BE49-F238E27FC236}">
                <a16:creationId xmlns:a16="http://schemas.microsoft.com/office/drawing/2014/main" id="{79A97490-0431-4612-8B6A-C240CDC89629}"/>
              </a:ext>
            </a:extLst>
          </p:cNvPr>
          <p:cNvPicPr>
            <a:picLocks noChangeAspect="1"/>
          </p:cNvPicPr>
          <p:nvPr/>
        </p:nvPicPr>
        <p:blipFill>
          <a:blip r:embed="rId3"/>
          <a:stretch>
            <a:fillRect/>
          </a:stretch>
        </p:blipFill>
        <p:spPr>
          <a:xfrm>
            <a:off x="5489167" y="4960456"/>
            <a:ext cx="2804403" cy="1670449"/>
          </a:xfrm>
          <a:prstGeom prst="rect">
            <a:avLst/>
          </a:prstGeom>
        </p:spPr>
      </p:pic>
    </p:spTree>
    <p:extLst>
      <p:ext uri="{BB962C8B-B14F-4D97-AF65-F5344CB8AC3E}">
        <p14:creationId xmlns:p14="http://schemas.microsoft.com/office/powerpoint/2010/main" val="327139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8" y="236129"/>
            <a:ext cx="7886700" cy="739054"/>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背景或趨勢</a:t>
            </a:r>
          </a:p>
        </p:txBody>
      </p:sp>
      <p:sp>
        <p:nvSpPr>
          <p:cNvPr id="3" name="內容版面配置區 2"/>
          <p:cNvSpPr>
            <a:spLocks noGrp="1"/>
          </p:cNvSpPr>
          <p:nvPr>
            <p:ph idx="1"/>
          </p:nvPr>
        </p:nvSpPr>
        <p:spPr>
          <a:xfrm>
            <a:off x="327802" y="1162113"/>
            <a:ext cx="8488393" cy="5475797"/>
          </a:xfrm>
        </p:spPr>
        <p:txBody>
          <a:bodyPr>
            <a:normAutofit fontScale="92500" lnSpcReduction="20000"/>
          </a:bodyPr>
          <a:lstStyle/>
          <a:p>
            <a:pPr marL="0" indent="0">
              <a:lnSpc>
                <a:spcPct val="170000"/>
              </a:lnSpc>
              <a:buNone/>
            </a:pPr>
            <a:r>
              <a:rPr lang="zh-TW" altLang="en-US" dirty="0">
                <a:latin typeface="標楷體" panose="03000509000000000000" pitchFamily="65" charset="-120"/>
                <a:ea typeface="標楷體" panose="03000509000000000000" pitchFamily="65" charset="-120"/>
              </a:rPr>
              <a:t>在現今的社會裡，機車具有以下優缺點</a:t>
            </a:r>
            <a:r>
              <a:rPr lang="en-US" altLang="zh-TW" dirty="0">
                <a:latin typeface="標楷體" panose="03000509000000000000" pitchFamily="65" charset="-120"/>
                <a:ea typeface="標楷體" panose="03000509000000000000" pitchFamily="65" charset="-120"/>
              </a:rPr>
              <a:t>:</a:t>
            </a:r>
          </a:p>
          <a:p>
            <a:pPr marL="0" indent="0">
              <a:lnSpc>
                <a:spcPct val="170000"/>
              </a:lnSpc>
              <a:buNone/>
            </a:pPr>
            <a:r>
              <a:rPr lang="zh-TW" altLang="en-US" dirty="0">
                <a:latin typeface="標楷體" panose="03000509000000000000" pitchFamily="65" charset="-120"/>
                <a:ea typeface="標楷體" panose="03000509000000000000" pitchFamily="65" charset="-120"/>
              </a:rPr>
              <a:t>優點</a:t>
            </a:r>
            <a:r>
              <a:rPr lang="en-US" altLang="zh-TW" dirty="0">
                <a:latin typeface="標楷體" panose="03000509000000000000" pitchFamily="65" charset="-120"/>
                <a:ea typeface="標楷體" panose="03000509000000000000" pitchFamily="65" charset="-120"/>
              </a:rPr>
              <a:t>-</a:t>
            </a:r>
          </a:p>
          <a:p>
            <a:pPr marL="0" indent="0">
              <a:lnSpc>
                <a:spcPct val="170000"/>
              </a:lnSpc>
              <a:buNone/>
            </a:pPr>
            <a:r>
              <a:rPr lang="zh-TW" altLang="en-US" dirty="0">
                <a:latin typeface="新細明體" panose="02020500000000000000" pitchFamily="18" charset="-120"/>
                <a:ea typeface="新細明體" panose="02020500000000000000" pitchFamily="18" charset="-120"/>
              </a:rPr>
              <a:t>①</a:t>
            </a:r>
            <a:r>
              <a:rPr lang="zh-TW" altLang="en-US" dirty="0">
                <a:latin typeface="標楷體" panose="03000509000000000000" pitchFamily="65" charset="-120"/>
                <a:ea typeface="標楷體" panose="03000509000000000000" pitchFamily="65" charset="-120"/>
              </a:rPr>
              <a:t>低成本</a:t>
            </a:r>
            <a:endParaRPr lang="en-US" altLang="zh-TW" dirty="0">
              <a:latin typeface="標楷體" panose="03000509000000000000" pitchFamily="65" charset="-120"/>
              <a:ea typeface="標楷體" panose="03000509000000000000" pitchFamily="65" charset="-120"/>
            </a:endParaRPr>
          </a:p>
          <a:p>
            <a:pPr marL="0" indent="0">
              <a:lnSpc>
                <a:spcPct val="170000"/>
              </a:lnSpc>
              <a:buNone/>
            </a:pPr>
            <a:r>
              <a:rPr lang="zh-TW" altLang="en-US" dirty="0">
                <a:latin typeface="新細明體" panose="02020500000000000000" pitchFamily="18" charset="-120"/>
                <a:ea typeface="新細明體" panose="02020500000000000000" pitchFamily="18" charset="-120"/>
              </a:rPr>
              <a:t>②</a:t>
            </a:r>
            <a:r>
              <a:rPr lang="zh-TW" altLang="en-US" dirty="0">
                <a:latin typeface="標楷體" panose="03000509000000000000" pitchFamily="65" charset="-120"/>
                <a:ea typeface="標楷體" panose="03000509000000000000" pitchFamily="65" charset="-120"/>
              </a:rPr>
              <a:t>人口密度</a:t>
            </a:r>
            <a:endParaRPr lang="en-US" altLang="zh-TW" dirty="0">
              <a:latin typeface="標楷體" panose="03000509000000000000" pitchFamily="65" charset="-120"/>
              <a:ea typeface="標楷體" panose="03000509000000000000" pitchFamily="65" charset="-120"/>
            </a:endParaRPr>
          </a:p>
          <a:p>
            <a:pPr marL="0" indent="0">
              <a:lnSpc>
                <a:spcPct val="170000"/>
              </a:lnSpc>
              <a:buNone/>
            </a:pPr>
            <a:r>
              <a:rPr lang="zh-TW" altLang="en-US" dirty="0">
                <a:latin typeface="新細明體" panose="02020500000000000000" pitchFamily="18" charset="-120"/>
                <a:ea typeface="新細明體" panose="02020500000000000000" pitchFamily="18" charset="-120"/>
              </a:rPr>
              <a:t>③</a:t>
            </a:r>
            <a:r>
              <a:rPr lang="zh-TW" altLang="en-US" dirty="0">
                <a:latin typeface="標楷體" panose="03000509000000000000" pitchFamily="65" charset="-120"/>
                <a:ea typeface="標楷體" panose="03000509000000000000" pitchFamily="65" charset="-120"/>
              </a:rPr>
              <a:t>機動性高</a:t>
            </a:r>
            <a:endParaRPr lang="en-US" altLang="zh-TW" dirty="0">
              <a:latin typeface="標楷體" panose="03000509000000000000" pitchFamily="65" charset="-120"/>
              <a:ea typeface="標楷體" panose="03000509000000000000" pitchFamily="65" charset="-120"/>
            </a:endParaRPr>
          </a:p>
          <a:p>
            <a:pPr marL="0" indent="0">
              <a:lnSpc>
                <a:spcPct val="170000"/>
              </a:lnSpc>
              <a:buNone/>
            </a:pPr>
            <a:r>
              <a:rPr lang="zh-TW" altLang="en-US" dirty="0">
                <a:latin typeface="新細明體" panose="02020500000000000000" pitchFamily="18" charset="-120"/>
                <a:ea typeface="新細明體" panose="02020500000000000000" pitchFamily="18" charset="-120"/>
              </a:rPr>
              <a:t>④</a:t>
            </a:r>
            <a:r>
              <a:rPr lang="zh-TW" altLang="en-US" dirty="0">
                <a:latin typeface="標楷體" panose="03000509000000000000" pitchFamily="65" charset="-120"/>
                <a:ea typeface="標楷體" panose="03000509000000000000" pitchFamily="65" charset="-120"/>
              </a:rPr>
              <a:t>省油</a:t>
            </a:r>
            <a:endParaRPr lang="en-US" altLang="zh-TW" dirty="0">
              <a:latin typeface="標楷體" panose="03000509000000000000" pitchFamily="65" charset="-120"/>
              <a:ea typeface="標楷體" panose="03000509000000000000" pitchFamily="65" charset="-120"/>
            </a:endParaRPr>
          </a:p>
          <a:p>
            <a:pPr marL="0" indent="0">
              <a:lnSpc>
                <a:spcPct val="170000"/>
              </a:lnSpc>
              <a:buNone/>
            </a:pPr>
            <a:r>
              <a:rPr lang="zh-TW" altLang="en-US" dirty="0">
                <a:latin typeface="新細明體" panose="02020500000000000000" pitchFamily="18" charset="-120"/>
                <a:ea typeface="新細明體" panose="02020500000000000000" pitchFamily="18" charset="-120"/>
              </a:rPr>
              <a:t>⑤</a:t>
            </a:r>
            <a:r>
              <a:rPr lang="zh-TW" altLang="en-US" dirty="0">
                <a:latin typeface="標楷體" panose="03000509000000000000" pitchFamily="65" charset="-120"/>
                <a:ea typeface="標楷體" panose="03000509000000000000" pitchFamily="65" charset="-120"/>
              </a:rPr>
              <a:t>省時間</a:t>
            </a:r>
            <a:endParaRPr lang="en-US" altLang="zh-TW" dirty="0">
              <a:latin typeface="標楷體" panose="03000509000000000000" pitchFamily="65" charset="-120"/>
              <a:ea typeface="標楷體" panose="03000509000000000000" pitchFamily="65" charset="-120"/>
            </a:endParaRPr>
          </a:p>
          <a:p>
            <a:pPr marL="0" indent="0">
              <a:lnSpc>
                <a:spcPct val="170000"/>
              </a:lnSpc>
              <a:buNone/>
            </a:pPr>
            <a:r>
              <a:rPr lang="zh-TW" altLang="en-US" dirty="0">
                <a:latin typeface="新細明體" panose="02020500000000000000" pitchFamily="18" charset="-120"/>
                <a:ea typeface="新細明體" panose="02020500000000000000" pitchFamily="18" charset="-120"/>
              </a:rPr>
              <a:t>⑥</a:t>
            </a:r>
            <a:r>
              <a:rPr lang="zh-TW" altLang="en-US" dirty="0">
                <a:latin typeface="標楷體" panose="03000509000000000000" pitchFamily="65" charset="-120"/>
                <a:ea typeface="標楷體" panose="03000509000000000000" pitchFamily="65" charset="-120"/>
              </a:rPr>
              <a:t>車位好找</a:t>
            </a:r>
            <a:endParaRPr lang="en-US" altLang="zh-TW" dirty="0">
              <a:latin typeface="標楷體" panose="03000509000000000000" pitchFamily="65" charset="-120"/>
              <a:ea typeface="標楷體" panose="03000509000000000000" pitchFamily="65" charset="-120"/>
            </a:endParaRPr>
          </a:p>
          <a:p>
            <a:pPr>
              <a:lnSpc>
                <a:spcPct val="170000"/>
              </a:lnSpc>
            </a:pPr>
            <a:r>
              <a:rPr lang="zh-TW" altLang="en-US" dirty="0">
                <a:solidFill>
                  <a:srgbClr val="FF0000"/>
                </a:solidFill>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6" name="投影片編號版面配置區 5">
            <a:extLst>
              <a:ext uri="{FF2B5EF4-FFF2-40B4-BE49-F238E27FC236}">
                <a16:creationId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4" name="文字方塊 3">
            <a:extLst>
              <a:ext uri="{FF2B5EF4-FFF2-40B4-BE49-F238E27FC236}">
                <a16:creationId xmlns:a16="http://schemas.microsoft.com/office/drawing/2014/main" id="{0B076980-C083-46AB-B32F-354314936049}"/>
              </a:ext>
            </a:extLst>
          </p:cNvPr>
          <p:cNvSpPr txBox="1"/>
          <p:nvPr/>
        </p:nvSpPr>
        <p:spPr>
          <a:xfrm>
            <a:off x="4221405" y="1698172"/>
            <a:ext cx="4668395" cy="2476191"/>
          </a:xfrm>
          <a:prstGeom prst="rect">
            <a:avLst/>
          </a:prstGeom>
          <a:noFill/>
        </p:spPr>
        <p:txBody>
          <a:bodyPr wrap="square" rtlCol="0">
            <a:spAutoFit/>
          </a:bodyPr>
          <a:lstStyle/>
          <a:p>
            <a:pPr lvl="0" defTabSz="914400">
              <a:lnSpc>
                <a:spcPct val="170000"/>
              </a:lnSpc>
              <a:spcBef>
                <a:spcPts val="1200"/>
              </a:spcBef>
              <a:buClr>
                <a:srgbClr val="D34817">
                  <a:lumMod val="75000"/>
                </a:srgbClr>
              </a:buClr>
              <a:buSzPct val="85000"/>
            </a:pPr>
            <a:r>
              <a:rPr lang="zh-TW" altLang="en-US" sz="1900" dirty="0">
                <a:solidFill>
                  <a:prstClr val="black"/>
                </a:solidFill>
                <a:latin typeface="標楷體" panose="03000509000000000000" pitchFamily="65" charset="-120"/>
              </a:rPr>
              <a:t>缺點</a:t>
            </a:r>
            <a:r>
              <a:rPr lang="en-US" altLang="zh-TW" sz="1900" dirty="0">
                <a:solidFill>
                  <a:prstClr val="black"/>
                </a:solidFill>
                <a:latin typeface="標楷體" panose="03000509000000000000" pitchFamily="65" charset="-120"/>
              </a:rPr>
              <a:t>-</a:t>
            </a:r>
          </a:p>
          <a:p>
            <a:pPr lvl="0" defTabSz="914400">
              <a:lnSpc>
                <a:spcPct val="170000"/>
              </a:lnSpc>
              <a:spcBef>
                <a:spcPts val="1200"/>
              </a:spcBef>
              <a:buClr>
                <a:srgbClr val="D34817">
                  <a:lumMod val="75000"/>
                </a:srgbClr>
              </a:buClr>
              <a:buSzPct val="85000"/>
            </a:pPr>
            <a:r>
              <a:rPr lang="zh-TW" altLang="en-US" sz="1900" dirty="0">
                <a:solidFill>
                  <a:prstClr val="black"/>
                </a:solidFill>
                <a:latin typeface="新細明體" panose="02020500000000000000" pitchFamily="18" charset="-120"/>
                <a:ea typeface="新細明體" panose="02020500000000000000" pitchFamily="18" charset="-120"/>
              </a:rPr>
              <a:t>①</a:t>
            </a:r>
            <a:r>
              <a:rPr lang="zh-TW" altLang="en-US" sz="1900" dirty="0">
                <a:solidFill>
                  <a:prstClr val="black"/>
                </a:solidFill>
                <a:latin typeface="標楷體" panose="03000509000000000000" pitchFamily="65" charset="-120"/>
              </a:rPr>
              <a:t>車速過快</a:t>
            </a:r>
            <a:endParaRPr lang="en-US" altLang="zh-TW" sz="1900" dirty="0">
              <a:solidFill>
                <a:prstClr val="black"/>
              </a:solidFill>
              <a:latin typeface="標楷體" panose="03000509000000000000" pitchFamily="65" charset="-120"/>
            </a:endParaRPr>
          </a:p>
          <a:p>
            <a:pPr lvl="0" defTabSz="914400">
              <a:lnSpc>
                <a:spcPct val="170000"/>
              </a:lnSpc>
              <a:spcBef>
                <a:spcPts val="1200"/>
              </a:spcBef>
              <a:buClr>
                <a:srgbClr val="D34817">
                  <a:lumMod val="75000"/>
                </a:srgbClr>
              </a:buClr>
              <a:buSzPct val="85000"/>
            </a:pPr>
            <a:r>
              <a:rPr lang="zh-TW" altLang="en-US" sz="1900" dirty="0">
                <a:solidFill>
                  <a:prstClr val="black"/>
                </a:solidFill>
                <a:latin typeface="新細明體" panose="02020500000000000000" pitchFamily="18" charset="-120"/>
                <a:ea typeface="新細明體" panose="02020500000000000000" pitchFamily="18" charset="-120"/>
              </a:rPr>
              <a:t>②</a:t>
            </a:r>
            <a:r>
              <a:rPr lang="zh-TW" altLang="en-US" sz="1900" dirty="0">
                <a:solidFill>
                  <a:prstClr val="black"/>
                </a:solidFill>
                <a:latin typeface="標楷體" panose="03000509000000000000" pitchFamily="65" charset="-120"/>
              </a:rPr>
              <a:t>不遵守交通規則</a:t>
            </a:r>
            <a:endParaRPr lang="en-US" altLang="zh-TW" sz="1900" dirty="0">
              <a:solidFill>
                <a:prstClr val="black"/>
              </a:solidFill>
              <a:latin typeface="標楷體" panose="03000509000000000000" pitchFamily="65" charset="-120"/>
            </a:endParaRPr>
          </a:p>
          <a:p>
            <a:pPr lvl="0" defTabSz="914400">
              <a:lnSpc>
                <a:spcPct val="170000"/>
              </a:lnSpc>
              <a:spcBef>
                <a:spcPts val="1200"/>
              </a:spcBef>
              <a:buClr>
                <a:srgbClr val="D34817">
                  <a:lumMod val="75000"/>
                </a:srgbClr>
              </a:buClr>
              <a:buSzPct val="85000"/>
            </a:pPr>
            <a:r>
              <a:rPr lang="zh-TW" altLang="en-US" sz="1900" dirty="0">
                <a:solidFill>
                  <a:prstClr val="black"/>
                </a:solidFill>
                <a:latin typeface="新細明體" panose="02020500000000000000" pitchFamily="18" charset="-120"/>
                <a:ea typeface="新細明體" panose="02020500000000000000" pitchFamily="18" charset="-120"/>
              </a:rPr>
              <a:t>③</a:t>
            </a:r>
            <a:r>
              <a:rPr lang="zh-TW" altLang="en-US" sz="1900" dirty="0">
                <a:solidFill>
                  <a:prstClr val="black"/>
                </a:solidFill>
                <a:latin typeface="標楷體" panose="03000509000000000000" pitchFamily="65" charset="-120"/>
              </a:rPr>
              <a:t>轉彎過於傾斜角度造成自摔</a:t>
            </a:r>
            <a:endParaRPr lang="en-US" altLang="zh-TW" sz="1900" dirty="0">
              <a:solidFill>
                <a:prstClr val="black"/>
              </a:solidFill>
              <a:latin typeface="標楷體"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9" y="463847"/>
            <a:ext cx="7886700" cy="897117"/>
          </a:xfrm>
        </p:spPr>
        <p:txBody>
          <a:bodyPr>
            <a:normAutofit/>
          </a:bodyPr>
          <a:lstStyle/>
          <a:p>
            <a:pPr algn="ctr"/>
            <a:r>
              <a:rPr lang="zh-TW" altLang="en-US" sz="3600" dirty="0">
                <a:latin typeface="標楷體" panose="03000509000000000000" pitchFamily="65" charset="-120"/>
                <a:ea typeface="標楷體" panose="03000509000000000000" pitchFamily="65" charset="-120"/>
              </a:rPr>
              <a:t>動機與目的</a:t>
            </a:r>
          </a:p>
        </p:txBody>
      </p:sp>
      <p:sp>
        <p:nvSpPr>
          <p:cNvPr id="3" name="內容版面配置區 2"/>
          <p:cNvSpPr>
            <a:spLocks noGrp="1"/>
          </p:cNvSpPr>
          <p:nvPr>
            <p:ph idx="1"/>
          </p:nvPr>
        </p:nvSpPr>
        <p:spPr>
          <a:xfrm>
            <a:off x="147636" y="1695839"/>
            <a:ext cx="8848725" cy="3466322"/>
          </a:xfrm>
        </p:spPr>
        <p:txBody>
          <a:bodyPr>
            <a:normAutofit/>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
        <p:nvSpPr>
          <p:cNvPr id="6" name="投影片編號版面配置區 5">
            <a:extLst>
              <a:ext uri="{FF2B5EF4-FFF2-40B4-BE49-F238E27FC236}">
                <a16:creationId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Tree>
    <p:extLst>
      <p:ext uri="{BB962C8B-B14F-4D97-AF65-F5344CB8AC3E}">
        <p14:creationId xmlns:p14="http://schemas.microsoft.com/office/powerpoint/2010/main" val="122561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E4F63-C23B-4B1E-B6EE-73C7ED8B539F}"/>
              </a:ext>
            </a:extLst>
          </p:cNvPr>
          <p:cNvSpPr>
            <a:spLocks noGrp="1"/>
          </p:cNvSpPr>
          <p:nvPr>
            <p:ph type="title"/>
          </p:nvPr>
        </p:nvSpPr>
        <p:spPr>
          <a:xfrm>
            <a:off x="527180" y="232985"/>
            <a:ext cx="7772400" cy="905629"/>
          </a:xfrm>
        </p:spPr>
        <p:txBody>
          <a:bodyPr>
            <a:normAutofit/>
          </a:bodyPr>
          <a:lstStyle/>
          <a:p>
            <a:r>
              <a:rPr lang="zh-TW" altLang="en-US" sz="3200" dirty="0">
                <a:latin typeface="+mn-ea"/>
                <a:ea typeface="+mn-ea"/>
              </a:rPr>
              <a:t>動機與目的</a:t>
            </a:r>
          </a:p>
        </p:txBody>
      </p:sp>
      <p:sp>
        <p:nvSpPr>
          <p:cNvPr id="3" name="內容版面配置區 2">
            <a:extLst>
              <a:ext uri="{FF2B5EF4-FFF2-40B4-BE49-F238E27FC236}">
                <a16:creationId xmlns:a16="http://schemas.microsoft.com/office/drawing/2014/main" id="{3FF358B9-CB4E-4162-8707-51FBC14E07E0}"/>
              </a:ext>
            </a:extLst>
          </p:cNvPr>
          <p:cNvSpPr>
            <a:spLocks noGrp="1"/>
          </p:cNvSpPr>
          <p:nvPr>
            <p:ph idx="1"/>
          </p:nvPr>
        </p:nvSpPr>
        <p:spPr>
          <a:xfrm>
            <a:off x="527180" y="1138615"/>
            <a:ext cx="7931020" cy="5486400"/>
          </a:xfrm>
        </p:spPr>
        <p:txBody>
          <a:bodyPr>
            <a:normAutofit/>
          </a:bodyPr>
          <a:lstStyle/>
          <a:p>
            <a:pPr>
              <a:lnSpc>
                <a:spcPct val="150000"/>
              </a:lnSpc>
            </a:pPr>
            <a:r>
              <a:rPr lang="zh-TW" altLang="en-US" dirty="0">
                <a:latin typeface="+mn-ea"/>
              </a:rPr>
              <a:t>因此我們專題的目的是想要</a:t>
            </a:r>
          </a:p>
          <a:p>
            <a:pPr marL="457200" indent="-457200">
              <a:lnSpc>
                <a:spcPct val="150000"/>
              </a:lnSpc>
              <a:buFont typeface="+mj-lt"/>
              <a:buAutoNum type="arabicPeriod"/>
            </a:pPr>
            <a:r>
              <a:rPr lang="zh-TW" altLang="en-US" dirty="0">
                <a:solidFill>
                  <a:srgbClr val="FF0000"/>
                </a:solidFill>
                <a:latin typeface="+mn-ea"/>
              </a:rPr>
              <a:t>運用軟體模擬車身傾斜情況</a:t>
            </a:r>
            <a:r>
              <a:rPr lang="zh-TW" altLang="en-US" dirty="0">
                <a:latin typeface="+mn-ea"/>
              </a:rPr>
              <a:t>，利用</a:t>
            </a:r>
            <a:r>
              <a:rPr lang="en-US" altLang="zh-TW" dirty="0">
                <a:latin typeface="+mn-ea"/>
              </a:rPr>
              <a:t>Arduino</a:t>
            </a:r>
            <a:r>
              <a:rPr lang="zh-TW" altLang="en-US" dirty="0">
                <a:latin typeface="+mn-ea"/>
              </a:rPr>
              <a:t>控制板與</a:t>
            </a:r>
            <a:r>
              <a:rPr lang="en-US" altLang="zh-TW" dirty="0">
                <a:latin typeface="+mn-ea"/>
              </a:rPr>
              <a:t>MPU-6050</a:t>
            </a:r>
            <a:r>
              <a:rPr lang="zh-TW" altLang="en-US" dirty="0">
                <a:latin typeface="+mn-ea"/>
              </a:rPr>
              <a:t>晶片做出一個陀螺儀感測裝置，將此裝置安裝在機車或是小型交通工具上自動收集機車本身的數據，並在超過安全傾斜角度的情況下發出警示，也會提醒左右轉，藉由此裝置的輔助看能否減少因為壓車的傾斜程度過大而自摔的情況</a:t>
            </a:r>
          </a:p>
          <a:p>
            <a:pPr marL="457200" indent="-457200">
              <a:lnSpc>
                <a:spcPct val="150000"/>
              </a:lnSpc>
              <a:buFont typeface="+mj-lt"/>
              <a:buAutoNum type="arabicPeriod"/>
            </a:pPr>
            <a:r>
              <a:rPr lang="zh-TW" altLang="en-US" dirty="0">
                <a:latin typeface="+mn-ea"/>
              </a:rPr>
              <a:t>藉由</a:t>
            </a:r>
            <a:r>
              <a:rPr lang="en-US" altLang="zh-TW" dirty="0">
                <a:latin typeface="+mn-ea"/>
              </a:rPr>
              <a:t>Wi-Fi</a:t>
            </a:r>
            <a:r>
              <a:rPr lang="zh-TW" altLang="en-US" dirty="0">
                <a:latin typeface="+mn-ea"/>
              </a:rPr>
              <a:t>連結到手機</a:t>
            </a:r>
            <a:r>
              <a:rPr lang="en-US" altLang="zh-TW" dirty="0">
                <a:latin typeface="+mn-ea"/>
              </a:rPr>
              <a:t>app</a:t>
            </a:r>
            <a:r>
              <a:rPr lang="zh-TW" altLang="en-US" dirty="0">
                <a:latin typeface="+mn-ea"/>
              </a:rPr>
              <a:t>的方式透過連接的</a:t>
            </a:r>
            <a:r>
              <a:rPr lang="en-US" altLang="zh-TW" dirty="0">
                <a:latin typeface="+mn-ea"/>
              </a:rPr>
              <a:t>app</a:t>
            </a:r>
            <a:r>
              <a:rPr lang="zh-TW" altLang="en-US" dirty="0">
                <a:latin typeface="+mn-ea"/>
              </a:rPr>
              <a:t>傳送訊息給周圍</a:t>
            </a:r>
            <a:r>
              <a:rPr lang="en-US" altLang="zh-TW" dirty="0">
                <a:latin typeface="+mn-ea"/>
              </a:rPr>
              <a:t>10</a:t>
            </a:r>
            <a:r>
              <a:rPr lang="zh-TW" altLang="en-US" dirty="0">
                <a:latin typeface="+mn-ea"/>
              </a:rPr>
              <a:t>米以內的大型車輛，對車主發出警示，也會有聲音提醒，防止因視野死角而看不見機車的情況，減少事故的發生</a:t>
            </a:r>
          </a:p>
          <a:p>
            <a:pPr marL="457200" indent="-457200">
              <a:lnSpc>
                <a:spcPct val="150000"/>
              </a:lnSpc>
              <a:buFont typeface="+mj-lt"/>
              <a:buAutoNum type="arabicPeriod"/>
            </a:pPr>
            <a:r>
              <a:rPr lang="zh-TW" altLang="en-US" dirty="0">
                <a:latin typeface="+mn-ea"/>
              </a:rPr>
              <a:t>也可以將這個裝置運用在汽車和無人機上</a:t>
            </a:r>
          </a:p>
          <a:p>
            <a:endParaRPr lang="zh-TW" altLang="en-US" dirty="0"/>
          </a:p>
        </p:txBody>
      </p:sp>
      <p:sp>
        <p:nvSpPr>
          <p:cNvPr id="4" name="投影片編號版面配置區 3">
            <a:extLst>
              <a:ext uri="{FF2B5EF4-FFF2-40B4-BE49-F238E27FC236}">
                <a16:creationId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145</TotalTime>
  <Words>539</Words>
  <Application>Microsoft Office PowerPoint</Application>
  <PresentationFormat>如螢幕大小 (4:3)</PresentationFormat>
  <Paragraphs>47</Paragraphs>
  <Slides>6</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新細明體</vt:lpstr>
      <vt:lpstr>標楷體</vt:lpstr>
      <vt:lpstr>Calibri</vt:lpstr>
      <vt:lpstr>Rockwell</vt:lpstr>
      <vt:lpstr>Rockwell Condensed</vt:lpstr>
      <vt:lpstr>Wingdings</vt:lpstr>
      <vt:lpstr>木刻字型</vt:lpstr>
      <vt:lpstr>Arduino 陀螺儀機車警示裝置</vt:lpstr>
      <vt:lpstr>簡介</vt:lpstr>
      <vt:lpstr>簡介</vt:lpstr>
      <vt:lpstr>背景或趨勢</vt:lpstr>
      <vt:lpstr>動機與目的</vt:lpstr>
      <vt:lpstr>動機與目的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少宏 楊</cp:lastModifiedBy>
  <cp:revision>16</cp:revision>
  <dcterms:created xsi:type="dcterms:W3CDTF">2018-11-01T02:01:01Z</dcterms:created>
  <dcterms:modified xsi:type="dcterms:W3CDTF">2019-11-01T15:48:32Z</dcterms:modified>
</cp:coreProperties>
</file>