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3"/>
  </p:notesMasterIdLst>
  <p:handoutMasterIdLst>
    <p:handoutMasterId r:id="rId34"/>
  </p:handoutMasterIdLst>
  <p:sldIdLst>
    <p:sldId id="256" r:id="rId2"/>
    <p:sldId id="263" r:id="rId3"/>
    <p:sldId id="258" r:id="rId4"/>
    <p:sldId id="260" r:id="rId5"/>
    <p:sldId id="257" r:id="rId6"/>
    <p:sldId id="265" r:id="rId7"/>
    <p:sldId id="262" r:id="rId8"/>
    <p:sldId id="298" r:id="rId9"/>
    <p:sldId id="269" r:id="rId10"/>
    <p:sldId id="277" r:id="rId11"/>
    <p:sldId id="270" r:id="rId12"/>
    <p:sldId id="271" r:id="rId13"/>
    <p:sldId id="272" r:id="rId14"/>
    <p:sldId id="278" r:id="rId15"/>
    <p:sldId id="279" r:id="rId16"/>
    <p:sldId id="297" r:id="rId17"/>
    <p:sldId id="283" r:id="rId18"/>
    <p:sldId id="285" r:id="rId19"/>
    <p:sldId id="286" r:id="rId20"/>
    <p:sldId id="284" r:id="rId21"/>
    <p:sldId id="287" r:id="rId22"/>
    <p:sldId id="290" r:id="rId23"/>
    <p:sldId id="296" r:id="rId24"/>
    <p:sldId id="288" r:id="rId25"/>
    <p:sldId id="294" r:id="rId26"/>
    <p:sldId id="293" r:id="rId27"/>
    <p:sldId id="299" r:id="rId28"/>
    <p:sldId id="292" r:id="rId29"/>
    <p:sldId id="291" r:id="rId30"/>
    <p:sldId id="295" r:id="rId31"/>
    <p:sldId id="2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98"/>
            <p14:sldId id="269"/>
            <p14:sldId id="277"/>
            <p14:sldId id="270"/>
            <p14:sldId id="271"/>
            <p14:sldId id="272"/>
            <p14:sldId id="278"/>
            <p14:sldId id="279"/>
            <p14:sldId id="297"/>
            <p14:sldId id="283"/>
            <p14:sldId id="285"/>
            <p14:sldId id="286"/>
            <p14:sldId id="284"/>
            <p14:sldId id="287"/>
            <p14:sldId id="290"/>
            <p14:sldId id="296"/>
            <p14:sldId id="288"/>
            <p14:sldId id="294"/>
            <p14:sldId id="293"/>
            <p14:sldId id="299"/>
            <p14:sldId id="292"/>
            <p14:sldId id="291"/>
            <p14:sldId id="295"/>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85457" autoAdjust="0"/>
  </p:normalViewPr>
  <p:slideViewPr>
    <p:cSldViewPr snapToGrid="0">
      <p:cViewPr varScale="1">
        <p:scale>
          <a:sx n="111" d="100"/>
          <a:sy n="111" d="100"/>
        </p:scale>
        <p:origin x="1596" y="96"/>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2020/1/8</a:t>
            </a:fld>
            <a:endParaRPr lang="zh-TW" altLang="en-US"/>
          </a:p>
        </p:txBody>
      </p:sp>
      <p:sp>
        <p:nvSpPr>
          <p:cNvPr id="4" name="頁尾版面配置區 3">
            <a:extLst>
              <a:ext uri="{FF2B5EF4-FFF2-40B4-BE49-F238E27FC236}">
                <a16:creationId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2020/1/7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9</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12</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13</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2020/1/7</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2020/1/7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2020/1/7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788909792"/>
              </p:ext>
            </p:extLst>
          </p:nvPr>
        </p:nvGraphicFramePr>
        <p:xfrm>
          <a:off x="1585790" y="892412"/>
          <a:ext cx="6192056" cy="4879981"/>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64164">
                <a:tc>
                  <a:txBody>
                    <a:bodyPr/>
                    <a:lstStyle/>
                    <a:p>
                      <a:r>
                        <a:rPr lang="zh-CN" altLang="en-US" sz="3200" dirty="0">
                          <a:latin typeface="DFKai-SB" panose="03000509000000000000" pitchFamily="65" charset="-120"/>
                          <a:ea typeface="DFKai-SB" panose="03000509000000000000" pitchFamily="65" charset="-120"/>
                        </a:rPr>
                        <a:t>描述性項目</a:t>
                      </a:r>
                    </a:p>
                  </a:txBody>
                  <a:tcPr/>
                </a:tc>
                <a:tc>
                  <a:txBody>
                    <a:bodyPr/>
                    <a:lstStyle/>
                    <a:p>
                      <a:r>
                        <a:rPr lang="zh-CN" altLang="en-US" sz="3200" dirty="0">
                          <a:latin typeface="DFKai-SB" panose="03000509000000000000" pitchFamily="65" charset="-120"/>
                          <a:ea typeface="DFKai-SB" panose="03000509000000000000" pitchFamily="65" charset="-120"/>
                        </a:rPr>
                        <a:t>事件條列式</a:t>
                      </a:r>
                    </a:p>
                  </a:txBody>
                  <a:tcPr/>
                </a:tc>
                <a:extLst>
                  <a:ext uri="{0D108BD9-81ED-4DB2-BD59-A6C34878D82A}">
                    <a16:rowId xmlns:a16="http://schemas.microsoft.com/office/drawing/2014/main" val="4229939552"/>
                  </a:ext>
                </a:extLst>
              </a:tr>
              <a:tr h="1174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4.</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2000" dirty="0">
                          <a:solidFill>
                            <a:srgbClr val="FF0000"/>
                          </a:solidFill>
                          <a:latin typeface="DFKai-SB" panose="03000509000000000000" pitchFamily="65" charset="-120"/>
                          <a:ea typeface="DFKai-SB" panose="03000509000000000000" pitchFamily="65" charset="-120"/>
                        </a:rPr>
                        <a:t>警示裝置</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2000" dirty="0">
                          <a:solidFill>
                            <a:srgbClr val="FF0000"/>
                          </a:solidFill>
                          <a:latin typeface="DFKai-SB" panose="03000509000000000000" pitchFamily="65" charset="-120"/>
                          <a:ea typeface="DFKai-SB" panose="03000509000000000000" pitchFamily="65" charset="-120"/>
                        </a:rPr>
                        <a:t>警示客戶</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a:solidFill>
                            <a:srgbClr val="FF0000"/>
                          </a:solidFill>
                          <a:latin typeface="DFKai-SB" panose="03000509000000000000" pitchFamily="65" charset="-120"/>
                          <a:ea typeface="DFKai-SB" panose="03000509000000000000" pitchFamily="65" charset="-120"/>
                        </a:rPr>
                        <a:t>警示</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a:solidFill>
                            <a:srgbClr val="FF0000"/>
                          </a:solidFill>
                          <a:latin typeface="DFKai-SB" panose="03000509000000000000" pitchFamily="65" charset="-120"/>
                          <a:ea typeface="DFKai-SB" panose="03000509000000000000" pitchFamily="65" charset="-120"/>
                        </a:rPr>
                        <a:t>客戶</a:t>
                      </a:r>
                      <a:endParaRPr lang="zh-CN" altLang="en-US" sz="18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069981">
                <a:tc>
                  <a:txBody>
                    <a:bodyPr/>
                    <a:lstStyle/>
                    <a:p>
                      <a:r>
                        <a:rPr lang="en-US" altLang="zh-CN" sz="2000" dirty="0">
                          <a:solidFill>
                            <a:schemeClr val="tx1"/>
                          </a:solidFill>
                          <a:latin typeface="DFKai-SB" panose="03000509000000000000" pitchFamily="65" charset="-120"/>
                          <a:ea typeface="DFKai-SB" panose="03000509000000000000" pitchFamily="65" charset="-120"/>
                        </a:rPr>
                        <a:t>5.</a:t>
                      </a:r>
                      <a:r>
                        <a:rPr lang="zh-CN" altLang="en-US" sz="2000" dirty="0">
                          <a:solidFill>
                            <a:srgbClr val="FF0000"/>
                          </a:solidFill>
                          <a:latin typeface="DFKai-SB" panose="03000509000000000000" pitchFamily="65" charset="-120"/>
                          <a:ea typeface="DFKai-SB" panose="03000509000000000000" pitchFamily="65" charset="-120"/>
                        </a:rPr>
                        <a:t>客戶</a:t>
                      </a:r>
                      <a:r>
                        <a:rPr lang="zh-CN" altLang="en-US" sz="2000" dirty="0">
                          <a:solidFill>
                            <a:schemeClr val="tx1"/>
                          </a:solidFill>
                          <a:latin typeface="DFKai-SB" panose="03000509000000000000" pitchFamily="65" charset="-120"/>
                          <a:ea typeface="DFKai-SB" panose="03000509000000000000" pitchFamily="65" charset="-120"/>
                        </a:rPr>
                        <a:t>在使用</a:t>
                      </a:r>
                      <a:r>
                        <a:rPr lang="en-US" altLang="zh-CN" sz="2000" dirty="0">
                          <a:solidFill>
                            <a:srgbClr val="FF0000"/>
                          </a:solidFill>
                          <a:latin typeface="DFKai-SB" panose="03000509000000000000" pitchFamily="65" charset="-120"/>
                          <a:ea typeface="DFKai-SB" panose="03000509000000000000" pitchFamily="65" charset="-120"/>
                        </a:rPr>
                        <a:t>app</a:t>
                      </a:r>
                      <a:r>
                        <a:rPr lang="zh-CN" altLang="en-US" sz="2000" dirty="0">
                          <a:solidFill>
                            <a:schemeClr val="tx1"/>
                          </a:solidFill>
                          <a:latin typeface="DFKai-SB" panose="03000509000000000000" pitchFamily="65" charset="-120"/>
                          <a:ea typeface="DFKai-SB" panose="03000509000000000000" pitchFamily="65" charset="-120"/>
                        </a:rPr>
                        <a:t>之前，需先註冊並</a:t>
                      </a:r>
                      <a:r>
                        <a:rPr lang="zh-CN" altLang="en-US" sz="2000" dirty="0">
                          <a:solidFill>
                            <a:srgbClr val="FF0000"/>
                          </a:solidFill>
                          <a:latin typeface="DFKai-SB" panose="03000509000000000000" pitchFamily="65" charset="-120"/>
                          <a:ea typeface="DFKai-SB" panose="03000509000000000000" pitchFamily="65" charset="-120"/>
                        </a:rPr>
                        <a:t>登陸</a:t>
                      </a:r>
                      <a:r>
                        <a:rPr lang="zh-CN" altLang="en-US" sz="2000" dirty="0">
                          <a:solidFill>
                            <a:schemeClr val="tx1"/>
                          </a:solidFill>
                          <a:latin typeface="DFKai-SB" panose="03000509000000000000" pitchFamily="65" charset="-120"/>
                          <a:ea typeface="DFKai-SB" panose="03000509000000000000" pitchFamily="65" charset="-120"/>
                        </a:rPr>
                        <a:t>賬號，才能使用完整功能。</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a:solidFill>
                            <a:srgbClr val="FF0000"/>
                          </a:solidFill>
                          <a:latin typeface="DFKai-SB" panose="03000509000000000000" pitchFamily="65" charset="-120"/>
                          <a:ea typeface="DFKai-SB" panose="03000509000000000000" pitchFamily="65" charset="-120"/>
                        </a:rPr>
                        <a:t>登陸</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2400" dirty="0">
                          <a:solidFill>
                            <a:srgbClr val="FF0000"/>
                          </a:solidFill>
                          <a:latin typeface="DFKai-SB" panose="03000509000000000000" pitchFamily="65" charset="-120"/>
                          <a:ea typeface="DFKai-SB" panose="03000509000000000000" pitchFamily="65" charset="-120"/>
                        </a:rPr>
                        <a:t>app</a:t>
                      </a:r>
                      <a:endParaRPr lang="zh-CN" altLang="en-US" dirty="0"/>
                    </a:p>
                  </a:txBody>
                  <a:tcPr/>
                </a:tc>
                <a:extLst>
                  <a:ext uri="{0D108BD9-81ED-4DB2-BD59-A6C34878D82A}">
                    <a16:rowId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6.</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2000" dirty="0">
                          <a:solidFill>
                            <a:srgbClr val="FF0000"/>
                          </a:solidFill>
                          <a:latin typeface="DFKai-SB" panose="03000509000000000000" pitchFamily="65" charset="-120"/>
                          <a:ea typeface="DFKai-SB" panose="03000509000000000000" pitchFamily="65" charset="-120"/>
                        </a:rPr>
                        <a:t>客戶</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app</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2000" dirty="0">
                          <a:solidFill>
                            <a:srgbClr val="FF0000"/>
                          </a:solidFill>
                          <a:latin typeface="DFKai-SB" panose="03000509000000000000" pitchFamily="65" charset="-120"/>
                          <a:ea typeface="DFKai-SB" panose="03000509000000000000" pitchFamily="65" charset="-120"/>
                        </a:rPr>
                        <a:t>綁定</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2000" dirty="0">
                          <a:solidFill>
                            <a:srgbClr val="FF0000"/>
                          </a:solidFill>
                          <a:latin typeface="DFKai-SB" panose="03000509000000000000" pitchFamily="65" charset="-120"/>
                          <a:ea typeface="DFKai-SB" panose="03000509000000000000" pitchFamily="65" charset="-120"/>
                        </a:rPr>
                        <a:t>警示裝置</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2000" dirty="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客戶</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a:solidFill>
                            <a:srgbClr val="FF0000"/>
                          </a:solidFill>
                          <a:latin typeface="DFKai-SB" panose="03000509000000000000" pitchFamily="65" charset="-120"/>
                          <a:ea typeface="DFKai-SB" panose="03000509000000000000" pitchFamily="65" charset="-120"/>
                        </a:rPr>
                        <a:t>綁定</a:t>
                      </a:r>
                      <a:r>
                        <a:rPr kumimoji="0" lang="en-US" altLang="zh-CN"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a:solidFill>
                            <a:srgbClr val="FF0000"/>
                          </a:solidFill>
                          <a:latin typeface="DFKai-SB" panose="03000509000000000000" pitchFamily="65" charset="-120"/>
                          <a:ea typeface="DFKai-SB" panose="03000509000000000000" pitchFamily="65" charset="-120"/>
                        </a:rPr>
                        <a:t>警示裝置</a:t>
                      </a:r>
                      <a:endParaRPr lang="zh-CN" altLang="en-US" dirty="0"/>
                    </a:p>
                  </a:txBody>
                  <a:tcPr/>
                </a:tc>
                <a:extLst>
                  <a:ext uri="{0D108BD9-81ED-4DB2-BD59-A6C34878D82A}">
                    <a16:rowId xmlns:a16="http://schemas.microsoft.com/office/drawing/2014/main" val="3964174122"/>
                  </a:ext>
                </a:extLst>
              </a:tr>
            </a:tbl>
          </a:graphicData>
        </a:graphic>
      </p:graphicFrame>
    </p:spTree>
    <p:extLst>
      <p:ext uri="{BB962C8B-B14F-4D97-AF65-F5344CB8AC3E}">
        <p14:creationId xmlns:p14="http://schemas.microsoft.com/office/powerpoint/2010/main" val="301822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736420549"/>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43246">
                <a:tc>
                  <a:txBody>
                    <a:bodyPr/>
                    <a:lstStyle/>
                    <a:p>
                      <a:r>
                        <a:rPr lang="zh-CN" altLang="en-US" sz="3200" dirty="0">
                          <a:latin typeface="DFKai-SB" panose="03000509000000000000" pitchFamily="65" charset="-120"/>
                          <a:ea typeface="DFKai-SB" panose="03000509000000000000" pitchFamily="65" charset="-120"/>
                        </a:rPr>
                        <a:t>描述性項目</a:t>
                      </a:r>
                    </a:p>
                  </a:txBody>
                  <a:tcPr/>
                </a:tc>
                <a:tc>
                  <a:txBody>
                    <a:bodyPr/>
                    <a:lstStyle/>
                    <a:p>
                      <a:r>
                        <a:rPr lang="zh-CN" altLang="en-US" sz="3200" dirty="0">
                          <a:latin typeface="DFKai-SB" panose="03000509000000000000" pitchFamily="65" charset="-120"/>
                          <a:ea typeface="DFKai-SB" panose="03000509000000000000" pitchFamily="65" charset="-120"/>
                        </a:rPr>
                        <a:t>事件條列式</a:t>
                      </a:r>
                    </a:p>
                  </a:txBody>
                  <a:tcPr/>
                </a:tc>
                <a:extLst>
                  <a:ext uri="{0D108BD9-81ED-4DB2-BD59-A6C34878D82A}">
                    <a16:rowId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DFKai-SB" panose="03000509000000000000" pitchFamily="65" charset="-120"/>
                          <a:ea typeface="DFKai-SB" panose="03000509000000000000" pitchFamily="65" charset="-120"/>
                        </a:rPr>
                        <a:t>7.</a:t>
                      </a:r>
                      <a:r>
                        <a:rPr lang="zh-TW" altLang="en-US" sz="2000" dirty="0">
                          <a:solidFill>
                            <a:schemeClr val="tx1"/>
                          </a:solidFill>
                          <a:latin typeface="DFKai-SB" panose="03000509000000000000" pitchFamily="65" charset="-120"/>
                          <a:ea typeface="DFKai-SB" panose="03000509000000000000" pitchFamily="65" charset="-120"/>
                        </a:rPr>
                        <a:t>蜂鳴器發出警報聲的同時，</a:t>
                      </a:r>
                      <a:r>
                        <a:rPr lang="zh-TW" altLang="en-US" sz="2000" dirty="0">
                          <a:solidFill>
                            <a:srgbClr val="FF0000"/>
                          </a:solidFill>
                          <a:latin typeface="DFKai-SB" panose="03000509000000000000" pitchFamily="65" charset="-120"/>
                          <a:ea typeface="DFKai-SB" panose="03000509000000000000" pitchFamily="65" charset="-120"/>
                        </a:rPr>
                        <a:t>警示裝置</a:t>
                      </a:r>
                      <a:r>
                        <a:rPr lang="zh-TW" altLang="en-US" sz="2000" dirty="0">
                          <a:solidFill>
                            <a:schemeClr val="tx1"/>
                          </a:solidFill>
                          <a:latin typeface="DFKai-SB" panose="03000509000000000000" pitchFamily="65" charset="-120"/>
                          <a:ea typeface="DFKai-SB" panose="03000509000000000000" pitchFamily="65" charset="-120"/>
                        </a:rPr>
                        <a:t>也會將此時的</a:t>
                      </a:r>
                      <a:r>
                        <a:rPr lang="zh-TW" altLang="en-US" sz="2000" dirty="0">
                          <a:solidFill>
                            <a:srgbClr val="FF0000"/>
                          </a:solidFill>
                          <a:latin typeface="DFKai-SB" panose="03000509000000000000" pitchFamily="65" charset="-120"/>
                          <a:ea typeface="DFKai-SB" panose="03000509000000000000" pitchFamily="65" charset="-120"/>
                        </a:rPr>
                        <a:t>傾斜角度</a:t>
                      </a:r>
                      <a:r>
                        <a:rPr lang="zh-TW" altLang="en-US" sz="2000" dirty="0">
                          <a:solidFill>
                            <a:schemeClr val="tx1"/>
                          </a:solidFill>
                          <a:latin typeface="DFKai-SB" panose="03000509000000000000" pitchFamily="65" charset="-120"/>
                          <a:ea typeface="DFKai-SB" panose="03000509000000000000" pitchFamily="65" charset="-120"/>
                        </a:rPr>
                        <a:t>顯示在</a:t>
                      </a:r>
                      <a:r>
                        <a:rPr lang="en-US" altLang="zh-TW" sz="2000" dirty="0">
                          <a:solidFill>
                            <a:schemeClr val="tx1"/>
                          </a:solidFill>
                          <a:latin typeface="DFKai-SB" panose="03000509000000000000" pitchFamily="65" charset="-120"/>
                          <a:ea typeface="DFKai-SB" panose="03000509000000000000" pitchFamily="65" charset="-120"/>
                        </a:rPr>
                        <a:t>LCD</a:t>
                      </a:r>
                      <a:r>
                        <a:rPr lang="zh-TW" altLang="en-US" sz="2000" dirty="0">
                          <a:solidFill>
                            <a:schemeClr val="tx1"/>
                          </a:solidFill>
                          <a:latin typeface="DFKai-SB" panose="03000509000000000000" pitchFamily="65" charset="-120"/>
                          <a:ea typeface="DFKai-SB" panose="03000509000000000000" pitchFamily="65" charset="-120"/>
                        </a:rPr>
                        <a:t>顯示屏上</a:t>
                      </a:r>
                      <a:r>
                        <a:rPr lang="zh-CN" altLang="en-US" sz="2000" dirty="0">
                          <a:solidFill>
                            <a:schemeClr val="tx1"/>
                          </a:solidFill>
                          <a:latin typeface="DFKai-SB" panose="03000509000000000000" pitchFamily="65" charset="-120"/>
                          <a:ea typeface="DFKai-SB" panose="03000509000000000000" pitchFamily="65" charset="-120"/>
                        </a:rPr>
                        <a:t>。</a:t>
                      </a:r>
                      <a:endParaRPr lang="zh-TW"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a:solidFill>
                            <a:srgbClr val="FF0000"/>
                          </a:solidFill>
                          <a:latin typeface="DFKai-SB" panose="03000509000000000000" pitchFamily="65" charset="-120"/>
                          <a:ea typeface="DFKai-SB" panose="03000509000000000000" pitchFamily="65" charset="-120"/>
                        </a:rPr>
                        <a:t>警示裝置</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提示</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客戶</a:t>
                      </a:r>
                      <a:endParaRPr lang="en-US" altLang="zh-CN" sz="2400" dirty="0">
                        <a:solidFill>
                          <a:srgbClr val="FF0000"/>
                        </a:solidFill>
                        <a:latin typeface="DFKai-SB" panose="03000509000000000000" pitchFamily="65" charset="-120"/>
                        <a:ea typeface="DFKai-SB" panose="03000509000000000000" pitchFamily="65" charset="-120"/>
                      </a:endParaRPr>
                    </a:p>
                    <a:p>
                      <a:endParaRPr lang="en-US" altLang="zh-CN"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客戶</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校準</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裝置</a:t>
                      </a:r>
                    </a:p>
                    <a:p>
                      <a:r>
                        <a:rPr lang="zh-CN" altLang="en-US" sz="2400" dirty="0">
                          <a:solidFill>
                            <a:srgbClr val="FF0000"/>
                          </a:solidFill>
                          <a:latin typeface="DFKai-SB" panose="03000509000000000000" pitchFamily="65" charset="-120"/>
                          <a:ea typeface="DFKai-SB" panose="03000509000000000000" pitchFamily="65" charset="-120"/>
                        </a:rPr>
                        <a:t>客戶</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確認</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數據</a:t>
                      </a:r>
                    </a:p>
                  </a:txBody>
                  <a:tcPr/>
                </a:tc>
                <a:extLst>
                  <a:ext uri="{0D108BD9-81ED-4DB2-BD59-A6C34878D82A}">
                    <a16:rowId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9. </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a:solidFill>
                            <a:srgbClr val="FF0000"/>
                          </a:solidFill>
                          <a:latin typeface="DFKai-SB" panose="03000509000000000000" pitchFamily="65" charset="-120"/>
                          <a:ea typeface="DFKai-SB" panose="03000509000000000000" pitchFamily="65" charset="-120"/>
                        </a:rPr>
                        <a:t>警示裝置</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a:solidFill>
                            <a:srgbClr val="FF0000"/>
                          </a:solidFill>
                          <a:latin typeface="DFKai-SB" panose="03000509000000000000" pitchFamily="65" charset="-120"/>
                          <a:ea typeface="DFKai-SB" panose="03000509000000000000" pitchFamily="65" charset="-120"/>
                        </a:rPr>
                        <a:t>記錄</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a:solidFill>
                            <a:srgbClr val="FF0000"/>
                          </a:solidFill>
                          <a:latin typeface="DFKai-SB" panose="03000509000000000000" pitchFamily="65" charset="-120"/>
                          <a:ea typeface="DFKai-SB" panose="03000509000000000000" pitchFamily="65" charset="-120"/>
                        </a:rPr>
                        <a:t>具體位置</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a:solidFill>
                            <a:srgbClr val="FF0000"/>
                          </a:solidFill>
                          <a:latin typeface="DFKai-SB" panose="03000509000000000000" pitchFamily="65" charset="-120"/>
                          <a:ea typeface="DFKai-SB" panose="03000509000000000000" pitchFamily="65" charset="-120"/>
                        </a:rPr>
                        <a:t>警示裝置</a:t>
                      </a:r>
                      <a:r>
                        <a:rPr lang="en-US" altLang="zh-CN"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記錄</a:t>
                      </a:r>
                      <a:r>
                        <a:rPr lang="en-US" altLang="zh-CN"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3846633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0881">
                  <a:extLst>
                    <a:ext uri="{9D8B030D-6E8A-4147-A177-3AD203B41FA5}">
                      <a16:colId xmlns:a16="http://schemas.microsoft.com/office/drawing/2014/main" val="575654118"/>
                    </a:ext>
                  </a:extLst>
                </a:gridCol>
                <a:gridCol w="3103209">
                  <a:extLst>
                    <a:ext uri="{9D8B030D-6E8A-4147-A177-3AD203B41FA5}">
                      <a16:colId xmlns:a16="http://schemas.microsoft.com/office/drawing/2014/main" val="2310419058"/>
                    </a:ext>
                  </a:extLst>
                </a:gridCol>
              </a:tblGrid>
              <a:tr h="517248">
                <a:tc>
                  <a:txBody>
                    <a:bodyPr/>
                    <a:lstStyle/>
                    <a:p>
                      <a:r>
                        <a:rPr lang="zh-CN" altLang="en-US" sz="3200" dirty="0">
                          <a:latin typeface="DFKai-SB" panose="03000509000000000000" pitchFamily="65" charset="-120"/>
                          <a:ea typeface="DFKai-SB" panose="03000509000000000000" pitchFamily="65" charset="-120"/>
                        </a:rPr>
                        <a:t>描述性項目</a:t>
                      </a:r>
                    </a:p>
                  </a:txBody>
                  <a:tcPr/>
                </a:tc>
                <a:tc>
                  <a:txBody>
                    <a:bodyPr/>
                    <a:lstStyle/>
                    <a:p>
                      <a:r>
                        <a:rPr lang="zh-CN" altLang="en-US" sz="3200" dirty="0">
                          <a:latin typeface="DFKai-SB" panose="03000509000000000000" pitchFamily="65" charset="-120"/>
                          <a:ea typeface="DFKai-SB" panose="03000509000000000000" pitchFamily="65" charset="-120"/>
                        </a:rPr>
                        <a:t>事件條列式</a:t>
                      </a:r>
                    </a:p>
                  </a:txBody>
                  <a:tcPr/>
                </a:tc>
                <a:extLst>
                  <a:ext uri="{0D108BD9-81ED-4DB2-BD59-A6C34878D82A}">
                    <a16:rowId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DFKai-SB" panose="03000509000000000000" pitchFamily="65" charset="-120"/>
                          <a:ea typeface="DFKai-SB" panose="03000509000000000000" pitchFamily="65" charset="-120"/>
                        </a:rPr>
                        <a:t>10. </a:t>
                      </a:r>
                      <a:r>
                        <a:rPr lang="en-US" altLang="zh-CN" sz="2000" dirty="0">
                          <a:solidFill>
                            <a:srgbClr val="FF0000"/>
                          </a:solidFill>
                          <a:latin typeface="DFKai-SB" panose="03000509000000000000" pitchFamily="65" charset="-120"/>
                          <a:ea typeface="DFKai-SB" panose="03000509000000000000" pitchFamily="65" charset="-120"/>
                        </a:rPr>
                        <a:t>A</a:t>
                      </a:r>
                      <a:r>
                        <a:rPr lang="en-US" altLang="zh-TW" sz="2000" dirty="0">
                          <a:solidFill>
                            <a:srgbClr val="FF0000"/>
                          </a:solidFill>
                          <a:latin typeface="DFKai-SB" panose="03000509000000000000" pitchFamily="65" charset="-120"/>
                          <a:ea typeface="DFKai-SB" panose="03000509000000000000" pitchFamily="65" charset="-120"/>
                        </a:rPr>
                        <a:t>pp</a:t>
                      </a:r>
                      <a:r>
                        <a:rPr lang="zh-TW" altLang="en-US" sz="2000" dirty="0">
                          <a:solidFill>
                            <a:schemeClr val="tx1"/>
                          </a:solidFill>
                          <a:latin typeface="DFKai-SB" panose="03000509000000000000" pitchFamily="65" charset="-120"/>
                          <a:ea typeface="DFKai-SB" panose="03000509000000000000" pitchFamily="65" charset="-120"/>
                        </a:rPr>
                        <a:t>中客戶的</a:t>
                      </a:r>
                      <a:r>
                        <a:rPr lang="zh-TW" altLang="en-US" sz="2000" dirty="0">
                          <a:solidFill>
                            <a:srgbClr val="FF0000"/>
                          </a:solidFill>
                          <a:latin typeface="DFKai-SB" panose="03000509000000000000" pitchFamily="65" charset="-120"/>
                          <a:ea typeface="DFKai-SB" panose="03000509000000000000" pitchFamily="65" charset="-120"/>
                        </a:rPr>
                        <a:t>數據</a:t>
                      </a:r>
                      <a:r>
                        <a:rPr lang="zh-TW" altLang="en-US" sz="2000" dirty="0">
                          <a:solidFill>
                            <a:schemeClr val="tx1"/>
                          </a:solidFill>
                          <a:latin typeface="DFKai-SB" panose="03000509000000000000" pitchFamily="65" charset="-120"/>
                          <a:ea typeface="DFKai-SB" panose="03000509000000000000" pitchFamily="65" charset="-120"/>
                        </a:rPr>
                        <a:t>也會</a:t>
                      </a:r>
                      <a:r>
                        <a:rPr lang="zh-TW" altLang="en-US" sz="2000" dirty="0">
                          <a:solidFill>
                            <a:srgbClr val="FF0000"/>
                          </a:solidFill>
                          <a:latin typeface="DFKai-SB" panose="03000509000000000000" pitchFamily="65" charset="-120"/>
                          <a:ea typeface="DFKai-SB" panose="03000509000000000000" pitchFamily="65" charset="-120"/>
                        </a:rPr>
                        <a:t>上傳</a:t>
                      </a:r>
                      <a:r>
                        <a:rPr lang="zh-TW" altLang="en-US" sz="2000" dirty="0">
                          <a:solidFill>
                            <a:schemeClr val="tx1"/>
                          </a:solidFill>
                          <a:latin typeface="DFKai-SB" panose="03000509000000000000" pitchFamily="65" charset="-120"/>
                          <a:ea typeface="DFKai-SB" panose="03000509000000000000" pitchFamily="65" charset="-120"/>
                        </a:rPr>
                        <a:t>到製作者的系統服務器中</a:t>
                      </a:r>
                      <a:r>
                        <a:rPr lang="zh-CN" altLang="en-US" sz="2000" dirty="0">
                          <a:solidFill>
                            <a:schemeClr val="tx1"/>
                          </a:solidFill>
                          <a:latin typeface="DFKai-SB" panose="03000509000000000000" pitchFamily="65" charset="-120"/>
                          <a:ea typeface="DFKai-SB" panose="03000509000000000000" pitchFamily="65" charset="-120"/>
                        </a:rPr>
                        <a:t>。</a:t>
                      </a:r>
                      <a:endParaRPr lang="zh-TW"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a:solidFill>
                            <a:srgbClr val="FF0000"/>
                          </a:solidFill>
                          <a:latin typeface="DFKai-SB" panose="03000509000000000000" pitchFamily="65" charset="-120"/>
                          <a:ea typeface="DFKai-SB" panose="03000509000000000000" pitchFamily="65" charset="-120"/>
                        </a:rPr>
                        <a:t>App</a:t>
                      </a:r>
                      <a:r>
                        <a:rPr lang="en-US" altLang="zh-CN"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上傳</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數據</a:t>
                      </a:r>
                      <a:endParaRPr lang="en-US" altLang="zh-CN"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11.</a:t>
                      </a:r>
                      <a:r>
                        <a:rPr lang="zh-TW" altLang="en-US" sz="2000" dirty="0">
                          <a:solidFill>
                            <a:srgbClr val="FF0000"/>
                          </a:solidFill>
                          <a:latin typeface="DFKai-SB" panose="03000509000000000000" pitchFamily="65" charset="-120"/>
                          <a:ea typeface="DFKai-SB" panose="03000509000000000000" pitchFamily="65" charset="-120"/>
                        </a:rPr>
                        <a:t>製作者</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a:solidFill>
                            <a:srgbClr val="FF0000"/>
                          </a:solidFill>
                          <a:latin typeface="DFKai-SB" panose="03000509000000000000" pitchFamily="65" charset="-120"/>
                          <a:ea typeface="DFKai-SB" panose="03000509000000000000" pitchFamily="65" charset="-120"/>
                        </a:rPr>
                        <a:t>統計</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製作者</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統計</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數據</a:t>
                      </a:r>
                      <a:endParaRPr lang="en-US" altLang="zh-CN" sz="2400" dirty="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12.</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a:solidFill>
                            <a:srgbClr val="FF0000"/>
                          </a:solidFill>
                          <a:latin typeface="DFKai-SB" panose="03000509000000000000" pitchFamily="65" charset="-120"/>
                          <a:ea typeface="DFKai-SB" panose="03000509000000000000" pitchFamily="65" charset="-120"/>
                        </a:rPr>
                        <a:t>警示裝置</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a:solidFill>
                            <a:srgbClr val="FF0000"/>
                          </a:solidFill>
                          <a:latin typeface="DFKai-SB" panose="03000509000000000000" pitchFamily="65" charset="-120"/>
                          <a:ea typeface="DFKai-SB" panose="03000509000000000000" pitchFamily="65" charset="-120"/>
                        </a:rPr>
                        <a:t>提醒使用者</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裝置</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提醒</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619389258"/>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a16="http://schemas.microsoft.com/office/drawing/2014/main" val="1520391550"/>
                    </a:ext>
                  </a:extLst>
                </a:gridCol>
                <a:gridCol w="3095517">
                  <a:extLst>
                    <a:ext uri="{9D8B030D-6E8A-4147-A177-3AD203B41FA5}">
                      <a16:colId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a16="http://schemas.microsoft.com/office/drawing/2014/main" val="858674899"/>
                  </a:ext>
                </a:extLst>
              </a:tr>
              <a:tr h="1001949">
                <a:tc>
                  <a:txBody>
                    <a:bodyPr/>
                    <a:lstStyle/>
                    <a:p>
                      <a:r>
                        <a:rPr lang="en-US" altLang="zh-TW" sz="2000" dirty="0">
                          <a:solidFill>
                            <a:schemeClr val="tx1"/>
                          </a:solidFill>
                          <a:latin typeface="DFKai-SB" panose="03000509000000000000" pitchFamily="65" charset="-120"/>
                          <a:ea typeface="DFKai-SB" panose="03000509000000000000" pitchFamily="65" charset="-120"/>
                        </a:rPr>
                        <a:t>13.</a:t>
                      </a:r>
                      <a:r>
                        <a:rPr lang="zh-TW" altLang="en-US" sz="2000" dirty="0">
                          <a:solidFill>
                            <a:srgbClr val="FF0000"/>
                          </a:solidFill>
                          <a:latin typeface="DFKai-SB" panose="03000509000000000000" pitchFamily="65" charset="-120"/>
                          <a:ea typeface="DFKai-SB" panose="03000509000000000000" pitchFamily="65" charset="-120"/>
                        </a:rPr>
                        <a:t>客戶</a:t>
                      </a:r>
                      <a:r>
                        <a:rPr lang="zh-TW" altLang="en-US" sz="2000" dirty="0">
                          <a:solidFill>
                            <a:schemeClr val="tx1"/>
                          </a:solidFill>
                          <a:latin typeface="DFKai-SB" panose="03000509000000000000" pitchFamily="65" charset="-120"/>
                          <a:ea typeface="DFKai-SB" panose="03000509000000000000" pitchFamily="65" charset="-120"/>
                        </a:rPr>
                        <a:t>要做出轉彎行為時，</a:t>
                      </a:r>
                      <a:r>
                        <a:rPr lang="zh-TW" altLang="en-US" sz="2000" dirty="0">
                          <a:solidFill>
                            <a:srgbClr val="FF0000"/>
                          </a:solidFill>
                          <a:latin typeface="DFKai-SB" panose="03000509000000000000" pitchFamily="65" charset="-120"/>
                          <a:ea typeface="DFKai-SB" panose="03000509000000000000" pitchFamily="65" charset="-120"/>
                        </a:rPr>
                        <a:t>警示裝置</a:t>
                      </a:r>
                      <a:r>
                        <a:rPr lang="zh-TW" altLang="en-US" sz="2000" dirty="0">
                          <a:solidFill>
                            <a:schemeClr val="tx1"/>
                          </a:solidFill>
                          <a:latin typeface="DFKai-SB" panose="03000509000000000000" pitchFamily="65" charset="-120"/>
                          <a:ea typeface="DFKai-SB" panose="03000509000000000000" pitchFamily="65" charset="-120"/>
                        </a:rPr>
                        <a:t>也會對此進行檢測</a:t>
                      </a:r>
                      <a:r>
                        <a:rPr lang="zh-CN" altLang="en-US" sz="2000" dirty="0">
                          <a:solidFill>
                            <a:schemeClr val="tx1"/>
                          </a:solidFill>
                          <a:latin typeface="DFKai-SB" panose="03000509000000000000" pitchFamily="65" charset="-120"/>
                          <a:ea typeface="DFKai-SB" panose="03000509000000000000" pitchFamily="65" charset="-120"/>
                        </a:rPr>
                        <a:t>，</a:t>
                      </a:r>
                      <a:r>
                        <a:rPr lang="zh-TW" altLang="en-US" sz="2000" dirty="0">
                          <a:solidFill>
                            <a:schemeClr val="tx1"/>
                          </a:solidFill>
                          <a:latin typeface="DFKai-SB" panose="03000509000000000000" pitchFamily="65" charset="-120"/>
                          <a:ea typeface="DFKai-SB" panose="03000509000000000000" pitchFamily="65" charset="-120"/>
                        </a:rPr>
                        <a:t>並將預行進的方向</a:t>
                      </a:r>
                      <a:r>
                        <a:rPr lang="zh-TW" altLang="en-US" sz="2000" dirty="0">
                          <a:solidFill>
                            <a:srgbClr val="FF0000"/>
                          </a:solidFill>
                          <a:latin typeface="DFKai-SB" panose="03000509000000000000" pitchFamily="65" charset="-120"/>
                          <a:ea typeface="DFKai-SB" panose="03000509000000000000" pitchFamily="65" charset="-120"/>
                        </a:rPr>
                        <a:t>顯示</a:t>
                      </a:r>
                      <a:r>
                        <a:rPr lang="zh-TW" altLang="en-US" sz="2000" dirty="0">
                          <a:solidFill>
                            <a:schemeClr val="tx1"/>
                          </a:solidFill>
                          <a:latin typeface="DFKai-SB" panose="03000509000000000000" pitchFamily="65" charset="-120"/>
                          <a:ea typeface="DFKai-SB" panose="03000509000000000000" pitchFamily="65" charset="-120"/>
                        </a:rPr>
                        <a:t>在</a:t>
                      </a:r>
                      <a:r>
                        <a:rPr lang="en-US" altLang="zh-TW" sz="2000" dirty="0">
                          <a:solidFill>
                            <a:schemeClr val="tx1"/>
                          </a:solidFill>
                          <a:latin typeface="DFKai-SB" panose="03000509000000000000" pitchFamily="65" charset="-120"/>
                          <a:ea typeface="DFKai-SB" panose="03000509000000000000" pitchFamily="65" charset="-120"/>
                        </a:rPr>
                        <a:t>LCD</a:t>
                      </a:r>
                      <a:r>
                        <a:rPr lang="zh-TW" altLang="en-US" sz="2000" dirty="0">
                          <a:solidFill>
                            <a:schemeClr val="tx1"/>
                          </a:solidFill>
                          <a:latin typeface="DFKai-SB" panose="03000509000000000000" pitchFamily="65" charset="-120"/>
                          <a:ea typeface="DFKai-SB" panose="03000509000000000000" pitchFamily="65" charset="-120"/>
                        </a:rPr>
                        <a:t>顯示屏上</a:t>
                      </a:r>
                      <a:r>
                        <a:rPr lang="zh-CN" altLang="en-US" sz="2000" dirty="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a:solidFill>
                            <a:srgbClr val="FF0000"/>
                          </a:solidFill>
                          <a:latin typeface="DFKai-SB" panose="03000509000000000000" pitchFamily="65" charset="-120"/>
                          <a:ea typeface="DFKai-SB" panose="03000509000000000000" pitchFamily="65" charset="-120"/>
                        </a:rPr>
                        <a:t>裝置</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告知</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客戶</a:t>
                      </a:r>
                      <a:endParaRPr lang="zh-TW" altLang="en-US" sz="2400" dirty="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a:solidFill>
                            <a:srgbClr val="FF0000"/>
                          </a:solidFill>
                          <a:latin typeface="DFKai-SB" panose="03000509000000000000" pitchFamily="65" charset="-120"/>
                          <a:ea typeface="DFKai-SB" panose="03000509000000000000" pitchFamily="65" charset="-120"/>
                        </a:rPr>
                        <a:t>裝置</a:t>
                      </a:r>
                      <a:r>
                        <a:rPr lang="en-US" altLang="zh-TW"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提醒</a:t>
                      </a:r>
                      <a:r>
                        <a:rPr lang="en-US" altLang="zh-TW"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DFKai-SB" panose="03000509000000000000" pitchFamily="65" charset="-120"/>
                          <a:ea typeface="DFKai-SB" panose="03000509000000000000" pitchFamily="65" charset="-120"/>
                        </a:rPr>
                        <a:t>15.</a:t>
                      </a:r>
                      <a:r>
                        <a:rPr lang="zh-TW" altLang="en-US" sz="2000" dirty="0">
                          <a:solidFill>
                            <a:schemeClr val="tx1"/>
                          </a:solidFill>
                          <a:latin typeface="DFKai-SB" panose="03000509000000000000" pitchFamily="65" charset="-120"/>
                          <a:ea typeface="DFKai-SB" panose="03000509000000000000" pitchFamily="65" charset="-120"/>
                        </a:rPr>
                        <a:t>如果</a:t>
                      </a:r>
                      <a:r>
                        <a:rPr lang="zh-TW" altLang="en-US" sz="2000" dirty="0">
                          <a:solidFill>
                            <a:srgbClr val="FF0000"/>
                          </a:solidFill>
                          <a:latin typeface="DFKai-SB" panose="03000509000000000000" pitchFamily="65" charset="-120"/>
                          <a:ea typeface="DFKai-SB" panose="03000509000000000000" pitchFamily="65" charset="-120"/>
                        </a:rPr>
                        <a:t>後方大型</a:t>
                      </a:r>
                      <a:r>
                        <a:rPr lang="zh-CN" altLang="en-US" sz="2000" dirty="0">
                          <a:solidFill>
                            <a:srgbClr val="FF0000"/>
                          </a:solidFill>
                          <a:latin typeface="DFKai-SB" panose="03000509000000000000" pitchFamily="65" charset="-120"/>
                          <a:ea typeface="DFKai-SB" panose="03000509000000000000" pitchFamily="65" charset="-120"/>
                        </a:rPr>
                        <a:t>車輛</a:t>
                      </a:r>
                      <a:r>
                        <a:rPr lang="zh-TW" altLang="en-US" sz="2000" dirty="0">
                          <a:solidFill>
                            <a:schemeClr val="tx1"/>
                          </a:solidFill>
                          <a:latin typeface="DFKai-SB" panose="03000509000000000000" pitchFamily="65" charset="-120"/>
                          <a:ea typeface="DFKai-SB" panose="03000509000000000000" pitchFamily="65" charset="-120"/>
                        </a:rPr>
                        <a:t>有安裝</a:t>
                      </a:r>
                      <a:r>
                        <a:rPr lang="en-US" altLang="zh-TW" sz="2000" dirty="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a:solidFill>
                            <a:srgbClr val="FF0000"/>
                          </a:solidFill>
                          <a:latin typeface="DFKai-SB" panose="03000509000000000000" pitchFamily="65" charset="-120"/>
                          <a:ea typeface="DFKai-SB" panose="03000509000000000000" pitchFamily="65" charset="-120"/>
                        </a:rPr>
                        <a:t>提醒</a:t>
                      </a:r>
                      <a:r>
                        <a:rPr lang="zh-CN" altLang="en-US" sz="2000" dirty="0">
                          <a:solidFill>
                            <a:schemeClr val="tx1"/>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a:solidFill>
                            <a:srgbClr val="FF0000"/>
                          </a:solidFill>
                          <a:latin typeface="DFKai-SB" panose="03000509000000000000" pitchFamily="65" charset="-120"/>
                          <a:ea typeface="DFKai-SB" panose="03000509000000000000" pitchFamily="65" charset="-120"/>
                        </a:rPr>
                        <a:t>App</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提醒</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後方大型車輛</a:t>
                      </a:r>
                      <a:endParaRPr lang="zh-TW" altLang="en-US" sz="2400" dirty="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571469271"/>
              </p:ext>
            </p:extLst>
          </p:nvPr>
        </p:nvGraphicFramePr>
        <p:xfrm>
          <a:off x="1389057" y="1110430"/>
          <a:ext cx="6191034" cy="4618566"/>
        </p:xfrm>
        <a:graphic>
          <a:graphicData uri="http://schemas.openxmlformats.org/drawingml/2006/table">
            <a:tbl>
              <a:tblPr firstRow="1" bandRow="1">
                <a:tableStyleId>{D113A9D2-9D6B-4929-AA2D-F23B5EE8CBE7}</a:tableStyleId>
              </a:tblPr>
              <a:tblGrid>
                <a:gridCol w="3095517">
                  <a:extLst>
                    <a:ext uri="{9D8B030D-6E8A-4147-A177-3AD203B41FA5}">
                      <a16:colId xmlns:a16="http://schemas.microsoft.com/office/drawing/2014/main" val="1520391550"/>
                    </a:ext>
                  </a:extLst>
                </a:gridCol>
                <a:gridCol w="3095517">
                  <a:extLst>
                    <a:ext uri="{9D8B030D-6E8A-4147-A177-3AD203B41FA5}">
                      <a16:colId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a16="http://schemas.microsoft.com/office/drawing/2014/main" val="858674899"/>
                  </a:ext>
                </a:extLst>
              </a:tr>
              <a:tr h="1001949">
                <a:tc>
                  <a:txBody>
                    <a:bodyPr/>
                    <a:lstStyle/>
                    <a:p>
                      <a:r>
                        <a:rPr lang="en-US" altLang="zh-TW" sz="2000" dirty="0">
                          <a:solidFill>
                            <a:schemeClr val="tx1"/>
                          </a:solidFill>
                          <a:latin typeface="DFKai-SB" panose="03000509000000000000" pitchFamily="65" charset="-120"/>
                          <a:ea typeface="DFKai-SB" panose="03000509000000000000" pitchFamily="65" charset="-120"/>
                        </a:rPr>
                        <a:t>16.</a:t>
                      </a:r>
                      <a:r>
                        <a:rPr lang="zh-CN" altLang="en-US" sz="2000" dirty="0">
                          <a:solidFill>
                            <a:srgbClr val="FF0000"/>
                          </a:solidFill>
                          <a:latin typeface="DFKai-SB" panose="03000509000000000000" pitchFamily="65" charset="-120"/>
                          <a:ea typeface="DFKai-SB" panose="03000509000000000000" pitchFamily="65" charset="-120"/>
                        </a:rPr>
                        <a:t>客戶</a:t>
                      </a:r>
                      <a:r>
                        <a:rPr lang="zh-CN" altLang="en-US" sz="2000" dirty="0">
                          <a:solidFill>
                            <a:schemeClr val="tx1"/>
                          </a:solidFill>
                          <a:latin typeface="DFKai-SB" panose="03000509000000000000" pitchFamily="65" charset="-120"/>
                          <a:ea typeface="DFKai-SB" panose="03000509000000000000" pitchFamily="65" charset="-120"/>
                        </a:rPr>
                        <a:t>可通過</a:t>
                      </a:r>
                      <a:r>
                        <a:rPr lang="en-US" altLang="zh-CN" sz="2000" dirty="0">
                          <a:solidFill>
                            <a:schemeClr val="tx1"/>
                          </a:solidFill>
                          <a:latin typeface="DFKai-SB" panose="03000509000000000000" pitchFamily="65" charset="-120"/>
                          <a:ea typeface="DFKai-SB" panose="03000509000000000000" pitchFamily="65" charset="-120"/>
                        </a:rPr>
                        <a:t>app</a:t>
                      </a:r>
                      <a:r>
                        <a:rPr lang="zh-CN" altLang="en-US" sz="2000" dirty="0">
                          <a:solidFill>
                            <a:schemeClr val="tx1"/>
                          </a:solidFill>
                          <a:latin typeface="DFKai-SB" panose="03000509000000000000" pitchFamily="65" charset="-120"/>
                          <a:ea typeface="DFKai-SB" panose="03000509000000000000" pitchFamily="65" charset="-120"/>
                        </a:rPr>
                        <a:t>選擇</a:t>
                      </a:r>
                      <a:r>
                        <a:rPr lang="zh-CN" altLang="en-US" sz="2000" dirty="0">
                          <a:solidFill>
                            <a:srgbClr val="FF0000"/>
                          </a:solidFill>
                          <a:latin typeface="DFKai-SB" panose="03000509000000000000" pitchFamily="65" charset="-120"/>
                          <a:ea typeface="DFKai-SB" panose="03000509000000000000" pitchFamily="65" charset="-120"/>
                        </a:rPr>
                        <a:t>接受</a:t>
                      </a:r>
                      <a:r>
                        <a:rPr lang="zh-CN" altLang="en-US" sz="2000" dirty="0">
                          <a:solidFill>
                            <a:schemeClr val="tx1"/>
                          </a:solidFill>
                          <a:latin typeface="DFKai-SB" panose="03000509000000000000" pitchFamily="65" charset="-120"/>
                          <a:ea typeface="DFKai-SB" panose="03000509000000000000" pitchFamily="65" charset="-120"/>
                        </a:rPr>
                        <a:t>製作者的體驗</a:t>
                      </a:r>
                      <a:r>
                        <a:rPr lang="zh-CN" altLang="en-US" sz="2000" dirty="0">
                          <a:solidFill>
                            <a:srgbClr val="FF0000"/>
                          </a:solidFill>
                          <a:latin typeface="DFKai-SB" panose="03000509000000000000" pitchFamily="65" charset="-120"/>
                          <a:ea typeface="DFKai-SB" panose="03000509000000000000" pitchFamily="65" charset="-120"/>
                        </a:rPr>
                        <a:t>改善</a:t>
                      </a:r>
                      <a:r>
                        <a:rPr lang="zh-CN" altLang="en-US" sz="2000" dirty="0">
                          <a:solidFill>
                            <a:schemeClr val="tx1"/>
                          </a:solidFill>
                          <a:latin typeface="DFKai-SB" panose="03000509000000000000" pitchFamily="65" charset="-120"/>
                          <a:ea typeface="DFKai-SB" panose="03000509000000000000" pitchFamily="65" charset="-120"/>
                        </a:rPr>
                        <a:t>，或者也可</a:t>
                      </a:r>
                      <a:r>
                        <a:rPr lang="zh-CN" altLang="en-US" sz="2000" dirty="0">
                          <a:solidFill>
                            <a:srgbClr val="FF0000"/>
                          </a:solidFill>
                          <a:latin typeface="DFKai-SB" panose="03000509000000000000" pitchFamily="65" charset="-120"/>
                          <a:ea typeface="DFKai-SB" panose="03000509000000000000" pitchFamily="65" charset="-120"/>
                        </a:rPr>
                        <a:t>關閉</a:t>
                      </a:r>
                      <a:r>
                        <a:rPr lang="zh-CN" altLang="en-US" sz="2000" dirty="0">
                          <a:solidFill>
                            <a:schemeClr val="tx1"/>
                          </a:solidFill>
                          <a:latin typeface="DFKai-SB" panose="03000509000000000000" pitchFamily="65" charset="-120"/>
                          <a:ea typeface="DFKai-SB" panose="03000509000000000000" pitchFamily="65" charset="-120"/>
                        </a:rPr>
                        <a:t>一些路段的</a:t>
                      </a:r>
                      <a:r>
                        <a:rPr lang="zh-CN" altLang="en-US" sz="2000" dirty="0">
                          <a:solidFill>
                            <a:srgbClr val="FF0000"/>
                          </a:solidFill>
                          <a:latin typeface="DFKai-SB" panose="03000509000000000000" pitchFamily="65" charset="-120"/>
                          <a:ea typeface="DFKai-SB" panose="03000509000000000000" pitchFamily="65" charset="-120"/>
                        </a:rPr>
                        <a:t>提醒</a:t>
                      </a:r>
                      <a:r>
                        <a:rPr lang="zh-CN" altLang="en-US" sz="2000" dirty="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客戶</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接受</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改善</a:t>
                      </a:r>
                      <a:endParaRPr lang="en-US" altLang="zh-CN" sz="2400" dirty="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客戶</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關閉</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提醒</a:t>
                      </a:r>
                      <a:endParaRPr lang="en-US" altLang="zh-CN"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20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2400" dirty="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2400" dirty="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24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2400" dirty="0"/>
                    </a:p>
                  </a:txBody>
                  <a:tcPr/>
                </a:tc>
                <a:extLst>
                  <a:ext uri="{0D108BD9-81ED-4DB2-BD59-A6C34878D82A}">
                    <a16:rowId xmlns:a16="http://schemas.microsoft.com/office/drawing/2014/main" val="3547304475"/>
                  </a:ext>
                </a:extLst>
              </a:tr>
              <a:tr h="1332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DFKai-SB" panose="03000509000000000000" pitchFamily="65" charset="-120"/>
                          <a:ea typeface="DFKai-SB" panose="03000509000000000000" pitchFamily="65" charset="-120"/>
                        </a:rPr>
                        <a:t>18.</a:t>
                      </a:r>
                      <a:r>
                        <a:rPr lang="zh-CN" altLang="en-US" sz="2000" dirty="0">
                          <a:solidFill>
                            <a:schemeClr val="tx1"/>
                          </a:solidFill>
                          <a:latin typeface="DFKai-SB" panose="03000509000000000000" pitchFamily="65" charset="-120"/>
                          <a:ea typeface="DFKai-SB" panose="03000509000000000000" pitchFamily="65" charset="-120"/>
                        </a:rPr>
                        <a:t>大型跟車的車主的手機若有安裝</a:t>
                      </a:r>
                      <a:r>
                        <a:rPr lang="en-US" altLang="zh-CN" sz="2000" dirty="0">
                          <a:solidFill>
                            <a:srgbClr val="FF0000"/>
                          </a:solidFill>
                          <a:latin typeface="DFKai-SB" panose="03000509000000000000" pitchFamily="65" charset="-120"/>
                          <a:ea typeface="DFKai-SB" panose="03000509000000000000" pitchFamily="65" charset="-120"/>
                        </a:rPr>
                        <a:t>app</a:t>
                      </a:r>
                      <a:r>
                        <a:rPr lang="zh-CN" altLang="en-US" sz="2000" dirty="0">
                          <a:solidFill>
                            <a:schemeClr val="tx1"/>
                          </a:solidFill>
                          <a:latin typeface="DFKai-SB" panose="03000509000000000000" pitchFamily="65" charset="-120"/>
                          <a:ea typeface="DFKai-SB" panose="03000509000000000000" pitchFamily="65" charset="-120"/>
                        </a:rPr>
                        <a:t>並接入</a:t>
                      </a:r>
                      <a:r>
                        <a:rPr lang="en-US" altLang="zh-CN" sz="2000" dirty="0" err="1">
                          <a:solidFill>
                            <a:schemeClr val="tx1"/>
                          </a:solidFill>
                          <a:latin typeface="DFKai-SB" panose="03000509000000000000" pitchFamily="65" charset="-120"/>
                          <a:ea typeface="DFKai-SB" panose="03000509000000000000" pitchFamily="65" charset="-120"/>
                        </a:rPr>
                        <a:t>wifi</a:t>
                      </a:r>
                      <a:r>
                        <a:rPr lang="zh-CN" altLang="en-US" sz="2000" dirty="0">
                          <a:solidFill>
                            <a:schemeClr val="tx1"/>
                          </a:solidFill>
                          <a:latin typeface="DFKai-SB" panose="03000509000000000000" pitchFamily="65" charset="-120"/>
                          <a:ea typeface="DFKai-SB" panose="03000509000000000000" pitchFamily="65" charset="-120"/>
                        </a:rPr>
                        <a:t>網絡或是蜂窩網絡時，便會自動</a:t>
                      </a:r>
                      <a:r>
                        <a:rPr lang="zh-CN" altLang="en-US" sz="2000" dirty="0">
                          <a:solidFill>
                            <a:srgbClr val="FF0000"/>
                          </a:solidFill>
                          <a:latin typeface="DFKai-SB" panose="03000509000000000000" pitchFamily="65" charset="-120"/>
                          <a:ea typeface="DFKai-SB" panose="03000509000000000000" pitchFamily="65" charset="-120"/>
                        </a:rPr>
                        <a:t>接收</a:t>
                      </a:r>
                      <a:r>
                        <a:rPr lang="zh-TW" altLang="en-US" sz="2000" dirty="0">
                          <a:solidFill>
                            <a:srgbClr val="FF0000"/>
                          </a:solidFill>
                          <a:latin typeface="DFKai-SB" panose="03000509000000000000" pitchFamily="65" charset="-120"/>
                          <a:ea typeface="DFKai-SB" panose="03000509000000000000" pitchFamily="65" charset="-120"/>
                        </a:rPr>
                        <a:t>訊息</a:t>
                      </a:r>
                      <a:r>
                        <a:rPr lang="zh-CN" altLang="en-US" sz="2000" dirty="0">
                          <a:solidFill>
                            <a:schemeClr val="tx1"/>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a:solidFill>
                            <a:srgbClr val="FF0000"/>
                          </a:solidFill>
                          <a:latin typeface="DFKai-SB" panose="03000509000000000000" pitchFamily="65" charset="-120"/>
                          <a:ea typeface="DFKai-SB" panose="03000509000000000000" pitchFamily="65" charset="-120"/>
                        </a:rPr>
                        <a:t>App</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接收</a:t>
                      </a:r>
                      <a:r>
                        <a:rPr lang="en-US" altLang="zh-TW" sz="2400" dirty="0">
                          <a:solidFill>
                            <a:schemeClr val="tx1"/>
                          </a:solidFill>
                          <a:latin typeface="DFKai-SB" panose="03000509000000000000" pitchFamily="65" charset="-120"/>
                          <a:ea typeface="DFKai-SB" panose="03000509000000000000" pitchFamily="65" charset="-120"/>
                        </a:rPr>
                        <a:t>+</a:t>
                      </a:r>
                      <a:r>
                        <a:rPr lang="zh-TW" altLang="en-US" sz="2400" dirty="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tc>
                <a:extLst>
                  <a:ext uri="{0D108BD9-81ED-4DB2-BD59-A6C34878D82A}">
                    <a16:rowId xmlns:a16="http://schemas.microsoft.com/office/drawing/2014/main" val="2548367599"/>
                  </a:ext>
                </a:extLst>
              </a:tr>
            </a:tbl>
          </a:graphicData>
        </a:graphic>
      </p:graphicFrame>
    </p:spTree>
    <p:extLst>
      <p:ext uri="{BB962C8B-B14F-4D97-AF65-F5344CB8AC3E}">
        <p14:creationId xmlns:p14="http://schemas.microsoft.com/office/powerpoint/2010/main" val="283252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15</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6452699"/>
              </p:ext>
            </p:extLst>
          </p:nvPr>
        </p:nvGraphicFramePr>
        <p:xfrm>
          <a:off x="1389057" y="1110430"/>
          <a:ext cx="6191034" cy="4161806"/>
        </p:xfrm>
        <a:graphic>
          <a:graphicData uri="http://schemas.openxmlformats.org/drawingml/2006/table">
            <a:tbl>
              <a:tblPr firstRow="1" bandRow="1">
                <a:tableStyleId>{D113A9D2-9D6B-4929-AA2D-F23B5EE8CBE7}</a:tableStyleId>
              </a:tblPr>
              <a:tblGrid>
                <a:gridCol w="3095517">
                  <a:extLst>
                    <a:ext uri="{9D8B030D-6E8A-4147-A177-3AD203B41FA5}">
                      <a16:colId xmlns:a16="http://schemas.microsoft.com/office/drawing/2014/main" val="1520391550"/>
                    </a:ext>
                  </a:extLst>
                </a:gridCol>
                <a:gridCol w="3095517">
                  <a:extLst>
                    <a:ext uri="{9D8B030D-6E8A-4147-A177-3AD203B41FA5}">
                      <a16:colId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a16="http://schemas.microsoft.com/office/drawing/2014/main" val="858674899"/>
                  </a:ext>
                </a:extLst>
              </a:tr>
              <a:tr h="948051">
                <a:tc>
                  <a:txBody>
                    <a:bodyPr/>
                    <a:lstStyle/>
                    <a:p>
                      <a:r>
                        <a:rPr lang="en-US" altLang="zh-TW" sz="2000" dirty="0">
                          <a:solidFill>
                            <a:schemeClr val="tx1"/>
                          </a:solidFill>
                          <a:latin typeface="DFKai-SB" panose="03000509000000000000" pitchFamily="65" charset="-120"/>
                          <a:ea typeface="DFKai-SB" panose="03000509000000000000" pitchFamily="65" charset="-120"/>
                        </a:rPr>
                        <a:t>19.</a:t>
                      </a:r>
                      <a:r>
                        <a:rPr lang="zh-CN" altLang="en-US" sz="2000" dirty="0">
                          <a:solidFill>
                            <a:schemeClr val="tx1"/>
                          </a:solidFill>
                          <a:latin typeface="DFKai-SB" panose="03000509000000000000" pitchFamily="65" charset="-120"/>
                          <a:ea typeface="DFKai-SB" panose="03000509000000000000" pitchFamily="65" charset="-120"/>
                        </a:rPr>
                        <a:t>若大型跟車的</a:t>
                      </a:r>
                      <a:r>
                        <a:rPr lang="zh-CN" altLang="en-US" sz="2000" dirty="0">
                          <a:solidFill>
                            <a:srgbClr val="FF0000"/>
                          </a:solidFill>
                          <a:latin typeface="DFKai-SB" panose="03000509000000000000" pitchFamily="65" charset="-120"/>
                          <a:ea typeface="DFKai-SB" panose="03000509000000000000" pitchFamily="65" charset="-120"/>
                        </a:rPr>
                        <a:t>車主</a:t>
                      </a:r>
                      <a:r>
                        <a:rPr lang="zh-CN" altLang="en-US" sz="2000" dirty="0">
                          <a:solidFill>
                            <a:schemeClr val="tx1"/>
                          </a:solidFill>
                          <a:latin typeface="DFKai-SB" panose="03000509000000000000" pitchFamily="65" charset="-120"/>
                          <a:ea typeface="DFKai-SB" panose="03000509000000000000" pitchFamily="65" charset="-120"/>
                        </a:rPr>
                        <a:t>的</a:t>
                      </a:r>
                      <a:r>
                        <a:rPr lang="en-US" altLang="zh-CN" sz="2000" dirty="0">
                          <a:solidFill>
                            <a:srgbClr val="FF0000"/>
                          </a:solidFill>
                          <a:latin typeface="DFKai-SB" panose="03000509000000000000" pitchFamily="65" charset="-120"/>
                          <a:ea typeface="DFKai-SB" panose="03000509000000000000" pitchFamily="65" charset="-120"/>
                        </a:rPr>
                        <a:t>app</a:t>
                      </a:r>
                      <a:r>
                        <a:rPr lang="zh-CN" altLang="en-US" sz="2000" dirty="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latin typeface="DFKai-SB" panose="03000509000000000000" pitchFamily="65" charset="-120"/>
                          <a:ea typeface="DFKai-SB" panose="03000509000000000000" pitchFamily="65" charset="-120"/>
                        </a:rPr>
                        <a:t>App</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告知</a:t>
                      </a:r>
                      <a:r>
                        <a:rPr lang="en-US" altLang="zh-TW"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客戶</a:t>
                      </a:r>
                      <a:endParaRPr lang="zh-TW" altLang="en-US" sz="2400" dirty="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20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endParaRPr>
                    </a:p>
                  </a:txBody>
                  <a:tcPr/>
                </a:tc>
                <a:tc>
                  <a:txBody>
                    <a:bodyPr/>
                    <a:lstStyle/>
                    <a:p>
                      <a:endParaRPr lang="zh-CN" altLang="en-US" dirty="0"/>
                    </a:p>
                  </a:txBody>
                  <a:tcPr/>
                </a:tc>
                <a:extLst>
                  <a:ext uri="{0D108BD9-81ED-4DB2-BD59-A6C34878D82A}">
                    <a16:rowId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endParaRPr lang="zh-CN" altLang="en-US" dirty="0"/>
                    </a:p>
                  </a:txBody>
                  <a:tcPr/>
                </a:tc>
                <a:extLst>
                  <a:ext uri="{0D108BD9-81ED-4DB2-BD59-A6C34878D82A}">
                    <a16:rowId xmlns:a16="http://schemas.microsoft.com/office/drawing/2014/main" val="2548367599"/>
                  </a:ext>
                </a:extLst>
              </a:tr>
            </a:tbl>
          </a:graphicData>
        </a:graphic>
      </p:graphicFrame>
    </p:spTree>
    <p:extLst>
      <p:ext uri="{BB962C8B-B14F-4D97-AF65-F5344CB8AC3E}">
        <p14:creationId xmlns:p14="http://schemas.microsoft.com/office/powerpoint/2010/main" val="181207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16C6331-C39E-4FAA-9A32-E1D76A39FAEA}"/>
              </a:ext>
            </a:extLst>
          </p:cNvPr>
          <p:cNvSpPr>
            <a:spLocks noGrp="1"/>
          </p:cNvSpPr>
          <p:nvPr>
            <p:ph type="sldNum" sz="quarter" idx="12"/>
          </p:nvPr>
        </p:nvSpPr>
        <p:spPr/>
        <p:txBody>
          <a:bodyPr/>
          <a:lstStyle/>
          <a:p>
            <a:fld id="{80E16380-4998-42C3-B033-270161A8BE6B}" type="slidenum">
              <a:rPr lang="zh-TW" altLang="en-US" smtClean="0"/>
              <a:t>16</a:t>
            </a:fld>
            <a:endParaRPr lang="zh-TW" altLang="en-US"/>
          </a:p>
        </p:txBody>
      </p:sp>
      <p:sp>
        <p:nvSpPr>
          <p:cNvPr id="3" name="文字方塊 2">
            <a:extLst>
              <a:ext uri="{FF2B5EF4-FFF2-40B4-BE49-F238E27FC236}">
                <a16:creationId xmlns:a16="http://schemas.microsoft.com/office/drawing/2014/main" id="{D1BF7DED-91C9-41F8-A59D-1D2668D5517F}"/>
              </a:ext>
            </a:extLst>
          </p:cNvPr>
          <p:cNvSpPr txBox="1"/>
          <p:nvPr/>
        </p:nvSpPr>
        <p:spPr>
          <a:xfrm>
            <a:off x="3453745" y="3075057"/>
            <a:ext cx="2236510"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使用個案</a:t>
            </a:r>
          </a:p>
        </p:txBody>
      </p:sp>
    </p:spTree>
    <p:extLst>
      <p:ext uri="{BB962C8B-B14F-4D97-AF65-F5344CB8AC3E}">
        <p14:creationId xmlns:p14="http://schemas.microsoft.com/office/powerpoint/2010/main" val="328725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17</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224174280"/>
              </p:ext>
            </p:extLst>
          </p:nvPr>
        </p:nvGraphicFramePr>
        <p:xfrm>
          <a:off x="4609323" y="16795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啟動</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啟動裝置</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客戶能看到警示裝置所連接的</a:t>
                      </a:r>
                      <a:r>
                        <a:rPr lang="en-US" altLang="zh-TW" sz="1800" b="0" kern="100" dirty="0">
                          <a:solidFill>
                            <a:schemeClr val="tx1"/>
                          </a:solidFill>
                          <a:effectLst/>
                          <a:latin typeface="標楷體" panose="03000509000000000000" pitchFamily="65" charset="-120"/>
                          <a:ea typeface="標楷體" panose="03000509000000000000" pitchFamily="65" charset="-120"/>
                        </a:rPr>
                        <a:t>LCD</a:t>
                      </a:r>
                      <a:r>
                        <a:rPr lang="zh-TW" altLang="zh-TW" sz="1800" b="0" kern="100" dirty="0">
                          <a:solidFill>
                            <a:schemeClr val="tx1"/>
                          </a:solidFill>
                          <a:effectLst/>
                          <a:latin typeface="標楷體" panose="03000509000000000000" pitchFamily="65" charset="-120"/>
                          <a:ea typeface="標楷體" panose="03000509000000000000" pitchFamily="65" charset="-120"/>
                        </a:rPr>
                        <a:t>顯示器上會顯示“歡迎使用陀螺儀機車警示裝置”。</a:t>
                      </a: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客戶熄火停車後，</a:t>
                      </a:r>
                      <a:r>
                        <a:rPr lang="en-US" altLang="zh-TW" sz="1800" b="0" kern="100" dirty="0">
                          <a:solidFill>
                            <a:schemeClr val="tx1"/>
                          </a:solidFill>
                          <a:effectLst/>
                          <a:latin typeface="標楷體" panose="03000509000000000000" pitchFamily="65" charset="-120"/>
                          <a:ea typeface="標楷體" panose="03000509000000000000" pitchFamily="65" charset="-120"/>
                        </a:rPr>
                        <a:t>LCD</a:t>
                      </a:r>
                      <a:r>
                        <a:rPr lang="zh-TW" altLang="zh-TW" sz="1800" b="0" kern="100" dirty="0">
                          <a:solidFill>
                            <a:schemeClr val="tx1"/>
                          </a:solidFill>
                          <a:effectLst/>
                          <a:latin typeface="標楷體" panose="03000509000000000000" pitchFamily="65" charset="-120"/>
                          <a:ea typeface="標楷體" panose="03000509000000000000" pitchFamily="65" charset="-120"/>
                        </a:rPr>
                        <a:t>顯示器上會顯示“謝謝使用” 。</a:t>
                      </a:r>
                    </a:p>
                    <a:p>
                      <a:endParaRPr lang="zh-TW" altLang="en-US" dirty="0"/>
                    </a:p>
                  </a:txBody>
                  <a:tcPr/>
                </a:tc>
                <a:extLst>
                  <a:ext uri="{0D108BD9-81ED-4DB2-BD59-A6C34878D82A}">
                    <a16:rowId xmlns:a16="http://schemas.microsoft.com/office/drawing/2014/main" val="1000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11057907"/>
              </p:ext>
            </p:extLst>
          </p:nvPr>
        </p:nvGraphicFramePr>
        <p:xfrm>
          <a:off x="0" y="1894115"/>
          <a:ext cx="4348065" cy="2349448"/>
        </p:xfrm>
        <a:graphic>
          <a:graphicData uri="http://schemas.openxmlformats.org/drawingml/2006/table">
            <a:tbl>
              <a:tblPr firstRow="1" bandRow="1">
                <a:tableStyleId>{D113A9D2-9D6B-4929-AA2D-F23B5EE8CBE7}</a:tableStyleId>
              </a:tblPr>
              <a:tblGrid>
                <a:gridCol w="3097763">
                  <a:extLst>
                    <a:ext uri="{9D8B030D-6E8A-4147-A177-3AD203B41FA5}">
                      <a16:colId xmlns:a16="http://schemas.microsoft.com/office/drawing/2014/main" val="20000"/>
                    </a:ext>
                  </a:extLst>
                </a:gridCol>
                <a:gridCol w="1250302">
                  <a:extLst>
                    <a:ext uri="{9D8B030D-6E8A-4147-A177-3AD203B41FA5}">
                      <a16:colId xmlns:a16="http://schemas.microsoft.com/office/drawing/2014/main" val="20001"/>
                    </a:ext>
                  </a:extLst>
                </a:gridCol>
              </a:tblGrid>
              <a:tr h="8864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a:solidFill>
                            <a:prstClr val="black">
                              <a:lumMod val="85000"/>
                              <a:lumOff val="15000"/>
                            </a:prstClr>
                          </a:solidFill>
                          <a:latin typeface="DFKai-SB" panose="03000509000000000000" pitchFamily="65" charset="-120"/>
                          <a:ea typeface="DFKai-SB" panose="03000509000000000000" pitchFamily="65" charset="-120"/>
                        </a:rPr>
                        <a:t>1.</a:t>
                      </a:r>
                      <a:r>
                        <a:rPr lang="zh-CN" altLang="en-US" sz="1800" b="0" dirty="0">
                          <a:solidFill>
                            <a:srgbClr val="FF0000"/>
                          </a:solidFill>
                          <a:latin typeface="DFKai-SB" panose="03000509000000000000" pitchFamily="65" charset="-120"/>
                          <a:ea typeface="DFKai-SB" panose="03000509000000000000" pitchFamily="65" charset="-120"/>
                        </a:rPr>
                        <a:t>客</a:t>
                      </a:r>
                      <a:r>
                        <a:rPr lang="zh-TW" altLang="en-US" sz="1800" b="0" dirty="0">
                          <a:solidFill>
                            <a:srgbClr val="FF0000"/>
                          </a:solidFill>
                          <a:latin typeface="DFKai-SB" panose="03000509000000000000" pitchFamily="65" charset="-120"/>
                          <a:ea typeface="DFKai-SB" panose="03000509000000000000" pitchFamily="65" charset="-120"/>
                        </a:rPr>
                        <a:t>戶</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1800" b="0" dirty="0">
                          <a:solidFill>
                            <a:srgbClr val="FF0000"/>
                          </a:solidFill>
                          <a:latin typeface="DFKai-SB" panose="03000509000000000000" pitchFamily="65" charset="-120"/>
                          <a:ea typeface="DFKai-SB" panose="03000509000000000000" pitchFamily="65" charset="-120"/>
                        </a:rPr>
                        <a:t>啟動警示裝置</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CN" altLang="en-US" sz="1800" b="0" dirty="0">
                          <a:solidFill>
                            <a:srgbClr val="FF0000"/>
                          </a:solidFill>
                          <a:latin typeface="DFKai-SB" panose="03000509000000000000" pitchFamily="65" charset="-120"/>
                          <a:ea typeface="DFKai-SB" panose="03000509000000000000" pitchFamily="65" charset="-120"/>
                        </a:rPr>
                        <a:t>客戶</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啟動</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警示裝置</a:t>
                      </a:r>
                      <a:endParaRPr lang="en-US" altLang="zh-CN" sz="1800" b="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extLst>
                  <a:ext uri="{0D108BD9-81ED-4DB2-BD59-A6C34878D82A}">
                    <a16:rowId xmlns:a16="http://schemas.microsoft.com/office/drawing/2014/main" val="10000"/>
                  </a:ext>
                </a:extLst>
              </a:tr>
              <a:tr h="9279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1800" dirty="0">
                          <a:solidFill>
                            <a:srgbClr val="FF0000"/>
                          </a:solidFill>
                          <a:latin typeface="DFKai-SB" panose="03000509000000000000" pitchFamily="65" charset="-120"/>
                          <a:ea typeface="DFKai-SB" panose="03000509000000000000" pitchFamily="65" charset="-120"/>
                        </a:rPr>
                        <a:t>客戶</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能</a:t>
                      </a:r>
                      <a:r>
                        <a:rPr lang="zh-CN" altLang="en-US" sz="1800" dirty="0">
                          <a:solidFill>
                            <a:srgbClr val="FF0000"/>
                          </a:solidFill>
                          <a:latin typeface="DFKai-SB" panose="03000509000000000000" pitchFamily="65" charset="-120"/>
                          <a:ea typeface="DFKai-SB" panose="03000509000000000000" pitchFamily="65" charset="-120"/>
                        </a:rPr>
                        <a:t>看到</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1800" dirty="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1800" dirty="0">
                          <a:solidFill>
                            <a:srgbClr val="FF0000"/>
                          </a:solidFill>
                          <a:latin typeface="DFKai-SB" panose="03000509000000000000" pitchFamily="65" charset="-120"/>
                          <a:ea typeface="DFKai-SB" panose="03000509000000000000" pitchFamily="65" charset="-120"/>
                        </a:rPr>
                        <a:t>歡迎使用陀螺儀機車警示裝置</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1800" dirty="0">
                          <a:solidFill>
                            <a:srgbClr val="FF0000"/>
                          </a:solidFill>
                          <a:latin typeface="DFKai-SB" panose="03000509000000000000" pitchFamily="65" charset="-120"/>
                          <a:ea typeface="DFKai-SB" panose="03000509000000000000" pitchFamily="65" charset="-120"/>
                        </a:rPr>
                        <a:t>谢谢使用</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客戶</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讀取</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感謝詞</a:t>
                      </a:r>
                    </a:p>
                    <a:p>
                      <a:endParaRPr lang="zh-CN" altLang="en-US" sz="180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extLst>
                  <a:ext uri="{0D108BD9-81ED-4DB2-BD59-A6C34878D82A}">
                    <a16:rowId xmlns:a16="http://schemas.microsoft.com/office/drawing/2014/main" val="10001"/>
                  </a:ext>
                </a:extLst>
              </a:tr>
            </a:tbl>
          </a:graphicData>
        </a:graphic>
      </p:graphicFrame>
      <p:cxnSp>
        <p:nvCxnSpPr>
          <p:cNvPr id="7" name="直線單箭頭接點 6"/>
          <p:cNvCxnSpPr/>
          <p:nvPr/>
        </p:nvCxnSpPr>
        <p:spPr>
          <a:xfrm flipV="1">
            <a:off x="3638936" y="3564294"/>
            <a:ext cx="1194321" cy="10263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861703" y="2575248"/>
            <a:ext cx="748785"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7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18</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527600016"/>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傳輸數據</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a:solidFill>
                            <a:schemeClr val="tx1"/>
                          </a:solidFill>
                          <a:effectLst/>
                          <a:latin typeface="標楷體" panose="03000509000000000000" pitchFamily="65" charset="-120"/>
                          <a:ea typeface="標楷體" panose="03000509000000000000" pitchFamily="65" charset="-120"/>
                        </a:rPr>
                        <a:t>藍芽及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傳輸數據</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a:solidFill>
                            <a:schemeClr val="tx1"/>
                          </a:solidFill>
                          <a:effectLst/>
                          <a:latin typeface="標楷體" panose="03000509000000000000" pitchFamily="65" charset="-120"/>
                          <a:ea typeface="標楷體" panose="03000509000000000000" pitchFamily="65" charset="-120"/>
                        </a:rPr>
                        <a:t>開啟藍芽即安裝</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關閉藍芽</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dirty="0">
                          <a:latin typeface="標楷體" panose="03000509000000000000" pitchFamily="65" charset="-120"/>
                          <a:ea typeface="標楷體" panose="03000509000000000000" pitchFamily="65" charset="-120"/>
                        </a:rPr>
                        <a:t>裝置偵測到數據</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dirty="0">
                          <a:latin typeface="標楷體" panose="03000509000000000000" pitchFamily="65" charset="-120"/>
                          <a:ea typeface="標楷體" panose="03000509000000000000" pitchFamily="65" charset="-120"/>
                        </a:rPr>
                        <a:t>透過藍芽傳輸到手機</a:t>
                      </a:r>
                      <a:r>
                        <a:rPr lang="en-US" altLang="zh-TW" dirty="0">
                          <a:latin typeface="標楷體" panose="03000509000000000000" pitchFamily="65" charset="-120"/>
                          <a:ea typeface="標楷體"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同時會將</a:t>
                      </a: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記錄的位置傳回手機</a:t>
                      </a: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將客戶的數據上傳回製作者</a:t>
                      </a:r>
                      <a:r>
                        <a:rPr lang="zh-TW" altLang="en-US" sz="1800" b="0" dirty="0">
                          <a:solidFill>
                            <a:schemeClr val="tx1"/>
                          </a:solidFill>
                          <a:latin typeface="DFKai-SB" panose="03000509000000000000" pitchFamily="65" charset="-120"/>
                          <a:ea typeface="DFKai-SB" panose="03000509000000000000" pitchFamily="65" charset="-120"/>
                        </a:rPr>
                        <a:t>的系統服務器中</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製作者會統計數據</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，記錄容易出現壓車情況的位置</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製作者會依數據對裝置進行調整</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服務器會再將數據傳輸給用戶。</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993672756"/>
              </p:ext>
            </p:extLst>
          </p:nvPr>
        </p:nvGraphicFramePr>
        <p:xfrm>
          <a:off x="0" y="235131"/>
          <a:ext cx="4693298" cy="6583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645298">
                  <a:extLst>
                    <a:ext uri="{9D8B030D-6E8A-4147-A177-3AD203B41FA5}">
                      <a16:colId xmlns:a16="http://schemas.microsoft.com/office/drawing/2014/main" val="20001"/>
                    </a:ext>
                  </a:extLst>
                </a:gridCol>
              </a:tblGrid>
              <a:tr h="11301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a:solidFill>
                            <a:srgbClr val="FF0000"/>
                          </a:solidFill>
                          <a:latin typeface="DFKai-SB" panose="03000509000000000000" pitchFamily="65" charset="-120"/>
                          <a:ea typeface="DFKai-SB" panose="03000509000000000000" pitchFamily="65" charset="-120"/>
                        </a:rPr>
                        <a:t>客戶</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校準</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裝置</a:t>
                      </a:r>
                    </a:p>
                    <a:p>
                      <a:r>
                        <a:rPr lang="zh-CN" altLang="en-US" sz="1800" b="0" dirty="0">
                          <a:solidFill>
                            <a:srgbClr val="FF0000"/>
                          </a:solidFill>
                          <a:latin typeface="DFKai-SB" panose="03000509000000000000" pitchFamily="65" charset="-120"/>
                          <a:ea typeface="DFKai-SB" panose="03000509000000000000" pitchFamily="65" charset="-120"/>
                        </a:rPr>
                        <a:t>客戶</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確認</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數據</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9. </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b="0" dirty="0">
                          <a:solidFill>
                            <a:srgbClr val="FF0000"/>
                          </a:solidFill>
                          <a:latin typeface="DFKai-SB" panose="03000509000000000000" pitchFamily="65" charset="-120"/>
                          <a:ea typeface="DFKai-SB" panose="03000509000000000000" pitchFamily="65" charset="-120"/>
                        </a:rPr>
                        <a:t>警示裝置</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1800" b="0" dirty="0">
                          <a:solidFill>
                            <a:srgbClr val="FF0000"/>
                          </a:solidFill>
                          <a:latin typeface="DFKai-SB" panose="03000509000000000000" pitchFamily="65" charset="-120"/>
                          <a:ea typeface="DFKai-SB" panose="03000509000000000000" pitchFamily="65" charset="-120"/>
                        </a:rPr>
                        <a:t>記錄</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1800" b="0" dirty="0">
                          <a:solidFill>
                            <a:srgbClr val="FF0000"/>
                          </a:solidFill>
                          <a:latin typeface="DFKai-SB" panose="03000509000000000000" pitchFamily="65" charset="-120"/>
                          <a:ea typeface="DFKai-SB" panose="03000509000000000000" pitchFamily="65" charset="-120"/>
                        </a:rPr>
                        <a:t>具體位置</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800" b="0" dirty="0">
                          <a:solidFill>
                            <a:srgbClr val="FF0000"/>
                          </a:solidFill>
                          <a:latin typeface="DFKai-SB" panose="03000509000000000000" pitchFamily="65" charset="-120"/>
                          <a:ea typeface="DFKai-SB" panose="03000509000000000000" pitchFamily="65" charset="-120"/>
                        </a:rPr>
                        <a:t>警示裝置</a:t>
                      </a:r>
                      <a:r>
                        <a:rPr lang="en-US" altLang="zh-CN" sz="1800" b="0" dirty="0">
                          <a:solidFill>
                            <a:schemeClr val="tx1"/>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記錄</a:t>
                      </a:r>
                      <a:r>
                        <a:rPr lang="en-US" altLang="zh-CN" sz="1800" b="0" dirty="0">
                          <a:solidFill>
                            <a:schemeClr val="tx1"/>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具體位置</a:t>
                      </a:r>
                      <a:endParaRPr lang="zh-CN" altLang="en-US" sz="1800" b="0" dirty="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extLst>
                  <a:ext uri="{0D108BD9-81ED-4DB2-BD59-A6C34878D82A}">
                    <a16:rowId xmlns:a16="http://schemas.microsoft.com/office/drawing/2014/main" val="10001"/>
                  </a:ext>
                </a:extLst>
              </a:tr>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a:solidFill>
                            <a:schemeClr val="tx1"/>
                          </a:solidFill>
                          <a:latin typeface="DFKai-SB" panose="03000509000000000000" pitchFamily="65" charset="-120"/>
                          <a:ea typeface="DFKai-SB" panose="03000509000000000000" pitchFamily="65" charset="-120"/>
                        </a:rPr>
                        <a:t>10. </a:t>
                      </a:r>
                      <a:r>
                        <a:rPr lang="en-US" altLang="zh-CN" sz="1800" b="0" dirty="0">
                          <a:solidFill>
                            <a:srgbClr val="FF0000"/>
                          </a:solidFill>
                          <a:latin typeface="DFKai-SB" panose="03000509000000000000" pitchFamily="65" charset="-120"/>
                          <a:ea typeface="DFKai-SB" panose="03000509000000000000" pitchFamily="65" charset="-120"/>
                        </a:rPr>
                        <a:t>A</a:t>
                      </a:r>
                      <a:r>
                        <a:rPr lang="en-US" altLang="zh-TW" sz="1800" b="0" dirty="0">
                          <a:solidFill>
                            <a:srgbClr val="FF0000"/>
                          </a:solidFill>
                          <a:latin typeface="DFKai-SB" panose="03000509000000000000" pitchFamily="65" charset="-120"/>
                          <a:ea typeface="DFKai-SB" panose="03000509000000000000" pitchFamily="65" charset="-120"/>
                        </a:rPr>
                        <a:t>pp</a:t>
                      </a:r>
                      <a:r>
                        <a:rPr lang="zh-TW" altLang="en-US" sz="1800" b="0" dirty="0">
                          <a:solidFill>
                            <a:schemeClr val="tx1"/>
                          </a:solidFill>
                          <a:latin typeface="DFKai-SB" panose="03000509000000000000" pitchFamily="65" charset="-120"/>
                          <a:ea typeface="DFKai-SB" panose="03000509000000000000" pitchFamily="65" charset="-120"/>
                        </a:rPr>
                        <a:t>中客戶的</a:t>
                      </a:r>
                      <a:r>
                        <a:rPr lang="zh-TW" altLang="en-US" sz="1800" b="0" dirty="0">
                          <a:solidFill>
                            <a:srgbClr val="FF0000"/>
                          </a:solidFill>
                          <a:latin typeface="DFKai-SB" panose="03000509000000000000" pitchFamily="65" charset="-120"/>
                          <a:ea typeface="DFKai-SB" panose="03000509000000000000" pitchFamily="65" charset="-120"/>
                        </a:rPr>
                        <a:t>數據</a:t>
                      </a:r>
                      <a:r>
                        <a:rPr lang="zh-TW" altLang="en-US" sz="1800" b="0" dirty="0">
                          <a:solidFill>
                            <a:schemeClr val="tx1"/>
                          </a:solidFill>
                          <a:latin typeface="DFKai-SB" panose="03000509000000000000" pitchFamily="65" charset="-120"/>
                          <a:ea typeface="DFKai-SB" panose="03000509000000000000" pitchFamily="65" charset="-120"/>
                        </a:rPr>
                        <a:t>也會</a:t>
                      </a:r>
                      <a:r>
                        <a:rPr lang="zh-TW" altLang="en-US" sz="1800" b="0" dirty="0">
                          <a:solidFill>
                            <a:srgbClr val="FF0000"/>
                          </a:solidFill>
                          <a:latin typeface="DFKai-SB" panose="03000509000000000000" pitchFamily="65" charset="-120"/>
                          <a:ea typeface="DFKai-SB" panose="03000509000000000000" pitchFamily="65" charset="-120"/>
                        </a:rPr>
                        <a:t>上傳</a:t>
                      </a:r>
                      <a:r>
                        <a:rPr lang="zh-TW" altLang="en-US" sz="1800" b="0" dirty="0">
                          <a:solidFill>
                            <a:schemeClr val="tx1"/>
                          </a:solidFill>
                          <a:latin typeface="DFKai-SB" panose="03000509000000000000" pitchFamily="65" charset="-120"/>
                          <a:ea typeface="DFKai-SB" panose="03000509000000000000" pitchFamily="65" charset="-120"/>
                        </a:rPr>
                        <a:t>到製作者的系統服務器中</a:t>
                      </a:r>
                      <a:r>
                        <a:rPr lang="zh-CN" altLang="en-US" sz="1800" b="0" dirty="0">
                          <a:solidFill>
                            <a:schemeClr val="tx1"/>
                          </a:solidFill>
                          <a:latin typeface="DFKai-SB" panose="03000509000000000000" pitchFamily="65" charset="-120"/>
                          <a:ea typeface="DFKai-SB" panose="03000509000000000000" pitchFamily="65" charset="-120"/>
                        </a:rPr>
                        <a:t>。</a:t>
                      </a:r>
                      <a:endParaRPr lang="zh-TW"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dirty="0">
                          <a:solidFill>
                            <a:srgbClr val="FF0000"/>
                          </a:solidFill>
                          <a:latin typeface="DFKai-SB" panose="03000509000000000000" pitchFamily="65" charset="-120"/>
                          <a:ea typeface="DFKai-SB" panose="03000509000000000000" pitchFamily="65" charset="-120"/>
                        </a:rPr>
                        <a:t>App</a:t>
                      </a:r>
                      <a:r>
                        <a:rPr lang="en-US" altLang="zh-CN" sz="1800" b="0" dirty="0">
                          <a:solidFill>
                            <a:schemeClr val="tx1"/>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上傳</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數據</a:t>
                      </a:r>
                      <a:endParaRPr lang="en-US" altLang="zh-CN" sz="1800" b="0" dirty="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extLst>
                  <a:ext uri="{0D108BD9-81ED-4DB2-BD59-A6C34878D82A}">
                    <a16:rowId xmlns:a16="http://schemas.microsoft.com/office/drawing/2014/main" val="100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prstClr val="black">
                              <a:lumMod val="85000"/>
                              <a:lumOff val="15000"/>
                            </a:prstClr>
                          </a:solidFill>
                          <a:latin typeface="DFKai-SB" panose="03000509000000000000" pitchFamily="65" charset="-120"/>
                          <a:ea typeface="DFKai-SB" panose="03000509000000000000" pitchFamily="65" charset="-120"/>
                        </a:rPr>
                        <a:t>11.</a:t>
                      </a:r>
                      <a:r>
                        <a:rPr lang="zh-TW" altLang="en-US" sz="1800" dirty="0">
                          <a:solidFill>
                            <a:srgbClr val="FF0000"/>
                          </a:solidFill>
                          <a:latin typeface="DFKai-SB" panose="03000509000000000000" pitchFamily="65" charset="-120"/>
                          <a:ea typeface="DFKai-SB" panose="03000509000000000000" pitchFamily="65" charset="-120"/>
                        </a:rPr>
                        <a:t>製作者</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1800" dirty="0">
                          <a:solidFill>
                            <a:srgbClr val="FF0000"/>
                          </a:solidFill>
                          <a:latin typeface="DFKai-SB" panose="03000509000000000000" pitchFamily="65" charset="-120"/>
                          <a:ea typeface="DFKai-SB" panose="03000509000000000000" pitchFamily="65" charset="-120"/>
                        </a:rPr>
                        <a:t>統計</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dirty="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製作者</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統計</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數據</a:t>
                      </a:r>
                      <a:endParaRPr lang="en-US" altLang="zh-CN" sz="1800" dirty="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extLst>
                  <a:ext uri="{0D108BD9-81ED-4DB2-BD59-A6C34878D82A}">
                    <a16:rowId xmlns:a16="http://schemas.microsoft.com/office/drawing/2014/main" val="10003"/>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prstClr val="black">
                              <a:lumMod val="85000"/>
                              <a:lumOff val="15000"/>
                            </a:prstClr>
                          </a:solidFill>
                          <a:latin typeface="DFKai-SB" panose="03000509000000000000" pitchFamily="65" charset="-120"/>
                          <a:ea typeface="DFKai-SB" panose="03000509000000000000" pitchFamily="65" charset="-120"/>
                        </a:rPr>
                        <a:t>12.</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對</a:t>
                      </a:r>
                      <a:r>
                        <a:rPr lang="zh-TW" altLang="en-US" sz="1800" dirty="0">
                          <a:solidFill>
                            <a:srgbClr val="FF0000"/>
                          </a:solidFill>
                          <a:latin typeface="DFKai-SB" panose="03000509000000000000" pitchFamily="65" charset="-120"/>
                          <a:ea typeface="DFKai-SB" panose="03000509000000000000" pitchFamily="65" charset="-120"/>
                        </a:rPr>
                        <a:t>警示裝置</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1800" dirty="0">
                          <a:solidFill>
                            <a:srgbClr val="FF0000"/>
                          </a:solidFill>
                          <a:latin typeface="DFKai-SB" panose="03000509000000000000" pitchFamily="65" charset="-120"/>
                          <a:ea typeface="DFKai-SB" panose="03000509000000000000" pitchFamily="65" charset="-120"/>
                        </a:rPr>
                        <a:t>提醒使用者</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裝置</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提醒</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客戶</a:t>
                      </a:r>
                    </a:p>
                  </a:txBody>
                  <a:tcPr>
                    <a:solidFill>
                      <a:schemeClr val="accent1">
                        <a:lumMod val="40000"/>
                        <a:lumOff val="60000"/>
                      </a:schemeClr>
                    </a:solidFill>
                  </a:tcPr>
                </a:tc>
                <a:extLst>
                  <a:ext uri="{0D108BD9-81ED-4DB2-BD59-A6C34878D82A}">
                    <a16:rowId xmlns:a16="http://schemas.microsoft.com/office/drawing/2014/main" val="1000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1800" dirty="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1800" dirty="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1800" dirty="0"/>
                    </a:p>
                    <a:p>
                      <a:endParaRPr lang="zh-TW" altLang="en-US" dirty="0"/>
                    </a:p>
                  </a:txBody>
                  <a:tcPr>
                    <a:solidFill>
                      <a:schemeClr val="accent1">
                        <a:lumMod val="60000"/>
                        <a:lumOff val="40000"/>
                      </a:schemeClr>
                    </a:solidFill>
                  </a:tcPr>
                </a:tc>
                <a:extLst>
                  <a:ext uri="{0D108BD9-81ED-4DB2-BD59-A6C34878D82A}">
                    <a16:rowId xmlns:a16="http://schemas.microsoft.com/office/drawing/2014/main" val="10005"/>
                  </a:ext>
                </a:extLst>
              </a:tr>
            </a:tbl>
          </a:graphicData>
        </a:graphic>
      </p:graphicFrame>
      <p:cxnSp>
        <p:nvCxnSpPr>
          <p:cNvPr id="10" name="直線單箭頭接點 9"/>
          <p:cNvCxnSpPr/>
          <p:nvPr/>
        </p:nvCxnSpPr>
        <p:spPr>
          <a:xfrm>
            <a:off x="4519116" y="1259632"/>
            <a:ext cx="279148" cy="11849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4145893" y="2285999"/>
            <a:ext cx="696695" cy="765111"/>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819708" y="3270380"/>
            <a:ext cx="978556" cy="135293"/>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3738437" y="4042487"/>
            <a:ext cx="1059827" cy="3499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819708" y="4683967"/>
            <a:ext cx="978556" cy="401218"/>
          </a:xfrm>
          <a:prstGeom prst="straightConnector1">
            <a:avLst/>
          </a:prstGeom>
          <a:ln w="508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4459629" y="4982547"/>
            <a:ext cx="489278" cy="1113454"/>
          </a:xfrm>
          <a:prstGeom prst="straightConnector1">
            <a:avLst/>
          </a:prstGeom>
          <a:ln w="508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50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059959651"/>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傳輸訊息</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傳輸訊息</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baseline="0" dirty="0">
                          <a:latin typeface="標楷體" panose="03000509000000000000" pitchFamily="65" charset="-120"/>
                          <a:ea typeface="標楷體" panose="03000509000000000000" pitchFamily="65" charset="-120"/>
                        </a:rPr>
                        <a:t>裝置偵測到傾斜角度過大</a:t>
                      </a:r>
                      <a:r>
                        <a:rPr lang="zh-TW" altLang="en-US" sz="1800" b="0" dirty="0">
                          <a:solidFill>
                            <a:schemeClr val="tx1"/>
                          </a:solidFill>
                          <a:latin typeface="DFKai-SB" panose="03000509000000000000" pitchFamily="65" charset="-120"/>
                          <a:ea typeface="DFKai-SB" panose="03000509000000000000" pitchFamily="65" charset="-120"/>
                        </a:rPr>
                        <a:t>，將角度顯示在</a:t>
                      </a:r>
                      <a:r>
                        <a:rPr lang="en-US" altLang="zh-TW" sz="1800" b="0" dirty="0">
                          <a:solidFill>
                            <a:schemeClr val="tx1"/>
                          </a:solidFill>
                          <a:latin typeface="DFKai-SB" panose="03000509000000000000" pitchFamily="65" charset="-120"/>
                          <a:ea typeface="DFKai-SB" panose="03000509000000000000" pitchFamily="65" charset="-120"/>
                        </a:rPr>
                        <a:t>LCD</a:t>
                      </a:r>
                      <a:r>
                        <a:rPr lang="zh-TW" altLang="en-US" sz="1800" b="0" dirty="0">
                          <a:solidFill>
                            <a:schemeClr val="tx1"/>
                          </a:solidFill>
                          <a:latin typeface="DFKai-SB" panose="03000509000000000000" pitchFamily="65" charset="-120"/>
                          <a:ea typeface="DFKai-SB" panose="03000509000000000000" pitchFamily="65" charset="-120"/>
                        </a:rPr>
                        <a:t>顯示器上</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裝置偵測到即將轉彎時，也會將欲行進方向顯示在</a:t>
                      </a:r>
                      <a:r>
                        <a:rPr lang="en-US" altLang="zh-TW" sz="1800" b="0" dirty="0">
                          <a:solidFill>
                            <a:schemeClr val="tx1"/>
                          </a:solidFill>
                          <a:latin typeface="DFKai-SB" panose="03000509000000000000" pitchFamily="65" charset="-120"/>
                          <a:ea typeface="DFKai-SB" panose="03000509000000000000" pitchFamily="65" charset="-120"/>
                        </a:rPr>
                        <a:t>LCD</a:t>
                      </a:r>
                      <a:r>
                        <a:rPr lang="zh-TW" altLang="en-US" sz="1800" b="0" dirty="0">
                          <a:solidFill>
                            <a:schemeClr val="tx1"/>
                          </a:solidFill>
                          <a:latin typeface="DFKai-SB" panose="03000509000000000000" pitchFamily="65" charset="-120"/>
                          <a:ea typeface="DFKai-SB" panose="03000509000000000000" pitchFamily="65" charset="-120"/>
                        </a:rPr>
                        <a:t>顯示器上</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dk1"/>
                        </a:solidFill>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轉彎時響起之蜂鳴器，如附近車輛皆有安裝</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，則會使用語音播報進行提醒</a:t>
                      </a:r>
                      <a:r>
                        <a:rPr lang="en-US" altLang="zh-TW"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如附近有無安裝</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之車輛，仍然響起蜂鳴器</a:t>
                      </a:r>
                      <a:r>
                        <a:rPr lang="en-US" altLang="zh-TW" sz="1800" b="0" dirty="0">
                          <a:solidFill>
                            <a:schemeClr val="tx1"/>
                          </a:solidFill>
                          <a:latin typeface="DFKai-SB" panose="03000509000000000000" pitchFamily="65" charset="-120"/>
                          <a:ea typeface="DFKai-SB" panose="03000509000000000000" pitchFamily="65" charset="-120"/>
                        </a:rPr>
                        <a:t>)</a:t>
                      </a:r>
                      <a:r>
                        <a:rPr lang="zh-CN" altLang="en-US" sz="1800" b="0" dirty="0">
                          <a:solidFill>
                            <a:schemeClr val="tx1"/>
                          </a:solidFill>
                          <a:latin typeface="DFKai-SB" panose="03000509000000000000" pitchFamily="65" charset="-120"/>
                          <a:ea typeface="DFKai-SB" panose="03000509000000000000" pitchFamily="65" charset="-120"/>
                        </a:rPr>
                        <a:t> 。</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若有安裝</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並接入</a:t>
                      </a:r>
                      <a:r>
                        <a:rPr lang="en-US" altLang="zh-TW" sz="1800" b="0" dirty="0" err="1">
                          <a:solidFill>
                            <a:schemeClr val="tx1"/>
                          </a:solidFill>
                          <a:latin typeface="DFKai-SB" panose="03000509000000000000" pitchFamily="65" charset="-120"/>
                          <a:ea typeface="DFKai-SB" panose="03000509000000000000" pitchFamily="65" charset="-120"/>
                        </a:rPr>
                        <a:t>wifi</a:t>
                      </a:r>
                      <a:r>
                        <a:rPr lang="zh-TW" altLang="en-US" sz="1800" b="0" dirty="0">
                          <a:solidFill>
                            <a:schemeClr val="tx1"/>
                          </a:solidFill>
                          <a:latin typeface="DFKai-SB" panose="03000509000000000000" pitchFamily="65" charset="-120"/>
                          <a:ea typeface="DFKai-SB" panose="03000509000000000000" pitchFamily="65" charset="-120"/>
                        </a:rPr>
                        <a:t>，便會自動接收訊息</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若檢測到與附近用戶較近時，便會自動響起語音播報</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79160256"/>
              </p:ext>
            </p:extLst>
          </p:nvPr>
        </p:nvGraphicFramePr>
        <p:xfrm>
          <a:off x="0" y="1231641"/>
          <a:ext cx="4730620" cy="5443479"/>
        </p:xfrm>
        <a:graphic>
          <a:graphicData uri="http://schemas.openxmlformats.org/drawingml/2006/table">
            <a:tbl>
              <a:tblPr firstRow="1" bandRow="1">
                <a:tableStyleId>{5C22544A-7EE6-4342-B048-85BDC9FD1C3A}</a:tableStyleId>
              </a:tblPr>
              <a:tblGrid>
                <a:gridCol w="3219062">
                  <a:extLst>
                    <a:ext uri="{9D8B030D-6E8A-4147-A177-3AD203B41FA5}">
                      <a16:colId xmlns:a16="http://schemas.microsoft.com/office/drawing/2014/main" val="20000"/>
                    </a:ext>
                  </a:extLst>
                </a:gridCol>
                <a:gridCol w="1511558">
                  <a:extLst>
                    <a:ext uri="{9D8B030D-6E8A-4147-A177-3AD203B41FA5}">
                      <a16:colId xmlns:a16="http://schemas.microsoft.com/office/drawing/2014/main" val="20001"/>
                    </a:ext>
                  </a:extLst>
                </a:gridCol>
              </a:tblGrid>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a:solidFill>
                            <a:schemeClr val="tx1"/>
                          </a:solidFill>
                          <a:latin typeface="DFKai-SB" panose="03000509000000000000" pitchFamily="65" charset="-120"/>
                          <a:ea typeface="DFKai-SB" panose="03000509000000000000" pitchFamily="65" charset="-120"/>
                        </a:rPr>
                        <a:t>7.</a:t>
                      </a:r>
                      <a:r>
                        <a:rPr lang="zh-TW" altLang="en-US" sz="1800" b="0" dirty="0">
                          <a:solidFill>
                            <a:schemeClr val="tx1"/>
                          </a:solidFill>
                          <a:latin typeface="DFKai-SB" panose="03000509000000000000" pitchFamily="65" charset="-120"/>
                          <a:ea typeface="DFKai-SB" panose="03000509000000000000" pitchFamily="65" charset="-120"/>
                        </a:rPr>
                        <a:t>蜂鳴器發出警報聲的同時，</a:t>
                      </a:r>
                      <a:r>
                        <a:rPr lang="zh-TW" altLang="en-US" sz="1800" b="0" dirty="0">
                          <a:solidFill>
                            <a:srgbClr val="FF0000"/>
                          </a:solidFill>
                          <a:latin typeface="DFKai-SB" panose="03000509000000000000" pitchFamily="65" charset="-120"/>
                          <a:ea typeface="DFKai-SB" panose="03000509000000000000" pitchFamily="65" charset="-120"/>
                        </a:rPr>
                        <a:t>警示裝置</a:t>
                      </a:r>
                      <a:r>
                        <a:rPr lang="zh-TW" altLang="en-US" sz="1800" b="0" dirty="0">
                          <a:solidFill>
                            <a:schemeClr val="tx1"/>
                          </a:solidFill>
                          <a:latin typeface="DFKai-SB" panose="03000509000000000000" pitchFamily="65" charset="-120"/>
                          <a:ea typeface="DFKai-SB" panose="03000509000000000000" pitchFamily="65" charset="-120"/>
                        </a:rPr>
                        <a:t>也會將此時的</a:t>
                      </a:r>
                      <a:r>
                        <a:rPr lang="zh-TW" altLang="en-US" sz="1800" b="0" dirty="0">
                          <a:solidFill>
                            <a:srgbClr val="FF0000"/>
                          </a:solidFill>
                          <a:latin typeface="DFKai-SB" panose="03000509000000000000" pitchFamily="65" charset="-120"/>
                          <a:ea typeface="DFKai-SB" panose="03000509000000000000" pitchFamily="65" charset="-120"/>
                        </a:rPr>
                        <a:t>傾斜角度</a:t>
                      </a:r>
                      <a:r>
                        <a:rPr lang="zh-TW" altLang="en-US" sz="1800" b="0" dirty="0">
                          <a:solidFill>
                            <a:schemeClr val="tx1"/>
                          </a:solidFill>
                          <a:latin typeface="DFKai-SB" panose="03000509000000000000" pitchFamily="65" charset="-120"/>
                          <a:ea typeface="DFKai-SB" panose="03000509000000000000" pitchFamily="65" charset="-120"/>
                        </a:rPr>
                        <a:t>顯示在</a:t>
                      </a:r>
                      <a:r>
                        <a:rPr lang="en-US" altLang="zh-TW" sz="1800" b="0" dirty="0">
                          <a:solidFill>
                            <a:schemeClr val="tx1"/>
                          </a:solidFill>
                          <a:latin typeface="DFKai-SB" panose="03000509000000000000" pitchFamily="65" charset="-120"/>
                          <a:ea typeface="DFKai-SB" panose="03000509000000000000" pitchFamily="65" charset="-120"/>
                        </a:rPr>
                        <a:t>LCD</a:t>
                      </a:r>
                      <a:r>
                        <a:rPr lang="zh-TW" altLang="en-US" sz="1800" b="0" dirty="0">
                          <a:solidFill>
                            <a:schemeClr val="tx1"/>
                          </a:solidFill>
                          <a:latin typeface="DFKai-SB" panose="03000509000000000000" pitchFamily="65" charset="-120"/>
                          <a:ea typeface="DFKai-SB" panose="03000509000000000000" pitchFamily="65" charset="-120"/>
                        </a:rPr>
                        <a:t>顯示屏</a:t>
                      </a:r>
                      <a:r>
                        <a:rPr lang="zh-TW" altLang="en-US" sz="1800" b="0">
                          <a:solidFill>
                            <a:schemeClr val="tx1"/>
                          </a:solidFill>
                          <a:latin typeface="DFKai-SB" panose="03000509000000000000" pitchFamily="65" charset="-120"/>
                          <a:ea typeface="DFKai-SB" panose="03000509000000000000" pitchFamily="65" charset="-120"/>
                        </a:rPr>
                        <a:t>上</a:t>
                      </a:r>
                      <a:r>
                        <a:rPr lang="zh-CN" altLang="en-US" sz="1800" b="0">
                          <a:solidFill>
                            <a:schemeClr val="tx1"/>
                          </a:solidFill>
                          <a:latin typeface="DFKai-SB" panose="03000509000000000000" pitchFamily="65" charset="-120"/>
                          <a:ea typeface="DFKai-SB" panose="03000509000000000000" pitchFamily="65" charset="-120"/>
                        </a:rPr>
                        <a:t>。</a:t>
                      </a:r>
                      <a:endParaRPr lang="zh-TW"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TW" altLang="en-US" sz="1800" b="0" dirty="0">
                          <a:solidFill>
                            <a:srgbClr val="FF0000"/>
                          </a:solidFill>
                          <a:latin typeface="DFKai-SB" panose="03000509000000000000" pitchFamily="65" charset="-120"/>
                          <a:ea typeface="DFKai-SB" panose="03000509000000000000" pitchFamily="65" charset="-120"/>
                        </a:rPr>
                        <a:t>警示裝置</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提示</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客戶</a:t>
                      </a:r>
                      <a:endParaRPr lang="en-US" altLang="zh-CN" sz="1800" b="0" dirty="0">
                        <a:solidFill>
                          <a:srgbClr val="FF0000"/>
                        </a:solidFill>
                        <a:latin typeface="DFKai-SB" panose="03000509000000000000" pitchFamily="65" charset="-120"/>
                        <a:ea typeface="DFKai-SB" panose="03000509000000000000" pitchFamily="65" charset="-120"/>
                      </a:endParaRPr>
                    </a:p>
                    <a:p>
                      <a:endParaRPr lang="en-US" altLang="zh-CN" sz="1800" b="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extLst>
                  <a:ext uri="{0D108BD9-81ED-4DB2-BD59-A6C34878D82A}">
                    <a16:rowId xmlns:a16="http://schemas.microsoft.com/office/drawing/2014/main" val="10000"/>
                  </a:ext>
                </a:extLst>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chemeClr val="tx1"/>
                          </a:solidFill>
                          <a:latin typeface="DFKai-SB" panose="03000509000000000000" pitchFamily="65" charset="-120"/>
                          <a:ea typeface="DFKai-SB" panose="03000509000000000000" pitchFamily="65" charset="-120"/>
                        </a:rPr>
                        <a:t>13.</a:t>
                      </a:r>
                      <a:r>
                        <a:rPr lang="zh-TW" altLang="en-US" sz="1800" dirty="0">
                          <a:solidFill>
                            <a:srgbClr val="FF0000"/>
                          </a:solidFill>
                          <a:latin typeface="DFKai-SB" panose="03000509000000000000" pitchFamily="65" charset="-120"/>
                          <a:ea typeface="DFKai-SB" panose="03000509000000000000" pitchFamily="65" charset="-120"/>
                        </a:rPr>
                        <a:t>客戶</a:t>
                      </a:r>
                      <a:r>
                        <a:rPr lang="zh-TW" altLang="en-US" sz="1800" dirty="0">
                          <a:solidFill>
                            <a:schemeClr val="tx1"/>
                          </a:solidFill>
                          <a:latin typeface="DFKai-SB" panose="03000509000000000000" pitchFamily="65" charset="-120"/>
                          <a:ea typeface="DFKai-SB" panose="03000509000000000000" pitchFamily="65" charset="-120"/>
                        </a:rPr>
                        <a:t>要做出轉彎行為時，</a:t>
                      </a:r>
                      <a:r>
                        <a:rPr lang="zh-TW" altLang="en-US" sz="1800" dirty="0">
                          <a:solidFill>
                            <a:srgbClr val="FF0000"/>
                          </a:solidFill>
                          <a:latin typeface="DFKai-SB" panose="03000509000000000000" pitchFamily="65" charset="-120"/>
                          <a:ea typeface="DFKai-SB" panose="03000509000000000000" pitchFamily="65" charset="-120"/>
                        </a:rPr>
                        <a:t>警示裝置</a:t>
                      </a:r>
                      <a:r>
                        <a:rPr lang="zh-TW" altLang="en-US" sz="1800" dirty="0">
                          <a:solidFill>
                            <a:schemeClr val="tx1"/>
                          </a:solidFill>
                          <a:latin typeface="DFKai-SB" panose="03000509000000000000" pitchFamily="65" charset="-120"/>
                          <a:ea typeface="DFKai-SB" panose="03000509000000000000" pitchFamily="65" charset="-120"/>
                        </a:rPr>
                        <a:t>也會對此進行檢測</a:t>
                      </a:r>
                      <a:r>
                        <a:rPr lang="zh-CN" altLang="en-US" sz="1800" dirty="0">
                          <a:solidFill>
                            <a:schemeClr val="tx1"/>
                          </a:solidFill>
                          <a:latin typeface="DFKai-SB" panose="03000509000000000000" pitchFamily="65" charset="-120"/>
                          <a:ea typeface="DFKai-SB" panose="03000509000000000000" pitchFamily="65" charset="-120"/>
                        </a:rPr>
                        <a:t>，</a:t>
                      </a:r>
                      <a:r>
                        <a:rPr lang="zh-TW" altLang="en-US" sz="1800" dirty="0">
                          <a:solidFill>
                            <a:schemeClr val="tx1"/>
                          </a:solidFill>
                          <a:latin typeface="DFKai-SB" panose="03000509000000000000" pitchFamily="65" charset="-120"/>
                          <a:ea typeface="DFKai-SB" panose="03000509000000000000" pitchFamily="65" charset="-120"/>
                        </a:rPr>
                        <a:t>並將預行進的方向</a:t>
                      </a:r>
                      <a:r>
                        <a:rPr lang="zh-TW" altLang="en-US" sz="1800" dirty="0">
                          <a:solidFill>
                            <a:srgbClr val="FF0000"/>
                          </a:solidFill>
                          <a:latin typeface="DFKai-SB" panose="03000509000000000000" pitchFamily="65" charset="-120"/>
                          <a:ea typeface="DFKai-SB" panose="03000509000000000000" pitchFamily="65" charset="-120"/>
                        </a:rPr>
                        <a:t>顯示</a:t>
                      </a:r>
                      <a:r>
                        <a:rPr lang="zh-TW" altLang="en-US" sz="1800" dirty="0">
                          <a:solidFill>
                            <a:schemeClr val="tx1"/>
                          </a:solidFill>
                          <a:latin typeface="DFKai-SB" panose="03000509000000000000" pitchFamily="65" charset="-120"/>
                          <a:ea typeface="DFKai-SB" panose="03000509000000000000" pitchFamily="65" charset="-120"/>
                        </a:rPr>
                        <a:t>在</a:t>
                      </a:r>
                      <a:r>
                        <a:rPr lang="en-US" altLang="zh-TW" sz="1800" dirty="0">
                          <a:solidFill>
                            <a:schemeClr val="tx1"/>
                          </a:solidFill>
                          <a:latin typeface="DFKai-SB" panose="03000509000000000000" pitchFamily="65" charset="-120"/>
                          <a:ea typeface="DFKai-SB" panose="03000509000000000000" pitchFamily="65" charset="-120"/>
                        </a:rPr>
                        <a:t>LCD</a:t>
                      </a:r>
                      <a:r>
                        <a:rPr lang="zh-TW" altLang="en-US" sz="1800" dirty="0">
                          <a:solidFill>
                            <a:schemeClr val="tx1"/>
                          </a:solidFill>
                          <a:latin typeface="DFKai-SB" panose="03000509000000000000" pitchFamily="65" charset="-120"/>
                          <a:ea typeface="DFKai-SB" panose="03000509000000000000" pitchFamily="65" charset="-120"/>
                        </a:rPr>
                        <a:t>顯示屏上</a:t>
                      </a:r>
                      <a:r>
                        <a:rPr lang="zh-CN" altLang="en-US" sz="1800" dirty="0">
                          <a:solidFill>
                            <a:schemeClr val="tx1"/>
                          </a:solidFill>
                          <a:latin typeface="DFKai-SB" panose="03000509000000000000" pitchFamily="65" charset="-120"/>
                          <a:ea typeface="DFKai-SB" panose="03000509000000000000" pitchFamily="65" charset="-120"/>
                        </a:rPr>
                        <a:t>。</a:t>
                      </a:r>
                      <a:endParaRPr lang="zh-CN" altLang="en-US" dirty="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a:solidFill>
                            <a:srgbClr val="FF0000"/>
                          </a:solidFill>
                          <a:latin typeface="DFKai-SB" panose="03000509000000000000" pitchFamily="65" charset="-120"/>
                          <a:ea typeface="DFKai-SB" panose="03000509000000000000" pitchFamily="65" charset="-120"/>
                        </a:rPr>
                        <a:t>裝置</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告知</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客戶</a:t>
                      </a:r>
                      <a:endParaRPr lang="zh-TW" altLang="en-US" sz="1800" dirty="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extLst>
                  <a:ext uri="{0D108BD9-81ED-4DB2-BD59-A6C34878D82A}">
                    <a16:rowId xmlns:a16="http://schemas.microsoft.com/office/drawing/2014/main" val="10001"/>
                  </a:ext>
                </a:extLst>
              </a:tr>
              <a:tr h="9629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chemeClr val="tx1"/>
                          </a:solidFill>
                          <a:latin typeface="DFKai-SB" panose="03000509000000000000" pitchFamily="65" charset="-120"/>
                          <a:ea typeface="DFKai-SB" panose="03000509000000000000" pitchFamily="65" charset="-120"/>
                        </a:rPr>
                        <a:t>15.</a:t>
                      </a:r>
                      <a:r>
                        <a:rPr lang="zh-TW" altLang="en-US" sz="1800" dirty="0">
                          <a:solidFill>
                            <a:schemeClr val="tx1"/>
                          </a:solidFill>
                          <a:latin typeface="DFKai-SB" panose="03000509000000000000" pitchFamily="65" charset="-120"/>
                          <a:ea typeface="DFKai-SB" panose="03000509000000000000" pitchFamily="65" charset="-120"/>
                        </a:rPr>
                        <a:t>如果</a:t>
                      </a:r>
                      <a:r>
                        <a:rPr lang="zh-TW" altLang="en-US" sz="1800" dirty="0">
                          <a:solidFill>
                            <a:srgbClr val="FF0000"/>
                          </a:solidFill>
                          <a:latin typeface="DFKai-SB" panose="03000509000000000000" pitchFamily="65" charset="-120"/>
                          <a:ea typeface="DFKai-SB" panose="03000509000000000000" pitchFamily="65" charset="-120"/>
                        </a:rPr>
                        <a:t>後方大型</a:t>
                      </a:r>
                      <a:r>
                        <a:rPr lang="zh-CN" altLang="en-US" sz="1800" dirty="0">
                          <a:solidFill>
                            <a:srgbClr val="FF0000"/>
                          </a:solidFill>
                          <a:latin typeface="DFKai-SB" panose="03000509000000000000" pitchFamily="65" charset="-120"/>
                          <a:ea typeface="DFKai-SB" panose="03000509000000000000" pitchFamily="65" charset="-120"/>
                        </a:rPr>
                        <a:t>車輛</a:t>
                      </a:r>
                      <a:r>
                        <a:rPr lang="zh-TW" altLang="en-US" sz="1800" dirty="0">
                          <a:solidFill>
                            <a:schemeClr val="tx1"/>
                          </a:solidFill>
                          <a:latin typeface="DFKai-SB" panose="03000509000000000000" pitchFamily="65" charset="-120"/>
                          <a:ea typeface="DFKai-SB" panose="03000509000000000000" pitchFamily="65" charset="-120"/>
                        </a:rPr>
                        <a:t>有安裝</a:t>
                      </a:r>
                      <a:r>
                        <a:rPr lang="en-US" altLang="zh-TW" sz="1800" dirty="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dirty="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1800" dirty="0">
                          <a:solidFill>
                            <a:srgbClr val="FF0000"/>
                          </a:solidFill>
                          <a:latin typeface="DFKai-SB" panose="03000509000000000000" pitchFamily="65" charset="-120"/>
                          <a:ea typeface="DFKai-SB" panose="03000509000000000000" pitchFamily="65" charset="-120"/>
                        </a:rPr>
                        <a:t>提醒</a:t>
                      </a:r>
                      <a:r>
                        <a:rPr lang="zh-CN" altLang="en-US" sz="1800" dirty="0">
                          <a:solidFill>
                            <a:schemeClr val="tx1"/>
                          </a:solidFill>
                          <a:latin typeface="DFKai-SB" panose="03000509000000000000" pitchFamily="65" charset="-120"/>
                          <a:ea typeface="DFKai-SB" panose="03000509000000000000" pitchFamily="65" charset="-120"/>
                        </a:rPr>
                        <a:t>。</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rgbClr val="FF0000"/>
                          </a:solidFill>
                          <a:latin typeface="DFKai-SB" panose="03000509000000000000" pitchFamily="65" charset="-120"/>
                          <a:ea typeface="DFKai-SB" panose="03000509000000000000" pitchFamily="65" charset="-120"/>
                        </a:rPr>
                        <a:t>App</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提醒</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後方大型車輛</a:t>
                      </a:r>
                      <a:endParaRPr lang="zh-TW" altLang="en-US" sz="1800" dirty="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extLst>
                  <a:ext uri="{0D108BD9-81ED-4DB2-BD59-A6C34878D82A}">
                    <a16:rowId xmlns:a16="http://schemas.microsoft.com/office/drawing/2014/main" val="10002"/>
                  </a:ext>
                </a:extLst>
              </a:tr>
              <a:tr h="1188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chemeClr val="tx1"/>
                          </a:solidFill>
                          <a:latin typeface="DFKai-SB" panose="03000509000000000000" pitchFamily="65" charset="-120"/>
                          <a:ea typeface="DFKai-SB" panose="03000509000000000000" pitchFamily="65" charset="-120"/>
                        </a:rPr>
                        <a:t>18.</a:t>
                      </a:r>
                      <a:r>
                        <a:rPr lang="zh-CN" altLang="en-US" sz="1800" dirty="0">
                          <a:solidFill>
                            <a:schemeClr val="tx1"/>
                          </a:solidFill>
                          <a:latin typeface="DFKai-SB" panose="03000509000000000000" pitchFamily="65" charset="-120"/>
                          <a:ea typeface="DFKai-SB" panose="03000509000000000000" pitchFamily="65" charset="-120"/>
                        </a:rPr>
                        <a:t>大型跟車的車主的手機若有安裝</a:t>
                      </a:r>
                      <a:r>
                        <a:rPr lang="en-US" altLang="zh-CN" sz="1800" dirty="0">
                          <a:solidFill>
                            <a:srgbClr val="FF0000"/>
                          </a:solidFill>
                          <a:latin typeface="DFKai-SB" panose="03000509000000000000" pitchFamily="65" charset="-120"/>
                          <a:ea typeface="DFKai-SB" panose="03000509000000000000" pitchFamily="65" charset="-120"/>
                        </a:rPr>
                        <a:t>app</a:t>
                      </a:r>
                      <a:r>
                        <a:rPr lang="zh-CN" altLang="en-US" sz="1800" dirty="0">
                          <a:solidFill>
                            <a:schemeClr val="tx1"/>
                          </a:solidFill>
                          <a:latin typeface="DFKai-SB" panose="03000509000000000000" pitchFamily="65" charset="-120"/>
                          <a:ea typeface="DFKai-SB" panose="03000509000000000000" pitchFamily="65" charset="-120"/>
                        </a:rPr>
                        <a:t>並接入</a:t>
                      </a:r>
                      <a:r>
                        <a:rPr lang="en-US" altLang="zh-CN" sz="1800" dirty="0" err="1">
                          <a:solidFill>
                            <a:schemeClr val="tx1"/>
                          </a:solidFill>
                          <a:latin typeface="DFKai-SB" panose="03000509000000000000" pitchFamily="65" charset="-120"/>
                          <a:ea typeface="DFKai-SB" panose="03000509000000000000" pitchFamily="65" charset="-120"/>
                        </a:rPr>
                        <a:t>wifi</a:t>
                      </a:r>
                      <a:r>
                        <a:rPr lang="zh-CN" altLang="en-US" sz="1800" dirty="0">
                          <a:solidFill>
                            <a:schemeClr val="tx1"/>
                          </a:solidFill>
                          <a:latin typeface="DFKai-SB" panose="03000509000000000000" pitchFamily="65" charset="-120"/>
                          <a:ea typeface="DFKai-SB" panose="03000509000000000000" pitchFamily="65" charset="-120"/>
                        </a:rPr>
                        <a:t>網絡或是蜂窩網絡時，便會自動</a:t>
                      </a:r>
                      <a:r>
                        <a:rPr lang="zh-CN" altLang="en-US" sz="1800" dirty="0">
                          <a:solidFill>
                            <a:srgbClr val="FF0000"/>
                          </a:solidFill>
                          <a:latin typeface="DFKai-SB" panose="03000509000000000000" pitchFamily="65" charset="-120"/>
                          <a:ea typeface="DFKai-SB" panose="03000509000000000000" pitchFamily="65" charset="-120"/>
                        </a:rPr>
                        <a:t>接收</a:t>
                      </a:r>
                      <a:r>
                        <a:rPr lang="zh-TW" altLang="en-US" sz="1800" dirty="0">
                          <a:solidFill>
                            <a:srgbClr val="FF0000"/>
                          </a:solidFill>
                          <a:latin typeface="DFKai-SB" panose="03000509000000000000" pitchFamily="65" charset="-120"/>
                          <a:ea typeface="DFKai-SB" panose="03000509000000000000" pitchFamily="65" charset="-120"/>
                        </a:rPr>
                        <a:t>訊息</a:t>
                      </a:r>
                      <a:r>
                        <a:rPr lang="zh-CN" altLang="en-US" sz="1800" dirty="0">
                          <a:solidFill>
                            <a:schemeClr val="tx1"/>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rgbClr val="FF0000"/>
                          </a:solidFill>
                          <a:latin typeface="DFKai-SB" panose="03000509000000000000" pitchFamily="65" charset="-120"/>
                          <a:ea typeface="DFKai-SB" panose="03000509000000000000" pitchFamily="65" charset="-120"/>
                        </a:rPr>
                        <a:t>App</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接收</a:t>
                      </a:r>
                      <a:r>
                        <a:rPr lang="en-US" altLang="zh-TW" sz="1800" dirty="0">
                          <a:solidFill>
                            <a:schemeClr val="tx1"/>
                          </a:solidFill>
                          <a:latin typeface="DFKai-SB" panose="03000509000000000000" pitchFamily="65" charset="-120"/>
                          <a:ea typeface="DFKai-SB" panose="03000509000000000000" pitchFamily="65" charset="-120"/>
                        </a:rPr>
                        <a:t>+</a:t>
                      </a:r>
                      <a:r>
                        <a:rPr lang="zh-TW" altLang="en-US" sz="1800" dirty="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solidFill>
                      <a:schemeClr val="accent1">
                        <a:lumMod val="60000"/>
                        <a:lumOff val="40000"/>
                      </a:schemeClr>
                    </a:solidFill>
                  </a:tcPr>
                </a:tc>
                <a:extLst>
                  <a:ext uri="{0D108BD9-81ED-4DB2-BD59-A6C34878D82A}">
                    <a16:rowId xmlns:a16="http://schemas.microsoft.com/office/drawing/2014/main" val="10003"/>
                  </a:ext>
                </a:extLst>
              </a:tr>
              <a:tr h="5943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chemeClr val="tx1"/>
                          </a:solidFill>
                          <a:latin typeface="DFKai-SB" panose="03000509000000000000" pitchFamily="65" charset="-120"/>
                          <a:ea typeface="DFKai-SB" panose="03000509000000000000" pitchFamily="65" charset="-120"/>
                        </a:rPr>
                        <a:t>19.</a:t>
                      </a:r>
                      <a:r>
                        <a:rPr lang="zh-CN" altLang="en-US" sz="1800" dirty="0">
                          <a:solidFill>
                            <a:schemeClr val="tx1"/>
                          </a:solidFill>
                          <a:latin typeface="DFKai-SB" panose="03000509000000000000" pitchFamily="65" charset="-120"/>
                          <a:ea typeface="DFKai-SB" panose="03000509000000000000" pitchFamily="65" charset="-120"/>
                        </a:rPr>
                        <a:t>若大型跟車的</a:t>
                      </a:r>
                      <a:r>
                        <a:rPr lang="zh-CN" altLang="en-US" sz="1800" dirty="0">
                          <a:solidFill>
                            <a:srgbClr val="FF0000"/>
                          </a:solidFill>
                          <a:latin typeface="DFKai-SB" panose="03000509000000000000" pitchFamily="65" charset="-120"/>
                          <a:ea typeface="DFKai-SB" panose="03000509000000000000" pitchFamily="65" charset="-120"/>
                        </a:rPr>
                        <a:t>車主</a:t>
                      </a:r>
                      <a:r>
                        <a:rPr lang="zh-CN" altLang="en-US" sz="1800" dirty="0">
                          <a:solidFill>
                            <a:schemeClr val="tx1"/>
                          </a:solidFill>
                          <a:latin typeface="DFKai-SB" panose="03000509000000000000" pitchFamily="65" charset="-120"/>
                          <a:ea typeface="DFKai-SB" panose="03000509000000000000" pitchFamily="65" charset="-120"/>
                        </a:rPr>
                        <a:t>的</a:t>
                      </a:r>
                      <a:r>
                        <a:rPr lang="en-US" altLang="zh-CN" sz="1800" dirty="0">
                          <a:solidFill>
                            <a:srgbClr val="FF0000"/>
                          </a:solidFill>
                          <a:latin typeface="DFKai-SB" panose="03000509000000000000" pitchFamily="65" charset="-120"/>
                          <a:ea typeface="DFKai-SB" panose="03000509000000000000" pitchFamily="65" charset="-120"/>
                        </a:rPr>
                        <a:t>app</a:t>
                      </a:r>
                      <a:r>
                        <a:rPr lang="zh-CN" altLang="en-US" sz="1800" dirty="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DFKai-SB" panose="03000509000000000000" pitchFamily="65" charset="-120"/>
                          <a:ea typeface="DFKai-SB" panose="03000509000000000000" pitchFamily="65" charset="-120"/>
                        </a:rPr>
                        <a:t>App</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告知</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客戶</a:t>
                      </a:r>
                      <a:endParaRPr lang="zh-TW" altLang="en-US" sz="1800" dirty="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cxnSp>
        <p:nvCxnSpPr>
          <p:cNvPr id="6" name="直線單箭頭接點 5"/>
          <p:cNvCxnSpPr/>
          <p:nvPr/>
        </p:nvCxnSpPr>
        <p:spPr>
          <a:xfrm>
            <a:off x="4191775" y="2090058"/>
            <a:ext cx="613490" cy="46653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037430" y="2979576"/>
            <a:ext cx="767835" cy="233265"/>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4114602" y="3834882"/>
            <a:ext cx="867945" cy="60027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885030" y="4991878"/>
            <a:ext cx="1022872" cy="33901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4402685" y="5673012"/>
            <a:ext cx="613490" cy="665584"/>
          </a:xfrm>
          <a:prstGeom prst="straightConnector1">
            <a:avLst/>
          </a:prstGeom>
          <a:ln w="508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3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62500" lnSpcReduction="20000"/>
          </a:bodyPr>
          <a:lstStyle/>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簡介</a:t>
            </a:r>
            <a:r>
              <a:rPr lang="en-US" altLang="zh-TW" sz="2600" dirty="0">
                <a:latin typeface="DFKai-SB" panose="03000509000000000000" pitchFamily="65" charset="-120"/>
                <a:ea typeface="DFKai-SB" panose="03000509000000000000" pitchFamily="65" charset="-120"/>
              </a:rPr>
              <a:t>-P.3</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背景</a:t>
            </a:r>
            <a:r>
              <a:rPr lang="en-US" altLang="zh-TW" sz="2600" dirty="0">
                <a:latin typeface="DFKai-SB" panose="03000509000000000000" pitchFamily="65" charset="-120"/>
                <a:ea typeface="DFKai-SB" panose="03000509000000000000" pitchFamily="65" charset="-120"/>
              </a:rPr>
              <a:t>-P.4</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趨勢</a:t>
            </a:r>
            <a:r>
              <a:rPr lang="en-US" altLang="zh-TW" sz="2600" dirty="0">
                <a:latin typeface="DFKai-SB" panose="03000509000000000000" pitchFamily="65" charset="-120"/>
                <a:ea typeface="DFKai-SB" panose="03000509000000000000" pitchFamily="65" charset="-120"/>
              </a:rPr>
              <a:t>-P.5</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動機</a:t>
            </a:r>
            <a:r>
              <a:rPr lang="en-US" altLang="zh-TW" sz="2600" dirty="0">
                <a:latin typeface="DFKai-SB" panose="03000509000000000000" pitchFamily="65" charset="-120"/>
                <a:ea typeface="DFKai-SB" panose="03000509000000000000" pitchFamily="65" charset="-120"/>
              </a:rPr>
              <a:t>-P.6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目的</a:t>
            </a:r>
            <a:r>
              <a:rPr lang="en-US" altLang="zh-TW" sz="2600" dirty="0">
                <a:latin typeface="DFKai-SB" panose="03000509000000000000" pitchFamily="65" charset="-120"/>
                <a:ea typeface="DFKai-SB" panose="03000509000000000000" pitchFamily="65" charset="-120"/>
              </a:rPr>
              <a:t>-P.7</a:t>
            </a:r>
          </a:p>
          <a:p>
            <a:pPr marL="514350" indent="-514350">
              <a:lnSpc>
                <a:spcPct val="150000"/>
              </a:lnSpc>
              <a:buFont typeface="+mj-lt"/>
              <a:buAutoNum type="arabicPeriod"/>
            </a:pPr>
            <a:r>
              <a:rPr lang="zh-CN" altLang="en-US" sz="2600" dirty="0">
                <a:latin typeface="DFKai-SB" panose="03000509000000000000" pitchFamily="65" charset="-120"/>
                <a:ea typeface="DFKai-SB" panose="03000509000000000000" pitchFamily="65" charset="-120"/>
              </a:rPr>
              <a:t>描述性項目及事件條列式</a:t>
            </a:r>
            <a:r>
              <a:rPr lang="en-US" altLang="zh-TW" sz="2600" dirty="0">
                <a:latin typeface="+mn-ea"/>
              </a:rPr>
              <a:t>-</a:t>
            </a:r>
            <a:r>
              <a:rPr lang="en-US" altLang="zh-TW" sz="2600" dirty="0">
                <a:latin typeface="DFKai-SB" panose="03000509000000000000" pitchFamily="65" charset="-120"/>
                <a:ea typeface="DFKai-SB" panose="03000509000000000000" pitchFamily="65" charset="-120"/>
              </a:rPr>
              <a:t>P.8</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使用個案</a:t>
            </a:r>
            <a:r>
              <a:rPr lang="en-US" altLang="zh-CN" sz="2600" dirty="0">
                <a:latin typeface="DFKai-SB" panose="03000509000000000000" pitchFamily="65" charset="-120"/>
                <a:ea typeface="DFKai-SB" panose="03000509000000000000" pitchFamily="65" charset="-120"/>
              </a:rPr>
              <a:t>-P.1</a:t>
            </a:r>
            <a:r>
              <a:rPr lang="en-US" altLang="zh-TW" sz="2600" dirty="0">
                <a:latin typeface="DFKai-SB" panose="03000509000000000000" pitchFamily="65" charset="-120"/>
                <a:ea typeface="DFKai-SB" panose="03000509000000000000" pitchFamily="65" charset="-120"/>
              </a:rPr>
              <a:t>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使用個案圖</a:t>
            </a:r>
            <a:r>
              <a:rPr lang="en-US" altLang="zh-TW" sz="2600" dirty="0">
                <a:latin typeface="DFKai-SB" panose="03000509000000000000" pitchFamily="65" charset="-120"/>
                <a:ea typeface="DFKai-SB" panose="03000509000000000000" pitchFamily="65" charset="-120"/>
              </a:rPr>
              <a:t>-P.22</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行為者及使用個案之活動圖</a:t>
            </a:r>
            <a:r>
              <a:rPr lang="en-US" altLang="zh-TW" sz="2600" dirty="0">
                <a:latin typeface="DFKai-SB" panose="03000509000000000000" pitchFamily="65" charset="-120"/>
                <a:ea typeface="DFKai-SB" panose="03000509000000000000" pitchFamily="65" charset="-120"/>
              </a:rPr>
              <a:t>-P.23</a:t>
            </a:r>
            <a:endParaRPr lang="zh-TW" altLang="en-US" sz="2600" dirty="0">
              <a:latin typeface="DFKai-SB" panose="03000509000000000000" pitchFamily="65" charset="-120"/>
              <a:ea typeface="DFKai-SB" panose="03000509000000000000" pitchFamily="65" charset="-120"/>
            </a:endParaRP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使用個案間活動圖</a:t>
            </a:r>
            <a:r>
              <a:rPr lang="en-US" altLang="zh-TW" sz="2600" dirty="0">
                <a:latin typeface="DFKai-SB" panose="03000509000000000000" pitchFamily="65" charset="-120"/>
                <a:ea typeface="DFKai-SB" panose="03000509000000000000" pitchFamily="65" charset="-120"/>
              </a:rPr>
              <a:t>-P.30</a:t>
            </a:r>
            <a:endParaRPr lang="en-US" altLang="zh-CN" sz="2600" dirty="0">
              <a:latin typeface="DFKai-SB" panose="03000509000000000000" pitchFamily="65" charset="-120"/>
              <a:ea typeface="DFKai-SB" panose="03000509000000000000" pitchFamily="65" charset="-120"/>
            </a:endParaRP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工作分配</a:t>
            </a:r>
            <a:r>
              <a:rPr lang="en-US" altLang="zh-TW" sz="2600" dirty="0">
                <a:latin typeface="DFKai-SB" panose="03000509000000000000" pitchFamily="65" charset="-120"/>
                <a:ea typeface="DFKai-SB" panose="03000509000000000000" pitchFamily="65" charset="-120"/>
              </a:rPr>
              <a:t>-P.31</a:t>
            </a: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20</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071638870"/>
              </p:ext>
            </p:extLst>
          </p:nvPr>
        </p:nvGraphicFramePr>
        <p:xfrm>
          <a:off x="4749281" y="316755"/>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騎乘</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預防危險</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前提：客戶需安裝此產品以及機車</a:t>
                      </a:r>
                      <a:r>
                        <a:rPr lang="zh-TW" altLang="en-US" sz="1800" b="0" kern="100" dirty="0">
                          <a:solidFill>
                            <a:schemeClr val="tx1"/>
                          </a:solidFill>
                          <a:effectLst/>
                          <a:latin typeface="標楷體" panose="03000509000000000000" pitchFamily="65" charset="-120"/>
                          <a:ea typeface="標楷體" panose="03000509000000000000" pitchFamily="65" charset="-120"/>
                        </a:rPr>
                        <a:t>為發動狀態</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en-US" altLang="zh-TW" sz="1800" b="0" kern="1200" dirty="0">
                        <a:solidFill>
                          <a:schemeClr val="dk1"/>
                        </a:solidFill>
                        <a:effectLst/>
                        <a:latin typeface="+mn-lt"/>
                        <a:ea typeface="+mn-ea"/>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kern="100" dirty="0">
                          <a:solidFill>
                            <a:schemeClr val="tx1"/>
                          </a:solidFill>
                          <a:effectLst/>
                          <a:latin typeface="標楷體" panose="03000509000000000000" pitchFamily="65" charset="-120"/>
                          <a:ea typeface="標楷體" panose="03000509000000000000" pitchFamily="65" charset="-120"/>
                        </a:rPr>
                        <a:t>騎乘時</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若進行轉彎動作</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裝置會偵測車身傾斜角度</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並記錄於裝置中</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裝置同時也會將欲行進的方向顯示在</a:t>
                      </a: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顯示器上</a:t>
                      </a:r>
                      <a:r>
                        <a:rPr lang="zh-TW" altLang="en-US" sz="1800" dirty="0">
                          <a:solidFill>
                            <a:schemeClr val="tx1"/>
                          </a:solidFill>
                          <a:latin typeface="DFKai-SB" panose="03000509000000000000" pitchFamily="65" charset="-120"/>
                          <a:ea typeface="DFKai-SB" panose="03000509000000000000" pitchFamily="65" charset="-120"/>
                        </a:rPr>
                        <a:t>，同時大聲鳴響蜂鳴器</a:t>
                      </a:r>
                      <a:r>
                        <a:rPr lang="zh-CN" altLang="en-US" sz="1800" dirty="0">
                          <a:solidFill>
                            <a:schemeClr val="tx1"/>
                          </a:solidFill>
                          <a:latin typeface="DFKai-SB" panose="03000509000000000000" pitchFamily="65" charset="-120"/>
                          <a:ea typeface="DFKai-SB" panose="03000509000000000000" pitchFamily="65" charset="-120"/>
                        </a:rPr>
                        <a:t>。</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若傾斜角度過大</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與裝置相連之蜂鳴器便會發出警報</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84017556"/>
              </p:ext>
            </p:extLst>
          </p:nvPr>
        </p:nvGraphicFramePr>
        <p:xfrm>
          <a:off x="0" y="1446246"/>
          <a:ext cx="4693298" cy="4572033"/>
        </p:xfrm>
        <a:graphic>
          <a:graphicData uri="http://schemas.openxmlformats.org/drawingml/2006/table">
            <a:tbl>
              <a:tblPr firstRow="1" bandRow="1">
                <a:tableStyleId>{5C22544A-7EE6-4342-B048-85BDC9FD1C3A}</a:tableStyleId>
              </a:tblPr>
              <a:tblGrid>
                <a:gridCol w="3144416">
                  <a:extLst>
                    <a:ext uri="{9D8B030D-6E8A-4147-A177-3AD203B41FA5}">
                      <a16:colId xmlns:a16="http://schemas.microsoft.com/office/drawing/2014/main" val="20000"/>
                    </a:ext>
                  </a:extLst>
                </a:gridCol>
                <a:gridCol w="1548882">
                  <a:extLst>
                    <a:ext uri="{9D8B030D-6E8A-4147-A177-3AD203B41FA5}">
                      <a16:colId xmlns:a16="http://schemas.microsoft.com/office/drawing/2014/main" val="20001"/>
                    </a:ext>
                  </a:extLst>
                </a:gridCol>
              </a:tblGrid>
              <a:tr h="12255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a:solidFill>
                            <a:prstClr val="black">
                              <a:lumMod val="85000"/>
                              <a:lumOff val="15000"/>
                            </a:prstClr>
                          </a:solidFill>
                          <a:latin typeface="DFKai-SB" panose="03000509000000000000" pitchFamily="65" charset="-120"/>
                          <a:ea typeface="DFKai-SB" panose="03000509000000000000" pitchFamily="65" charset="-120"/>
                        </a:rPr>
                        <a:t>3.</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客</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戶</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1800" b="0" dirty="0">
                          <a:solidFill>
                            <a:srgbClr val="FF0000"/>
                          </a:solidFill>
                          <a:latin typeface="DFKai-SB" panose="03000509000000000000" pitchFamily="65" charset="-120"/>
                          <a:ea typeface="DFKai-SB" panose="03000509000000000000" pitchFamily="65" charset="-120"/>
                        </a:rPr>
                        <a:t>警示裝置</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1800" b="0" dirty="0">
                          <a:solidFill>
                            <a:srgbClr val="FF0000"/>
                          </a:solidFill>
                          <a:latin typeface="DFKai-SB" panose="03000509000000000000" pitchFamily="65" charset="-120"/>
                          <a:ea typeface="DFKai-SB" panose="03000509000000000000" pitchFamily="65" charset="-120"/>
                        </a:rPr>
                        <a:t>記錄</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1800" b="0" dirty="0">
                          <a:solidFill>
                            <a:srgbClr val="FF0000"/>
                          </a:solidFill>
                          <a:latin typeface="DFKai-SB" panose="03000509000000000000" pitchFamily="65" charset="-120"/>
                          <a:ea typeface="DFKai-SB" panose="03000509000000000000" pitchFamily="65" charset="-120"/>
                        </a:rPr>
                        <a:t>傾斜角度</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a:solidFill>
                            <a:srgbClr val="FF0000"/>
                          </a:solidFill>
                          <a:latin typeface="DFKai-SB" panose="03000509000000000000" pitchFamily="65" charset="-120"/>
                          <a:ea typeface="DFKai-SB" panose="03000509000000000000" pitchFamily="65" charset="-120"/>
                        </a:rPr>
                        <a:t>警示裝置</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記錄</a:t>
                      </a:r>
                      <a:r>
                        <a:rPr lang="en-US" altLang="zh-CN" sz="1800" b="0" dirty="0">
                          <a:solidFill>
                            <a:schemeClr val="tx1"/>
                          </a:solidFill>
                          <a:latin typeface="DFKai-SB" panose="03000509000000000000" pitchFamily="65" charset="-120"/>
                          <a:ea typeface="DFKai-SB" panose="03000509000000000000" pitchFamily="65" charset="-120"/>
                        </a:rPr>
                        <a:t>+</a:t>
                      </a:r>
                      <a:r>
                        <a:rPr lang="zh-CN" altLang="en-US" sz="1800" b="0" dirty="0">
                          <a:solidFill>
                            <a:srgbClr val="FF0000"/>
                          </a:solidFill>
                          <a:latin typeface="DFKai-SB" panose="03000509000000000000" pitchFamily="65" charset="-120"/>
                          <a:ea typeface="DFKai-SB" panose="03000509000000000000" pitchFamily="65" charset="-120"/>
                        </a:rPr>
                        <a:t>傾斜角度</a:t>
                      </a:r>
                      <a:endParaRPr lang="zh-CN" altLang="en-US" sz="1800" b="0" dirty="0">
                        <a:solidFill>
                          <a:schemeClr val="tx1"/>
                        </a:solidFill>
                        <a:latin typeface="DFKai-SB" panose="03000509000000000000" pitchFamily="65" charset="-120"/>
                        <a:ea typeface="DFKai-SB" panose="03000509000000000000" pitchFamily="65" charset="-120"/>
                      </a:endParaRPr>
                    </a:p>
                    <a:p>
                      <a:endParaRPr lang="en-US" altLang="zh-CN" sz="1800" b="0" dirty="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extLst>
                  <a:ext uri="{0D108BD9-81ED-4DB2-BD59-A6C34878D82A}">
                    <a16:rowId xmlns:a16="http://schemas.microsoft.com/office/drawing/2014/main" val="10000"/>
                  </a:ext>
                </a:extLst>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solidFill>
                            <a:prstClr val="black">
                              <a:lumMod val="85000"/>
                              <a:lumOff val="15000"/>
                            </a:prstClr>
                          </a:solidFill>
                          <a:latin typeface="DFKai-SB" panose="03000509000000000000" pitchFamily="65" charset="-120"/>
                          <a:ea typeface="DFKai-SB" panose="03000509000000000000" pitchFamily="65" charset="-120"/>
                        </a:rPr>
                        <a:t>4.</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1800" dirty="0">
                          <a:solidFill>
                            <a:srgbClr val="FF0000"/>
                          </a:solidFill>
                          <a:latin typeface="DFKai-SB" panose="03000509000000000000" pitchFamily="65" charset="-120"/>
                          <a:ea typeface="DFKai-SB" panose="03000509000000000000" pitchFamily="65" charset="-120"/>
                        </a:rPr>
                        <a:t>警示裝置</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1800" dirty="0">
                          <a:solidFill>
                            <a:srgbClr val="FF0000"/>
                          </a:solidFill>
                          <a:latin typeface="DFKai-SB" panose="03000509000000000000" pitchFamily="65" charset="-120"/>
                          <a:ea typeface="DFKai-SB" panose="03000509000000000000" pitchFamily="65" charset="-120"/>
                        </a:rPr>
                        <a:t>警示客戶</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a:solidFill>
                            <a:srgbClr val="FF0000"/>
                          </a:solidFill>
                          <a:latin typeface="DFKai-SB" panose="03000509000000000000" pitchFamily="65" charset="-120"/>
                          <a:ea typeface="DFKai-SB" panose="03000509000000000000" pitchFamily="65" charset="-120"/>
                        </a:rPr>
                        <a:t>警示</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a:solidFill>
                            <a:srgbClr val="FF0000"/>
                          </a:solidFill>
                          <a:latin typeface="DFKai-SB" panose="03000509000000000000" pitchFamily="65" charset="-120"/>
                          <a:ea typeface="DFKai-SB" panose="03000509000000000000" pitchFamily="65" charset="-120"/>
                        </a:rPr>
                        <a:t>客戶</a:t>
                      </a:r>
                      <a:endParaRPr lang="zh-CN" altLang="en-US" sz="140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extLst>
                  <a:ext uri="{0D108BD9-81ED-4DB2-BD59-A6C34878D82A}">
                    <a16:rowId xmlns:a16="http://schemas.microsoft.com/office/drawing/2014/main" val="10001"/>
                  </a:ext>
                </a:extLst>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a:solidFill>
                            <a:schemeClr val="tx1"/>
                          </a:solidFill>
                          <a:latin typeface="DFKai-SB" panose="03000509000000000000" pitchFamily="65" charset="-120"/>
                          <a:ea typeface="DFKai-SB" panose="03000509000000000000" pitchFamily="65" charset="-120"/>
                        </a:rPr>
                        <a:t>13.</a:t>
                      </a:r>
                      <a:r>
                        <a:rPr lang="zh-TW" altLang="en-US" sz="1800" dirty="0">
                          <a:solidFill>
                            <a:srgbClr val="FF0000"/>
                          </a:solidFill>
                          <a:latin typeface="DFKai-SB" panose="03000509000000000000" pitchFamily="65" charset="-120"/>
                          <a:ea typeface="DFKai-SB" panose="03000509000000000000" pitchFamily="65" charset="-120"/>
                        </a:rPr>
                        <a:t>客戶</a:t>
                      </a:r>
                      <a:r>
                        <a:rPr lang="zh-TW" altLang="en-US" sz="1800" dirty="0">
                          <a:solidFill>
                            <a:schemeClr val="tx1"/>
                          </a:solidFill>
                          <a:latin typeface="DFKai-SB" panose="03000509000000000000" pitchFamily="65" charset="-120"/>
                          <a:ea typeface="DFKai-SB" panose="03000509000000000000" pitchFamily="65" charset="-120"/>
                        </a:rPr>
                        <a:t>要做出轉彎行為時，</a:t>
                      </a:r>
                      <a:r>
                        <a:rPr lang="zh-TW" altLang="en-US" sz="1800" dirty="0">
                          <a:solidFill>
                            <a:srgbClr val="FF0000"/>
                          </a:solidFill>
                          <a:latin typeface="DFKai-SB" panose="03000509000000000000" pitchFamily="65" charset="-120"/>
                          <a:ea typeface="DFKai-SB" panose="03000509000000000000" pitchFamily="65" charset="-120"/>
                        </a:rPr>
                        <a:t>警示裝置</a:t>
                      </a:r>
                      <a:r>
                        <a:rPr lang="zh-TW" altLang="en-US" sz="1800" dirty="0">
                          <a:solidFill>
                            <a:schemeClr val="tx1"/>
                          </a:solidFill>
                          <a:latin typeface="DFKai-SB" panose="03000509000000000000" pitchFamily="65" charset="-120"/>
                          <a:ea typeface="DFKai-SB" panose="03000509000000000000" pitchFamily="65" charset="-120"/>
                        </a:rPr>
                        <a:t>也會對此進行檢測</a:t>
                      </a:r>
                      <a:r>
                        <a:rPr lang="zh-CN" altLang="en-US" sz="1800" dirty="0">
                          <a:solidFill>
                            <a:schemeClr val="tx1"/>
                          </a:solidFill>
                          <a:latin typeface="DFKai-SB" panose="03000509000000000000" pitchFamily="65" charset="-120"/>
                          <a:ea typeface="DFKai-SB" panose="03000509000000000000" pitchFamily="65" charset="-120"/>
                        </a:rPr>
                        <a:t>，</a:t>
                      </a:r>
                      <a:r>
                        <a:rPr lang="zh-TW" altLang="en-US" sz="1800" dirty="0">
                          <a:solidFill>
                            <a:schemeClr val="tx1"/>
                          </a:solidFill>
                          <a:latin typeface="DFKai-SB" panose="03000509000000000000" pitchFamily="65" charset="-120"/>
                          <a:ea typeface="DFKai-SB" panose="03000509000000000000" pitchFamily="65" charset="-120"/>
                        </a:rPr>
                        <a:t>並將預行進的方向</a:t>
                      </a:r>
                      <a:r>
                        <a:rPr lang="zh-TW" altLang="en-US" sz="1800" dirty="0">
                          <a:solidFill>
                            <a:srgbClr val="FF0000"/>
                          </a:solidFill>
                          <a:latin typeface="DFKai-SB" panose="03000509000000000000" pitchFamily="65" charset="-120"/>
                          <a:ea typeface="DFKai-SB" panose="03000509000000000000" pitchFamily="65" charset="-120"/>
                        </a:rPr>
                        <a:t>顯示</a:t>
                      </a:r>
                      <a:r>
                        <a:rPr lang="zh-TW" altLang="en-US" sz="1800" dirty="0">
                          <a:solidFill>
                            <a:schemeClr val="tx1"/>
                          </a:solidFill>
                          <a:latin typeface="DFKai-SB" panose="03000509000000000000" pitchFamily="65" charset="-120"/>
                          <a:ea typeface="DFKai-SB" panose="03000509000000000000" pitchFamily="65" charset="-120"/>
                        </a:rPr>
                        <a:t>在</a:t>
                      </a:r>
                      <a:r>
                        <a:rPr lang="en-US" altLang="zh-TW" sz="1800" dirty="0">
                          <a:solidFill>
                            <a:schemeClr val="tx1"/>
                          </a:solidFill>
                          <a:latin typeface="DFKai-SB" panose="03000509000000000000" pitchFamily="65" charset="-120"/>
                          <a:ea typeface="DFKai-SB" panose="03000509000000000000" pitchFamily="65" charset="-120"/>
                        </a:rPr>
                        <a:t>LCD</a:t>
                      </a:r>
                      <a:r>
                        <a:rPr lang="zh-TW" altLang="en-US" sz="1800" dirty="0">
                          <a:solidFill>
                            <a:schemeClr val="tx1"/>
                          </a:solidFill>
                          <a:latin typeface="DFKai-SB" panose="03000509000000000000" pitchFamily="65" charset="-120"/>
                          <a:ea typeface="DFKai-SB" panose="03000509000000000000" pitchFamily="65" charset="-120"/>
                        </a:rPr>
                        <a:t>顯示屏上</a:t>
                      </a:r>
                      <a:r>
                        <a:rPr lang="zh-CN" altLang="en-US" sz="1800" dirty="0">
                          <a:solidFill>
                            <a:schemeClr val="tx1"/>
                          </a:solidFill>
                          <a:latin typeface="DFKai-SB" panose="03000509000000000000" pitchFamily="65" charset="-120"/>
                          <a:ea typeface="DFKai-SB" panose="03000509000000000000" pitchFamily="65" charset="-120"/>
                        </a:rPr>
                        <a:t>。</a:t>
                      </a:r>
                      <a:endParaRPr lang="zh-CN" altLang="en-US" dirty="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a:solidFill>
                            <a:srgbClr val="FF0000"/>
                          </a:solidFill>
                          <a:latin typeface="DFKai-SB" panose="03000509000000000000" pitchFamily="65" charset="-120"/>
                          <a:ea typeface="DFKai-SB" panose="03000509000000000000" pitchFamily="65" charset="-120"/>
                        </a:rPr>
                        <a:t>裝置</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告知</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客戶</a:t>
                      </a:r>
                      <a:endParaRPr lang="zh-TW" altLang="en-US" sz="1800" dirty="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extLst>
                  <a:ext uri="{0D108BD9-81ED-4DB2-BD59-A6C34878D82A}">
                    <a16:rowId xmlns:a16="http://schemas.microsoft.com/office/drawing/2014/main" val="10002"/>
                  </a:ext>
                </a:extLst>
              </a:tr>
              <a:tr h="11849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a:solidFill>
                            <a:srgbClr val="FF0000"/>
                          </a:solidFill>
                          <a:latin typeface="DFKai-SB" panose="03000509000000000000" pitchFamily="65" charset="-120"/>
                          <a:ea typeface="DFKai-SB" panose="03000509000000000000" pitchFamily="65" charset="-120"/>
                        </a:rPr>
                        <a:t>裝置</a:t>
                      </a:r>
                      <a:r>
                        <a:rPr lang="en-US" altLang="zh-TW" sz="1800" dirty="0">
                          <a:solidFill>
                            <a:schemeClr val="tx1"/>
                          </a:solidFill>
                          <a:latin typeface="DFKai-SB" panose="03000509000000000000" pitchFamily="65" charset="-120"/>
                          <a:ea typeface="DFKai-SB" panose="03000509000000000000" pitchFamily="65" charset="-120"/>
                        </a:rPr>
                        <a:t>+</a:t>
                      </a:r>
                      <a:r>
                        <a:rPr lang="zh-TW" altLang="en-US" sz="1800" dirty="0">
                          <a:solidFill>
                            <a:srgbClr val="FF0000"/>
                          </a:solidFill>
                          <a:latin typeface="DFKai-SB" panose="03000509000000000000" pitchFamily="65" charset="-120"/>
                          <a:ea typeface="DFKai-SB" panose="03000509000000000000" pitchFamily="65" charset="-120"/>
                        </a:rPr>
                        <a:t>提醒</a:t>
                      </a:r>
                      <a:r>
                        <a:rPr lang="en-US" altLang="zh-TW" sz="1800" dirty="0">
                          <a:solidFill>
                            <a:schemeClr val="tx1"/>
                          </a:solidFill>
                          <a:latin typeface="DFKai-SB" panose="03000509000000000000" pitchFamily="65" charset="-120"/>
                          <a:ea typeface="DFKai-SB" panose="03000509000000000000" pitchFamily="65" charset="-120"/>
                        </a:rPr>
                        <a:t>+</a:t>
                      </a:r>
                      <a:r>
                        <a:rPr lang="zh-TW" altLang="en-US" sz="1800" dirty="0">
                          <a:solidFill>
                            <a:srgbClr val="FF0000"/>
                          </a:solidFill>
                          <a:latin typeface="DFKai-SB" panose="03000509000000000000" pitchFamily="65" charset="-120"/>
                          <a:ea typeface="DFKai-SB" panose="03000509000000000000" pitchFamily="65" charset="-120"/>
                        </a:rPr>
                        <a:t>其他跟車</a:t>
                      </a:r>
                    </a:p>
                    <a:p>
                      <a:endParaRPr lang="zh-TW" altLang="en-US" dirty="0"/>
                    </a:p>
                  </a:txBody>
                  <a:tcP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cxnSp>
        <p:nvCxnSpPr>
          <p:cNvPr id="7" name="直線單箭頭接點 6"/>
          <p:cNvCxnSpPr/>
          <p:nvPr/>
        </p:nvCxnSpPr>
        <p:spPr>
          <a:xfrm>
            <a:off x="4474027" y="2313992"/>
            <a:ext cx="438539" cy="59715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040930" y="3508311"/>
            <a:ext cx="871636" cy="98904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169294" y="3489649"/>
            <a:ext cx="1743272" cy="1437693"/>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883861" y="3272712"/>
            <a:ext cx="949396" cy="744116"/>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3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21</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434710482"/>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使用</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a:solidFill>
                            <a:schemeClr val="tx1"/>
                          </a:solidFill>
                          <a:effectLst/>
                          <a:latin typeface="標楷體" panose="03000509000000000000" pitchFamily="65" charset="-120"/>
                          <a:ea typeface="標楷體" panose="03000509000000000000" pitchFamily="65" charset="-120"/>
                        </a:rPr>
                        <a:t>客戶</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使用</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客戶需先註冊並登入</a:t>
                      </a:r>
                      <a:r>
                        <a:rPr lang="en-US" altLang="zh-TW" sz="1800" b="0" dirty="0">
                          <a:solidFill>
                            <a:schemeClr val="tx1"/>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每次使用時</a:t>
                      </a:r>
                      <a:r>
                        <a:rPr lang="zh-CN" altLang="en-US"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可選擇打開藍芽功能</a:t>
                      </a:r>
                      <a:r>
                        <a:rPr lang="zh-CN" altLang="en-US"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將裝置與</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連接</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客戶可從</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中檢視裝置回傳之數據</a:t>
                      </a:r>
                      <a:r>
                        <a:rPr lang="en-US" altLang="zh-TW"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如</a:t>
                      </a:r>
                      <a:r>
                        <a:rPr lang="en-US" altLang="zh-TW"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傾斜角度、壓車位置等</a:t>
                      </a:r>
                      <a:r>
                        <a:rPr lang="en-US" altLang="zh-TW" sz="1800" b="0" dirty="0">
                          <a:solidFill>
                            <a:schemeClr val="tx1"/>
                          </a:solidFill>
                          <a:latin typeface="DFKai-SB" panose="03000509000000000000" pitchFamily="65" charset="-120"/>
                          <a:ea typeface="DFKai-SB" panose="03000509000000000000" pitchFamily="65" charset="-120"/>
                        </a:rPr>
                        <a:t>)</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 。</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客戶可選擇接受製作者的體驗改善或關閉某些度段的提醒</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sz="1800" b="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34158463"/>
              </p:ext>
            </p:extLst>
          </p:nvPr>
        </p:nvGraphicFramePr>
        <p:xfrm>
          <a:off x="0" y="1427584"/>
          <a:ext cx="4730620" cy="5042262"/>
        </p:xfrm>
        <a:graphic>
          <a:graphicData uri="http://schemas.openxmlformats.org/drawingml/2006/table">
            <a:tbl>
              <a:tblPr firstRow="1" bandRow="1">
                <a:tableStyleId>{5C22544A-7EE6-4342-B048-85BDC9FD1C3A}</a:tableStyleId>
              </a:tblPr>
              <a:tblGrid>
                <a:gridCol w="3219062">
                  <a:extLst>
                    <a:ext uri="{9D8B030D-6E8A-4147-A177-3AD203B41FA5}">
                      <a16:colId xmlns:a16="http://schemas.microsoft.com/office/drawing/2014/main" val="20000"/>
                    </a:ext>
                  </a:extLst>
                </a:gridCol>
                <a:gridCol w="1511558">
                  <a:extLst>
                    <a:ext uri="{9D8B030D-6E8A-4147-A177-3AD203B41FA5}">
                      <a16:colId xmlns:a16="http://schemas.microsoft.com/office/drawing/2014/main" val="20001"/>
                    </a:ext>
                  </a:extLst>
                </a:gridCol>
              </a:tblGrid>
              <a:tr h="972768">
                <a:tc>
                  <a:txBody>
                    <a:bodyPr/>
                    <a:lstStyle/>
                    <a:p>
                      <a:r>
                        <a:rPr lang="en-US" altLang="zh-CN" sz="1800" b="0" dirty="0">
                          <a:solidFill>
                            <a:schemeClr val="tx1"/>
                          </a:solidFill>
                          <a:latin typeface="DFKai-SB" panose="03000509000000000000" pitchFamily="65" charset="-120"/>
                          <a:ea typeface="DFKai-SB" panose="03000509000000000000" pitchFamily="65" charset="-120"/>
                        </a:rPr>
                        <a:t>5.</a:t>
                      </a:r>
                      <a:r>
                        <a:rPr lang="zh-CN" altLang="en-US" sz="1800" b="0" dirty="0">
                          <a:solidFill>
                            <a:srgbClr val="FF0000"/>
                          </a:solidFill>
                          <a:latin typeface="DFKai-SB" panose="03000509000000000000" pitchFamily="65" charset="-120"/>
                          <a:ea typeface="DFKai-SB" panose="03000509000000000000" pitchFamily="65" charset="-120"/>
                        </a:rPr>
                        <a:t>客戶</a:t>
                      </a:r>
                      <a:r>
                        <a:rPr lang="zh-CN" altLang="en-US" sz="1800" b="0" dirty="0">
                          <a:solidFill>
                            <a:schemeClr val="tx1"/>
                          </a:solidFill>
                          <a:latin typeface="DFKai-SB" panose="03000509000000000000" pitchFamily="65" charset="-120"/>
                          <a:ea typeface="DFKai-SB" panose="03000509000000000000" pitchFamily="65" charset="-120"/>
                        </a:rPr>
                        <a:t>在使用</a:t>
                      </a:r>
                      <a:r>
                        <a:rPr lang="en-US" altLang="zh-CN" sz="1800" b="0" dirty="0">
                          <a:solidFill>
                            <a:srgbClr val="FF0000"/>
                          </a:solidFill>
                          <a:latin typeface="DFKai-SB" panose="03000509000000000000" pitchFamily="65" charset="-120"/>
                          <a:ea typeface="DFKai-SB" panose="03000509000000000000" pitchFamily="65" charset="-120"/>
                        </a:rPr>
                        <a:t>app</a:t>
                      </a:r>
                      <a:r>
                        <a:rPr lang="zh-CN" altLang="en-US" sz="1800" b="0" dirty="0">
                          <a:solidFill>
                            <a:schemeClr val="tx1"/>
                          </a:solidFill>
                          <a:latin typeface="DFKai-SB" panose="03000509000000000000" pitchFamily="65" charset="-120"/>
                          <a:ea typeface="DFKai-SB" panose="03000509000000000000" pitchFamily="65" charset="-120"/>
                        </a:rPr>
                        <a:t>之前，需先註冊並</a:t>
                      </a:r>
                      <a:r>
                        <a:rPr lang="zh-CN" altLang="en-US" sz="1800" b="0" dirty="0">
                          <a:solidFill>
                            <a:srgbClr val="FF0000"/>
                          </a:solidFill>
                          <a:latin typeface="DFKai-SB" panose="03000509000000000000" pitchFamily="65" charset="-120"/>
                          <a:ea typeface="DFKai-SB" panose="03000509000000000000" pitchFamily="65" charset="-120"/>
                        </a:rPr>
                        <a:t>登</a:t>
                      </a:r>
                      <a:r>
                        <a:rPr lang="zh-TW" altLang="en-US" sz="1800" b="0" dirty="0">
                          <a:solidFill>
                            <a:srgbClr val="FF0000"/>
                          </a:solidFill>
                          <a:latin typeface="DFKai-SB" panose="03000509000000000000" pitchFamily="65" charset="-120"/>
                          <a:ea typeface="DFKai-SB" panose="03000509000000000000" pitchFamily="65" charset="-120"/>
                        </a:rPr>
                        <a:t>入</a:t>
                      </a:r>
                      <a:r>
                        <a:rPr lang="zh-CN" altLang="en-US" sz="1800" b="0" dirty="0">
                          <a:solidFill>
                            <a:schemeClr val="tx1"/>
                          </a:solidFill>
                          <a:latin typeface="DFKai-SB" panose="03000509000000000000" pitchFamily="65" charset="-120"/>
                          <a:ea typeface="DFKai-SB" panose="03000509000000000000" pitchFamily="65" charset="-120"/>
                        </a:rPr>
                        <a:t>賬號，才能使用完整功能。</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a:solidFill>
                            <a:srgbClr val="FF0000"/>
                          </a:solidFill>
                          <a:latin typeface="DFKai-SB" panose="03000509000000000000" pitchFamily="65" charset="-120"/>
                          <a:ea typeface="DFKai-SB" panose="03000509000000000000" pitchFamily="65" charset="-120"/>
                        </a:rPr>
                        <a:t>登</a:t>
                      </a:r>
                      <a:r>
                        <a:rPr lang="zh-TW" altLang="en-US" sz="1800" b="0" dirty="0">
                          <a:solidFill>
                            <a:srgbClr val="FF0000"/>
                          </a:solidFill>
                          <a:latin typeface="DFKai-SB" panose="03000509000000000000" pitchFamily="65" charset="-120"/>
                          <a:ea typeface="DFKai-SB" panose="03000509000000000000" pitchFamily="65" charset="-120"/>
                        </a:rPr>
                        <a:t>入</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1800" b="0" dirty="0">
                          <a:solidFill>
                            <a:srgbClr val="FF0000"/>
                          </a:solidFill>
                          <a:latin typeface="DFKai-SB" panose="03000509000000000000" pitchFamily="65" charset="-120"/>
                          <a:ea typeface="DFKai-SB" panose="03000509000000000000" pitchFamily="65" charset="-120"/>
                        </a:rPr>
                        <a:t>app</a:t>
                      </a:r>
                      <a:endParaRPr lang="zh-CN" altLang="en-US" b="0" dirty="0"/>
                    </a:p>
                    <a:p>
                      <a:endParaRPr lang="en-US" altLang="zh-CN" sz="1800" b="0" dirty="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extLst>
                  <a:ext uri="{0D108BD9-81ED-4DB2-BD59-A6C34878D82A}">
                    <a16:rowId xmlns:a16="http://schemas.microsoft.com/office/drawing/2014/main" val="10000"/>
                  </a:ext>
                </a:extLst>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solidFill>
                            <a:prstClr val="black">
                              <a:lumMod val="85000"/>
                              <a:lumOff val="15000"/>
                            </a:prstClr>
                          </a:solidFill>
                          <a:latin typeface="DFKai-SB" panose="03000509000000000000" pitchFamily="65" charset="-120"/>
                          <a:ea typeface="DFKai-SB" panose="03000509000000000000" pitchFamily="65" charset="-120"/>
                        </a:rPr>
                        <a:t>6.</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1800" dirty="0">
                          <a:solidFill>
                            <a:srgbClr val="FF0000"/>
                          </a:solidFill>
                          <a:latin typeface="DFKai-SB" panose="03000509000000000000" pitchFamily="65" charset="-120"/>
                          <a:ea typeface="DFKai-SB" panose="03000509000000000000" pitchFamily="65" charset="-120"/>
                        </a:rPr>
                        <a:t>客戶</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1800" dirty="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所綁定的</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帳戶</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進行</a:t>
                      </a:r>
                      <a:r>
                        <a:rPr lang="zh-CN" altLang="en-US" sz="1800" dirty="0">
                          <a:solidFill>
                            <a:srgbClr val="FF0000"/>
                          </a:solidFill>
                          <a:latin typeface="DFKai-SB" panose="03000509000000000000" pitchFamily="65" charset="-120"/>
                          <a:ea typeface="DFKai-SB" panose="03000509000000000000" pitchFamily="65" charset="-120"/>
                        </a:rPr>
                        <a:t>綁定</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1800" dirty="0">
                          <a:solidFill>
                            <a:srgbClr val="FF0000"/>
                          </a:solidFill>
                          <a:latin typeface="DFKai-SB" panose="03000509000000000000" pitchFamily="65" charset="-120"/>
                          <a:ea typeface="DFKai-SB" panose="03000509000000000000" pitchFamily="65" charset="-120"/>
                        </a:rPr>
                        <a:t>警示裝置</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1800" dirty="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客戶</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a:solidFill>
                            <a:srgbClr val="FF0000"/>
                          </a:solidFill>
                          <a:latin typeface="DFKai-SB" panose="03000509000000000000" pitchFamily="65" charset="-120"/>
                          <a:ea typeface="DFKai-SB" panose="03000509000000000000" pitchFamily="65" charset="-120"/>
                        </a:rPr>
                        <a:t>綁定</a:t>
                      </a:r>
                      <a:r>
                        <a:rPr kumimoji="0" lang="en-US" altLang="zh-CN"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a:solidFill>
                            <a:srgbClr val="FF0000"/>
                          </a:solidFill>
                          <a:latin typeface="DFKai-SB" panose="03000509000000000000" pitchFamily="65" charset="-120"/>
                          <a:ea typeface="DFKai-SB" panose="03000509000000000000" pitchFamily="65" charset="-120"/>
                        </a:rPr>
                        <a:t>警示裝置</a:t>
                      </a:r>
                      <a:endParaRPr lang="zh-CN" altLang="en-US" dirty="0"/>
                    </a:p>
                  </a:txBody>
                  <a:tcPr>
                    <a:solidFill>
                      <a:schemeClr val="accent1">
                        <a:lumMod val="40000"/>
                        <a:lumOff val="60000"/>
                      </a:schemeClr>
                    </a:solidFill>
                  </a:tcPr>
                </a:tc>
                <a:extLst>
                  <a:ext uri="{0D108BD9-81ED-4DB2-BD59-A6C34878D82A}">
                    <a16:rowId xmlns:a16="http://schemas.microsoft.com/office/drawing/2014/main" val="10001"/>
                  </a:ext>
                </a:extLst>
              </a:tr>
              <a:tr h="1201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客戶</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校準</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裝置</a:t>
                      </a:r>
                    </a:p>
                    <a:p>
                      <a:r>
                        <a:rPr lang="zh-CN" altLang="en-US" sz="1800" dirty="0">
                          <a:solidFill>
                            <a:srgbClr val="FF0000"/>
                          </a:solidFill>
                          <a:latin typeface="DFKai-SB" panose="03000509000000000000" pitchFamily="65" charset="-120"/>
                          <a:ea typeface="DFKai-SB" panose="03000509000000000000" pitchFamily="65" charset="-120"/>
                        </a:rPr>
                        <a:t>客戶</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確認</a:t>
                      </a:r>
                      <a:r>
                        <a:rPr lang="en-US" altLang="zh-CN"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數據</a:t>
                      </a:r>
                    </a:p>
                  </a:txBody>
                  <a:tcPr>
                    <a:solidFill>
                      <a:schemeClr val="accent1">
                        <a:lumMod val="60000"/>
                        <a:lumOff val="40000"/>
                      </a:schemeClr>
                    </a:solidFill>
                  </a:tcPr>
                </a:tc>
                <a:extLst>
                  <a:ext uri="{0D108BD9-81ED-4DB2-BD59-A6C34878D82A}">
                    <a16:rowId xmlns:a16="http://schemas.microsoft.com/office/drawing/2014/main" val="10002"/>
                  </a:ext>
                </a:extLst>
              </a:tr>
              <a:tr h="1175657">
                <a:tc>
                  <a:txBody>
                    <a:bodyPr/>
                    <a:lstStyle/>
                    <a:p>
                      <a:r>
                        <a:rPr lang="en-US" altLang="zh-TW" sz="1800" dirty="0">
                          <a:solidFill>
                            <a:schemeClr val="tx1"/>
                          </a:solidFill>
                          <a:latin typeface="DFKai-SB" panose="03000509000000000000" pitchFamily="65" charset="-120"/>
                          <a:ea typeface="DFKai-SB" panose="03000509000000000000" pitchFamily="65" charset="-120"/>
                        </a:rPr>
                        <a:t>16.</a:t>
                      </a:r>
                      <a:r>
                        <a:rPr lang="zh-CN" altLang="en-US" sz="1800" dirty="0">
                          <a:solidFill>
                            <a:srgbClr val="FF0000"/>
                          </a:solidFill>
                          <a:latin typeface="DFKai-SB" panose="03000509000000000000" pitchFamily="65" charset="-120"/>
                          <a:ea typeface="DFKai-SB" panose="03000509000000000000" pitchFamily="65" charset="-120"/>
                        </a:rPr>
                        <a:t>客戶</a:t>
                      </a:r>
                      <a:r>
                        <a:rPr lang="zh-CN" altLang="en-US" sz="1800" dirty="0">
                          <a:solidFill>
                            <a:schemeClr val="tx1"/>
                          </a:solidFill>
                          <a:latin typeface="DFKai-SB" panose="03000509000000000000" pitchFamily="65" charset="-120"/>
                          <a:ea typeface="DFKai-SB" panose="03000509000000000000" pitchFamily="65" charset="-120"/>
                        </a:rPr>
                        <a:t>可通過</a:t>
                      </a:r>
                      <a:r>
                        <a:rPr lang="en-US" altLang="zh-CN" sz="1800" dirty="0">
                          <a:solidFill>
                            <a:schemeClr val="tx1"/>
                          </a:solidFill>
                          <a:latin typeface="DFKai-SB" panose="03000509000000000000" pitchFamily="65" charset="-120"/>
                          <a:ea typeface="DFKai-SB" panose="03000509000000000000" pitchFamily="65" charset="-120"/>
                        </a:rPr>
                        <a:t>app</a:t>
                      </a:r>
                      <a:r>
                        <a:rPr lang="zh-CN" altLang="en-US" sz="1800" dirty="0">
                          <a:solidFill>
                            <a:schemeClr val="tx1"/>
                          </a:solidFill>
                          <a:latin typeface="DFKai-SB" panose="03000509000000000000" pitchFamily="65" charset="-120"/>
                          <a:ea typeface="DFKai-SB" panose="03000509000000000000" pitchFamily="65" charset="-120"/>
                        </a:rPr>
                        <a:t>選擇</a:t>
                      </a:r>
                      <a:r>
                        <a:rPr lang="zh-CN" altLang="en-US" sz="1800" dirty="0">
                          <a:solidFill>
                            <a:srgbClr val="FF0000"/>
                          </a:solidFill>
                          <a:latin typeface="DFKai-SB" panose="03000509000000000000" pitchFamily="65" charset="-120"/>
                          <a:ea typeface="DFKai-SB" panose="03000509000000000000" pitchFamily="65" charset="-120"/>
                        </a:rPr>
                        <a:t>接受</a:t>
                      </a:r>
                      <a:r>
                        <a:rPr lang="zh-CN" altLang="en-US" sz="1800" dirty="0">
                          <a:solidFill>
                            <a:schemeClr val="tx1"/>
                          </a:solidFill>
                          <a:latin typeface="DFKai-SB" panose="03000509000000000000" pitchFamily="65" charset="-120"/>
                          <a:ea typeface="DFKai-SB" panose="03000509000000000000" pitchFamily="65" charset="-120"/>
                        </a:rPr>
                        <a:t>製作者的體驗</a:t>
                      </a:r>
                      <a:r>
                        <a:rPr lang="zh-CN" altLang="en-US" sz="1800" dirty="0">
                          <a:solidFill>
                            <a:srgbClr val="FF0000"/>
                          </a:solidFill>
                          <a:latin typeface="DFKai-SB" panose="03000509000000000000" pitchFamily="65" charset="-120"/>
                          <a:ea typeface="DFKai-SB" panose="03000509000000000000" pitchFamily="65" charset="-120"/>
                        </a:rPr>
                        <a:t>改善</a:t>
                      </a:r>
                      <a:r>
                        <a:rPr lang="zh-CN" altLang="en-US" sz="1800" dirty="0">
                          <a:solidFill>
                            <a:schemeClr val="tx1"/>
                          </a:solidFill>
                          <a:latin typeface="DFKai-SB" panose="03000509000000000000" pitchFamily="65" charset="-120"/>
                          <a:ea typeface="DFKai-SB" panose="03000509000000000000" pitchFamily="65" charset="-120"/>
                        </a:rPr>
                        <a:t>，或者也可</a:t>
                      </a:r>
                      <a:r>
                        <a:rPr lang="zh-CN" altLang="en-US" sz="1800" dirty="0">
                          <a:solidFill>
                            <a:srgbClr val="FF0000"/>
                          </a:solidFill>
                          <a:latin typeface="DFKai-SB" panose="03000509000000000000" pitchFamily="65" charset="-120"/>
                          <a:ea typeface="DFKai-SB" panose="03000509000000000000" pitchFamily="65" charset="-120"/>
                        </a:rPr>
                        <a:t>關閉</a:t>
                      </a:r>
                      <a:r>
                        <a:rPr lang="zh-CN" altLang="en-US" sz="1800" dirty="0">
                          <a:solidFill>
                            <a:schemeClr val="tx1"/>
                          </a:solidFill>
                          <a:latin typeface="DFKai-SB" panose="03000509000000000000" pitchFamily="65" charset="-120"/>
                          <a:ea typeface="DFKai-SB" panose="03000509000000000000" pitchFamily="65" charset="-120"/>
                        </a:rPr>
                        <a:t>一些路段的</a:t>
                      </a:r>
                      <a:r>
                        <a:rPr lang="zh-CN" altLang="en-US" sz="1800" dirty="0">
                          <a:solidFill>
                            <a:srgbClr val="FF0000"/>
                          </a:solidFill>
                          <a:latin typeface="DFKai-SB" panose="03000509000000000000" pitchFamily="65" charset="-120"/>
                          <a:ea typeface="DFKai-SB" panose="03000509000000000000" pitchFamily="65" charset="-120"/>
                        </a:rPr>
                        <a:t>提醒</a:t>
                      </a:r>
                      <a:r>
                        <a:rPr lang="zh-CN" altLang="en-US" sz="1800" dirty="0">
                          <a:solidFill>
                            <a:schemeClr val="tx1"/>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客戶</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接受</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改善</a:t>
                      </a:r>
                      <a:endParaRPr lang="en-US" altLang="zh-CN" sz="1800" dirty="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latin typeface="DFKai-SB" panose="03000509000000000000" pitchFamily="65" charset="-120"/>
                          <a:ea typeface="DFKai-SB" panose="03000509000000000000" pitchFamily="65" charset="-120"/>
                        </a:rPr>
                        <a:t>客戶</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關閉</a:t>
                      </a:r>
                      <a:r>
                        <a:rPr lang="en-US" altLang="zh-TW" sz="1800" dirty="0">
                          <a:solidFill>
                            <a:schemeClr val="tx1"/>
                          </a:solidFill>
                          <a:latin typeface="DFKai-SB" panose="03000509000000000000" pitchFamily="65" charset="-120"/>
                          <a:ea typeface="DFKai-SB" panose="03000509000000000000" pitchFamily="65" charset="-120"/>
                        </a:rPr>
                        <a:t>+</a:t>
                      </a:r>
                      <a:r>
                        <a:rPr lang="zh-CN" altLang="en-US" sz="1800" dirty="0">
                          <a:solidFill>
                            <a:srgbClr val="FF0000"/>
                          </a:solidFill>
                          <a:latin typeface="DFKai-SB" panose="03000509000000000000" pitchFamily="65" charset="-120"/>
                          <a:ea typeface="DFKai-SB" panose="03000509000000000000" pitchFamily="65" charset="-120"/>
                        </a:rPr>
                        <a:t>提醒</a:t>
                      </a:r>
                      <a:endParaRPr lang="en-US" altLang="zh-CN" sz="1800" dirty="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cxnSp>
        <p:nvCxnSpPr>
          <p:cNvPr id="5" name="直線單箭頭接點 4"/>
          <p:cNvCxnSpPr/>
          <p:nvPr/>
        </p:nvCxnSpPr>
        <p:spPr>
          <a:xfrm>
            <a:off x="4145122" y="2062066"/>
            <a:ext cx="678805" cy="513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4029654" y="2985796"/>
            <a:ext cx="794273" cy="42920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4484524" y="3610947"/>
            <a:ext cx="339403" cy="96105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71609" y="4245429"/>
            <a:ext cx="339403" cy="151467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22</a:t>
            </a:fld>
            <a:endParaRPr lang="zh-TW" altLang="en-US"/>
          </a:p>
        </p:txBody>
      </p:sp>
      <p:sp>
        <p:nvSpPr>
          <p:cNvPr id="3" name="橢圓 2">
            <a:extLst>
              <a:ext uri="{FF2B5EF4-FFF2-40B4-BE49-F238E27FC236}">
                <a16:creationId xmlns:a16="http://schemas.microsoft.com/office/drawing/2014/main" id="{954DA29F-2789-4F65-A0C8-452D8C2430A4}"/>
              </a:ext>
            </a:extLst>
          </p:cNvPr>
          <p:cNvSpPr/>
          <p:nvPr/>
        </p:nvSpPr>
        <p:spPr>
          <a:xfrm>
            <a:off x="3937958" y="1358659"/>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啟動</a:t>
            </a:r>
          </a:p>
        </p:txBody>
      </p:sp>
      <p:sp>
        <p:nvSpPr>
          <p:cNvPr id="4" name="橢圓 3">
            <a:extLst>
              <a:ext uri="{FF2B5EF4-FFF2-40B4-BE49-F238E27FC236}">
                <a16:creationId xmlns:a16="http://schemas.microsoft.com/office/drawing/2014/main" id="{E4FCEC61-C9A1-4662-B2D8-186413EFD527}"/>
              </a:ext>
            </a:extLst>
          </p:cNvPr>
          <p:cNvSpPr/>
          <p:nvPr/>
        </p:nvSpPr>
        <p:spPr>
          <a:xfrm>
            <a:off x="1827839" y="2553418"/>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騎乘</a:t>
            </a:r>
          </a:p>
        </p:txBody>
      </p:sp>
      <p:sp>
        <p:nvSpPr>
          <p:cNvPr id="5" name="橢圓 4">
            <a:extLst>
              <a:ext uri="{FF2B5EF4-FFF2-40B4-BE49-F238E27FC236}">
                <a16:creationId xmlns:a16="http://schemas.microsoft.com/office/drawing/2014/main" id="{24A1DEA3-8D09-41FC-9CFE-AED5784B379B}"/>
              </a:ext>
            </a:extLst>
          </p:cNvPr>
          <p:cNvSpPr/>
          <p:nvPr/>
        </p:nvSpPr>
        <p:spPr>
          <a:xfrm>
            <a:off x="5206041" y="4304582"/>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傳輸數據</a:t>
            </a:r>
          </a:p>
        </p:txBody>
      </p:sp>
      <p:sp>
        <p:nvSpPr>
          <p:cNvPr id="6" name="橢圓 5">
            <a:extLst>
              <a:ext uri="{FF2B5EF4-FFF2-40B4-BE49-F238E27FC236}">
                <a16:creationId xmlns:a16="http://schemas.microsoft.com/office/drawing/2014/main" id="{1C290471-BF5B-4946-8282-2B82DCE82F7C}"/>
              </a:ext>
            </a:extLst>
          </p:cNvPr>
          <p:cNvSpPr/>
          <p:nvPr/>
        </p:nvSpPr>
        <p:spPr>
          <a:xfrm>
            <a:off x="2669875" y="4304582"/>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傳輸訊息</a:t>
            </a:r>
          </a:p>
        </p:txBody>
      </p:sp>
      <p:sp>
        <p:nvSpPr>
          <p:cNvPr id="7" name="橢圓 6">
            <a:extLst>
              <a:ext uri="{FF2B5EF4-FFF2-40B4-BE49-F238E27FC236}">
                <a16:creationId xmlns:a16="http://schemas.microsoft.com/office/drawing/2014/main" id="{AE7632E3-AD95-4941-9045-8AD38D25665F}"/>
              </a:ext>
            </a:extLst>
          </p:cNvPr>
          <p:cNvSpPr/>
          <p:nvPr/>
        </p:nvSpPr>
        <p:spPr>
          <a:xfrm>
            <a:off x="6048078" y="2480094"/>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APP</a:t>
            </a:r>
            <a:endParaRPr lang="zh-TW" altLang="en-US" dirty="0">
              <a:latin typeface="標楷體" panose="03000509000000000000" pitchFamily="65" charset="-120"/>
              <a:ea typeface="標楷體" panose="03000509000000000000" pitchFamily="65" charset="-120"/>
            </a:endParaRPr>
          </a:p>
        </p:txBody>
      </p:sp>
      <p:sp>
        <p:nvSpPr>
          <p:cNvPr id="8" name="橢圓 7">
            <a:extLst>
              <a:ext uri="{FF2B5EF4-FFF2-40B4-BE49-F238E27FC236}">
                <a16:creationId xmlns:a16="http://schemas.microsoft.com/office/drawing/2014/main" id="{9DDF8F24-8B30-45D9-B371-B0F887FE4031}"/>
              </a:ext>
            </a:extLst>
          </p:cNvPr>
          <p:cNvSpPr/>
          <p:nvPr/>
        </p:nvSpPr>
        <p:spPr>
          <a:xfrm>
            <a:off x="3937958" y="2954547"/>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客戶</a:t>
            </a:r>
          </a:p>
        </p:txBody>
      </p:sp>
      <p:cxnSp>
        <p:nvCxnSpPr>
          <p:cNvPr id="10" name="直線接點 9">
            <a:extLst>
              <a:ext uri="{FF2B5EF4-FFF2-40B4-BE49-F238E27FC236}">
                <a16:creationId xmlns:a16="http://schemas.microsoft.com/office/drawing/2014/main" id="{C773AF59-6374-4337-80C0-40EFFE54ECFE}"/>
              </a:ext>
            </a:extLst>
          </p:cNvPr>
          <p:cNvCxnSpPr>
            <a:stCxn id="3" idx="4"/>
            <a:endCxn id="8" idx="0"/>
          </p:cNvCxnSpPr>
          <p:nvPr/>
        </p:nvCxnSpPr>
        <p:spPr>
          <a:xfrm>
            <a:off x="4572000" y="2307565"/>
            <a:ext cx="0" cy="64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A8ED524-2E7C-4653-9F9A-14FDB1403D89}"/>
              </a:ext>
            </a:extLst>
          </p:cNvPr>
          <p:cNvCxnSpPr>
            <a:stCxn id="4" idx="6"/>
            <a:endCxn id="8" idx="2"/>
          </p:cNvCxnSpPr>
          <p:nvPr/>
        </p:nvCxnSpPr>
        <p:spPr>
          <a:xfrm>
            <a:off x="3095922" y="3027871"/>
            <a:ext cx="842036" cy="401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1D92A4EA-E1A5-4AEA-A8E4-2C7480E560D8}"/>
              </a:ext>
            </a:extLst>
          </p:cNvPr>
          <p:cNvCxnSpPr>
            <a:stCxn id="7" idx="2"/>
            <a:endCxn id="8" idx="6"/>
          </p:cNvCxnSpPr>
          <p:nvPr/>
        </p:nvCxnSpPr>
        <p:spPr>
          <a:xfrm flipH="1">
            <a:off x="5206041" y="2954547"/>
            <a:ext cx="842037" cy="47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1397B1D2-4547-470A-BE8D-CD346482032E}"/>
              </a:ext>
            </a:extLst>
          </p:cNvPr>
          <p:cNvCxnSpPr>
            <a:stCxn id="6" idx="7"/>
            <a:endCxn id="8" idx="3"/>
          </p:cNvCxnSpPr>
          <p:nvPr/>
        </p:nvCxnSpPr>
        <p:spPr>
          <a:xfrm flipV="1">
            <a:off x="3752252" y="3764489"/>
            <a:ext cx="371412" cy="67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96163754-D03F-40EC-8803-DC69FEE63272}"/>
              </a:ext>
            </a:extLst>
          </p:cNvPr>
          <p:cNvCxnSpPr>
            <a:stCxn id="8" idx="5"/>
            <a:endCxn id="5" idx="1"/>
          </p:cNvCxnSpPr>
          <p:nvPr/>
        </p:nvCxnSpPr>
        <p:spPr>
          <a:xfrm>
            <a:off x="5020335" y="3764489"/>
            <a:ext cx="371412" cy="67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55D7E2E6-9B16-4AA8-80B7-512C6F732E36}"/>
              </a:ext>
            </a:extLst>
          </p:cNvPr>
          <p:cNvCxnSpPr>
            <a:stCxn id="6" idx="1"/>
            <a:endCxn id="4" idx="4"/>
          </p:cNvCxnSpPr>
          <p:nvPr/>
        </p:nvCxnSpPr>
        <p:spPr>
          <a:xfrm flipH="1" flipV="1">
            <a:off x="2461881" y="3502324"/>
            <a:ext cx="393700" cy="94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4206B061-5D34-46AF-AA1A-9B6AC89B6A7C}"/>
              </a:ext>
            </a:extLst>
          </p:cNvPr>
          <p:cNvCxnSpPr>
            <a:stCxn id="7" idx="4"/>
            <a:endCxn id="5" idx="7"/>
          </p:cNvCxnSpPr>
          <p:nvPr/>
        </p:nvCxnSpPr>
        <p:spPr>
          <a:xfrm flipH="1">
            <a:off x="6288418" y="3429000"/>
            <a:ext cx="393702" cy="101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AED256CA-9241-4EAA-8AE4-7EC9B84D585D}"/>
              </a:ext>
            </a:extLst>
          </p:cNvPr>
          <p:cNvSpPr txBox="1"/>
          <p:nvPr/>
        </p:nvSpPr>
        <p:spPr>
          <a:xfrm>
            <a:off x="1218685" y="3936273"/>
            <a:ext cx="1454244" cy="369332"/>
          </a:xfrm>
          <a:prstGeom prst="rect">
            <a:avLst/>
          </a:prstGeom>
          <a:noFill/>
        </p:spPr>
        <p:txBody>
          <a:bodyPr wrap="none" rtlCol="0">
            <a:spAutoFit/>
          </a:bodyPr>
          <a:lstStyle/>
          <a:p>
            <a:r>
              <a:rPr lang="en-US" altLang="zh-TW" dirty="0"/>
              <a:t>&lt;&lt;Extend&gt;&gt;</a:t>
            </a:r>
            <a:endParaRPr lang="zh-TW" altLang="en-US" dirty="0"/>
          </a:p>
        </p:txBody>
      </p:sp>
      <p:sp>
        <p:nvSpPr>
          <p:cNvPr id="25" name="文字方塊 24">
            <a:extLst>
              <a:ext uri="{FF2B5EF4-FFF2-40B4-BE49-F238E27FC236}">
                <a16:creationId xmlns:a16="http://schemas.microsoft.com/office/drawing/2014/main" id="{590078B1-49AF-4E5E-9595-C94D0F57049A}"/>
              </a:ext>
            </a:extLst>
          </p:cNvPr>
          <p:cNvSpPr txBox="1"/>
          <p:nvPr/>
        </p:nvSpPr>
        <p:spPr>
          <a:xfrm>
            <a:off x="6659830" y="3936273"/>
            <a:ext cx="1473480" cy="369332"/>
          </a:xfrm>
          <a:prstGeom prst="rect">
            <a:avLst/>
          </a:prstGeom>
          <a:noFill/>
        </p:spPr>
        <p:txBody>
          <a:bodyPr wrap="none" rtlCol="0">
            <a:spAutoFit/>
          </a:bodyPr>
          <a:lstStyle/>
          <a:p>
            <a:r>
              <a:rPr lang="en-US" altLang="zh-TW" dirty="0"/>
              <a:t>&lt;&lt;Include&gt;&gt;</a:t>
            </a:r>
            <a:endParaRPr lang="zh-TW" altLang="en-US" dirty="0"/>
          </a:p>
        </p:txBody>
      </p:sp>
      <p:sp>
        <p:nvSpPr>
          <p:cNvPr id="26" name="文字方塊 25">
            <a:extLst>
              <a:ext uri="{FF2B5EF4-FFF2-40B4-BE49-F238E27FC236}">
                <a16:creationId xmlns:a16="http://schemas.microsoft.com/office/drawing/2014/main" id="{1141E53F-AD04-4F1C-B688-5291D0B490F1}"/>
              </a:ext>
            </a:extLst>
          </p:cNvPr>
          <p:cNvSpPr txBox="1"/>
          <p:nvPr/>
        </p:nvSpPr>
        <p:spPr>
          <a:xfrm>
            <a:off x="786347" y="665142"/>
            <a:ext cx="7571303" cy="584775"/>
          </a:xfrm>
          <a:prstGeom prst="rect">
            <a:avLst/>
          </a:prstGeom>
          <a:noFill/>
        </p:spPr>
        <p:txBody>
          <a:bodyPr wrap="none" rtlCol="0">
            <a:spAutoFit/>
          </a:bodyPr>
          <a:lstStyle/>
          <a:p>
            <a:r>
              <a:rPr lang="en-US" altLang="zh-TW" sz="3200" dirty="0">
                <a:latin typeface="標楷體" panose="03000509000000000000" pitchFamily="65" charset="-120"/>
                <a:ea typeface="標楷體" panose="03000509000000000000" pitchFamily="65" charset="-120"/>
              </a:rPr>
              <a:t>Arduino </a:t>
            </a:r>
            <a:r>
              <a:rPr lang="zh-TW" altLang="en-US" sz="3200" dirty="0">
                <a:latin typeface="標楷體" panose="03000509000000000000" pitchFamily="65" charset="-120"/>
                <a:ea typeface="標楷體" panose="03000509000000000000" pitchFamily="65" charset="-120"/>
              </a:rPr>
              <a:t>陀螺儀機車警示裝置使用個案圖</a:t>
            </a:r>
            <a:endParaRPr lang="zh-TW" altLang="en-US" sz="3200" dirty="0"/>
          </a:p>
        </p:txBody>
      </p:sp>
    </p:spTree>
    <p:extLst>
      <p:ext uri="{BB962C8B-B14F-4D97-AF65-F5344CB8AC3E}">
        <p14:creationId xmlns:p14="http://schemas.microsoft.com/office/powerpoint/2010/main" val="184900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55E4D68-F92A-4329-B9BD-197895F110B0}"/>
              </a:ext>
            </a:extLst>
          </p:cNvPr>
          <p:cNvSpPr>
            <a:spLocks noGrp="1"/>
          </p:cNvSpPr>
          <p:nvPr>
            <p:ph type="sldNum" sz="quarter" idx="12"/>
          </p:nvPr>
        </p:nvSpPr>
        <p:spPr/>
        <p:txBody>
          <a:bodyPr/>
          <a:lstStyle/>
          <a:p>
            <a:fld id="{80E16380-4998-42C3-B033-270161A8BE6B}" type="slidenum">
              <a:rPr lang="zh-TW" altLang="en-US" smtClean="0"/>
              <a:t>23</a:t>
            </a:fld>
            <a:endParaRPr lang="zh-TW" altLang="en-US"/>
          </a:p>
        </p:txBody>
      </p:sp>
      <p:sp>
        <p:nvSpPr>
          <p:cNvPr id="3" name="文字方塊 2">
            <a:extLst>
              <a:ext uri="{FF2B5EF4-FFF2-40B4-BE49-F238E27FC236}">
                <a16:creationId xmlns:a16="http://schemas.microsoft.com/office/drawing/2014/main" id="{DC22CD3E-FD59-4EDF-B2A7-17C5FDC15574}"/>
              </a:ext>
            </a:extLst>
          </p:cNvPr>
          <p:cNvSpPr txBox="1"/>
          <p:nvPr/>
        </p:nvSpPr>
        <p:spPr>
          <a:xfrm>
            <a:off x="1635404" y="3075057"/>
            <a:ext cx="6340197"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行為者及使用個案之活動圖</a:t>
            </a:r>
          </a:p>
        </p:txBody>
      </p:sp>
    </p:spTree>
    <p:extLst>
      <p:ext uri="{BB962C8B-B14F-4D97-AF65-F5344CB8AC3E}">
        <p14:creationId xmlns:p14="http://schemas.microsoft.com/office/powerpoint/2010/main" val="13410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24</a:t>
            </a:fld>
            <a:endParaRPr lang="zh-TW" altLang="en-US"/>
          </a:p>
        </p:txBody>
      </p:sp>
      <p:graphicFrame>
        <p:nvGraphicFramePr>
          <p:cNvPr id="3" name="表格 2">
            <a:extLst>
              <a:ext uri="{FF2B5EF4-FFF2-40B4-BE49-F238E27FC236}">
                <a16:creationId xmlns:a16="http://schemas.microsoft.com/office/drawing/2014/main" id="{643FE052-4278-45F3-B62E-29DF039DCD60}"/>
              </a:ext>
            </a:extLst>
          </p:cNvPr>
          <p:cNvGraphicFramePr>
            <a:graphicFrameLocks noGrp="1"/>
          </p:cNvGraphicFramePr>
          <p:nvPr>
            <p:extLst>
              <p:ext uri="{D42A27DB-BD31-4B8C-83A1-F6EECF244321}">
                <p14:modId xmlns:p14="http://schemas.microsoft.com/office/powerpoint/2010/main" val="2849880714"/>
              </p:ext>
            </p:extLst>
          </p:nvPr>
        </p:nvGraphicFramePr>
        <p:xfrm>
          <a:off x="399632" y="40588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啟動</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啟動裝置</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客戶騎上車後，插入鑰匙點火後，即可</a:t>
                      </a:r>
                      <a:r>
                        <a:rPr lang="zh-TW" altLang="zh-TW" sz="1800" b="0" kern="100" dirty="0">
                          <a:solidFill>
                            <a:srgbClr val="FF0000"/>
                          </a:solidFill>
                          <a:effectLst/>
                          <a:latin typeface="標楷體" panose="03000509000000000000" pitchFamily="65" charset="-120"/>
                          <a:ea typeface="標楷體" panose="03000509000000000000" pitchFamily="65" charset="-120"/>
                        </a:rPr>
                        <a:t>啟動警示裝置</a:t>
                      </a:r>
                      <a:r>
                        <a:rPr lang="zh-TW" alt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客戶能看到</a:t>
                      </a:r>
                      <a:r>
                        <a:rPr lang="zh-TW" altLang="zh-TW" sz="1800" b="0" kern="100" dirty="0">
                          <a:solidFill>
                            <a:srgbClr val="FF0000"/>
                          </a:solidFill>
                          <a:effectLst/>
                          <a:latin typeface="標楷體" panose="03000509000000000000" pitchFamily="65" charset="-120"/>
                          <a:ea typeface="標楷體" panose="03000509000000000000" pitchFamily="65" charset="-120"/>
                        </a:rPr>
                        <a:t>警示裝置所連接的</a:t>
                      </a:r>
                      <a:r>
                        <a:rPr lang="en-US" altLang="zh-TW" sz="1800" b="0" kern="100" dirty="0">
                          <a:solidFill>
                            <a:srgbClr val="FF0000"/>
                          </a:solidFill>
                          <a:effectLst/>
                          <a:latin typeface="標楷體" panose="03000509000000000000" pitchFamily="65" charset="-120"/>
                          <a:ea typeface="標楷體" panose="03000509000000000000" pitchFamily="65" charset="-120"/>
                        </a:rPr>
                        <a:t>LCD</a:t>
                      </a:r>
                      <a:r>
                        <a:rPr lang="zh-TW" altLang="zh-TW" sz="1800" b="0" kern="100" dirty="0">
                          <a:solidFill>
                            <a:srgbClr val="FF0000"/>
                          </a:solidFill>
                          <a:effectLst/>
                          <a:latin typeface="標楷體" panose="03000509000000000000" pitchFamily="65" charset="-120"/>
                          <a:ea typeface="標楷體" panose="03000509000000000000" pitchFamily="65" charset="-120"/>
                        </a:rPr>
                        <a:t>顯示器上會顯示“歡迎使用陀螺儀機車警示裝置”</a:t>
                      </a:r>
                      <a:r>
                        <a:rPr lang="zh-TW" alt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altLang="zh-TW" sz="1800" b="0" kern="100" dirty="0">
                          <a:solidFill>
                            <a:schemeClr val="tx1"/>
                          </a:solidFill>
                          <a:effectLst/>
                          <a:latin typeface="標楷體" panose="03000509000000000000" pitchFamily="65" charset="-120"/>
                          <a:ea typeface="標楷體" panose="03000509000000000000" pitchFamily="65" charset="-120"/>
                        </a:rPr>
                        <a:t>客戶熄火停車後，</a:t>
                      </a:r>
                      <a:r>
                        <a:rPr lang="en-US" altLang="zh-TW" sz="1800" b="0" kern="100" dirty="0">
                          <a:solidFill>
                            <a:srgbClr val="FF0000"/>
                          </a:solidFill>
                          <a:effectLst/>
                          <a:latin typeface="標楷體" panose="03000509000000000000" pitchFamily="65" charset="-120"/>
                          <a:ea typeface="標楷體" panose="03000509000000000000" pitchFamily="65" charset="-120"/>
                        </a:rPr>
                        <a:t>LCD</a:t>
                      </a:r>
                      <a:r>
                        <a:rPr lang="zh-TW" altLang="zh-TW" sz="1800" b="0" kern="100" dirty="0">
                          <a:solidFill>
                            <a:srgbClr val="FF0000"/>
                          </a:solidFill>
                          <a:effectLst/>
                          <a:latin typeface="標楷體" panose="03000509000000000000" pitchFamily="65" charset="-120"/>
                          <a:ea typeface="標楷體" panose="03000509000000000000" pitchFamily="65" charset="-120"/>
                        </a:rPr>
                        <a:t>顯示器上會顯示“謝謝使用”</a:t>
                      </a:r>
                      <a:r>
                        <a:rPr lang="zh-TW" altLang="zh-TW" sz="1800" b="0" kern="100" dirty="0">
                          <a:solidFill>
                            <a:schemeClr val="tx1"/>
                          </a:solidFill>
                          <a:effectLst/>
                          <a:latin typeface="標楷體" panose="03000509000000000000" pitchFamily="65" charset="-120"/>
                          <a:ea typeface="標楷體" panose="03000509000000000000" pitchFamily="65" charset="-120"/>
                        </a:rPr>
                        <a:t> 。</a:t>
                      </a:r>
                    </a:p>
                    <a:p>
                      <a:endParaRPr lang="zh-TW" altLang="en-US" dirty="0"/>
                    </a:p>
                  </a:txBody>
                  <a:tcPr/>
                </a:tc>
                <a:extLst>
                  <a:ext uri="{0D108BD9-81ED-4DB2-BD59-A6C34878D82A}">
                    <a16:rowId xmlns:a16="http://schemas.microsoft.com/office/drawing/2014/main" val="10001"/>
                  </a:ext>
                </a:extLst>
              </a:tr>
            </a:tbl>
          </a:graphicData>
        </a:graphic>
      </p:graphicFrame>
      <p:sp>
        <p:nvSpPr>
          <p:cNvPr id="4" name="橢圓 3">
            <a:extLst>
              <a:ext uri="{FF2B5EF4-FFF2-40B4-BE49-F238E27FC236}">
                <a16:creationId xmlns:a16="http://schemas.microsoft.com/office/drawing/2014/main" id="{541D5011-0173-47BE-9658-2C789475BBC4}"/>
              </a:ext>
            </a:extLst>
          </p:cNvPr>
          <p:cNvSpPr/>
          <p:nvPr/>
        </p:nvSpPr>
        <p:spPr>
          <a:xfrm>
            <a:off x="5272147" y="841079"/>
            <a:ext cx="181155" cy="172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25E67022-6B7F-4470-9C63-F222A8F33407}"/>
              </a:ext>
            </a:extLst>
          </p:cNvPr>
          <p:cNvSpPr/>
          <p:nvPr/>
        </p:nvSpPr>
        <p:spPr>
          <a:xfrm>
            <a:off x="5009041" y="1281027"/>
            <a:ext cx="707366" cy="396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啟動</a:t>
            </a:r>
          </a:p>
        </p:txBody>
      </p:sp>
      <p:sp>
        <p:nvSpPr>
          <p:cNvPr id="6" name="菱形 5">
            <a:extLst>
              <a:ext uri="{FF2B5EF4-FFF2-40B4-BE49-F238E27FC236}">
                <a16:creationId xmlns:a16="http://schemas.microsoft.com/office/drawing/2014/main" id="{E8E709DD-406D-4AA4-ABC2-ED1B367298DD}"/>
              </a:ext>
            </a:extLst>
          </p:cNvPr>
          <p:cNvSpPr/>
          <p:nvPr/>
        </p:nvSpPr>
        <p:spPr>
          <a:xfrm>
            <a:off x="5295650" y="2031924"/>
            <a:ext cx="181155" cy="2415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771D1F00-52B7-4E6A-B929-33FE51A04933}"/>
              </a:ext>
            </a:extLst>
          </p:cNvPr>
          <p:cNvSpPr/>
          <p:nvPr/>
        </p:nvSpPr>
        <p:spPr>
          <a:xfrm>
            <a:off x="6187189" y="1997417"/>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8" name="矩形: 圓角 7">
            <a:extLst>
              <a:ext uri="{FF2B5EF4-FFF2-40B4-BE49-F238E27FC236}">
                <a16:creationId xmlns:a16="http://schemas.microsoft.com/office/drawing/2014/main" id="{3F8983CA-0723-4672-8ED7-C593E8873C69}"/>
              </a:ext>
            </a:extLst>
          </p:cNvPr>
          <p:cNvSpPr/>
          <p:nvPr/>
        </p:nvSpPr>
        <p:spPr>
          <a:xfrm>
            <a:off x="4808257" y="2741447"/>
            <a:ext cx="1535503"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LCD</a:t>
            </a:r>
            <a:r>
              <a:rPr lang="zh-TW" altLang="en-US" dirty="0"/>
              <a:t>顯示屏顯示感謝詞</a:t>
            </a:r>
          </a:p>
        </p:txBody>
      </p:sp>
      <p:sp>
        <p:nvSpPr>
          <p:cNvPr id="9" name="矩形: 圓角 8">
            <a:extLst>
              <a:ext uri="{FF2B5EF4-FFF2-40B4-BE49-F238E27FC236}">
                <a16:creationId xmlns:a16="http://schemas.microsoft.com/office/drawing/2014/main" id="{5E52DCA5-11B4-49DC-A86A-DA86F0C431A8}"/>
              </a:ext>
            </a:extLst>
          </p:cNvPr>
          <p:cNvSpPr/>
          <p:nvPr/>
        </p:nvSpPr>
        <p:spPr>
          <a:xfrm>
            <a:off x="4976473" y="3734360"/>
            <a:ext cx="1000664" cy="465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熄火</a:t>
            </a:r>
          </a:p>
        </p:txBody>
      </p:sp>
      <p:sp>
        <p:nvSpPr>
          <p:cNvPr id="10" name="菱形 9">
            <a:extLst>
              <a:ext uri="{FF2B5EF4-FFF2-40B4-BE49-F238E27FC236}">
                <a16:creationId xmlns:a16="http://schemas.microsoft.com/office/drawing/2014/main" id="{C1411FAC-4994-40B9-A450-2745AE12FFF6}"/>
              </a:ext>
            </a:extLst>
          </p:cNvPr>
          <p:cNvSpPr/>
          <p:nvPr/>
        </p:nvSpPr>
        <p:spPr>
          <a:xfrm>
            <a:off x="5347408" y="4545245"/>
            <a:ext cx="138023" cy="2415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47C644D5-4655-4A0A-B92F-3F21EAD08F06}"/>
              </a:ext>
            </a:extLst>
          </p:cNvPr>
          <p:cNvSpPr/>
          <p:nvPr/>
        </p:nvSpPr>
        <p:spPr>
          <a:xfrm>
            <a:off x="6755300" y="4226228"/>
            <a:ext cx="1649582" cy="87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LCD</a:t>
            </a:r>
            <a:r>
              <a:rPr lang="zh-TW" altLang="en-US" dirty="0"/>
              <a:t>顯示屏顯示</a:t>
            </a:r>
            <a:r>
              <a:rPr lang="en-US" altLang="zh-TW" dirty="0"/>
              <a:t>"</a:t>
            </a:r>
            <a:r>
              <a:rPr lang="zh-TW" altLang="en-US" dirty="0"/>
              <a:t>請將機車中柱立起來</a:t>
            </a:r>
            <a:r>
              <a:rPr lang="en-US" altLang="zh-TW" dirty="0"/>
              <a:t>"</a:t>
            </a:r>
            <a:endParaRPr lang="zh-TW" altLang="en-US" dirty="0"/>
          </a:p>
        </p:txBody>
      </p:sp>
      <p:sp>
        <p:nvSpPr>
          <p:cNvPr id="12" name="矩形: 圓角 11">
            <a:extLst>
              <a:ext uri="{FF2B5EF4-FFF2-40B4-BE49-F238E27FC236}">
                <a16:creationId xmlns:a16="http://schemas.microsoft.com/office/drawing/2014/main" id="{25688970-CA5C-4FFB-AA91-086CBA9105FA}"/>
              </a:ext>
            </a:extLst>
          </p:cNvPr>
          <p:cNvSpPr/>
          <p:nvPr/>
        </p:nvSpPr>
        <p:spPr>
          <a:xfrm>
            <a:off x="4950034" y="5300928"/>
            <a:ext cx="1649582" cy="552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LCD</a:t>
            </a:r>
            <a:r>
              <a:rPr lang="zh-TW" altLang="en-US" dirty="0"/>
              <a:t>顯示屏顯示</a:t>
            </a:r>
            <a:r>
              <a:rPr lang="en-US" altLang="zh-TW" dirty="0"/>
              <a:t>"</a:t>
            </a:r>
            <a:r>
              <a:rPr lang="zh-TW" altLang="en-US" dirty="0"/>
              <a:t>謝謝使用</a:t>
            </a:r>
            <a:r>
              <a:rPr lang="en-US" altLang="zh-TW" dirty="0"/>
              <a:t>"</a:t>
            </a:r>
            <a:endParaRPr lang="zh-TW" altLang="en-US" dirty="0"/>
          </a:p>
        </p:txBody>
      </p:sp>
      <p:sp>
        <p:nvSpPr>
          <p:cNvPr id="13" name="文字方塊 12">
            <a:extLst>
              <a:ext uri="{FF2B5EF4-FFF2-40B4-BE49-F238E27FC236}">
                <a16:creationId xmlns:a16="http://schemas.microsoft.com/office/drawing/2014/main" id="{8AF1D105-98CD-43DF-91B0-EF66B05805DD}"/>
              </a:ext>
            </a:extLst>
          </p:cNvPr>
          <p:cNvSpPr txBox="1"/>
          <p:nvPr/>
        </p:nvSpPr>
        <p:spPr>
          <a:xfrm>
            <a:off x="5537515" y="742278"/>
            <a:ext cx="646331" cy="369332"/>
          </a:xfrm>
          <a:prstGeom prst="rect">
            <a:avLst/>
          </a:prstGeom>
          <a:noFill/>
        </p:spPr>
        <p:txBody>
          <a:bodyPr wrap="none" rtlCol="0">
            <a:spAutoFit/>
          </a:bodyPr>
          <a:lstStyle/>
          <a:p>
            <a:r>
              <a:rPr lang="zh-TW" altLang="en-US" dirty="0"/>
              <a:t>客戶</a:t>
            </a:r>
          </a:p>
        </p:txBody>
      </p:sp>
      <p:cxnSp>
        <p:nvCxnSpPr>
          <p:cNvPr id="15" name="直線單箭頭接點 14">
            <a:extLst>
              <a:ext uri="{FF2B5EF4-FFF2-40B4-BE49-F238E27FC236}">
                <a16:creationId xmlns:a16="http://schemas.microsoft.com/office/drawing/2014/main" id="{3EDF7C69-699B-407A-A451-127840AD1DCB}"/>
              </a:ext>
            </a:extLst>
          </p:cNvPr>
          <p:cNvCxnSpPr>
            <a:stCxn id="4" idx="4"/>
            <a:endCxn id="5" idx="0"/>
          </p:cNvCxnSpPr>
          <p:nvPr/>
        </p:nvCxnSpPr>
        <p:spPr>
          <a:xfrm flipH="1">
            <a:off x="5362724" y="1013608"/>
            <a:ext cx="1" cy="26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0648AE-7846-4306-8ECB-A5C41F945274}"/>
              </a:ext>
            </a:extLst>
          </p:cNvPr>
          <p:cNvCxnSpPr>
            <a:stCxn id="5" idx="2"/>
            <a:endCxn id="6" idx="0"/>
          </p:cNvCxnSpPr>
          <p:nvPr/>
        </p:nvCxnSpPr>
        <p:spPr>
          <a:xfrm>
            <a:off x="5362724" y="1677841"/>
            <a:ext cx="23504" cy="35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F30A9267-C074-4487-872F-28EC9CF79059}"/>
              </a:ext>
            </a:extLst>
          </p:cNvPr>
          <p:cNvCxnSpPr>
            <a:stCxn id="6" idx="3"/>
            <a:endCxn id="7" idx="1"/>
          </p:cNvCxnSpPr>
          <p:nvPr/>
        </p:nvCxnSpPr>
        <p:spPr>
          <a:xfrm flipV="1">
            <a:off x="5476805" y="2152693"/>
            <a:ext cx="7103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89C73FE1-40AB-4521-A9A5-7387A5431B14}"/>
              </a:ext>
            </a:extLst>
          </p:cNvPr>
          <p:cNvCxnSpPr>
            <a:stCxn id="6" idx="2"/>
            <a:endCxn id="8" idx="0"/>
          </p:cNvCxnSpPr>
          <p:nvPr/>
        </p:nvCxnSpPr>
        <p:spPr>
          <a:xfrm>
            <a:off x="5386228" y="2273463"/>
            <a:ext cx="189781" cy="467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CAF6376F-7F4A-4BA1-A672-76997B1E31D5}"/>
              </a:ext>
            </a:extLst>
          </p:cNvPr>
          <p:cNvCxnSpPr>
            <a:stCxn id="8" idx="2"/>
            <a:endCxn id="9" idx="0"/>
          </p:cNvCxnSpPr>
          <p:nvPr/>
        </p:nvCxnSpPr>
        <p:spPr>
          <a:xfrm flipH="1">
            <a:off x="5476805" y="3319417"/>
            <a:ext cx="99204" cy="41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2FFD1BB4-C376-4C49-8430-87204D3C2034}"/>
              </a:ext>
            </a:extLst>
          </p:cNvPr>
          <p:cNvCxnSpPr>
            <a:stCxn id="9" idx="2"/>
            <a:endCxn id="10" idx="0"/>
          </p:cNvCxnSpPr>
          <p:nvPr/>
        </p:nvCxnSpPr>
        <p:spPr>
          <a:xfrm flipH="1">
            <a:off x="5416420" y="4200187"/>
            <a:ext cx="60385" cy="34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99C1327-3623-49F1-96CE-FC779DB7B61C}"/>
              </a:ext>
            </a:extLst>
          </p:cNvPr>
          <p:cNvCxnSpPr>
            <a:stCxn id="10" idx="2"/>
            <a:endCxn id="12" idx="0"/>
          </p:cNvCxnSpPr>
          <p:nvPr/>
        </p:nvCxnSpPr>
        <p:spPr>
          <a:xfrm>
            <a:off x="5416420" y="4786785"/>
            <a:ext cx="358405" cy="51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558EC506-82B5-489A-BAFC-3F6ED808B5F9}"/>
              </a:ext>
            </a:extLst>
          </p:cNvPr>
          <p:cNvCxnSpPr>
            <a:stCxn id="10" idx="3"/>
            <a:endCxn id="11" idx="1"/>
          </p:cNvCxnSpPr>
          <p:nvPr/>
        </p:nvCxnSpPr>
        <p:spPr>
          <a:xfrm>
            <a:off x="5485431" y="4666015"/>
            <a:ext cx="1269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B49DB2D6-014E-4F56-98CE-7EC3EA3E1B76}"/>
              </a:ext>
            </a:extLst>
          </p:cNvPr>
          <p:cNvSpPr txBox="1"/>
          <p:nvPr/>
        </p:nvSpPr>
        <p:spPr>
          <a:xfrm>
            <a:off x="5386227" y="1620968"/>
            <a:ext cx="2116285" cy="369332"/>
          </a:xfrm>
          <a:prstGeom prst="rect">
            <a:avLst/>
          </a:prstGeom>
          <a:noFill/>
        </p:spPr>
        <p:txBody>
          <a:bodyPr wrap="none" rtlCol="0">
            <a:spAutoFit/>
          </a:bodyPr>
          <a:lstStyle/>
          <a:p>
            <a:r>
              <a:rPr lang="zh-TW" altLang="en-US" dirty="0"/>
              <a:t>是否啟動警示裝置</a:t>
            </a:r>
            <a:r>
              <a:rPr lang="en-US" altLang="zh-TW" dirty="0"/>
              <a:t>?</a:t>
            </a:r>
            <a:endParaRPr lang="zh-TW" altLang="en-US" dirty="0"/>
          </a:p>
        </p:txBody>
      </p:sp>
      <p:sp>
        <p:nvSpPr>
          <p:cNvPr id="31" name="文字方塊 30">
            <a:extLst>
              <a:ext uri="{FF2B5EF4-FFF2-40B4-BE49-F238E27FC236}">
                <a16:creationId xmlns:a16="http://schemas.microsoft.com/office/drawing/2014/main" id="{F987E6ED-F26F-4426-B47F-52765E0DB92B}"/>
              </a:ext>
            </a:extLst>
          </p:cNvPr>
          <p:cNvSpPr txBox="1"/>
          <p:nvPr/>
        </p:nvSpPr>
        <p:spPr>
          <a:xfrm>
            <a:off x="5629680" y="1963646"/>
            <a:ext cx="415498" cy="369332"/>
          </a:xfrm>
          <a:prstGeom prst="rect">
            <a:avLst/>
          </a:prstGeom>
          <a:noFill/>
        </p:spPr>
        <p:txBody>
          <a:bodyPr wrap="none" rtlCol="0">
            <a:spAutoFit/>
          </a:bodyPr>
          <a:lstStyle/>
          <a:p>
            <a:r>
              <a:rPr lang="zh-TW" altLang="en-US" dirty="0"/>
              <a:t>否</a:t>
            </a:r>
          </a:p>
        </p:txBody>
      </p:sp>
      <p:sp>
        <p:nvSpPr>
          <p:cNvPr id="32" name="文字方塊 31">
            <a:extLst>
              <a:ext uri="{FF2B5EF4-FFF2-40B4-BE49-F238E27FC236}">
                <a16:creationId xmlns:a16="http://schemas.microsoft.com/office/drawing/2014/main" id="{182FBB37-D5B8-4DCA-AD8C-22896F32F61B}"/>
              </a:ext>
            </a:extLst>
          </p:cNvPr>
          <p:cNvSpPr txBox="1"/>
          <p:nvPr/>
        </p:nvSpPr>
        <p:spPr>
          <a:xfrm>
            <a:off x="5269056" y="2265700"/>
            <a:ext cx="415498" cy="369332"/>
          </a:xfrm>
          <a:prstGeom prst="rect">
            <a:avLst/>
          </a:prstGeom>
          <a:noFill/>
        </p:spPr>
        <p:txBody>
          <a:bodyPr wrap="none" rtlCol="0">
            <a:spAutoFit/>
          </a:bodyPr>
          <a:lstStyle/>
          <a:p>
            <a:r>
              <a:rPr lang="zh-TW" altLang="en-US" dirty="0"/>
              <a:t>是</a:t>
            </a:r>
          </a:p>
        </p:txBody>
      </p:sp>
      <p:sp>
        <p:nvSpPr>
          <p:cNvPr id="33" name="文字方塊 32">
            <a:extLst>
              <a:ext uri="{FF2B5EF4-FFF2-40B4-BE49-F238E27FC236}">
                <a16:creationId xmlns:a16="http://schemas.microsoft.com/office/drawing/2014/main" id="{9A2BC24F-8102-4123-9639-83FFDE0155B4}"/>
              </a:ext>
            </a:extLst>
          </p:cNvPr>
          <p:cNvSpPr txBox="1"/>
          <p:nvPr/>
        </p:nvSpPr>
        <p:spPr>
          <a:xfrm>
            <a:off x="3501791" y="4226228"/>
            <a:ext cx="1816832" cy="646331"/>
          </a:xfrm>
          <a:prstGeom prst="rect">
            <a:avLst/>
          </a:prstGeom>
          <a:noFill/>
        </p:spPr>
        <p:txBody>
          <a:bodyPr wrap="square" rtlCol="0">
            <a:spAutoFit/>
          </a:bodyPr>
          <a:lstStyle/>
          <a:p>
            <a:r>
              <a:rPr lang="zh-TW" altLang="en-US"/>
              <a:t>警示裝置感測是否有傾斜角度</a:t>
            </a:r>
            <a:r>
              <a:rPr lang="en-US" altLang="zh-TW" dirty="0"/>
              <a:t>?</a:t>
            </a:r>
            <a:endParaRPr lang="zh-TW" altLang="en-US" dirty="0"/>
          </a:p>
        </p:txBody>
      </p:sp>
      <p:sp>
        <p:nvSpPr>
          <p:cNvPr id="34" name="文字方塊 33">
            <a:extLst>
              <a:ext uri="{FF2B5EF4-FFF2-40B4-BE49-F238E27FC236}">
                <a16:creationId xmlns:a16="http://schemas.microsoft.com/office/drawing/2014/main" id="{55B59C44-08D5-4251-A3CB-F255D6FBB456}"/>
              </a:ext>
            </a:extLst>
          </p:cNvPr>
          <p:cNvSpPr txBox="1"/>
          <p:nvPr/>
        </p:nvSpPr>
        <p:spPr>
          <a:xfrm>
            <a:off x="5822588" y="4461856"/>
            <a:ext cx="415498" cy="369332"/>
          </a:xfrm>
          <a:prstGeom prst="rect">
            <a:avLst/>
          </a:prstGeom>
          <a:noFill/>
        </p:spPr>
        <p:txBody>
          <a:bodyPr wrap="none" rtlCol="0">
            <a:spAutoFit/>
          </a:bodyPr>
          <a:lstStyle/>
          <a:p>
            <a:r>
              <a:rPr lang="zh-TW" altLang="en-US" dirty="0"/>
              <a:t>是</a:t>
            </a:r>
          </a:p>
        </p:txBody>
      </p:sp>
      <p:sp>
        <p:nvSpPr>
          <p:cNvPr id="35" name="文字方塊 34">
            <a:extLst>
              <a:ext uri="{FF2B5EF4-FFF2-40B4-BE49-F238E27FC236}">
                <a16:creationId xmlns:a16="http://schemas.microsoft.com/office/drawing/2014/main" id="{CC1F227A-D084-4F4B-882E-6CBEA3E7A693}"/>
              </a:ext>
            </a:extLst>
          </p:cNvPr>
          <p:cNvSpPr txBox="1"/>
          <p:nvPr/>
        </p:nvSpPr>
        <p:spPr>
          <a:xfrm>
            <a:off x="5348143" y="4770737"/>
            <a:ext cx="440414" cy="369332"/>
          </a:xfrm>
          <a:prstGeom prst="rect">
            <a:avLst/>
          </a:prstGeom>
          <a:noFill/>
        </p:spPr>
        <p:txBody>
          <a:bodyPr wrap="square" rtlCol="0">
            <a:spAutoFit/>
          </a:bodyPr>
          <a:lstStyle/>
          <a:p>
            <a:r>
              <a:rPr lang="zh-TW" altLang="en-US" dirty="0"/>
              <a:t>否</a:t>
            </a:r>
          </a:p>
        </p:txBody>
      </p:sp>
      <p:cxnSp>
        <p:nvCxnSpPr>
          <p:cNvPr id="37" name="接點: 肘形 36">
            <a:extLst>
              <a:ext uri="{FF2B5EF4-FFF2-40B4-BE49-F238E27FC236}">
                <a16:creationId xmlns:a16="http://schemas.microsoft.com/office/drawing/2014/main" id="{C3183B96-60C4-419E-BF8D-5D3A2A8779DF}"/>
              </a:ext>
            </a:extLst>
          </p:cNvPr>
          <p:cNvCxnSpPr/>
          <p:nvPr/>
        </p:nvCxnSpPr>
        <p:spPr>
          <a:xfrm flipV="1">
            <a:off x="2502509" y="1380226"/>
            <a:ext cx="2405923" cy="165020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F4D1EEE6-98F0-4C46-AC1E-33FF0F061A1B}"/>
              </a:ext>
            </a:extLst>
          </p:cNvPr>
          <p:cNvCxnSpPr/>
          <p:nvPr/>
        </p:nvCxnSpPr>
        <p:spPr>
          <a:xfrm flipV="1">
            <a:off x="1641488" y="2148312"/>
            <a:ext cx="3554958" cy="164954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8F9FD43E-13B6-4307-B092-B2B327EEFDCD}"/>
              </a:ext>
            </a:extLst>
          </p:cNvPr>
          <p:cNvCxnSpPr/>
          <p:nvPr/>
        </p:nvCxnSpPr>
        <p:spPr>
          <a:xfrm>
            <a:off x="2156604" y="4372716"/>
            <a:ext cx="3138079" cy="34161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497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25</a:t>
            </a:fld>
            <a:endParaRPr lang="zh-TW" altLang="en-US"/>
          </a:p>
        </p:txBody>
      </p:sp>
      <p:graphicFrame>
        <p:nvGraphicFramePr>
          <p:cNvPr id="3" name="表格 2">
            <a:extLst>
              <a:ext uri="{FF2B5EF4-FFF2-40B4-BE49-F238E27FC236}">
                <a16:creationId xmlns:a16="http://schemas.microsoft.com/office/drawing/2014/main" id="{CBD6FA68-3F4D-4019-A5D9-2DFB61FAE450}"/>
              </a:ext>
            </a:extLst>
          </p:cNvPr>
          <p:cNvGraphicFramePr>
            <a:graphicFrameLocks noGrp="1"/>
          </p:cNvGraphicFramePr>
          <p:nvPr>
            <p:extLst>
              <p:ext uri="{D42A27DB-BD31-4B8C-83A1-F6EECF244321}">
                <p14:modId xmlns:p14="http://schemas.microsoft.com/office/powerpoint/2010/main" val="2466994587"/>
              </p:ext>
            </p:extLst>
          </p:nvPr>
        </p:nvGraphicFramePr>
        <p:xfrm>
          <a:off x="418820" y="40588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傳輸數據</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a:solidFill>
                            <a:schemeClr val="tx1"/>
                          </a:solidFill>
                          <a:effectLst/>
                          <a:latin typeface="標楷體" panose="03000509000000000000" pitchFamily="65" charset="-120"/>
                          <a:ea typeface="標楷體" panose="03000509000000000000" pitchFamily="65" charset="-120"/>
                        </a:rPr>
                        <a:t>藍芽及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傳輸數據</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a:solidFill>
                            <a:schemeClr val="tx1"/>
                          </a:solidFill>
                          <a:effectLst/>
                          <a:latin typeface="標楷體" panose="03000509000000000000" pitchFamily="65" charset="-120"/>
                          <a:ea typeface="標楷體" panose="03000509000000000000" pitchFamily="65" charset="-120"/>
                        </a:rPr>
                        <a:t>開啟藍芽即安裝</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關閉藍芽</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dirty="0">
                          <a:latin typeface="標楷體" panose="03000509000000000000" pitchFamily="65" charset="-120"/>
                          <a:ea typeface="標楷體" panose="03000509000000000000" pitchFamily="65" charset="-120"/>
                        </a:rPr>
                        <a:t>裝置偵測到數據</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dirty="0">
                          <a:latin typeface="標楷體" panose="03000509000000000000" pitchFamily="65" charset="-120"/>
                          <a:ea typeface="標楷體" panose="03000509000000000000" pitchFamily="65" charset="-120"/>
                        </a:rPr>
                        <a:t>透過藍芽</a:t>
                      </a:r>
                      <a:r>
                        <a:rPr lang="zh-TW" altLang="en-US" dirty="0">
                          <a:solidFill>
                            <a:srgbClr val="FF0000"/>
                          </a:solidFill>
                          <a:latin typeface="標楷體" panose="03000509000000000000" pitchFamily="65" charset="-120"/>
                          <a:ea typeface="標楷體" panose="03000509000000000000" pitchFamily="65" charset="-120"/>
                        </a:rPr>
                        <a:t>傳輸到手機</a:t>
                      </a:r>
                      <a:r>
                        <a:rPr lang="en-US" altLang="zh-TW" dirty="0">
                          <a:solidFill>
                            <a:srgbClr val="FF0000"/>
                          </a:solidFill>
                          <a:latin typeface="標楷體" panose="03000509000000000000" pitchFamily="65" charset="-120"/>
                          <a:ea typeface="標楷體"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同時會將</a:t>
                      </a:r>
                      <a:r>
                        <a:rPr lang="en-US" altLang="zh-TW" sz="1800" b="0" dirty="0">
                          <a:solidFill>
                            <a:srgbClr val="FF0000"/>
                          </a:solidFill>
                          <a:latin typeface="DFKai-SB" panose="03000509000000000000" pitchFamily="65" charset="-120"/>
                          <a:ea typeface="DFKai-SB" panose="03000509000000000000" pitchFamily="65" charset="-120"/>
                        </a:rPr>
                        <a:t>GPS</a:t>
                      </a:r>
                      <a:r>
                        <a:rPr lang="zh-TW" altLang="en-US" sz="1800" b="0" dirty="0">
                          <a:solidFill>
                            <a:srgbClr val="FF0000"/>
                          </a:solidFill>
                          <a:latin typeface="DFKai-SB" panose="03000509000000000000" pitchFamily="65" charset="-120"/>
                          <a:ea typeface="DFKai-SB" panose="03000509000000000000" pitchFamily="65" charset="-120"/>
                        </a:rPr>
                        <a:t>記錄的位置傳回手機</a:t>
                      </a:r>
                      <a:r>
                        <a:rPr lang="en-US" altLang="zh-TW" sz="1800" b="0" dirty="0">
                          <a:solidFill>
                            <a:srgbClr val="FF0000"/>
                          </a:solidFill>
                          <a:latin typeface="DFKai-SB" panose="03000509000000000000" pitchFamily="65" charset="-120"/>
                          <a:ea typeface="DFKai-SB"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800" b="0" dirty="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將客戶的數據上</a:t>
                      </a:r>
                      <a:r>
                        <a:rPr lang="zh-TW" altLang="en-US" sz="1800" b="0" dirty="0">
                          <a:solidFill>
                            <a:srgbClr val="FF0000"/>
                          </a:solidFill>
                          <a:latin typeface="DFKai-SB" panose="03000509000000000000" pitchFamily="65" charset="-120"/>
                          <a:ea typeface="DFKai-SB" panose="03000509000000000000" pitchFamily="65" charset="-120"/>
                        </a:rPr>
                        <a:t>傳回製作者的系統服務器中</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製作者會</a:t>
                      </a:r>
                      <a:r>
                        <a:rPr lang="zh-TW" altLang="en-US" sz="1800" b="0" dirty="0">
                          <a:solidFill>
                            <a:srgbClr val="FF0000"/>
                          </a:solidFill>
                          <a:latin typeface="DFKai-SB" panose="03000509000000000000" pitchFamily="65" charset="-120"/>
                          <a:ea typeface="DFKai-SB" panose="03000509000000000000" pitchFamily="65" charset="-120"/>
                        </a:rPr>
                        <a:t>統計數據</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，記錄容易出現壓車情況的位置</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製作者會</a:t>
                      </a:r>
                      <a:r>
                        <a:rPr lang="zh-TW" altLang="en-US" sz="1800" b="0" dirty="0">
                          <a:solidFill>
                            <a:srgbClr val="FF0000"/>
                          </a:solidFill>
                          <a:latin typeface="DFKai-SB" panose="03000509000000000000" pitchFamily="65" charset="-120"/>
                          <a:ea typeface="DFKai-SB" panose="03000509000000000000" pitchFamily="65" charset="-120"/>
                        </a:rPr>
                        <a:t>依數據對裝置進行調整</a:t>
                      </a:r>
                      <a:r>
                        <a:rPr lang="zh-TW"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rgbClr val="FF0000"/>
                          </a:solidFill>
                          <a:latin typeface="DFKai-SB" panose="03000509000000000000" pitchFamily="65" charset="-120"/>
                          <a:ea typeface="DFKai-SB" panose="03000509000000000000" pitchFamily="65" charset="-120"/>
                        </a:rPr>
                        <a:t>服務器會再將數據傳輸給用戶</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bl>
          </a:graphicData>
        </a:graphic>
      </p:graphicFrame>
      <p:sp>
        <p:nvSpPr>
          <p:cNvPr id="4" name="矩形: 圓角 3">
            <a:extLst>
              <a:ext uri="{FF2B5EF4-FFF2-40B4-BE49-F238E27FC236}">
                <a16:creationId xmlns:a16="http://schemas.microsoft.com/office/drawing/2014/main" id="{94CA4DE3-783E-4357-8FB8-01CA5F8F4B24}"/>
              </a:ext>
            </a:extLst>
          </p:cNvPr>
          <p:cNvSpPr/>
          <p:nvPr/>
        </p:nvSpPr>
        <p:spPr>
          <a:xfrm>
            <a:off x="5347114" y="772062"/>
            <a:ext cx="1155939" cy="310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警示裝置</a:t>
            </a:r>
          </a:p>
        </p:txBody>
      </p:sp>
      <p:sp>
        <p:nvSpPr>
          <p:cNvPr id="5" name="矩形: 圓角 4">
            <a:extLst>
              <a:ext uri="{FF2B5EF4-FFF2-40B4-BE49-F238E27FC236}">
                <a16:creationId xmlns:a16="http://schemas.microsoft.com/office/drawing/2014/main" id="{1DDAA744-FA55-4032-BF07-DEECBF676225}"/>
              </a:ext>
            </a:extLst>
          </p:cNvPr>
          <p:cNvSpPr/>
          <p:nvPr/>
        </p:nvSpPr>
        <p:spPr>
          <a:xfrm>
            <a:off x="5580026" y="1505307"/>
            <a:ext cx="690113" cy="31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APP</a:t>
            </a:r>
            <a:endParaRPr lang="zh-TW" altLang="en-US" dirty="0"/>
          </a:p>
        </p:txBody>
      </p:sp>
      <p:sp>
        <p:nvSpPr>
          <p:cNvPr id="6" name="矩形: 圓角 5">
            <a:extLst>
              <a:ext uri="{FF2B5EF4-FFF2-40B4-BE49-F238E27FC236}">
                <a16:creationId xmlns:a16="http://schemas.microsoft.com/office/drawing/2014/main" id="{AA3F70F3-55D7-4557-BBF2-43FF5E455F55}"/>
              </a:ext>
            </a:extLst>
          </p:cNvPr>
          <p:cNvSpPr/>
          <p:nvPr/>
        </p:nvSpPr>
        <p:spPr>
          <a:xfrm>
            <a:off x="5222029" y="2326978"/>
            <a:ext cx="1406106" cy="401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系統服務器</a:t>
            </a:r>
          </a:p>
        </p:txBody>
      </p:sp>
      <p:sp>
        <p:nvSpPr>
          <p:cNvPr id="7" name="矩形: 圓角 6">
            <a:extLst>
              <a:ext uri="{FF2B5EF4-FFF2-40B4-BE49-F238E27FC236}">
                <a16:creationId xmlns:a16="http://schemas.microsoft.com/office/drawing/2014/main" id="{D2B05DD1-7C9E-41A7-B256-8C408C944287}"/>
              </a:ext>
            </a:extLst>
          </p:cNvPr>
          <p:cNvSpPr/>
          <p:nvPr/>
        </p:nvSpPr>
        <p:spPr>
          <a:xfrm>
            <a:off x="5598543" y="3149724"/>
            <a:ext cx="681487" cy="366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統計</a:t>
            </a:r>
          </a:p>
        </p:txBody>
      </p:sp>
      <p:sp>
        <p:nvSpPr>
          <p:cNvPr id="8" name="菱形 7">
            <a:extLst>
              <a:ext uri="{FF2B5EF4-FFF2-40B4-BE49-F238E27FC236}">
                <a16:creationId xmlns:a16="http://schemas.microsoft.com/office/drawing/2014/main" id="{78CEFF05-C519-437C-BD23-DCC39D0D0E92}"/>
              </a:ext>
            </a:extLst>
          </p:cNvPr>
          <p:cNvSpPr/>
          <p:nvPr/>
        </p:nvSpPr>
        <p:spPr>
          <a:xfrm>
            <a:off x="5830191" y="4240962"/>
            <a:ext cx="189781" cy="2329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8DF93CE3-33E7-42BB-9C6B-9EF8D190E5E3}"/>
              </a:ext>
            </a:extLst>
          </p:cNvPr>
          <p:cNvSpPr/>
          <p:nvPr/>
        </p:nvSpPr>
        <p:spPr>
          <a:xfrm>
            <a:off x="5347114" y="5124091"/>
            <a:ext cx="2154076" cy="621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將調整過的數據傳給警示裝置和</a:t>
            </a:r>
            <a:r>
              <a:rPr lang="en-US" altLang="zh-TW" dirty="0"/>
              <a:t>APP</a:t>
            </a:r>
            <a:endParaRPr lang="zh-TW" altLang="en-US" dirty="0"/>
          </a:p>
        </p:txBody>
      </p:sp>
      <p:sp>
        <p:nvSpPr>
          <p:cNvPr id="11" name="矩形: 圓角 10">
            <a:extLst>
              <a:ext uri="{FF2B5EF4-FFF2-40B4-BE49-F238E27FC236}">
                <a16:creationId xmlns:a16="http://schemas.microsoft.com/office/drawing/2014/main" id="{8F412926-6295-4664-B4AB-690DE0BDB74B}"/>
              </a:ext>
            </a:extLst>
          </p:cNvPr>
          <p:cNvSpPr/>
          <p:nvPr/>
        </p:nvSpPr>
        <p:spPr>
          <a:xfrm>
            <a:off x="6755299" y="4240962"/>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cxnSp>
        <p:nvCxnSpPr>
          <p:cNvPr id="13" name="直線單箭頭接點 12">
            <a:extLst>
              <a:ext uri="{FF2B5EF4-FFF2-40B4-BE49-F238E27FC236}">
                <a16:creationId xmlns:a16="http://schemas.microsoft.com/office/drawing/2014/main" id="{9897F244-4622-4A6C-A132-837F466FCE13}"/>
              </a:ext>
            </a:extLst>
          </p:cNvPr>
          <p:cNvCxnSpPr>
            <a:stCxn id="4" idx="2"/>
            <a:endCxn id="5" idx="0"/>
          </p:cNvCxnSpPr>
          <p:nvPr/>
        </p:nvCxnSpPr>
        <p:spPr>
          <a:xfrm flipH="1">
            <a:off x="5925083" y="1082614"/>
            <a:ext cx="1" cy="422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7A9E3A4A-BBF7-40CD-B3B0-04D3772D2141}"/>
              </a:ext>
            </a:extLst>
          </p:cNvPr>
          <p:cNvCxnSpPr>
            <a:stCxn id="5" idx="2"/>
            <a:endCxn id="6" idx="0"/>
          </p:cNvCxnSpPr>
          <p:nvPr/>
        </p:nvCxnSpPr>
        <p:spPr>
          <a:xfrm flipH="1">
            <a:off x="5925082" y="1815860"/>
            <a:ext cx="1" cy="51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0F1AC356-EE31-4503-B666-7F4E96112C19}"/>
              </a:ext>
            </a:extLst>
          </p:cNvPr>
          <p:cNvCxnSpPr>
            <a:stCxn id="6" idx="2"/>
            <a:endCxn id="7" idx="0"/>
          </p:cNvCxnSpPr>
          <p:nvPr/>
        </p:nvCxnSpPr>
        <p:spPr>
          <a:xfrm>
            <a:off x="5925082" y="2728107"/>
            <a:ext cx="14205" cy="42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C077A039-E092-452F-BFCA-0A9A813F1CAF}"/>
              </a:ext>
            </a:extLst>
          </p:cNvPr>
          <p:cNvCxnSpPr>
            <a:stCxn id="7" idx="2"/>
            <a:endCxn id="8" idx="0"/>
          </p:cNvCxnSpPr>
          <p:nvPr/>
        </p:nvCxnSpPr>
        <p:spPr>
          <a:xfrm flipH="1">
            <a:off x="5925082" y="3516343"/>
            <a:ext cx="14205" cy="72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1EFFFDA-96F1-4166-A32E-C593F1580838}"/>
              </a:ext>
            </a:extLst>
          </p:cNvPr>
          <p:cNvCxnSpPr>
            <a:stCxn id="8" idx="3"/>
            <a:endCxn id="11" idx="1"/>
          </p:cNvCxnSpPr>
          <p:nvPr/>
        </p:nvCxnSpPr>
        <p:spPr>
          <a:xfrm>
            <a:off x="6019972" y="4357419"/>
            <a:ext cx="735327" cy="3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6C92485F-6362-46D8-8F80-C287556C0AD3}"/>
              </a:ext>
            </a:extLst>
          </p:cNvPr>
          <p:cNvCxnSpPr>
            <a:stCxn id="8" idx="2"/>
            <a:endCxn id="10" idx="0"/>
          </p:cNvCxnSpPr>
          <p:nvPr/>
        </p:nvCxnSpPr>
        <p:spPr>
          <a:xfrm>
            <a:off x="5925082" y="4473875"/>
            <a:ext cx="499070" cy="65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9B98885-C665-4D8D-B06C-F5BE3C7E72CD}"/>
              </a:ext>
            </a:extLst>
          </p:cNvPr>
          <p:cNvSpPr txBox="1"/>
          <p:nvPr/>
        </p:nvSpPr>
        <p:spPr>
          <a:xfrm>
            <a:off x="5939286" y="1097157"/>
            <a:ext cx="2218877" cy="369332"/>
          </a:xfrm>
          <a:prstGeom prst="rect">
            <a:avLst/>
          </a:prstGeom>
          <a:noFill/>
        </p:spPr>
        <p:txBody>
          <a:bodyPr wrap="none" rtlCol="0">
            <a:spAutoFit/>
          </a:bodyPr>
          <a:lstStyle/>
          <a:p>
            <a:r>
              <a:rPr lang="zh-TW" altLang="en-US" dirty="0"/>
              <a:t>傳輸數據和</a:t>
            </a:r>
            <a:r>
              <a:rPr lang="en-US" altLang="zh-TW" dirty="0"/>
              <a:t>GPS</a:t>
            </a:r>
            <a:r>
              <a:rPr lang="zh-TW" altLang="en-US" dirty="0"/>
              <a:t>位置</a:t>
            </a:r>
          </a:p>
        </p:txBody>
      </p:sp>
      <p:sp>
        <p:nvSpPr>
          <p:cNvPr id="25" name="文字方塊 24">
            <a:extLst>
              <a:ext uri="{FF2B5EF4-FFF2-40B4-BE49-F238E27FC236}">
                <a16:creationId xmlns:a16="http://schemas.microsoft.com/office/drawing/2014/main" id="{A673CD9E-A274-47A9-86DD-DBA156639B37}"/>
              </a:ext>
            </a:extLst>
          </p:cNvPr>
          <p:cNvSpPr txBox="1"/>
          <p:nvPr/>
        </p:nvSpPr>
        <p:spPr>
          <a:xfrm>
            <a:off x="5939286" y="3648146"/>
            <a:ext cx="2808782" cy="369332"/>
          </a:xfrm>
          <a:prstGeom prst="rect">
            <a:avLst/>
          </a:prstGeom>
          <a:noFill/>
        </p:spPr>
        <p:txBody>
          <a:bodyPr wrap="none" rtlCol="0">
            <a:spAutoFit/>
          </a:bodyPr>
          <a:lstStyle/>
          <a:p>
            <a:r>
              <a:rPr lang="zh-TW" altLang="en-US" dirty="0"/>
              <a:t>是否對警示裝置進行調整</a:t>
            </a:r>
            <a:r>
              <a:rPr lang="en-US" altLang="zh-TW" dirty="0"/>
              <a:t>?</a:t>
            </a:r>
            <a:endParaRPr lang="zh-TW" altLang="en-US" dirty="0"/>
          </a:p>
        </p:txBody>
      </p:sp>
      <p:sp>
        <p:nvSpPr>
          <p:cNvPr id="26" name="文字方塊 25">
            <a:extLst>
              <a:ext uri="{FF2B5EF4-FFF2-40B4-BE49-F238E27FC236}">
                <a16:creationId xmlns:a16="http://schemas.microsoft.com/office/drawing/2014/main" id="{38AB7A5D-BB71-4104-B0CA-73D556E237C6}"/>
              </a:ext>
            </a:extLst>
          </p:cNvPr>
          <p:cNvSpPr txBox="1"/>
          <p:nvPr/>
        </p:nvSpPr>
        <p:spPr>
          <a:xfrm>
            <a:off x="5925081" y="4560665"/>
            <a:ext cx="415498" cy="369332"/>
          </a:xfrm>
          <a:prstGeom prst="rect">
            <a:avLst/>
          </a:prstGeom>
          <a:noFill/>
        </p:spPr>
        <p:txBody>
          <a:bodyPr wrap="none" rtlCol="0">
            <a:spAutoFit/>
          </a:bodyPr>
          <a:lstStyle/>
          <a:p>
            <a:r>
              <a:rPr lang="zh-TW" altLang="en-US" dirty="0"/>
              <a:t>是</a:t>
            </a:r>
          </a:p>
        </p:txBody>
      </p:sp>
      <p:sp>
        <p:nvSpPr>
          <p:cNvPr id="27" name="文字方塊 26">
            <a:extLst>
              <a:ext uri="{FF2B5EF4-FFF2-40B4-BE49-F238E27FC236}">
                <a16:creationId xmlns:a16="http://schemas.microsoft.com/office/drawing/2014/main" id="{C18FDD93-0AB1-4BF1-B957-B53A6CB7E873}"/>
              </a:ext>
            </a:extLst>
          </p:cNvPr>
          <p:cNvSpPr txBox="1"/>
          <p:nvPr/>
        </p:nvSpPr>
        <p:spPr>
          <a:xfrm>
            <a:off x="6173173" y="4192162"/>
            <a:ext cx="415498" cy="369332"/>
          </a:xfrm>
          <a:prstGeom prst="rect">
            <a:avLst/>
          </a:prstGeom>
          <a:noFill/>
        </p:spPr>
        <p:txBody>
          <a:bodyPr wrap="none" rtlCol="0">
            <a:spAutoFit/>
          </a:bodyPr>
          <a:lstStyle/>
          <a:p>
            <a:r>
              <a:rPr lang="zh-TW" altLang="en-US" dirty="0"/>
              <a:t>否</a:t>
            </a:r>
          </a:p>
        </p:txBody>
      </p:sp>
      <p:cxnSp>
        <p:nvCxnSpPr>
          <p:cNvPr id="31" name="接點: 肘形 30">
            <a:extLst>
              <a:ext uri="{FF2B5EF4-FFF2-40B4-BE49-F238E27FC236}">
                <a16:creationId xmlns:a16="http://schemas.microsoft.com/office/drawing/2014/main" id="{78446811-02D9-4EBA-849D-1EE5AD70F4B0}"/>
              </a:ext>
            </a:extLst>
          </p:cNvPr>
          <p:cNvCxnSpPr/>
          <p:nvPr/>
        </p:nvCxnSpPr>
        <p:spPr>
          <a:xfrm flipV="1">
            <a:off x="1642810" y="1660583"/>
            <a:ext cx="3872160" cy="127833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接點: 肘形 32">
            <a:extLst>
              <a:ext uri="{FF2B5EF4-FFF2-40B4-BE49-F238E27FC236}">
                <a16:creationId xmlns:a16="http://schemas.microsoft.com/office/drawing/2014/main" id="{68780A58-B25A-4245-9D26-E3E907E5EAE2}"/>
              </a:ext>
            </a:extLst>
          </p:cNvPr>
          <p:cNvCxnSpPr>
            <a:endCxn id="24" idx="1"/>
          </p:cNvCxnSpPr>
          <p:nvPr/>
        </p:nvCxnSpPr>
        <p:spPr>
          <a:xfrm rot="5400000" flipH="1" flipV="1">
            <a:off x="4306329" y="1653977"/>
            <a:ext cx="2005110" cy="126080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接點: 肘形 34">
            <a:extLst>
              <a:ext uri="{FF2B5EF4-FFF2-40B4-BE49-F238E27FC236}">
                <a16:creationId xmlns:a16="http://schemas.microsoft.com/office/drawing/2014/main" id="{6993319E-6151-437B-B3E1-9030BFFA8D4E}"/>
              </a:ext>
            </a:extLst>
          </p:cNvPr>
          <p:cNvCxnSpPr/>
          <p:nvPr/>
        </p:nvCxnSpPr>
        <p:spPr>
          <a:xfrm flipV="1">
            <a:off x="1906438" y="2499508"/>
            <a:ext cx="3224973" cy="12823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9F1DC3E6-3C6B-4778-AF9A-81373D1C6850}"/>
              </a:ext>
            </a:extLst>
          </p:cNvPr>
          <p:cNvCxnSpPr>
            <a:endCxn id="7" idx="1"/>
          </p:cNvCxnSpPr>
          <p:nvPr/>
        </p:nvCxnSpPr>
        <p:spPr>
          <a:xfrm flipV="1">
            <a:off x="2789762" y="3333034"/>
            <a:ext cx="2808781" cy="72130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1CEF0C66-B73E-4C50-913B-36403003E2A9}"/>
              </a:ext>
            </a:extLst>
          </p:cNvPr>
          <p:cNvCxnSpPr>
            <a:endCxn id="25" idx="1"/>
          </p:cNvCxnSpPr>
          <p:nvPr/>
        </p:nvCxnSpPr>
        <p:spPr>
          <a:xfrm flipV="1">
            <a:off x="4123856" y="3832812"/>
            <a:ext cx="1815430" cy="78798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6BBC2627-764E-40AA-AA25-ACD33DDC6694}"/>
              </a:ext>
            </a:extLst>
          </p:cNvPr>
          <p:cNvCxnSpPr>
            <a:endCxn id="10" idx="1"/>
          </p:cNvCxnSpPr>
          <p:nvPr/>
        </p:nvCxnSpPr>
        <p:spPr>
          <a:xfrm>
            <a:off x="3982425" y="4929997"/>
            <a:ext cx="1364689" cy="50464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33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26</a:t>
            </a:fld>
            <a:endParaRPr lang="zh-TW" altLang="en-US"/>
          </a:p>
        </p:txBody>
      </p:sp>
      <p:graphicFrame>
        <p:nvGraphicFramePr>
          <p:cNvPr id="3" name="表格 2">
            <a:extLst>
              <a:ext uri="{FF2B5EF4-FFF2-40B4-BE49-F238E27FC236}">
                <a16:creationId xmlns:a16="http://schemas.microsoft.com/office/drawing/2014/main" id="{E6F0C826-967F-4C8C-B99A-38BB6BCF5D60}"/>
              </a:ext>
            </a:extLst>
          </p:cNvPr>
          <p:cNvGraphicFramePr>
            <a:graphicFrameLocks noGrp="1"/>
          </p:cNvGraphicFramePr>
          <p:nvPr>
            <p:extLst>
              <p:ext uri="{D42A27DB-BD31-4B8C-83A1-F6EECF244321}">
                <p14:modId xmlns:p14="http://schemas.microsoft.com/office/powerpoint/2010/main" val="3819777190"/>
              </p:ext>
            </p:extLst>
          </p:nvPr>
        </p:nvGraphicFramePr>
        <p:xfrm>
          <a:off x="418821" y="40588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傳輸訊息</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傳輸訊息</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baseline="0" dirty="0">
                          <a:latin typeface="標楷體" panose="03000509000000000000" pitchFamily="65" charset="-120"/>
                          <a:ea typeface="標楷體" panose="03000509000000000000" pitchFamily="65" charset="-120"/>
                        </a:rPr>
                        <a:t>裝置偵測到</a:t>
                      </a:r>
                      <a:r>
                        <a:rPr lang="zh-TW" altLang="en-US" baseline="0" dirty="0">
                          <a:solidFill>
                            <a:srgbClr val="FF0000"/>
                          </a:solidFill>
                          <a:latin typeface="標楷體" panose="03000509000000000000" pitchFamily="65" charset="-120"/>
                          <a:ea typeface="標楷體" panose="03000509000000000000" pitchFamily="65" charset="-120"/>
                        </a:rPr>
                        <a:t>傾斜角度過大</a:t>
                      </a:r>
                      <a:r>
                        <a:rPr lang="zh-TW" altLang="en-US" sz="1800" b="0" dirty="0">
                          <a:solidFill>
                            <a:srgbClr val="FF0000"/>
                          </a:solidFill>
                          <a:latin typeface="DFKai-SB" panose="03000509000000000000" pitchFamily="65" charset="-120"/>
                          <a:ea typeface="DFKai-SB" panose="03000509000000000000" pitchFamily="65" charset="-120"/>
                        </a:rPr>
                        <a:t>，將角度顯示在</a:t>
                      </a:r>
                      <a:r>
                        <a:rPr lang="en-US" altLang="zh-TW" sz="1800" b="0" dirty="0">
                          <a:solidFill>
                            <a:srgbClr val="FF0000"/>
                          </a:solidFill>
                          <a:latin typeface="DFKai-SB" panose="03000509000000000000" pitchFamily="65" charset="-120"/>
                          <a:ea typeface="DFKai-SB" panose="03000509000000000000" pitchFamily="65" charset="-120"/>
                        </a:rPr>
                        <a:t>LCD</a:t>
                      </a:r>
                      <a:r>
                        <a:rPr lang="zh-TW" altLang="en-US" sz="1800" b="0" dirty="0">
                          <a:solidFill>
                            <a:srgbClr val="FF0000"/>
                          </a:solidFill>
                          <a:latin typeface="DFKai-SB" panose="03000509000000000000" pitchFamily="65" charset="-120"/>
                          <a:ea typeface="DFKai-SB" panose="03000509000000000000" pitchFamily="65" charset="-120"/>
                        </a:rPr>
                        <a:t>顯示器上</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裝置偵測到即將</a:t>
                      </a:r>
                      <a:r>
                        <a:rPr lang="zh-TW" altLang="en-US" sz="1800" b="0" dirty="0">
                          <a:solidFill>
                            <a:srgbClr val="FF0000"/>
                          </a:solidFill>
                          <a:latin typeface="DFKai-SB" panose="03000509000000000000" pitchFamily="65" charset="-120"/>
                          <a:ea typeface="DFKai-SB" panose="03000509000000000000" pitchFamily="65" charset="-120"/>
                        </a:rPr>
                        <a:t>轉彎時，也會將欲行進方向顯示在</a:t>
                      </a:r>
                      <a:r>
                        <a:rPr lang="en-US" altLang="zh-TW" sz="1800" b="0" dirty="0">
                          <a:solidFill>
                            <a:srgbClr val="FF0000"/>
                          </a:solidFill>
                          <a:latin typeface="DFKai-SB" panose="03000509000000000000" pitchFamily="65" charset="-120"/>
                          <a:ea typeface="DFKai-SB" panose="03000509000000000000" pitchFamily="65" charset="-120"/>
                        </a:rPr>
                        <a:t>LCD</a:t>
                      </a:r>
                      <a:r>
                        <a:rPr lang="zh-TW" altLang="en-US" sz="1800" b="0" dirty="0">
                          <a:solidFill>
                            <a:srgbClr val="FF0000"/>
                          </a:solidFill>
                          <a:latin typeface="DFKai-SB" panose="03000509000000000000" pitchFamily="65" charset="-120"/>
                          <a:ea typeface="DFKai-SB" panose="03000509000000000000" pitchFamily="65" charset="-120"/>
                        </a:rPr>
                        <a:t>顯示器上</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dk1"/>
                        </a:solidFill>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rgbClr val="FF0000"/>
                          </a:solidFill>
                          <a:latin typeface="DFKai-SB" panose="03000509000000000000" pitchFamily="65" charset="-120"/>
                          <a:ea typeface="DFKai-SB" panose="03000509000000000000" pitchFamily="65" charset="-120"/>
                        </a:rPr>
                        <a:t>轉彎時響起之蜂鳴器，如附近車輛皆有安裝</a:t>
                      </a:r>
                      <a:r>
                        <a:rPr lang="en-US" altLang="zh-TW" sz="1800" b="0" dirty="0">
                          <a:solidFill>
                            <a:srgbClr val="FF0000"/>
                          </a:solidFill>
                          <a:latin typeface="DFKai-SB" panose="03000509000000000000" pitchFamily="65" charset="-120"/>
                          <a:ea typeface="DFKai-SB" panose="03000509000000000000" pitchFamily="65" charset="-120"/>
                        </a:rPr>
                        <a:t>App</a:t>
                      </a:r>
                      <a:r>
                        <a:rPr lang="zh-TW" altLang="en-US" sz="1800" b="0" dirty="0">
                          <a:solidFill>
                            <a:srgbClr val="FF0000"/>
                          </a:solidFill>
                          <a:latin typeface="DFKai-SB" panose="03000509000000000000" pitchFamily="65" charset="-120"/>
                          <a:ea typeface="DFKai-SB" panose="03000509000000000000" pitchFamily="65" charset="-120"/>
                        </a:rPr>
                        <a:t>，則會使用語音播報進行提醒</a:t>
                      </a:r>
                      <a:r>
                        <a:rPr lang="en-US" altLang="zh-TW"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如附近有無安裝</a:t>
                      </a:r>
                      <a:r>
                        <a:rPr lang="en-US" altLang="zh-TW" sz="1800" b="0" dirty="0">
                          <a:solidFill>
                            <a:srgbClr val="FF0000"/>
                          </a:solidFill>
                          <a:latin typeface="DFKai-SB" panose="03000509000000000000" pitchFamily="65" charset="-120"/>
                          <a:ea typeface="DFKai-SB" panose="03000509000000000000" pitchFamily="65" charset="-120"/>
                        </a:rPr>
                        <a:t>App</a:t>
                      </a:r>
                      <a:r>
                        <a:rPr lang="zh-TW" altLang="en-US" sz="1800" b="0" dirty="0">
                          <a:solidFill>
                            <a:srgbClr val="FF0000"/>
                          </a:solidFill>
                          <a:latin typeface="DFKai-SB" panose="03000509000000000000" pitchFamily="65" charset="-120"/>
                          <a:ea typeface="DFKai-SB" panose="03000509000000000000" pitchFamily="65" charset="-120"/>
                        </a:rPr>
                        <a:t>之車輛，仍然響起蜂鳴器</a:t>
                      </a:r>
                      <a:r>
                        <a:rPr lang="en-US" altLang="zh-TW" sz="1800" b="0" dirty="0">
                          <a:solidFill>
                            <a:srgbClr val="FF0000"/>
                          </a:solidFill>
                          <a:latin typeface="DFKai-SB" panose="03000509000000000000" pitchFamily="65" charset="-120"/>
                          <a:ea typeface="DFKai-SB" panose="03000509000000000000" pitchFamily="65" charset="-120"/>
                        </a:rPr>
                        <a:t>)</a:t>
                      </a:r>
                      <a:r>
                        <a:rPr lang="zh-CN" altLang="en-US" sz="1800" b="0" dirty="0">
                          <a:solidFill>
                            <a:schemeClr val="tx1"/>
                          </a:solidFill>
                          <a:latin typeface="DFKai-SB" panose="03000509000000000000" pitchFamily="65" charset="-120"/>
                          <a:ea typeface="DFKai-SB" panose="03000509000000000000" pitchFamily="65" charset="-120"/>
                        </a:rPr>
                        <a:t> 。</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若</a:t>
                      </a:r>
                      <a:r>
                        <a:rPr lang="zh-TW" altLang="en-US" sz="1800" b="0" dirty="0">
                          <a:solidFill>
                            <a:srgbClr val="FF0000"/>
                          </a:solidFill>
                          <a:latin typeface="DFKai-SB" panose="03000509000000000000" pitchFamily="65" charset="-120"/>
                          <a:ea typeface="DFKai-SB" panose="03000509000000000000" pitchFamily="65" charset="-120"/>
                        </a:rPr>
                        <a:t>有安裝</a:t>
                      </a:r>
                      <a:r>
                        <a:rPr lang="en-US" altLang="zh-TW" sz="1800" b="0" dirty="0">
                          <a:solidFill>
                            <a:srgbClr val="FF0000"/>
                          </a:solidFill>
                          <a:latin typeface="DFKai-SB" panose="03000509000000000000" pitchFamily="65" charset="-120"/>
                          <a:ea typeface="DFKai-SB" panose="03000509000000000000" pitchFamily="65" charset="-120"/>
                        </a:rPr>
                        <a:t>App</a:t>
                      </a:r>
                      <a:r>
                        <a:rPr lang="zh-TW" altLang="en-US" sz="1800" b="0" dirty="0">
                          <a:solidFill>
                            <a:srgbClr val="FF0000"/>
                          </a:solidFill>
                          <a:latin typeface="DFKai-SB" panose="03000509000000000000" pitchFamily="65" charset="-120"/>
                          <a:ea typeface="DFKai-SB" panose="03000509000000000000" pitchFamily="65" charset="-120"/>
                        </a:rPr>
                        <a:t>並接入</a:t>
                      </a:r>
                      <a:r>
                        <a:rPr lang="en-US" altLang="zh-TW" sz="1800" b="0" dirty="0" err="1">
                          <a:solidFill>
                            <a:srgbClr val="FF0000"/>
                          </a:solidFill>
                          <a:latin typeface="DFKai-SB" panose="03000509000000000000" pitchFamily="65" charset="-120"/>
                          <a:ea typeface="DFKai-SB" panose="03000509000000000000" pitchFamily="65" charset="-120"/>
                        </a:rPr>
                        <a:t>wifi</a:t>
                      </a:r>
                      <a:r>
                        <a:rPr lang="zh-TW" altLang="en-US" sz="1800" b="0" dirty="0">
                          <a:solidFill>
                            <a:srgbClr val="FF0000"/>
                          </a:solidFill>
                          <a:latin typeface="DFKai-SB" panose="03000509000000000000" pitchFamily="65" charset="-120"/>
                          <a:ea typeface="DFKai-SB" panose="03000509000000000000" pitchFamily="65" charset="-120"/>
                        </a:rPr>
                        <a:t>，便會自動接收訊息</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若</a:t>
                      </a:r>
                      <a:r>
                        <a:rPr lang="zh-TW" altLang="en-US" sz="1800" b="0" dirty="0">
                          <a:solidFill>
                            <a:srgbClr val="FF0000"/>
                          </a:solidFill>
                          <a:latin typeface="DFKai-SB" panose="03000509000000000000" pitchFamily="65" charset="-120"/>
                          <a:ea typeface="DFKai-SB" panose="03000509000000000000" pitchFamily="65" charset="-120"/>
                        </a:rPr>
                        <a:t>檢測到與附近用戶較近時，便會自動響起語音播報</a:t>
                      </a:r>
                      <a:r>
                        <a:rPr lang="zh-CN" altLang="en-US" sz="1800" b="0" dirty="0">
                          <a:solidFill>
                            <a:schemeClr val="tx1"/>
                          </a:solidFill>
                          <a:latin typeface="DFKai-SB" panose="03000509000000000000" pitchFamily="65" charset="-120"/>
                          <a:ea typeface="DFKai-SB" panose="03000509000000000000" pitchFamily="65" charset="-120"/>
                        </a:rPr>
                        <a:t>。</a:t>
                      </a:r>
                      <a:endParaRPr lang="en-US" altLang="zh-CN" sz="1800" b="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170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2FB724C-9B05-463A-B2B6-6DEED4E951C4}"/>
              </a:ext>
            </a:extLst>
          </p:cNvPr>
          <p:cNvSpPr>
            <a:spLocks noGrp="1"/>
          </p:cNvSpPr>
          <p:nvPr>
            <p:ph type="sldNum" sz="quarter" idx="12"/>
          </p:nvPr>
        </p:nvSpPr>
        <p:spPr/>
        <p:txBody>
          <a:bodyPr/>
          <a:lstStyle/>
          <a:p>
            <a:fld id="{80E16380-4998-42C3-B033-270161A8BE6B}" type="slidenum">
              <a:rPr lang="zh-TW" altLang="en-US" smtClean="0"/>
              <a:t>27</a:t>
            </a:fld>
            <a:endParaRPr lang="zh-TW" altLang="en-US"/>
          </a:p>
        </p:txBody>
      </p:sp>
      <p:sp>
        <p:nvSpPr>
          <p:cNvPr id="3" name="橢圓 2">
            <a:extLst>
              <a:ext uri="{FF2B5EF4-FFF2-40B4-BE49-F238E27FC236}">
                <a16:creationId xmlns:a16="http://schemas.microsoft.com/office/drawing/2014/main" id="{B78D8B18-7006-47B0-80C7-C17E0C9C7B04}"/>
              </a:ext>
            </a:extLst>
          </p:cNvPr>
          <p:cNvSpPr/>
          <p:nvPr/>
        </p:nvSpPr>
        <p:spPr>
          <a:xfrm>
            <a:off x="6815529" y="716377"/>
            <a:ext cx="181155" cy="172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B27B9872-B05A-477E-BCFC-A0517FD88C74}"/>
              </a:ext>
            </a:extLst>
          </p:cNvPr>
          <p:cNvSpPr txBox="1"/>
          <p:nvPr/>
        </p:nvSpPr>
        <p:spPr>
          <a:xfrm>
            <a:off x="6996684" y="617975"/>
            <a:ext cx="646331" cy="369332"/>
          </a:xfrm>
          <a:prstGeom prst="rect">
            <a:avLst/>
          </a:prstGeom>
          <a:noFill/>
        </p:spPr>
        <p:txBody>
          <a:bodyPr wrap="none" rtlCol="0">
            <a:spAutoFit/>
          </a:bodyPr>
          <a:lstStyle/>
          <a:p>
            <a:r>
              <a:rPr lang="zh-TW" altLang="en-US" dirty="0"/>
              <a:t>客戶</a:t>
            </a:r>
          </a:p>
        </p:txBody>
      </p:sp>
      <p:sp>
        <p:nvSpPr>
          <p:cNvPr id="5" name="矩形: 圓角 4">
            <a:extLst>
              <a:ext uri="{FF2B5EF4-FFF2-40B4-BE49-F238E27FC236}">
                <a16:creationId xmlns:a16="http://schemas.microsoft.com/office/drawing/2014/main" id="{26B71F3E-2D64-4304-A8D0-0B38F315937D}"/>
              </a:ext>
            </a:extLst>
          </p:cNvPr>
          <p:cNvSpPr/>
          <p:nvPr/>
        </p:nvSpPr>
        <p:spPr>
          <a:xfrm>
            <a:off x="6323672" y="1164717"/>
            <a:ext cx="1398887" cy="314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打左右燈號</a:t>
            </a:r>
          </a:p>
        </p:txBody>
      </p:sp>
      <p:sp>
        <p:nvSpPr>
          <p:cNvPr id="6" name="矩形: 圓角 5">
            <a:extLst>
              <a:ext uri="{FF2B5EF4-FFF2-40B4-BE49-F238E27FC236}">
                <a16:creationId xmlns:a16="http://schemas.microsoft.com/office/drawing/2014/main" id="{7F623AB9-3E9D-45F0-B07B-662F77602871}"/>
              </a:ext>
            </a:extLst>
          </p:cNvPr>
          <p:cNvSpPr/>
          <p:nvPr/>
        </p:nvSpPr>
        <p:spPr>
          <a:xfrm>
            <a:off x="3306190" y="5359025"/>
            <a:ext cx="1613140" cy="539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LCD</a:t>
            </a:r>
            <a:r>
              <a:rPr lang="zh-TW" altLang="en-US" dirty="0"/>
              <a:t>顯示屏顯示欲行進方向</a:t>
            </a:r>
          </a:p>
        </p:txBody>
      </p:sp>
      <p:sp>
        <p:nvSpPr>
          <p:cNvPr id="7" name="矩形: 圓角 6">
            <a:extLst>
              <a:ext uri="{FF2B5EF4-FFF2-40B4-BE49-F238E27FC236}">
                <a16:creationId xmlns:a16="http://schemas.microsoft.com/office/drawing/2014/main" id="{34CE0F19-F3C3-4603-8EC8-EFD28F46565D}"/>
              </a:ext>
            </a:extLst>
          </p:cNvPr>
          <p:cNvSpPr/>
          <p:nvPr/>
        </p:nvSpPr>
        <p:spPr>
          <a:xfrm>
            <a:off x="2327963" y="756063"/>
            <a:ext cx="1138545" cy="327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警示裝置</a:t>
            </a:r>
          </a:p>
        </p:txBody>
      </p:sp>
      <p:sp>
        <p:nvSpPr>
          <p:cNvPr id="8" name="菱形 7">
            <a:extLst>
              <a:ext uri="{FF2B5EF4-FFF2-40B4-BE49-F238E27FC236}">
                <a16:creationId xmlns:a16="http://schemas.microsoft.com/office/drawing/2014/main" id="{F23064FF-6683-4082-89B3-C636D98785DD}"/>
              </a:ext>
            </a:extLst>
          </p:cNvPr>
          <p:cNvSpPr/>
          <p:nvPr/>
        </p:nvSpPr>
        <p:spPr>
          <a:xfrm>
            <a:off x="5876762" y="2718209"/>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菱形 8">
            <a:extLst>
              <a:ext uri="{FF2B5EF4-FFF2-40B4-BE49-F238E27FC236}">
                <a16:creationId xmlns:a16="http://schemas.microsoft.com/office/drawing/2014/main" id="{CD0FD2C7-6AB1-4235-B1D9-4F5BF23A405D}"/>
              </a:ext>
            </a:extLst>
          </p:cNvPr>
          <p:cNvSpPr/>
          <p:nvPr/>
        </p:nvSpPr>
        <p:spPr>
          <a:xfrm>
            <a:off x="5876761" y="4218940"/>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菱形 9">
            <a:extLst>
              <a:ext uri="{FF2B5EF4-FFF2-40B4-BE49-F238E27FC236}">
                <a16:creationId xmlns:a16="http://schemas.microsoft.com/office/drawing/2014/main" id="{736114F0-0FBB-407F-973A-BA9B64ADDC7D}"/>
              </a:ext>
            </a:extLst>
          </p:cNvPr>
          <p:cNvSpPr/>
          <p:nvPr/>
        </p:nvSpPr>
        <p:spPr>
          <a:xfrm>
            <a:off x="3925069" y="2051970"/>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菱形 10">
            <a:extLst>
              <a:ext uri="{FF2B5EF4-FFF2-40B4-BE49-F238E27FC236}">
                <a16:creationId xmlns:a16="http://schemas.microsoft.com/office/drawing/2014/main" id="{554FC92B-147C-4124-865C-91D3D8F5E6CB}"/>
              </a:ext>
            </a:extLst>
          </p:cNvPr>
          <p:cNvSpPr/>
          <p:nvPr/>
        </p:nvSpPr>
        <p:spPr>
          <a:xfrm>
            <a:off x="1067462" y="2626462"/>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菱形 11">
            <a:extLst>
              <a:ext uri="{FF2B5EF4-FFF2-40B4-BE49-F238E27FC236}">
                <a16:creationId xmlns:a16="http://schemas.microsoft.com/office/drawing/2014/main" id="{62A4D6A2-7776-4654-AB10-94AB22687AA8}"/>
              </a:ext>
            </a:extLst>
          </p:cNvPr>
          <p:cNvSpPr/>
          <p:nvPr/>
        </p:nvSpPr>
        <p:spPr>
          <a:xfrm>
            <a:off x="1115956" y="4523218"/>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556B45E3-6014-45C5-B365-07753BFEB132}"/>
              </a:ext>
            </a:extLst>
          </p:cNvPr>
          <p:cNvSpPr txBox="1"/>
          <p:nvPr/>
        </p:nvSpPr>
        <p:spPr>
          <a:xfrm>
            <a:off x="1014480" y="4928122"/>
            <a:ext cx="415498" cy="369332"/>
          </a:xfrm>
          <a:prstGeom prst="rect">
            <a:avLst/>
          </a:prstGeom>
          <a:noFill/>
        </p:spPr>
        <p:txBody>
          <a:bodyPr wrap="none" rtlCol="0">
            <a:spAutoFit/>
          </a:bodyPr>
          <a:lstStyle/>
          <a:p>
            <a:r>
              <a:rPr lang="zh-TW" altLang="en-US" dirty="0"/>
              <a:t>是</a:t>
            </a:r>
          </a:p>
        </p:txBody>
      </p:sp>
      <p:sp>
        <p:nvSpPr>
          <p:cNvPr id="14" name="文字方塊 13">
            <a:extLst>
              <a:ext uri="{FF2B5EF4-FFF2-40B4-BE49-F238E27FC236}">
                <a16:creationId xmlns:a16="http://schemas.microsoft.com/office/drawing/2014/main" id="{33AE1584-88B1-41AF-8E2A-43E7173898AC}"/>
              </a:ext>
            </a:extLst>
          </p:cNvPr>
          <p:cNvSpPr txBox="1"/>
          <p:nvPr/>
        </p:nvSpPr>
        <p:spPr>
          <a:xfrm>
            <a:off x="1229818" y="3086567"/>
            <a:ext cx="415498" cy="369332"/>
          </a:xfrm>
          <a:prstGeom prst="rect">
            <a:avLst/>
          </a:prstGeom>
          <a:noFill/>
        </p:spPr>
        <p:txBody>
          <a:bodyPr wrap="none" rtlCol="0">
            <a:spAutoFit/>
          </a:bodyPr>
          <a:lstStyle/>
          <a:p>
            <a:r>
              <a:rPr lang="zh-TW" altLang="en-US" dirty="0"/>
              <a:t>是</a:t>
            </a:r>
          </a:p>
        </p:txBody>
      </p:sp>
      <p:sp>
        <p:nvSpPr>
          <p:cNvPr id="15" name="文字方塊 14">
            <a:extLst>
              <a:ext uri="{FF2B5EF4-FFF2-40B4-BE49-F238E27FC236}">
                <a16:creationId xmlns:a16="http://schemas.microsoft.com/office/drawing/2014/main" id="{C575A41B-DF10-46CA-9F50-269C50706D6B}"/>
              </a:ext>
            </a:extLst>
          </p:cNvPr>
          <p:cNvSpPr txBox="1"/>
          <p:nvPr/>
        </p:nvSpPr>
        <p:spPr>
          <a:xfrm>
            <a:off x="3837695" y="2668885"/>
            <a:ext cx="415498" cy="369332"/>
          </a:xfrm>
          <a:prstGeom prst="rect">
            <a:avLst/>
          </a:prstGeom>
          <a:noFill/>
        </p:spPr>
        <p:txBody>
          <a:bodyPr wrap="none" rtlCol="0">
            <a:spAutoFit/>
          </a:bodyPr>
          <a:lstStyle/>
          <a:p>
            <a:r>
              <a:rPr lang="zh-TW" altLang="en-US" dirty="0"/>
              <a:t>是</a:t>
            </a:r>
          </a:p>
        </p:txBody>
      </p:sp>
      <p:sp>
        <p:nvSpPr>
          <p:cNvPr id="16" name="文字方塊 15">
            <a:extLst>
              <a:ext uri="{FF2B5EF4-FFF2-40B4-BE49-F238E27FC236}">
                <a16:creationId xmlns:a16="http://schemas.microsoft.com/office/drawing/2014/main" id="{26D95177-E40B-48F0-8CCD-602A1F4D8CA4}"/>
              </a:ext>
            </a:extLst>
          </p:cNvPr>
          <p:cNvSpPr txBox="1"/>
          <p:nvPr/>
        </p:nvSpPr>
        <p:spPr>
          <a:xfrm>
            <a:off x="5759589" y="3360798"/>
            <a:ext cx="415498" cy="369332"/>
          </a:xfrm>
          <a:prstGeom prst="rect">
            <a:avLst/>
          </a:prstGeom>
          <a:noFill/>
        </p:spPr>
        <p:txBody>
          <a:bodyPr wrap="none" rtlCol="0">
            <a:spAutoFit/>
          </a:bodyPr>
          <a:lstStyle/>
          <a:p>
            <a:r>
              <a:rPr lang="zh-TW" altLang="en-US" dirty="0"/>
              <a:t>是</a:t>
            </a:r>
          </a:p>
        </p:txBody>
      </p:sp>
      <p:sp>
        <p:nvSpPr>
          <p:cNvPr id="17" name="文字方塊 16">
            <a:extLst>
              <a:ext uri="{FF2B5EF4-FFF2-40B4-BE49-F238E27FC236}">
                <a16:creationId xmlns:a16="http://schemas.microsoft.com/office/drawing/2014/main" id="{F4BED922-70B5-45C1-98C3-BC23D9BC550F}"/>
              </a:ext>
            </a:extLst>
          </p:cNvPr>
          <p:cNvSpPr txBox="1"/>
          <p:nvPr/>
        </p:nvSpPr>
        <p:spPr>
          <a:xfrm>
            <a:off x="5759589" y="4674027"/>
            <a:ext cx="415498" cy="369332"/>
          </a:xfrm>
          <a:prstGeom prst="rect">
            <a:avLst/>
          </a:prstGeom>
          <a:noFill/>
        </p:spPr>
        <p:txBody>
          <a:bodyPr wrap="none" rtlCol="0">
            <a:spAutoFit/>
          </a:bodyPr>
          <a:lstStyle/>
          <a:p>
            <a:r>
              <a:rPr lang="zh-TW" altLang="en-US" dirty="0"/>
              <a:t>是</a:t>
            </a:r>
          </a:p>
        </p:txBody>
      </p:sp>
      <p:sp>
        <p:nvSpPr>
          <p:cNvPr id="18" name="文字方塊 17">
            <a:extLst>
              <a:ext uri="{FF2B5EF4-FFF2-40B4-BE49-F238E27FC236}">
                <a16:creationId xmlns:a16="http://schemas.microsoft.com/office/drawing/2014/main" id="{D92D792A-A52B-4898-ABCB-F45715CA453D}"/>
              </a:ext>
            </a:extLst>
          </p:cNvPr>
          <p:cNvSpPr txBox="1"/>
          <p:nvPr/>
        </p:nvSpPr>
        <p:spPr>
          <a:xfrm>
            <a:off x="1552464" y="2566740"/>
            <a:ext cx="415498" cy="369332"/>
          </a:xfrm>
          <a:prstGeom prst="rect">
            <a:avLst/>
          </a:prstGeom>
          <a:noFill/>
        </p:spPr>
        <p:txBody>
          <a:bodyPr wrap="none" rtlCol="0">
            <a:spAutoFit/>
          </a:bodyPr>
          <a:lstStyle/>
          <a:p>
            <a:r>
              <a:rPr lang="zh-TW" altLang="en-US" dirty="0"/>
              <a:t>否</a:t>
            </a:r>
          </a:p>
        </p:txBody>
      </p:sp>
      <p:sp>
        <p:nvSpPr>
          <p:cNvPr id="19" name="文字方塊 18">
            <a:extLst>
              <a:ext uri="{FF2B5EF4-FFF2-40B4-BE49-F238E27FC236}">
                <a16:creationId xmlns:a16="http://schemas.microsoft.com/office/drawing/2014/main" id="{C213BFEC-F300-4CE0-8480-B421AFCC718C}"/>
              </a:ext>
            </a:extLst>
          </p:cNvPr>
          <p:cNvSpPr txBox="1"/>
          <p:nvPr/>
        </p:nvSpPr>
        <p:spPr>
          <a:xfrm>
            <a:off x="1362788" y="4463635"/>
            <a:ext cx="415498" cy="369332"/>
          </a:xfrm>
          <a:prstGeom prst="rect">
            <a:avLst/>
          </a:prstGeom>
          <a:noFill/>
        </p:spPr>
        <p:txBody>
          <a:bodyPr wrap="none" rtlCol="0">
            <a:spAutoFit/>
          </a:bodyPr>
          <a:lstStyle/>
          <a:p>
            <a:r>
              <a:rPr lang="zh-TW" altLang="en-US" dirty="0"/>
              <a:t>否</a:t>
            </a:r>
          </a:p>
        </p:txBody>
      </p:sp>
      <p:sp>
        <p:nvSpPr>
          <p:cNvPr id="20" name="文字方塊 19">
            <a:extLst>
              <a:ext uri="{FF2B5EF4-FFF2-40B4-BE49-F238E27FC236}">
                <a16:creationId xmlns:a16="http://schemas.microsoft.com/office/drawing/2014/main" id="{469410DB-75FE-4450-BB48-12F1A58B5DCA}"/>
              </a:ext>
            </a:extLst>
          </p:cNvPr>
          <p:cNvSpPr txBox="1"/>
          <p:nvPr/>
        </p:nvSpPr>
        <p:spPr>
          <a:xfrm>
            <a:off x="6292711" y="4160160"/>
            <a:ext cx="415498" cy="369332"/>
          </a:xfrm>
          <a:prstGeom prst="rect">
            <a:avLst/>
          </a:prstGeom>
          <a:noFill/>
        </p:spPr>
        <p:txBody>
          <a:bodyPr wrap="none" rtlCol="0">
            <a:spAutoFit/>
          </a:bodyPr>
          <a:lstStyle/>
          <a:p>
            <a:r>
              <a:rPr lang="zh-TW" altLang="en-US" dirty="0"/>
              <a:t>否</a:t>
            </a:r>
          </a:p>
        </p:txBody>
      </p:sp>
      <p:sp>
        <p:nvSpPr>
          <p:cNvPr id="21" name="文字方塊 20">
            <a:extLst>
              <a:ext uri="{FF2B5EF4-FFF2-40B4-BE49-F238E27FC236}">
                <a16:creationId xmlns:a16="http://schemas.microsoft.com/office/drawing/2014/main" id="{E6C20E2C-6745-47C7-8762-9D897D6DCCA7}"/>
              </a:ext>
            </a:extLst>
          </p:cNvPr>
          <p:cNvSpPr txBox="1"/>
          <p:nvPr/>
        </p:nvSpPr>
        <p:spPr>
          <a:xfrm>
            <a:off x="4382799" y="1992387"/>
            <a:ext cx="415498" cy="369332"/>
          </a:xfrm>
          <a:prstGeom prst="rect">
            <a:avLst/>
          </a:prstGeom>
          <a:noFill/>
        </p:spPr>
        <p:txBody>
          <a:bodyPr wrap="none" rtlCol="0">
            <a:spAutoFit/>
          </a:bodyPr>
          <a:lstStyle/>
          <a:p>
            <a:r>
              <a:rPr lang="zh-TW" altLang="en-US" dirty="0"/>
              <a:t>否</a:t>
            </a:r>
          </a:p>
        </p:txBody>
      </p:sp>
      <p:sp>
        <p:nvSpPr>
          <p:cNvPr id="22" name="文字方塊 21">
            <a:extLst>
              <a:ext uri="{FF2B5EF4-FFF2-40B4-BE49-F238E27FC236}">
                <a16:creationId xmlns:a16="http://schemas.microsoft.com/office/drawing/2014/main" id="{AA1541ED-7F48-4ED2-8A81-632CCA1303BE}"/>
              </a:ext>
            </a:extLst>
          </p:cNvPr>
          <p:cNvSpPr txBox="1"/>
          <p:nvPr/>
        </p:nvSpPr>
        <p:spPr>
          <a:xfrm>
            <a:off x="6292711" y="2656728"/>
            <a:ext cx="415498" cy="369332"/>
          </a:xfrm>
          <a:prstGeom prst="rect">
            <a:avLst/>
          </a:prstGeom>
          <a:noFill/>
        </p:spPr>
        <p:txBody>
          <a:bodyPr wrap="none" rtlCol="0">
            <a:spAutoFit/>
          </a:bodyPr>
          <a:lstStyle/>
          <a:p>
            <a:r>
              <a:rPr lang="zh-TW" altLang="en-US" dirty="0"/>
              <a:t>否</a:t>
            </a:r>
          </a:p>
        </p:txBody>
      </p:sp>
      <p:sp>
        <p:nvSpPr>
          <p:cNvPr id="23" name="矩形: 圓角 22">
            <a:extLst>
              <a:ext uri="{FF2B5EF4-FFF2-40B4-BE49-F238E27FC236}">
                <a16:creationId xmlns:a16="http://schemas.microsoft.com/office/drawing/2014/main" id="{E954310A-3A99-494A-B86B-24BB2947C8CB}"/>
              </a:ext>
            </a:extLst>
          </p:cNvPr>
          <p:cNvSpPr/>
          <p:nvPr/>
        </p:nvSpPr>
        <p:spPr>
          <a:xfrm>
            <a:off x="6996684" y="2579217"/>
            <a:ext cx="1156723" cy="52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大聲蜂鳴器響起</a:t>
            </a:r>
          </a:p>
        </p:txBody>
      </p:sp>
      <p:sp>
        <p:nvSpPr>
          <p:cNvPr id="24" name="矩形: 圓角 23">
            <a:extLst>
              <a:ext uri="{FF2B5EF4-FFF2-40B4-BE49-F238E27FC236}">
                <a16:creationId xmlns:a16="http://schemas.microsoft.com/office/drawing/2014/main" id="{A296E8B2-6B18-43E2-BCC5-9CFF5A75222B}"/>
              </a:ext>
            </a:extLst>
          </p:cNvPr>
          <p:cNvSpPr/>
          <p:nvPr/>
        </p:nvSpPr>
        <p:spPr>
          <a:xfrm>
            <a:off x="6825380" y="3948659"/>
            <a:ext cx="1649583" cy="857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語音訊息提醒附近車輛，小聲蜂鳴器響起</a:t>
            </a:r>
          </a:p>
        </p:txBody>
      </p:sp>
      <p:sp>
        <p:nvSpPr>
          <p:cNvPr id="25" name="矩形: 圓角 24">
            <a:extLst>
              <a:ext uri="{FF2B5EF4-FFF2-40B4-BE49-F238E27FC236}">
                <a16:creationId xmlns:a16="http://schemas.microsoft.com/office/drawing/2014/main" id="{D31EFD9E-A8EA-4284-9DFA-E91115DACB94}"/>
              </a:ext>
            </a:extLst>
          </p:cNvPr>
          <p:cNvSpPr/>
          <p:nvPr/>
        </p:nvSpPr>
        <p:spPr>
          <a:xfrm>
            <a:off x="5407856" y="5307138"/>
            <a:ext cx="1407673" cy="772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APP</a:t>
            </a:r>
            <a:r>
              <a:rPr lang="zh-TW" altLang="en-US" dirty="0"/>
              <a:t>傳送訊息，小聲蜂鳴器響起</a:t>
            </a:r>
          </a:p>
        </p:txBody>
      </p:sp>
      <p:sp>
        <p:nvSpPr>
          <p:cNvPr id="26" name="矩形: 圓角 25">
            <a:extLst>
              <a:ext uri="{FF2B5EF4-FFF2-40B4-BE49-F238E27FC236}">
                <a16:creationId xmlns:a16="http://schemas.microsoft.com/office/drawing/2014/main" id="{1FB35E72-29C3-41DF-A116-24CEA9984F76}"/>
              </a:ext>
            </a:extLst>
          </p:cNvPr>
          <p:cNvSpPr/>
          <p:nvPr/>
        </p:nvSpPr>
        <p:spPr>
          <a:xfrm>
            <a:off x="5165946" y="2006060"/>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27" name="矩形: 圓角 26">
            <a:extLst>
              <a:ext uri="{FF2B5EF4-FFF2-40B4-BE49-F238E27FC236}">
                <a16:creationId xmlns:a16="http://schemas.microsoft.com/office/drawing/2014/main" id="{ECB6DC41-127D-4B04-8E8C-D1B76F28727B}"/>
              </a:ext>
            </a:extLst>
          </p:cNvPr>
          <p:cNvSpPr/>
          <p:nvPr/>
        </p:nvSpPr>
        <p:spPr>
          <a:xfrm>
            <a:off x="3518521" y="3404967"/>
            <a:ext cx="1175406" cy="738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將傾斜角度顯示於</a:t>
            </a:r>
            <a:r>
              <a:rPr lang="en-US" altLang="zh-TW" dirty="0"/>
              <a:t>LCD</a:t>
            </a:r>
            <a:r>
              <a:rPr lang="zh-TW" altLang="en-US" dirty="0"/>
              <a:t>屏</a:t>
            </a:r>
          </a:p>
        </p:txBody>
      </p:sp>
      <p:sp>
        <p:nvSpPr>
          <p:cNvPr id="28" name="矩形: 圓角 27">
            <a:extLst>
              <a:ext uri="{FF2B5EF4-FFF2-40B4-BE49-F238E27FC236}">
                <a16:creationId xmlns:a16="http://schemas.microsoft.com/office/drawing/2014/main" id="{3C4FFAA1-534E-4214-BE00-BC59533AFD2C}"/>
              </a:ext>
            </a:extLst>
          </p:cNvPr>
          <p:cNvSpPr/>
          <p:nvPr/>
        </p:nvSpPr>
        <p:spPr>
          <a:xfrm>
            <a:off x="2113394" y="2617689"/>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29" name="矩形: 圓角 28">
            <a:extLst>
              <a:ext uri="{FF2B5EF4-FFF2-40B4-BE49-F238E27FC236}">
                <a16:creationId xmlns:a16="http://schemas.microsoft.com/office/drawing/2014/main" id="{345DE76B-D7EA-4676-8D1A-AE01CE8FF25D}"/>
              </a:ext>
            </a:extLst>
          </p:cNvPr>
          <p:cNvSpPr/>
          <p:nvPr/>
        </p:nvSpPr>
        <p:spPr>
          <a:xfrm>
            <a:off x="801919" y="3662750"/>
            <a:ext cx="1596278" cy="301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進行</a:t>
            </a:r>
            <a:r>
              <a:rPr lang="en-US" altLang="zh-TW" dirty="0"/>
              <a:t>GPS</a:t>
            </a:r>
            <a:r>
              <a:rPr lang="zh-TW" altLang="en-US" dirty="0"/>
              <a:t>測距</a:t>
            </a:r>
          </a:p>
        </p:txBody>
      </p:sp>
      <p:sp>
        <p:nvSpPr>
          <p:cNvPr id="30" name="矩形: 圓角 29">
            <a:extLst>
              <a:ext uri="{FF2B5EF4-FFF2-40B4-BE49-F238E27FC236}">
                <a16:creationId xmlns:a16="http://schemas.microsoft.com/office/drawing/2014/main" id="{B6D51CAD-A3CF-463E-A513-4B45A0C36C50}"/>
              </a:ext>
            </a:extLst>
          </p:cNvPr>
          <p:cNvSpPr/>
          <p:nvPr/>
        </p:nvSpPr>
        <p:spPr>
          <a:xfrm>
            <a:off x="1778286" y="4548142"/>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31" name="矩形: 圓角 30">
            <a:extLst>
              <a:ext uri="{FF2B5EF4-FFF2-40B4-BE49-F238E27FC236}">
                <a16:creationId xmlns:a16="http://schemas.microsoft.com/office/drawing/2014/main" id="{76404619-9810-4FC9-92E3-F6E4812D717F}"/>
              </a:ext>
            </a:extLst>
          </p:cNvPr>
          <p:cNvSpPr/>
          <p:nvPr/>
        </p:nvSpPr>
        <p:spPr>
          <a:xfrm>
            <a:off x="761577" y="5528738"/>
            <a:ext cx="958392" cy="546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語音訊息提醒</a:t>
            </a:r>
          </a:p>
        </p:txBody>
      </p:sp>
      <p:sp>
        <p:nvSpPr>
          <p:cNvPr id="38" name="手繪多邊形: 圖案 37">
            <a:extLst>
              <a:ext uri="{FF2B5EF4-FFF2-40B4-BE49-F238E27FC236}">
                <a16:creationId xmlns:a16="http://schemas.microsoft.com/office/drawing/2014/main" id="{1BA0A5CD-1ACD-49F8-B743-87337F23EAE8}"/>
              </a:ext>
            </a:extLst>
          </p:cNvPr>
          <p:cNvSpPr/>
          <p:nvPr/>
        </p:nvSpPr>
        <p:spPr>
          <a:xfrm>
            <a:off x="5822830" y="543464"/>
            <a:ext cx="2786332" cy="1269567"/>
          </a:xfrm>
          <a:custGeom>
            <a:avLst/>
            <a:gdLst>
              <a:gd name="connsiteX0" fmla="*/ 0 w 2786332"/>
              <a:gd name="connsiteY0" fmla="*/ 0 h 1269567"/>
              <a:gd name="connsiteX1" fmla="*/ 181155 w 2786332"/>
              <a:gd name="connsiteY1" fmla="*/ 1026544 h 1269567"/>
              <a:gd name="connsiteX2" fmla="*/ 854015 w 2786332"/>
              <a:gd name="connsiteY2" fmla="*/ 1233578 h 1269567"/>
              <a:gd name="connsiteX3" fmla="*/ 2786332 w 2786332"/>
              <a:gd name="connsiteY3" fmla="*/ 1268083 h 1269567"/>
            </a:gdLst>
            <a:ahLst/>
            <a:cxnLst>
              <a:cxn ang="0">
                <a:pos x="connsiteX0" y="connsiteY0"/>
              </a:cxn>
              <a:cxn ang="0">
                <a:pos x="connsiteX1" y="connsiteY1"/>
              </a:cxn>
              <a:cxn ang="0">
                <a:pos x="connsiteX2" y="connsiteY2"/>
              </a:cxn>
              <a:cxn ang="0">
                <a:pos x="connsiteX3" y="connsiteY3"/>
              </a:cxn>
            </a:cxnLst>
            <a:rect l="l" t="t" r="r" b="b"/>
            <a:pathLst>
              <a:path w="2786332" h="1269567">
                <a:moveTo>
                  <a:pt x="0" y="0"/>
                </a:moveTo>
                <a:cubicBezTo>
                  <a:pt x="19409" y="410474"/>
                  <a:pt x="38819" y="820948"/>
                  <a:pt x="181155" y="1026544"/>
                </a:cubicBezTo>
                <a:cubicBezTo>
                  <a:pt x="323491" y="1232140"/>
                  <a:pt x="419819" y="1193322"/>
                  <a:pt x="854015" y="1233578"/>
                </a:cubicBezTo>
                <a:cubicBezTo>
                  <a:pt x="1288211" y="1273834"/>
                  <a:pt x="2037271" y="1270958"/>
                  <a:pt x="2786332" y="12680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4D45DF0C-E3DC-4762-BDCB-4025504B4027}"/>
              </a:ext>
            </a:extLst>
          </p:cNvPr>
          <p:cNvCxnSpPr>
            <a:stCxn id="3" idx="4"/>
            <a:endCxn id="5" idx="0"/>
          </p:cNvCxnSpPr>
          <p:nvPr/>
        </p:nvCxnSpPr>
        <p:spPr>
          <a:xfrm>
            <a:off x="6906107" y="888906"/>
            <a:ext cx="117009" cy="27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4A861D83-7C52-4D8A-B24E-9402DB3F0950}"/>
              </a:ext>
            </a:extLst>
          </p:cNvPr>
          <p:cNvCxnSpPr>
            <a:stCxn id="5" idx="1"/>
            <a:endCxn id="7" idx="3"/>
          </p:cNvCxnSpPr>
          <p:nvPr/>
        </p:nvCxnSpPr>
        <p:spPr>
          <a:xfrm flipH="1" flipV="1">
            <a:off x="3466508" y="919737"/>
            <a:ext cx="2857164" cy="402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66E59FEF-0FA0-4050-A881-3B8D6C82647C}"/>
              </a:ext>
            </a:extLst>
          </p:cNvPr>
          <p:cNvCxnSpPr>
            <a:stCxn id="7" idx="2"/>
            <a:endCxn id="6" idx="0"/>
          </p:cNvCxnSpPr>
          <p:nvPr/>
        </p:nvCxnSpPr>
        <p:spPr>
          <a:xfrm>
            <a:off x="2897236" y="1083410"/>
            <a:ext cx="1215524" cy="427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0B7C2762-A04D-4905-B409-0C719FDB7225}"/>
              </a:ext>
            </a:extLst>
          </p:cNvPr>
          <p:cNvCxnSpPr>
            <a:stCxn id="7" idx="2"/>
            <a:endCxn id="10" idx="0"/>
          </p:cNvCxnSpPr>
          <p:nvPr/>
        </p:nvCxnSpPr>
        <p:spPr>
          <a:xfrm>
            <a:off x="2897236" y="1083410"/>
            <a:ext cx="1118411" cy="96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42A9E514-EDEA-4053-AA66-73C9D945CBB3}"/>
              </a:ext>
            </a:extLst>
          </p:cNvPr>
          <p:cNvCxnSpPr>
            <a:stCxn id="10" idx="2"/>
            <a:endCxn id="27" idx="0"/>
          </p:cNvCxnSpPr>
          <p:nvPr/>
        </p:nvCxnSpPr>
        <p:spPr>
          <a:xfrm>
            <a:off x="4015647" y="2302136"/>
            <a:ext cx="90577" cy="110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9C6EC98D-28D0-437A-9851-87C2E8EF0EE5}"/>
              </a:ext>
            </a:extLst>
          </p:cNvPr>
          <p:cNvCxnSpPr>
            <a:stCxn id="10" idx="3"/>
            <a:endCxn id="26" idx="1"/>
          </p:cNvCxnSpPr>
          <p:nvPr/>
        </p:nvCxnSpPr>
        <p:spPr>
          <a:xfrm flipV="1">
            <a:off x="4106224" y="2161336"/>
            <a:ext cx="1059722" cy="1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8F24205F-E038-4DA2-B3CB-BC4737175493}"/>
              </a:ext>
            </a:extLst>
          </p:cNvPr>
          <p:cNvCxnSpPr>
            <a:stCxn id="7" idx="2"/>
            <a:endCxn id="8" idx="0"/>
          </p:cNvCxnSpPr>
          <p:nvPr/>
        </p:nvCxnSpPr>
        <p:spPr>
          <a:xfrm>
            <a:off x="2897236" y="1083410"/>
            <a:ext cx="3070104" cy="163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29FF2A4A-416C-4616-9796-ADA6DBFB2ADE}"/>
              </a:ext>
            </a:extLst>
          </p:cNvPr>
          <p:cNvCxnSpPr>
            <a:stCxn id="8" idx="3"/>
            <a:endCxn id="23" idx="1"/>
          </p:cNvCxnSpPr>
          <p:nvPr/>
        </p:nvCxnSpPr>
        <p:spPr>
          <a:xfrm>
            <a:off x="6057917" y="2843292"/>
            <a:ext cx="938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5891E711-40B4-4640-8768-7BC73A67739F}"/>
              </a:ext>
            </a:extLst>
          </p:cNvPr>
          <p:cNvCxnSpPr>
            <a:stCxn id="8" idx="2"/>
            <a:endCxn id="9" idx="0"/>
          </p:cNvCxnSpPr>
          <p:nvPr/>
        </p:nvCxnSpPr>
        <p:spPr>
          <a:xfrm flipH="1">
            <a:off x="5967339" y="2968375"/>
            <a:ext cx="1" cy="1250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5314713-D3F1-4D58-8119-5035AC29BB13}"/>
              </a:ext>
            </a:extLst>
          </p:cNvPr>
          <p:cNvCxnSpPr>
            <a:stCxn id="9" idx="2"/>
            <a:endCxn id="25" idx="0"/>
          </p:cNvCxnSpPr>
          <p:nvPr/>
        </p:nvCxnSpPr>
        <p:spPr>
          <a:xfrm>
            <a:off x="5967339" y="4469106"/>
            <a:ext cx="144354" cy="83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4333A28E-9A90-4B68-9773-04B1C6CAFB06}"/>
              </a:ext>
            </a:extLst>
          </p:cNvPr>
          <p:cNvCxnSpPr>
            <a:stCxn id="9" idx="3"/>
            <a:endCxn id="24" idx="1"/>
          </p:cNvCxnSpPr>
          <p:nvPr/>
        </p:nvCxnSpPr>
        <p:spPr>
          <a:xfrm>
            <a:off x="6057916" y="4344023"/>
            <a:ext cx="767464" cy="3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23D1DBC3-1C5F-4A8D-B54C-56A7705327C6}"/>
              </a:ext>
            </a:extLst>
          </p:cNvPr>
          <p:cNvCxnSpPr>
            <a:stCxn id="7" idx="2"/>
            <a:endCxn id="11" idx="0"/>
          </p:cNvCxnSpPr>
          <p:nvPr/>
        </p:nvCxnSpPr>
        <p:spPr>
          <a:xfrm flipH="1">
            <a:off x="1158040" y="1083410"/>
            <a:ext cx="1739196" cy="154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B98B7894-6CB8-4CA2-90FF-C2B38C0AA9BF}"/>
              </a:ext>
            </a:extLst>
          </p:cNvPr>
          <p:cNvCxnSpPr>
            <a:stCxn id="11" idx="3"/>
            <a:endCxn id="28" idx="1"/>
          </p:cNvCxnSpPr>
          <p:nvPr/>
        </p:nvCxnSpPr>
        <p:spPr>
          <a:xfrm>
            <a:off x="1248617" y="2751545"/>
            <a:ext cx="864777" cy="2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7D1E88C4-38EE-4C50-9114-59759DB1DDD1}"/>
              </a:ext>
            </a:extLst>
          </p:cNvPr>
          <p:cNvCxnSpPr>
            <a:stCxn id="11" idx="2"/>
            <a:endCxn id="29" idx="0"/>
          </p:cNvCxnSpPr>
          <p:nvPr/>
        </p:nvCxnSpPr>
        <p:spPr>
          <a:xfrm>
            <a:off x="1158040" y="2876628"/>
            <a:ext cx="442018" cy="786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65A0CA6-D72A-484B-B0D7-4722838BA0A7}"/>
              </a:ext>
            </a:extLst>
          </p:cNvPr>
          <p:cNvCxnSpPr>
            <a:stCxn id="29" idx="2"/>
            <a:endCxn id="12" idx="0"/>
          </p:cNvCxnSpPr>
          <p:nvPr/>
        </p:nvCxnSpPr>
        <p:spPr>
          <a:xfrm flipH="1">
            <a:off x="1206534" y="3963880"/>
            <a:ext cx="393524" cy="55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4928DF63-E32B-4B39-960E-C29AA28ABA4F}"/>
              </a:ext>
            </a:extLst>
          </p:cNvPr>
          <p:cNvCxnSpPr>
            <a:stCxn id="12" idx="2"/>
            <a:endCxn id="31" idx="0"/>
          </p:cNvCxnSpPr>
          <p:nvPr/>
        </p:nvCxnSpPr>
        <p:spPr>
          <a:xfrm>
            <a:off x="1206534" y="4773384"/>
            <a:ext cx="34239" cy="75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8D68A624-B071-4B8B-AA85-42095AFE00C5}"/>
              </a:ext>
            </a:extLst>
          </p:cNvPr>
          <p:cNvCxnSpPr>
            <a:stCxn id="12" idx="3"/>
            <a:endCxn id="30" idx="1"/>
          </p:cNvCxnSpPr>
          <p:nvPr/>
        </p:nvCxnSpPr>
        <p:spPr>
          <a:xfrm>
            <a:off x="1297111" y="4648301"/>
            <a:ext cx="481175" cy="5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字方塊 74">
            <a:extLst>
              <a:ext uri="{FF2B5EF4-FFF2-40B4-BE49-F238E27FC236}">
                <a16:creationId xmlns:a16="http://schemas.microsoft.com/office/drawing/2014/main" id="{0EAC388B-4FDA-45CE-B659-BF77DE4067D8}"/>
              </a:ext>
            </a:extLst>
          </p:cNvPr>
          <p:cNvSpPr txBox="1"/>
          <p:nvPr/>
        </p:nvSpPr>
        <p:spPr>
          <a:xfrm>
            <a:off x="1859086" y="1959184"/>
            <a:ext cx="2116285" cy="369332"/>
          </a:xfrm>
          <a:prstGeom prst="rect">
            <a:avLst/>
          </a:prstGeom>
          <a:noFill/>
        </p:spPr>
        <p:txBody>
          <a:bodyPr wrap="none" rtlCol="0">
            <a:spAutoFit/>
          </a:bodyPr>
          <a:lstStyle/>
          <a:p>
            <a:r>
              <a:rPr lang="zh-TW" altLang="en-US" dirty="0"/>
              <a:t>傾斜角度是否過大</a:t>
            </a:r>
            <a:r>
              <a:rPr lang="en-US" altLang="zh-TW" dirty="0"/>
              <a:t>?</a:t>
            </a:r>
            <a:endParaRPr lang="zh-TW" altLang="en-US" dirty="0"/>
          </a:p>
        </p:txBody>
      </p:sp>
      <p:sp>
        <p:nvSpPr>
          <p:cNvPr id="76" name="文字方塊 75">
            <a:extLst>
              <a:ext uri="{FF2B5EF4-FFF2-40B4-BE49-F238E27FC236}">
                <a16:creationId xmlns:a16="http://schemas.microsoft.com/office/drawing/2014/main" id="{06422341-35D3-4BF5-9A55-CDAFE660531D}"/>
              </a:ext>
            </a:extLst>
          </p:cNvPr>
          <p:cNvSpPr txBox="1"/>
          <p:nvPr/>
        </p:nvSpPr>
        <p:spPr>
          <a:xfrm>
            <a:off x="4288059" y="2348986"/>
            <a:ext cx="2763898" cy="369332"/>
          </a:xfrm>
          <a:prstGeom prst="rect">
            <a:avLst/>
          </a:prstGeom>
          <a:noFill/>
        </p:spPr>
        <p:txBody>
          <a:bodyPr wrap="none" rtlCol="0">
            <a:spAutoFit/>
          </a:bodyPr>
          <a:lstStyle/>
          <a:p>
            <a:r>
              <a:rPr lang="zh-TW" altLang="en-US" dirty="0"/>
              <a:t>附近車輛是否有安裝</a:t>
            </a:r>
            <a:r>
              <a:rPr lang="en-US" altLang="zh-TW" dirty="0"/>
              <a:t>APP?</a:t>
            </a:r>
            <a:endParaRPr lang="zh-TW" altLang="en-US" dirty="0"/>
          </a:p>
        </p:txBody>
      </p:sp>
      <p:sp>
        <p:nvSpPr>
          <p:cNvPr id="77" name="文字方塊 76">
            <a:extLst>
              <a:ext uri="{FF2B5EF4-FFF2-40B4-BE49-F238E27FC236}">
                <a16:creationId xmlns:a16="http://schemas.microsoft.com/office/drawing/2014/main" id="{7BF1797E-F23B-42F8-B515-691B74C63814}"/>
              </a:ext>
            </a:extLst>
          </p:cNvPr>
          <p:cNvSpPr txBox="1"/>
          <p:nvPr/>
        </p:nvSpPr>
        <p:spPr>
          <a:xfrm>
            <a:off x="4072856" y="4160160"/>
            <a:ext cx="1863011" cy="369332"/>
          </a:xfrm>
          <a:prstGeom prst="rect">
            <a:avLst/>
          </a:prstGeom>
          <a:noFill/>
        </p:spPr>
        <p:txBody>
          <a:bodyPr wrap="none" rtlCol="0">
            <a:spAutoFit/>
          </a:bodyPr>
          <a:lstStyle/>
          <a:p>
            <a:r>
              <a:rPr lang="zh-TW" altLang="en-US" dirty="0"/>
              <a:t>是否有打開</a:t>
            </a:r>
            <a:r>
              <a:rPr lang="en-US" altLang="zh-TW" dirty="0" err="1"/>
              <a:t>WiFi</a:t>
            </a:r>
            <a:r>
              <a:rPr lang="en-US" altLang="zh-TW" dirty="0"/>
              <a:t>?</a:t>
            </a:r>
            <a:endParaRPr lang="zh-TW" altLang="en-US" dirty="0"/>
          </a:p>
        </p:txBody>
      </p:sp>
      <p:sp>
        <p:nvSpPr>
          <p:cNvPr id="78" name="文字方塊 77">
            <a:extLst>
              <a:ext uri="{FF2B5EF4-FFF2-40B4-BE49-F238E27FC236}">
                <a16:creationId xmlns:a16="http://schemas.microsoft.com/office/drawing/2014/main" id="{818B152D-CE59-4B4C-8CCD-669A1B15D4DF}"/>
              </a:ext>
            </a:extLst>
          </p:cNvPr>
          <p:cNvSpPr txBox="1"/>
          <p:nvPr/>
        </p:nvSpPr>
        <p:spPr>
          <a:xfrm>
            <a:off x="216341" y="1870969"/>
            <a:ext cx="1596278" cy="646331"/>
          </a:xfrm>
          <a:prstGeom prst="rect">
            <a:avLst/>
          </a:prstGeom>
          <a:noFill/>
        </p:spPr>
        <p:txBody>
          <a:bodyPr wrap="square" rtlCol="0">
            <a:spAutoFit/>
          </a:bodyPr>
          <a:lstStyle/>
          <a:p>
            <a:r>
              <a:rPr lang="zh-TW" altLang="en-US" dirty="0"/>
              <a:t>附近車輛是否有安裝</a:t>
            </a:r>
            <a:r>
              <a:rPr lang="en-US" altLang="zh-TW" dirty="0"/>
              <a:t>APP?</a:t>
            </a:r>
            <a:endParaRPr lang="zh-TW" altLang="en-US" dirty="0"/>
          </a:p>
        </p:txBody>
      </p:sp>
      <p:sp>
        <p:nvSpPr>
          <p:cNvPr id="79" name="文字方塊 78">
            <a:extLst>
              <a:ext uri="{FF2B5EF4-FFF2-40B4-BE49-F238E27FC236}">
                <a16:creationId xmlns:a16="http://schemas.microsoft.com/office/drawing/2014/main" id="{0CFBA05F-DB7A-45D6-9406-7EB32B1681A2}"/>
              </a:ext>
            </a:extLst>
          </p:cNvPr>
          <p:cNvSpPr txBox="1"/>
          <p:nvPr/>
        </p:nvSpPr>
        <p:spPr>
          <a:xfrm>
            <a:off x="507455" y="4035673"/>
            <a:ext cx="1654620" cy="369332"/>
          </a:xfrm>
          <a:prstGeom prst="rect">
            <a:avLst/>
          </a:prstGeom>
          <a:noFill/>
        </p:spPr>
        <p:txBody>
          <a:bodyPr wrap="none" rtlCol="0">
            <a:spAutoFit/>
          </a:bodyPr>
          <a:lstStyle/>
          <a:p>
            <a:r>
              <a:rPr lang="zh-TW" altLang="en-US" dirty="0"/>
              <a:t>是否過於接近</a:t>
            </a:r>
            <a:r>
              <a:rPr lang="en-US" altLang="zh-TW" dirty="0"/>
              <a:t>?</a:t>
            </a:r>
            <a:endParaRPr lang="zh-TW" altLang="en-US" dirty="0"/>
          </a:p>
        </p:txBody>
      </p:sp>
    </p:spTree>
    <p:extLst>
      <p:ext uri="{BB962C8B-B14F-4D97-AF65-F5344CB8AC3E}">
        <p14:creationId xmlns:p14="http://schemas.microsoft.com/office/powerpoint/2010/main" val="421097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28</a:t>
            </a:fld>
            <a:endParaRPr lang="zh-TW" altLang="en-US"/>
          </a:p>
        </p:txBody>
      </p:sp>
      <p:graphicFrame>
        <p:nvGraphicFramePr>
          <p:cNvPr id="3" name="表格 2">
            <a:extLst>
              <a:ext uri="{FF2B5EF4-FFF2-40B4-BE49-F238E27FC236}">
                <a16:creationId xmlns:a16="http://schemas.microsoft.com/office/drawing/2014/main" id="{3234EEE9-7CF8-441B-AA20-DA39003CB1F9}"/>
              </a:ext>
            </a:extLst>
          </p:cNvPr>
          <p:cNvGraphicFramePr>
            <a:graphicFrameLocks noGrp="1"/>
          </p:cNvGraphicFramePr>
          <p:nvPr>
            <p:extLst>
              <p:ext uri="{D42A27DB-BD31-4B8C-83A1-F6EECF244321}">
                <p14:modId xmlns:p14="http://schemas.microsoft.com/office/powerpoint/2010/main" val="3169066778"/>
              </p:ext>
            </p:extLst>
          </p:nvPr>
        </p:nvGraphicFramePr>
        <p:xfrm>
          <a:off x="427447" y="40588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騎乘</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預防危險</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前提：客戶需安裝此產品以及機車</a:t>
                      </a:r>
                      <a:r>
                        <a:rPr lang="zh-TW" altLang="en-US" sz="1800" b="0" kern="100" dirty="0">
                          <a:solidFill>
                            <a:schemeClr val="tx1"/>
                          </a:solidFill>
                          <a:effectLst/>
                          <a:latin typeface="標楷體" panose="03000509000000000000" pitchFamily="65" charset="-120"/>
                          <a:ea typeface="標楷體" panose="03000509000000000000" pitchFamily="65" charset="-120"/>
                        </a:rPr>
                        <a:t>為發動狀態</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en-US" altLang="zh-TW" sz="1800" b="0" kern="1200" dirty="0">
                        <a:solidFill>
                          <a:schemeClr val="dk1"/>
                        </a:solidFill>
                        <a:effectLst/>
                        <a:latin typeface="+mn-lt"/>
                        <a:ea typeface="+mn-ea"/>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kern="100" dirty="0">
                          <a:solidFill>
                            <a:schemeClr val="tx1"/>
                          </a:solidFill>
                          <a:effectLst/>
                          <a:latin typeface="標楷體" panose="03000509000000000000" pitchFamily="65" charset="-120"/>
                          <a:ea typeface="標楷體" panose="03000509000000000000" pitchFamily="65" charset="-120"/>
                        </a:rPr>
                        <a:t>騎乘時</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若</a:t>
                      </a:r>
                      <a:r>
                        <a:rPr lang="zh-TW" altLang="en-US" sz="1800" b="0" dirty="0">
                          <a:solidFill>
                            <a:srgbClr val="FF0000"/>
                          </a:solidFill>
                          <a:latin typeface="DFKai-SB" panose="03000509000000000000" pitchFamily="65" charset="-120"/>
                          <a:ea typeface="DFKai-SB" panose="03000509000000000000" pitchFamily="65" charset="-120"/>
                        </a:rPr>
                        <a:t>進行轉彎動作</a:t>
                      </a:r>
                      <a:r>
                        <a:rPr lang="zh-CN" altLang="en-US"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裝置會偵測車身傾斜角度</a:t>
                      </a:r>
                      <a:r>
                        <a:rPr lang="zh-CN" altLang="en-US"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並記錄於裝置中</a:t>
                      </a:r>
                      <a:r>
                        <a:rPr lang="zh-CN" altLang="en-US" sz="1800" b="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裝置同時也會</a:t>
                      </a:r>
                      <a:r>
                        <a:rPr lang="zh-TW" altLang="en-US" sz="1800" b="0" dirty="0">
                          <a:solidFill>
                            <a:srgbClr val="FF0000"/>
                          </a:solidFill>
                          <a:latin typeface="DFKai-SB" panose="03000509000000000000" pitchFamily="65" charset="-120"/>
                          <a:ea typeface="DFKai-SB" panose="03000509000000000000" pitchFamily="65" charset="-120"/>
                        </a:rPr>
                        <a:t>將欲行進的方向顯示在</a:t>
                      </a:r>
                      <a:r>
                        <a:rPr lang="en-US" altLang="zh-TW" sz="1800" b="0" dirty="0">
                          <a:solidFill>
                            <a:srgbClr val="FF0000"/>
                          </a:solidFill>
                          <a:latin typeface="DFKai-SB" panose="03000509000000000000" pitchFamily="65" charset="-120"/>
                          <a:ea typeface="DFKai-SB" panose="03000509000000000000" pitchFamily="65" charset="-120"/>
                        </a:rPr>
                        <a:t>LCD</a:t>
                      </a:r>
                      <a:r>
                        <a:rPr lang="zh-TW" altLang="en-US" sz="1800" b="0" dirty="0">
                          <a:solidFill>
                            <a:srgbClr val="FF0000"/>
                          </a:solidFill>
                          <a:latin typeface="DFKai-SB" panose="03000509000000000000" pitchFamily="65" charset="-120"/>
                          <a:ea typeface="DFKai-SB" panose="03000509000000000000" pitchFamily="65" charset="-120"/>
                        </a:rPr>
                        <a:t>顯示器上</a:t>
                      </a:r>
                      <a:r>
                        <a:rPr lang="zh-TW" altLang="en-US" sz="1800" dirty="0">
                          <a:solidFill>
                            <a:srgbClr val="FF0000"/>
                          </a:solidFill>
                          <a:latin typeface="DFKai-SB" panose="03000509000000000000" pitchFamily="65" charset="-120"/>
                          <a:ea typeface="DFKai-SB" panose="03000509000000000000" pitchFamily="65" charset="-120"/>
                        </a:rPr>
                        <a:t>，同時大聲鳴響蜂鳴器</a:t>
                      </a:r>
                      <a:r>
                        <a:rPr lang="zh-CN" altLang="en-US" sz="1800" dirty="0">
                          <a:solidFill>
                            <a:schemeClr val="tx1"/>
                          </a:solidFill>
                          <a:latin typeface="DFKai-SB" panose="03000509000000000000" pitchFamily="65" charset="-120"/>
                          <a:ea typeface="DFKai-SB" panose="03000509000000000000" pitchFamily="65" charset="-120"/>
                        </a:rPr>
                        <a:t>。</a:t>
                      </a:r>
                      <a:endParaRPr lang="en-US" altLang="zh-CN" sz="1800" b="0" dirty="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prstClr val="black">
                              <a:lumMod val="85000"/>
                              <a:lumOff val="15000"/>
                            </a:prstClr>
                          </a:solidFill>
                          <a:latin typeface="DFKai-SB" panose="03000509000000000000" pitchFamily="65" charset="-120"/>
                          <a:ea typeface="DFKai-SB" panose="03000509000000000000" pitchFamily="65" charset="-120"/>
                        </a:rPr>
                        <a:t>若</a:t>
                      </a:r>
                      <a:r>
                        <a:rPr lang="zh-TW" altLang="en-US" sz="1800" b="0" dirty="0">
                          <a:solidFill>
                            <a:srgbClr val="FF0000"/>
                          </a:solidFill>
                          <a:latin typeface="DFKai-SB" panose="03000509000000000000" pitchFamily="65" charset="-120"/>
                          <a:ea typeface="DFKai-SB" panose="03000509000000000000" pitchFamily="65" charset="-120"/>
                        </a:rPr>
                        <a:t>傾斜角度過大</a:t>
                      </a:r>
                      <a:r>
                        <a:rPr lang="zh-CN" altLang="en-US" sz="1800" dirty="0">
                          <a:solidFill>
                            <a:srgbClr val="FF0000"/>
                          </a:solidFill>
                          <a:latin typeface="DFKai-SB" panose="03000509000000000000" pitchFamily="65" charset="-120"/>
                          <a:ea typeface="DFKai-SB" panose="03000509000000000000" pitchFamily="65" charset="-120"/>
                        </a:rPr>
                        <a:t>，</a:t>
                      </a:r>
                      <a:r>
                        <a:rPr lang="zh-TW" altLang="en-US" sz="1800" dirty="0">
                          <a:solidFill>
                            <a:srgbClr val="FF0000"/>
                          </a:solidFill>
                          <a:latin typeface="DFKai-SB" panose="03000509000000000000" pitchFamily="65" charset="-120"/>
                          <a:ea typeface="DFKai-SB" panose="03000509000000000000" pitchFamily="65" charset="-120"/>
                        </a:rPr>
                        <a:t>與裝置相連之蜂鳴器便會發出警報</a:t>
                      </a:r>
                      <a:r>
                        <a:rPr lang="zh-CN" altLang="en-US" sz="180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dirty="0">
                        <a:solidFill>
                          <a:prstClr val="black">
                            <a:lumMod val="85000"/>
                            <a:lumOff val="15000"/>
                          </a:prstClr>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sp>
        <p:nvSpPr>
          <p:cNvPr id="4" name="橢圓 3">
            <a:extLst>
              <a:ext uri="{FF2B5EF4-FFF2-40B4-BE49-F238E27FC236}">
                <a16:creationId xmlns:a16="http://schemas.microsoft.com/office/drawing/2014/main" id="{62A38976-5802-498D-8F19-E908B69BD17D}"/>
              </a:ext>
            </a:extLst>
          </p:cNvPr>
          <p:cNvSpPr/>
          <p:nvPr/>
        </p:nvSpPr>
        <p:spPr>
          <a:xfrm>
            <a:off x="5423376" y="820246"/>
            <a:ext cx="181155" cy="172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0F22C6B6-BBF2-4BC2-9631-29BE6F60ADFA}"/>
              </a:ext>
            </a:extLst>
          </p:cNvPr>
          <p:cNvSpPr txBox="1"/>
          <p:nvPr/>
        </p:nvSpPr>
        <p:spPr>
          <a:xfrm>
            <a:off x="5604531" y="710445"/>
            <a:ext cx="646331" cy="369332"/>
          </a:xfrm>
          <a:prstGeom prst="rect">
            <a:avLst/>
          </a:prstGeom>
          <a:noFill/>
        </p:spPr>
        <p:txBody>
          <a:bodyPr wrap="none" rtlCol="0">
            <a:spAutoFit/>
          </a:bodyPr>
          <a:lstStyle/>
          <a:p>
            <a:r>
              <a:rPr lang="zh-TW" altLang="en-US" dirty="0"/>
              <a:t>客戶</a:t>
            </a:r>
          </a:p>
        </p:txBody>
      </p:sp>
      <p:sp>
        <p:nvSpPr>
          <p:cNvPr id="6" name="矩形: 圓角 5">
            <a:extLst>
              <a:ext uri="{FF2B5EF4-FFF2-40B4-BE49-F238E27FC236}">
                <a16:creationId xmlns:a16="http://schemas.microsoft.com/office/drawing/2014/main" id="{2FED40AE-A2EC-4910-AE93-61C5795F6DCC}"/>
              </a:ext>
            </a:extLst>
          </p:cNvPr>
          <p:cNvSpPr/>
          <p:nvPr/>
        </p:nvSpPr>
        <p:spPr>
          <a:xfrm>
            <a:off x="5035258" y="1501269"/>
            <a:ext cx="1398887" cy="314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打左右燈號</a:t>
            </a:r>
          </a:p>
        </p:txBody>
      </p:sp>
      <p:sp>
        <p:nvSpPr>
          <p:cNvPr id="7" name="矩形: 圓角 6">
            <a:extLst>
              <a:ext uri="{FF2B5EF4-FFF2-40B4-BE49-F238E27FC236}">
                <a16:creationId xmlns:a16="http://schemas.microsoft.com/office/drawing/2014/main" id="{C698A9F8-CD20-4DE2-B04B-6D0ED2AF12B4}"/>
              </a:ext>
            </a:extLst>
          </p:cNvPr>
          <p:cNvSpPr/>
          <p:nvPr/>
        </p:nvSpPr>
        <p:spPr>
          <a:xfrm>
            <a:off x="5035258" y="2237119"/>
            <a:ext cx="1138545" cy="327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警示裝置</a:t>
            </a:r>
          </a:p>
        </p:txBody>
      </p:sp>
      <p:sp>
        <p:nvSpPr>
          <p:cNvPr id="8" name="矩形: 圓角 7">
            <a:extLst>
              <a:ext uri="{FF2B5EF4-FFF2-40B4-BE49-F238E27FC236}">
                <a16:creationId xmlns:a16="http://schemas.microsoft.com/office/drawing/2014/main" id="{10190E35-9ADD-4B70-A699-1DBC584D4CD5}"/>
              </a:ext>
            </a:extLst>
          </p:cNvPr>
          <p:cNvSpPr/>
          <p:nvPr/>
        </p:nvSpPr>
        <p:spPr>
          <a:xfrm>
            <a:off x="5131380" y="4781192"/>
            <a:ext cx="1226215" cy="621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蜂鳴器警報響起</a:t>
            </a:r>
          </a:p>
        </p:txBody>
      </p:sp>
      <p:sp>
        <p:nvSpPr>
          <p:cNvPr id="9" name="菱形 8">
            <a:extLst>
              <a:ext uri="{FF2B5EF4-FFF2-40B4-BE49-F238E27FC236}">
                <a16:creationId xmlns:a16="http://schemas.microsoft.com/office/drawing/2014/main" id="{203DDB0A-D635-403D-B70D-785F385F3DF3}"/>
              </a:ext>
            </a:extLst>
          </p:cNvPr>
          <p:cNvSpPr/>
          <p:nvPr/>
        </p:nvSpPr>
        <p:spPr>
          <a:xfrm>
            <a:off x="5528826" y="3647758"/>
            <a:ext cx="215661" cy="2286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245D44D5-E20D-4529-BAFC-81E59F453500}"/>
              </a:ext>
            </a:extLst>
          </p:cNvPr>
          <p:cNvSpPr/>
          <p:nvPr/>
        </p:nvSpPr>
        <p:spPr>
          <a:xfrm>
            <a:off x="7108164" y="3492483"/>
            <a:ext cx="1163159" cy="539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大聲蜂鳴器響起</a:t>
            </a:r>
          </a:p>
        </p:txBody>
      </p:sp>
      <p:sp>
        <p:nvSpPr>
          <p:cNvPr id="11" name="矩形: 圓角 10">
            <a:extLst>
              <a:ext uri="{FF2B5EF4-FFF2-40B4-BE49-F238E27FC236}">
                <a16:creationId xmlns:a16="http://schemas.microsoft.com/office/drawing/2014/main" id="{6FBCCF0D-006D-496F-9A41-309ADDBEA03E}"/>
              </a:ext>
            </a:extLst>
          </p:cNvPr>
          <p:cNvSpPr/>
          <p:nvPr/>
        </p:nvSpPr>
        <p:spPr>
          <a:xfrm>
            <a:off x="6883173" y="2131216"/>
            <a:ext cx="1613140" cy="539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LCD</a:t>
            </a:r>
            <a:r>
              <a:rPr lang="zh-TW" altLang="en-US" dirty="0"/>
              <a:t>顯示屏顯示欲行進方向</a:t>
            </a:r>
          </a:p>
        </p:txBody>
      </p:sp>
      <p:sp>
        <p:nvSpPr>
          <p:cNvPr id="12" name="矩形: 圓角 11">
            <a:extLst>
              <a:ext uri="{FF2B5EF4-FFF2-40B4-BE49-F238E27FC236}">
                <a16:creationId xmlns:a16="http://schemas.microsoft.com/office/drawing/2014/main" id="{29EF117F-FA52-40CD-89E4-2943DF47FD3A}"/>
              </a:ext>
            </a:extLst>
          </p:cNvPr>
          <p:cNvSpPr/>
          <p:nvPr/>
        </p:nvSpPr>
        <p:spPr>
          <a:xfrm>
            <a:off x="6995317" y="4873619"/>
            <a:ext cx="1388854" cy="539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傾斜角紀錄於警示裝置</a:t>
            </a:r>
          </a:p>
        </p:txBody>
      </p:sp>
      <p:cxnSp>
        <p:nvCxnSpPr>
          <p:cNvPr id="14" name="直線單箭頭接點 13">
            <a:extLst>
              <a:ext uri="{FF2B5EF4-FFF2-40B4-BE49-F238E27FC236}">
                <a16:creationId xmlns:a16="http://schemas.microsoft.com/office/drawing/2014/main" id="{1925CB14-1B14-4461-853F-71F5657E6FF4}"/>
              </a:ext>
            </a:extLst>
          </p:cNvPr>
          <p:cNvCxnSpPr>
            <a:stCxn id="4" idx="4"/>
            <a:endCxn id="6" idx="0"/>
          </p:cNvCxnSpPr>
          <p:nvPr/>
        </p:nvCxnSpPr>
        <p:spPr>
          <a:xfrm>
            <a:off x="5513954" y="992775"/>
            <a:ext cx="220748" cy="508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E535D508-70FE-4356-BAAE-5FB0C24AFBBF}"/>
              </a:ext>
            </a:extLst>
          </p:cNvPr>
          <p:cNvCxnSpPr>
            <a:stCxn id="6" idx="2"/>
            <a:endCxn id="7" idx="0"/>
          </p:cNvCxnSpPr>
          <p:nvPr/>
        </p:nvCxnSpPr>
        <p:spPr>
          <a:xfrm flipH="1">
            <a:off x="5604531" y="1815627"/>
            <a:ext cx="130171" cy="42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AE428E8-2723-44EC-9FDE-09701F77A9F3}"/>
              </a:ext>
            </a:extLst>
          </p:cNvPr>
          <p:cNvCxnSpPr>
            <a:stCxn id="7" idx="3"/>
            <a:endCxn id="11" idx="1"/>
          </p:cNvCxnSpPr>
          <p:nvPr/>
        </p:nvCxnSpPr>
        <p:spPr>
          <a:xfrm>
            <a:off x="6173803" y="2400793"/>
            <a:ext cx="7093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38EA2D9-DCC7-433D-BFDD-61D44DD03A6A}"/>
              </a:ext>
            </a:extLst>
          </p:cNvPr>
          <p:cNvCxnSpPr>
            <a:stCxn id="7" idx="2"/>
            <a:endCxn id="9" idx="0"/>
          </p:cNvCxnSpPr>
          <p:nvPr/>
        </p:nvCxnSpPr>
        <p:spPr>
          <a:xfrm>
            <a:off x="5604531" y="2564466"/>
            <a:ext cx="32126" cy="1083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AC00751-E26B-441E-9D21-56FFA2A6AE82}"/>
              </a:ext>
            </a:extLst>
          </p:cNvPr>
          <p:cNvCxnSpPr>
            <a:stCxn id="9" idx="3"/>
            <a:endCxn id="10" idx="1"/>
          </p:cNvCxnSpPr>
          <p:nvPr/>
        </p:nvCxnSpPr>
        <p:spPr>
          <a:xfrm flipV="1">
            <a:off x="5744487" y="3762060"/>
            <a:ext cx="13636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EB574B-7C04-4AB4-8303-36E7A2E102E8}"/>
              </a:ext>
            </a:extLst>
          </p:cNvPr>
          <p:cNvCxnSpPr>
            <a:stCxn id="9" idx="2"/>
            <a:endCxn id="8" idx="0"/>
          </p:cNvCxnSpPr>
          <p:nvPr/>
        </p:nvCxnSpPr>
        <p:spPr>
          <a:xfrm>
            <a:off x="5636657" y="3876363"/>
            <a:ext cx="107831" cy="90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4C0227D1-EAC7-46BE-814C-3EBF82152218}"/>
              </a:ext>
            </a:extLst>
          </p:cNvPr>
          <p:cNvCxnSpPr>
            <a:stCxn id="8" idx="3"/>
            <a:endCxn id="12" idx="1"/>
          </p:cNvCxnSpPr>
          <p:nvPr/>
        </p:nvCxnSpPr>
        <p:spPr>
          <a:xfrm>
            <a:off x="6357595" y="5092129"/>
            <a:ext cx="637722" cy="5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01CFE66-FC68-45BF-BD34-5AA6EFBF5DAA}"/>
              </a:ext>
            </a:extLst>
          </p:cNvPr>
          <p:cNvCxnSpPr>
            <a:stCxn id="10" idx="2"/>
            <a:endCxn id="12" idx="0"/>
          </p:cNvCxnSpPr>
          <p:nvPr/>
        </p:nvCxnSpPr>
        <p:spPr>
          <a:xfrm>
            <a:off x="7689744" y="4031637"/>
            <a:ext cx="0" cy="841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F44D8906-9D28-43A6-812D-5CC04D10BC19}"/>
              </a:ext>
            </a:extLst>
          </p:cNvPr>
          <p:cNvSpPr txBox="1"/>
          <p:nvPr/>
        </p:nvSpPr>
        <p:spPr>
          <a:xfrm>
            <a:off x="6205930" y="3562160"/>
            <a:ext cx="415498" cy="369332"/>
          </a:xfrm>
          <a:prstGeom prst="rect">
            <a:avLst/>
          </a:prstGeom>
          <a:noFill/>
        </p:spPr>
        <p:txBody>
          <a:bodyPr wrap="none" rtlCol="0">
            <a:spAutoFit/>
          </a:bodyPr>
          <a:lstStyle/>
          <a:p>
            <a:r>
              <a:rPr lang="zh-TW" altLang="en-US" dirty="0"/>
              <a:t>否</a:t>
            </a:r>
          </a:p>
        </p:txBody>
      </p:sp>
      <p:sp>
        <p:nvSpPr>
          <p:cNvPr id="30" name="文字方塊 29">
            <a:extLst>
              <a:ext uri="{FF2B5EF4-FFF2-40B4-BE49-F238E27FC236}">
                <a16:creationId xmlns:a16="http://schemas.microsoft.com/office/drawing/2014/main" id="{3AAEC4A0-B1AB-4F0B-B431-F1BD8E49AFC9}"/>
              </a:ext>
            </a:extLst>
          </p:cNvPr>
          <p:cNvSpPr txBox="1"/>
          <p:nvPr/>
        </p:nvSpPr>
        <p:spPr>
          <a:xfrm>
            <a:off x="5482823" y="4104968"/>
            <a:ext cx="415498" cy="369332"/>
          </a:xfrm>
          <a:prstGeom prst="rect">
            <a:avLst/>
          </a:prstGeom>
          <a:noFill/>
        </p:spPr>
        <p:txBody>
          <a:bodyPr wrap="none" rtlCol="0">
            <a:spAutoFit/>
          </a:bodyPr>
          <a:lstStyle/>
          <a:p>
            <a:r>
              <a:rPr lang="zh-TW" altLang="en-US" dirty="0"/>
              <a:t>是</a:t>
            </a:r>
          </a:p>
        </p:txBody>
      </p:sp>
      <p:sp>
        <p:nvSpPr>
          <p:cNvPr id="31" name="文字方塊 30">
            <a:extLst>
              <a:ext uri="{FF2B5EF4-FFF2-40B4-BE49-F238E27FC236}">
                <a16:creationId xmlns:a16="http://schemas.microsoft.com/office/drawing/2014/main" id="{E289CE59-70B4-4D23-8245-0E80F5269C79}"/>
              </a:ext>
            </a:extLst>
          </p:cNvPr>
          <p:cNvSpPr txBox="1"/>
          <p:nvPr/>
        </p:nvSpPr>
        <p:spPr>
          <a:xfrm>
            <a:off x="5618313" y="2907197"/>
            <a:ext cx="2116285" cy="369332"/>
          </a:xfrm>
          <a:prstGeom prst="rect">
            <a:avLst/>
          </a:prstGeom>
          <a:noFill/>
        </p:spPr>
        <p:txBody>
          <a:bodyPr wrap="none" rtlCol="0">
            <a:spAutoFit/>
          </a:bodyPr>
          <a:lstStyle/>
          <a:p>
            <a:r>
              <a:rPr lang="zh-TW" altLang="en-US" dirty="0"/>
              <a:t>傾斜角度是否過大</a:t>
            </a:r>
            <a:r>
              <a:rPr lang="en-US" altLang="zh-TW" dirty="0"/>
              <a:t>?</a:t>
            </a:r>
            <a:endParaRPr lang="zh-TW" altLang="en-US" dirty="0"/>
          </a:p>
        </p:txBody>
      </p:sp>
      <p:cxnSp>
        <p:nvCxnSpPr>
          <p:cNvPr id="33" name="接點: 肘形 32">
            <a:extLst>
              <a:ext uri="{FF2B5EF4-FFF2-40B4-BE49-F238E27FC236}">
                <a16:creationId xmlns:a16="http://schemas.microsoft.com/office/drawing/2014/main" id="{063DB4AE-307C-4D31-9D08-E65A162F2D4D}"/>
              </a:ext>
            </a:extLst>
          </p:cNvPr>
          <p:cNvCxnSpPr>
            <a:endCxn id="6" idx="0"/>
          </p:cNvCxnSpPr>
          <p:nvPr/>
        </p:nvCxnSpPr>
        <p:spPr>
          <a:xfrm rot="5400000" flipH="1" flipV="1">
            <a:off x="4158728" y="1700556"/>
            <a:ext cx="1775260" cy="1376687"/>
          </a:xfrm>
          <a:prstGeom prst="bentConnector3">
            <a:avLst>
              <a:gd name="adj1" fmla="val 11287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接點: 肘形 34">
            <a:extLst>
              <a:ext uri="{FF2B5EF4-FFF2-40B4-BE49-F238E27FC236}">
                <a16:creationId xmlns:a16="http://schemas.microsoft.com/office/drawing/2014/main" id="{AF7FDB41-D2CE-4073-AA29-CAF5A06340D2}"/>
              </a:ext>
            </a:extLst>
          </p:cNvPr>
          <p:cNvCxnSpPr>
            <a:endCxn id="9" idx="1"/>
          </p:cNvCxnSpPr>
          <p:nvPr/>
        </p:nvCxnSpPr>
        <p:spPr>
          <a:xfrm>
            <a:off x="4340023" y="3276529"/>
            <a:ext cx="1188803" cy="48553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4A393735-DC82-41DF-B68F-BA94DDC6B2F4}"/>
              </a:ext>
            </a:extLst>
          </p:cNvPr>
          <p:cNvCxnSpPr>
            <a:endCxn id="12" idx="0"/>
          </p:cNvCxnSpPr>
          <p:nvPr/>
        </p:nvCxnSpPr>
        <p:spPr>
          <a:xfrm>
            <a:off x="4342074" y="3251546"/>
            <a:ext cx="3347670" cy="162207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849F3014-D6CB-4E2B-A734-68AF9541E1B4}"/>
              </a:ext>
            </a:extLst>
          </p:cNvPr>
          <p:cNvCxnSpPr>
            <a:endCxn id="8" idx="1"/>
          </p:cNvCxnSpPr>
          <p:nvPr/>
        </p:nvCxnSpPr>
        <p:spPr>
          <a:xfrm rot="16200000" flipH="1">
            <a:off x="4177675" y="4138424"/>
            <a:ext cx="1235886" cy="6715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8479AB64-096D-43C8-8D5E-6F14D31CF2F6}"/>
              </a:ext>
            </a:extLst>
          </p:cNvPr>
          <p:cNvCxnSpPr>
            <a:endCxn id="11" idx="0"/>
          </p:cNvCxnSpPr>
          <p:nvPr/>
        </p:nvCxnSpPr>
        <p:spPr>
          <a:xfrm flipV="1">
            <a:off x="4457311" y="2131216"/>
            <a:ext cx="3232432" cy="1745147"/>
          </a:xfrm>
          <a:prstGeom prst="bentConnector4">
            <a:avLst>
              <a:gd name="adj1" fmla="val 37524"/>
              <a:gd name="adj2" fmla="val 11309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接點: 肘形 42">
            <a:extLst>
              <a:ext uri="{FF2B5EF4-FFF2-40B4-BE49-F238E27FC236}">
                <a16:creationId xmlns:a16="http://schemas.microsoft.com/office/drawing/2014/main" id="{D70A2945-7565-4205-877E-974477DD580C}"/>
              </a:ext>
            </a:extLst>
          </p:cNvPr>
          <p:cNvCxnSpPr>
            <a:endCxn id="10" idx="2"/>
          </p:cNvCxnSpPr>
          <p:nvPr/>
        </p:nvCxnSpPr>
        <p:spPr>
          <a:xfrm flipV="1">
            <a:off x="2602758" y="4031637"/>
            <a:ext cx="5086986" cy="29714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785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29</a:t>
            </a:fld>
            <a:endParaRPr lang="zh-TW" altLang="en-US"/>
          </a:p>
        </p:txBody>
      </p:sp>
      <p:graphicFrame>
        <p:nvGraphicFramePr>
          <p:cNvPr id="3" name="表格 2">
            <a:extLst>
              <a:ext uri="{FF2B5EF4-FFF2-40B4-BE49-F238E27FC236}">
                <a16:creationId xmlns:a16="http://schemas.microsoft.com/office/drawing/2014/main" id="{6200E390-5C45-4622-BAF1-2EEA01AB6196}"/>
              </a:ext>
            </a:extLst>
          </p:cNvPr>
          <p:cNvGraphicFramePr>
            <a:graphicFrameLocks noGrp="1"/>
          </p:cNvGraphicFramePr>
          <p:nvPr>
            <p:extLst>
              <p:ext uri="{D42A27DB-BD31-4B8C-83A1-F6EECF244321}">
                <p14:modId xmlns:p14="http://schemas.microsoft.com/office/powerpoint/2010/main" val="1974464835"/>
              </p:ext>
            </p:extLst>
          </p:nvPr>
        </p:nvGraphicFramePr>
        <p:xfrm>
          <a:off x="427447" y="405881"/>
          <a:ext cx="4394719" cy="6046237"/>
        </p:xfrm>
        <a:graphic>
          <a:graphicData uri="http://schemas.openxmlformats.org/drawingml/2006/table">
            <a:tbl>
              <a:tblPr firstRow="1" bandRow="1">
                <a:tableStyleId>{5C22544A-7EE6-4342-B048-85BDC9FD1C3A}</a:tableStyleId>
              </a:tblPr>
              <a:tblGrid>
                <a:gridCol w="4394719">
                  <a:extLst>
                    <a:ext uri="{9D8B030D-6E8A-4147-A177-3AD203B41FA5}">
                      <a16:colId xmlns:a16="http://schemas.microsoft.com/office/drawing/2014/main" val="20000"/>
                    </a:ext>
                  </a:extLst>
                </a:gridCol>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a:solidFill>
                            <a:schemeClr val="tx1"/>
                          </a:solidFill>
                          <a:effectLst/>
                          <a:latin typeface="標楷體" panose="03000509000000000000" pitchFamily="65" charset="-120"/>
                          <a:ea typeface="標楷體" panose="03000509000000000000" pitchFamily="65" charset="-120"/>
                        </a:rPr>
                        <a:t>使用</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a:tc>
                <a:extLst>
                  <a:ext uri="{0D108BD9-81ED-4DB2-BD59-A6C34878D82A}">
                    <a16:rowId xmlns:a16="http://schemas.microsoft.com/office/drawing/2014/main" val="10000"/>
                  </a:ext>
                </a:extLst>
              </a:tr>
              <a:tr h="5570375">
                <a:tc>
                  <a:txBody>
                    <a:bodyPr/>
                    <a:lstStyle/>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a:solidFill>
                            <a:schemeClr val="tx1"/>
                          </a:solidFill>
                          <a:effectLst/>
                          <a:latin typeface="標楷體" panose="03000509000000000000" pitchFamily="65" charset="-120"/>
                          <a:ea typeface="標楷體" panose="03000509000000000000" pitchFamily="65" charset="-120"/>
                        </a:rPr>
                        <a:t>客戶</a:t>
                      </a:r>
                      <a:endParaRPr lang="en-US"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目標：</a:t>
                      </a:r>
                      <a:r>
                        <a:rPr lang="zh-TW" altLang="en-US" sz="1800" b="0" kern="100" dirty="0">
                          <a:solidFill>
                            <a:schemeClr val="tx1"/>
                          </a:solidFill>
                          <a:effectLst/>
                          <a:latin typeface="標楷體" panose="03000509000000000000" pitchFamily="65" charset="-120"/>
                          <a:ea typeface="標楷體" panose="03000509000000000000" pitchFamily="65" charset="-120"/>
                        </a:rPr>
                        <a:t>使用</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a:solidFill>
                            <a:schemeClr val="tx1"/>
                          </a:solidFill>
                          <a:effectLst/>
                          <a:latin typeface="標楷體" panose="03000509000000000000" pitchFamily="65" charset="-120"/>
                          <a:ea typeface="標楷體" panose="03000509000000000000" pitchFamily="65" charset="-120"/>
                        </a:rPr>
                        <a:t>關閉</a:t>
                      </a:r>
                      <a:r>
                        <a:rPr lang="en-US" altLang="zh-TW" sz="1800" b="0" kern="100" dirty="0">
                          <a:solidFill>
                            <a:schemeClr val="tx1"/>
                          </a:solidFill>
                          <a:effectLst/>
                          <a:latin typeface="標楷體" panose="03000509000000000000" pitchFamily="65" charset="-120"/>
                          <a:ea typeface="標楷體" panose="03000509000000000000" pitchFamily="65" charset="-120"/>
                        </a:rPr>
                        <a:t>App</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a:solidFill>
                            <a:schemeClr val="tx1"/>
                          </a:solidFill>
                          <a:effectLst/>
                          <a:latin typeface="標楷體" panose="03000509000000000000" pitchFamily="65" charset="-120"/>
                          <a:ea typeface="標楷體" panose="03000509000000000000" pitchFamily="65" charset="-120"/>
                        </a:rPr>
                        <a:t>----</a:t>
                      </a:r>
                      <a:endParaRPr lang="zh-TW" alt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客戶需先註冊並</a:t>
                      </a:r>
                      <a:r>
                        <a:rPr lang="zh-TW" altLang="en-US" sz="1800" b="0" dirty="0">
                          <a:solidFill>
                            <a:srgbClr val="FF0000"/>
                          </a:solidFill>
                          <a:latin typeface="DFKai-SB" panose="03000509000000000000" pitchFamily="65" charset="-120"/>
                          <a:ea typeface="DFKai-SB" panose="03000509000000000000" pitchFamily="65" charset="-120"/>
                        </a:rPr>
                        <a:t>登入</a:t>
                      </a:r>
                      <a:r>
                        <a:rPr lang="en-US" altLang="zh-TW" sz="1800" b="0" dirty="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每次使用時</a:t>
                      </a:r>
                      <a:r>
                        <a:rPr lang="zh-CN" altLang="en-US" sz="1800" b="0" dirty="0">
                          <a:solidFill>
                            <a:schemeClr val="tx1"/>
                          </a:solidFill>
                          <a:latin typeface="DFKai-SB" panose="03000509000000000000" pitchFamily="65" charset="-120"/>
                          <a:ea typeface="DFKai-SB" panose="03000509000000000000" pitchFamily="65" charset="-120"/>
                        </a:rPr>
                        <a:t>，</a:t>
                      </a:r>
                      <a:r>
                        <a:rPr lang="zh-TW" altLang="en-US" sz="1800" b="0" dirty="0">
                          <a:solidFill>
                            <a:schemeClr val="tx1"/>
                          </a:solidFill>
                          <a:latin typeface="DFKai-SB" panose="03000509000000000000" pitchFamily="65" charset="-120"/>
                          <a:ea typeface="DFKai-SB" panose="03000509000000000000" pitchFamily="65" charset="-120"/>
                        </a:rPr>
                        <a:t>可選擇</a:t>
                      </a:r>
                      <a:r>
                        <a:rPr lang="zh-TW" altLang="en-US" sz="1800" b="0" dirty="0">
                          <a:solidFill>
                            <a:srgbClr val="FF0000"/>
                          </a:solidFill>
                          <a:latin typeface="DFKai-SB" panose="03000509000000000000" pitchFamily="65" charset="-120"/>
                          <a:ea typeface="DFKai-SB" panose="03000509000000000000" pitchFamily="65" charset="-120"/>
                        </a:rPr>
                        <a:t>打開藍芽功能</a:t>
                      </a:r>
                      <a:r>
                        <a:rPr lang="zh-CN" altLang="en-US"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將裝置與</a:t>
                      </a:r>
                      <a:r>
                        <a:rPr lang="en-US" altLang="zh-TW" sz="1800" b="0" dirty="0">
                          <a:solidFill>
                            <a:srgbClr val="FF0000"/>
                          </a:solidFill>
                          <a:latin typeface="DFKai-SB" panose="03000509000000000000" pitchFamily="65" charset="-120"/>
                          <a:ea typeface="DFKai-SB" panose="03000509000000000000" pitchFamily="65" charset="-120"/>
                        </a:rPr>
                        <a:t>App</a:t>
                      </a:r>
                      <a:r>
                        <a:rPr lang="zh-TW" altLang="en-US" sz="1800" b="0" dirty="0">
                          <a:solidFill>
                            <a:srgbClr val="FF0000"/>
                          </a:solidFill>
                          <a:latin typeface="DFKai-SB" panose="03000509000000000000" pitchFamily="65" charset="-120"/>
                          <a:ea typeface="DFKai-SB" panose="03000509000000000000" pitchFamily="65" charset="-120"/>
                        </a:rPr>
                        <a:t>連接</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客戶可從</a:t>
                      </a:r>
                      <a:r>
                        <a:rPr lang="en-US" altLang="zh-TW" sz="1800" b="0" dirty="0">
                          <a:solidFill>
                            <a:schemeClr val="tx1"/>
                          </a:solidFill>
                          <a:latin typeface="DFKai-SB" panose="03000509000000000000" pitchFamily="65" charset="-120"/>
                          <a:ea typeface="DFKai-SB" panose="03000509000000000000" pitchFamily="65" charset="-120"/>
                        </a:rPr>
                        <a:t>App</a:t>
                      </a:r>
                      <a:r>
                        <a:rPr lang="zh-TW" altLang="en-US" sz="1800" b="0" dirty="0">
                          <a:solidFill>
                            <a:schemeClr val="tx1"/>
                          </a:solidFill>
                          <a:latin typeface="DFKai-SB" panose="03000509000000000000" pitchFamily="65" charset="-120"/>
                          <a:ea typeface="DFKai-SB" panose="03000509000000000000" pitchFamily="65" charset="-120"/>
                        </a:rPr>
                        <a:t>中</a:t>
                      </a:r>
                      <a:r>
                        <a:rPr lang="zh-TW" altLang="en-US" sz="1800" b="0" dirty="0">
                          <a:solidFill>
                            <a:srgbClr val="FF0000"/>
                          </a:solidFill>
                          <a:latin typeface="DFKai-SB" panose="03000509000000000000" pitchFamily="65" charset="-120"/>
                          <a:ea typeface="DFKai-SB" panose="03000509000000000000" pitchFamily="65" charset="-120"/>
                        </a:rPr>
                        <a:t>檢視裝置回傳之數據</a:t>
                      </a:r>
                      <a:r>
                        <a:rPr lang="en-US" altLang="zh-TW"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如</a:t>
                      </a:r>
                      <a:r>
                        <a:rPr lang="en-US" altLang="zh-TW" sz="1800" b="0" dirty="0">
                          <a:solidFill>
                            <a:srgbClr val="FF0000"/>
                          </a:solidFill>
                          <a:latin typeface="DFKai-SB" panose="03000509000000000000" pitchFamily="65" charset="-120"/>
                          <a:ea typeface="DFKai-SB" panose="03000509000000000000" pitchFamily="65" charset="-120"/>
                        </a:rPr>
                        <a:t>:</a:t>
                      </a:r>
                      <a:r>
                        <a:rPr lang="zh-TW" altLang="en-US" sz="1800" b="0" dirty="0">
                          <a:solidFill>
                            <a:srgbClr val="FF0000"/>
                          </a:solidFill>
                          <a:latin typeface="DFKai-SB" panose="03000509000000000000" pitchFamily="65" charset="-120"/>
                          <a:ea typeface="DFKai-SB" panose="03000509000000000000" pitchFamily="65" charset="-120"/>
                        </a:rPr>
                        <a:t>傾斜角度、壓車位置等</a:t>
                      </a:r>
                      <a:r>
                        <a:rPr lang="en-US" altLang="zh-TW" sz="1800" b="0" dirty="0">
                          <a:solidFill>
                            <a:srgbClr val="FF0000"/>
                          </a:solidFill>
                          <a:latin typeface="DFKai-SB" panose="03000509000000000000" pitchFamily="65" charset="-120"/>
                          <a:ea typeface="DFKai-SB" panose="03000509000000000000" pitchFamily="65" charset="-120"/>
                        </a:rPr>
                        <a:t>)</a:t>
                      </a:r>
                      <a:r>
                        <a:rPr kumimoji="0" lang="zh-TW" altLang="en-US" sz="1800" b="0" i="0" u="none" strike="noStrike" kern="1200" cap="none" spc="0" normalizeH="0" baseline="0" noProof="0" dirty="0">
                          <a:ln>
                            <a:noFill/>
                          </a:ln>
                          <a:solidFill>
                            <a:srgbClr val="FF0000"/>
                          </a:solidFill>
                          <a:effectLst/>
                          <a:uLnTx/>
                          <a:uFillTx/>
                          <a:latin typeface="DFKai-SB" panose="03000509000000000000" pitchFamily="65" charset="-120"/>
                          <a:ea typeface="DFKai-SB" panose="03000509000000000000" pitchFamily="65" charset="-120"/>
                          <a:cs typeface="+mn-cs"/>
                        </a:rPr>
                        <a:t> </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a:solidFill>
                            <a:schemeClr val="tx1"/>
                          </a:solidFill>
                          <a:latin typeface="DFKai-SB" panose="03000509000000000000" pitchFamily="65" charset="-120"/>
                          <a:ea typeface="DFKai-SB" panose="03000509000000000000" pitchFamily="65" charset="-120"/>
                        </a:rPr>
                        <a:t>客戶</a:t>
                      </a:r>
                      <a:r>
                        <a:rPr lang="zh-TW" altLang="en-US" sz="1800" b="0" dirty="0">
                          <a:solidFill>
                            <a:srgbClr val="FF0000"/>
                          </a:solidFill>
                          <a:latin typeface="DFKai-SB" panose="03000509000000000000" pitchFamily="65" charset="-120"/>
                          <a:ea typeface="DFKai-SB" panose="03000509000000000000" pitchFamily="65" charset="-120"/>
                        </a:rPr>
                        <a:t>可選擇接受製作者的體驗改善或關閉某些度段的提醒</a:t>
                      </a:r>
                      <a:r>
                        <a:rPr kumimoji="0" lang="zh-TW" altLang="en-US" sz="1800" b="0" i="0" u="none" strike="noStrike" kern="1200" cap="none" spc="0" normalizeH="0" baseline="0" noProof="0" dirty="0">
                          <a:ln>
                            <a:noFill/>
                          </a:ln>
                          <a:solidFill>
                            <a:prstClr val="black"/>
                          </a:solidFill>
                          <a:effectLst/>
                          <a:uLnTx/>
                          <a:uFillTx/>
                          <a:latin typeface="DFKai-SB" panose="03000509000000000000" pitchFamily="65" charset="-120"/>
                          <a:ea typeface="DFKai-SB" panose="03000509000000000000" pitchFamily="65"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sz="1800" b="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0001"/>
                  </a:ext>
                </a:extLst>
              </a:tr>
            </a:tbl>
          </a:graphicData>
        </a:graphic>
      </p:graphicFrame>
      <p:sp>
        <p:nvSpPr>
          <p:cNvPr id="4" name="橢圓 3">
            <a:extLst>
              <a:ext uri="{FF2B5EF4-FFF2-40B4-BE49-F238E27FC236}">
                <a16:creationId xmlns:a16="http://schemas.microsoft.com/office/drawing/2014/main" id="{CF4AEE35-FC1E-421C-8935-15EF3CC8C358}"/>
              </a:ext>
            </a:extLst>
          </p:cNvPr>
          <p:cNvSpPr/>
          <p:nvPr/>
        </p:nvSpPr>
        <p:spPr>
          <a:xfrm>
            <a:off x="5978105" y="674021"/>
            <a:ext cx="181155" cy="172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422ADB8B-285A-4155-9706-989FD7D777B2}"/>
              </a:ext>
            </a:extLst>
          </p:cNvPr>
          <p:cNvSpPr txBox="1"/>
          <p:nvPr/>
        </p:nvSpPr>
        <p:spPr>
          <a:xfrm>
            <a:off x="6208139" y="575619"/>
            <a:ext cx="646331" cy="369332"/>
          </a:xfrm>
          <a:prstGeom prst="rect">
            <a:avLst/>
          </a:prstGeom>
          <a:noFill/>
        </p:spPr>
        <p:txBody>
          <a:bodyPr wrap="none" rtlCol="0">
            <a:spAutoFit/>
          </a:bodyPr>
          <a:lstStyle/>
          <a:p>
            <a:r>
              <a:rPr lang="zh-TW" altLang="en-US" dirty="0"/>
              <a:t>客戶</a:t>
            </a:r>
          </a:p>
        </p:txBody>
      </p:sp>
      <p:sp>
        <p:nvSpPr>
          <p:cNvPr id="6" name="菱形 5">
            <a:extLst>
              <a:ext uri="{FF2B5EF4-FFF2-40B4-BE49-F238E27FC236}">
                <a16:creationId xmlns:a16="http://schemas.microsoft.com/office/drawing/2014/main" id="{31C96D05-80D9-41AD-AD81-955F22A863C2}"/>
              </a:ext>
            </a:extLst>
          </p:cNvPr>
          <p:cNvSpPr/>
          <p:nvPr/>
        </p:nvSpPr>
        <p:spPr>
          <a:xfrm>
            <a:off x="5978100" y="1409321"/>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921C55FD-64D4-4F38-A3A0-821D50A261D9}"/>
              </a:ext>
            </a:extLst>
          </p:cNvPr>
          <p:cNvSpPr/>
          <p:nvPr/>
        </p:nvSpPr>
        <p:spPr>
          <a:xfrm>
            <a:off x="5723620" y="2153817"/>
            <a:ext cx="690113" cy="31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APP</a:t>
            </a:r>
            <a:endParaRPr lang="zh-TW" altLang="en-US" dirty="0"/>
          </a:p>
        </p:txBody>
      </p:sp>
      <p:sp>
        <p:nvSpPr>
          <p:cNvPr id="8" name="菱形 7">
            <a:extLst>
              <a:ext uri="{FF2B5EF4-FFF2-40B4-BE49-F238E27FC236}">
                <a16:creationId xmlns:a16="http://schemas.microsoft.com/office/drawing/2014/main" id="{9B79D1D1-23C0-469C-BFD6-D863F3115656}"/>
              </a:ext>
            </a:extLst>
          </p:cNvPr>
          <p:cNvSpPr/>
          <p:nvPr/>
        </p:nvSpPr>
        <p:spPr>
          <a:xfrm>
            <a:off x="5978100" y="3152151"/>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菱形 8">
            <a:extLst>
              <a:ext uri="{FF2B5EF4-FFF2-40B4-BE49-F238E27FC236}">
                <a16:creationId xmlns:a16="http://schemas.microsoft.com/office/drawing/2014/main" id="{64F0C510-8666-4FF5-8CFA-E8D897273111}"/>
              </a:ext>
            </a:extLst>
          </p:cNvPr>
          <p:cNvSpPr/>
          <p:nvPr/>
        </p:nvSpPr>
        <p:spPr>
          <a:xfrm>
            <a:off x="5978098" y="4215911"/>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8AAAA20C-CD4B-4D94-9D28-BE6E4AB72186}"/>
              </a:ext>
            </a:extLst>
          </p:cNvPr>
          <p:cNvSpPr/>
          <p:nvPr/>
        </p:nvSpPr>
        <p:spPr>
          <a:xfrm>
            <a:off x="5500976" y="5307326"/>
            <a:ext cx="1135398" cy="310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回傳數據</a:t>
            </a:r>
          </a:p>
        </p:txBody>
      </p:sp>
      <p:sp>
        <p:nvSpPr>
          <p:cNvPr id="11" name="矩形: 圓角 10">
            <a:extLst>
              <a:ext uri="{FF2B5EF4-FFF2-40B4-BE49-F238E27FC236}">
                <a16:creationId xmlns:a16="http://schemas.microsoft.com/office/drawing/2014/main" id="{0630B946-A997-4438-A44A-5B5AC4CF0AA7}"/>
              </a:ext>
            </a:extLst>
          </p:cNvPr>
          <p:cNvSpPr/>
          <p:nvPr/>
        </p:nvSpPr>
        <p:spPr>
          <a:xfrm>
            <a:off x="7205807" y="5035597"/>
            <a:ext cx="1199072" cy="582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傾斜角度壓車位置</a:t>
            </a:r>
          </a:p>
        </p:txBody>
      </p:sp>
      <p:sp>
        <p:nvSpPr>
          <p:cNvPr id="13" name="矩形: 圓角 12">
            <a:extLst>
              <a:ext uri="{FF2B5EF4-FFF2-40B4-BE49-F238E27FC236}">
                <a16:creationId xmlns:a16="http://schemas.microsoft.com/office/drawing/2014/main" id="{B6A9E737-5949-488B-9F66-484BB117224C}"/>
              </a:ext>
            </a:extLst>
          </p:cNvPr>
          <p:cNvSpPr/>
          <p:nvPr/>
        </p:nvSpPr>
        <p:spPr>
          <a:xfrm>
            <a:off x="6755298" y="3135702"/>
            <a:ext cx="1649583" cy="311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無法回傳數據</a:t>
            </a:r>
          </a:p>
        </p:txBody>
      </p:sp>
      <p:sp>
        <p:nvSpPr>
          <p:cNvPr id="14" name="矩形: 圓角 13">
            <a:extLst>
              <a:ext uri="{FF2B5EF4-FFF2-40B4-BE49-F238E27FC236}">
                <a16:creationId xmlns:a16="http://schemas.microsoft.com/office/drawing/2014/main" id="{AEE509AB-7BC2-4652-A0FB-D5BE1F1505D6}"/>
              </a:ext>
            </a:extLst>
          </p:cNvPr>
          <p:cNvSpPr/>
          <p:nvPr/>
        </p:nvSpPr>
        <p:spPr>
          <a:xfrm>
            <a:off x="2828978" y="2136771"/>
            <a:ext cx="1131379" cy="327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檢視數據</a:t>
            </a:r>
          </a:p>
        </p:txBody>
      </p:sp>
      <p:sp>
        <p:nvSpPr>
          <p:cNvPr id="15" name="菱形 14">
            <a:extLst>
              <a:ext uri="{FF2B5EF4-FFF2-40B4-BE49-F238E27FC236}">
                <a16:creationId xmlns:a16="http://schemas.microsoft.com/office/drawing/2014/main" id="{8C4038A9-C580-4C5B-BEAF-0876195DACBC}"/>
              </a:ext>
            </a:extLst>
          </p:cNvPr>
          <p:cNvSpPr/>
          <p:nvPr/>
        </p:nvSpPr>
        <p:spPr>
          <a:xfrm>
            <a:off x="3213513" y="3166142"/>
            <a:ext cx="181155" cy="2501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7BDD6022-A29D-44D2-9F2D-51AF178A9933}"/>
              </a:ext>
            </a:extLst>
          </p:cNvPr>
          <p:cNvSpPr/>
          <p:nvPr/>
        </p:nvSpPr>
        <p:spPr>
          <a:xfrm>
            <a:off x="2851522" y="4761344"/>
            <a:ext cx="1131379" cy="32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調整裝置</a:t>
            </a:r>
          </a:p>
        </p:txBody>
      </p:sp>
      <p:sp>
        <p:nvSpPr>
          <p:cNvPr id="19" name="矩形: 圓角 18">
            <a:extLst>
              <a:ext uri="{FF2B5EF4-FFF2-40B4-BE49-F238E27FC236}">
                <a16:creationId xmlns:a16="http://schemas.microsoft.com/office/drawing/2014/main" id="{0792CFD9-0164-430B-86E3-24E9094E6CD1}"/>
              </a:ext>
            </a:extLst>
          </p:cNvPr>
          <p:cNvSpPr/>
          <p:nvPr/>
        </p:nvSpPr>
        <p:spPr>
          <a:xfrm>
            <a:off x="6755296" y="1403562"/>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20" name="矩形: 圓角 19">
            <a:extLst>
              <a:ext uri="{FF2B5EF4-FFF2-40B4-BE49-F238E27FC236}">
                <a16:creationId xmlns:a16="http://schemas.microsoft.com/office/drawing/2014/main" id="{2C34D0E9-B6F1-4EF1-9085-062BDF1A9151}"/>
              </a:ext>
            </a:extLst>
          </p:cNvPr>
          <p:cNvSpPr/>
          <p:nvPr/>
        </p:nvSpPr>
        <p:spPr>
          <a:xfrm>
            <a:off x="3982901" y="3123279"/>
            <a:ext cx="1649583" cy="31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不做任何動作</a:t>
            </a:r>
          </a:p>
        </p:txBody>
      </p:sp>
      <p:sp>
        <p:nvSpPr>
          <p:cNvPr id="21" name="矩形: 圓角 20">
            <a:extLst>
              <a:ext uri="{FF2B5EF4-FFF2-40B4-BE49-F238E27FC236}">
                <a16:creationId xmlns:a16="http://schemas.microsoft.com/office/drawing/2014/main" id="{3C359A59-3B9F-4767-8046-8B2B0229F42E}"/>
              </a:ext>
            </a:extLst>
          </p:cNvPr>
          <p:cNvSpPr/>
          <p:nvPr/>
        </p:nvSpPr>
        <p:spPr>
          <a:xfrm>
            <a:off x="6755297" y="4215911"/>
            <a:ext cx="1649583" cy="311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無法回傳數據</a:t>
            </a:r>
          </a:p>
        </p:txBody>
      </p:sp>
      <p:cxnSp>
        <p:nvCxnSpPr>
          <p:cNvPr id="23" name="直線單箭頭接點 22">
            <a:extLst>
              <a:ext uri="{FF2B5EF4-FFF2-40B4-BE49-F238E27FC236}">
                <a16:creationId xmlns:a16="http://schemas.microsoft.com/office/drawing/2014/main" id="{D8A4E0CA-7B9D-476B-A4CC-6D240E6F8514}"/>
              </a:ext>
            </a:extLst>
          </p:cNvPr>
          <p:cNvCxnSpPr>
            <a:stCxn id="4" idx="4"/>
            <a:endCxn id="6" idx="0"/>
          </p:cNvCxnSpPr>
          <p:nvPr/>
        </p:nvCxnSpPr>
        <p:spPr>
          <a:xfrm flipH="1">
            <a:off x="6068678" y="846550"/>
            <a:ext cx="5" cy="56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1A158B4A-BCE7-49BE-BEBD-59B67DB8EBA3}"/>
              </a:ext>
            </a:extLst>
          </p:cNvPr>
          <p:cNvCxnSpPr>
            <a:stCxn id="6" idx="3"/>
            <a:endCxn id="19" idx="1"/>
          </p:cNvCxnSpPr>
          <p:nvPr/>
        </p:nvCxnSpPr>
        <p:spPr>
          <a:xfrm>
            <a:off x="6159255" y="1534404"/>
            <a:ext cx="596041" cy="24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668AA483-A743-483C-BD80-889C5BB85C54}"/>
              </a:ext>
            </a:extLst>
          </p:cNvPr>
          <p:cNvCxnSpPr>
            <a:stCxn id="6" idx="2"/>
            <a:endCxn id="7" idx="0"/>
          </p:cNvCxnSpPr>
          <p:nvPr/>
        </p:nvCxnSpPr>
        <p:spPr>
          <a:xfrm flipH="1">
            <a:off x="6068677" y="1659487"/>
            <a:ext cx="1" cy="49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33FF241-551D-4996-98AF-9E8B07701B68}"/>
              </a:ext>
            </a:extLst>
          </p:cNvPr>
          <p:cNvCxnSpPr>
            <a:stCxn id="7" idx="2"/>
            <a:endCxn id="8" idx="0"/>
          </p:cNvCxnSpPr>
          <p:nvPr/>
        </p:nvCxnSpPr>
        <p:spPr>
          <a:xfrm>
            <a:off x="6068677" y="2464370"/>
            <a:ext cx="1" cy="68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10771741-F373-4BCF-BC33-AAB397F2C579}"/>
              </a:ext>
            </a:extLst>
          </p:cNvPr>
          <p:cNvCxnSpPr>
            <a:stCxn id="8" idx="3"/>
            <a:endCxn id="13" idx="1"/>
          </p:cNvCxnSpPr>
          <p:nvPr/>
        </p:nvCxnSpPr>
        <p:spPr>
          <a:xfrm>
            <a:off x="6159255" y="3277234"/>
            <a:ext cx="596043" cy="1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62DBC62A-5418-4C5A-BBB4-E9D3FBC44238}"/>
              </a:ext>
            </a:extLst>
          </p:cNvPr>
          <p:cNvCxnSpPr>
            <a:stCxn id="8" idx="2"/>
            <a:endCxn id="9" idx="0"/>
          </p:cNvCxnSpPr>
          <p:nvPr/>
        </p:nvCxnSpPr>
        <p:spPr>
          <a:xfrm flipH="1">
            <a:off x="6068676" y="3402317"/>
            <a:ext cx="2" cy="813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4C370688-5641-45F5-A066-74B1C6EB6328}"/>
              </a:ext>
            </a:extLst>
          </p:cNvPr>
          <p:cNvCxnSpPr>
            <a:stCxn id="9" idx="3"/>
            <a:endCxn id="21" idx="1"/>
          </p:cNvCxnSpPr>
          <p:nvPr/>
        </p:nvCxnSpPr>
        <p:spPr>
          <a:xfrm>
            <a:off x="6159253" y="4340994"/>
            <a:ext cx="596044" cy="3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9B2349D4-C023-46B1-B5A7-2E058306F054}"/>
              </a:ext>
            </a:extLst>
          </p:cNvPr>
          <p:cNvCxnSpPr>
            <a:stCxn id="9" idx="2"/>
            <a:endCxn id="10" idx="0"/>
          </p:cNvCxnSpPr>
          <p:nvPr/>
        </p:nvCxnSpPr>
        <p:spPr>
          <a:xfrm flipH="1">
            <a:off x="6068675" y="4466077"/>
            <a:ext cx="1" cy="84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BFE8984C-14F6-43AB-875A-CCE398081652}"/>
              </a:ext>
            </a:extLst>
          </p:cNvPr>
          <p:cNvCxnSpPr>
            <a:stCxn id="10" idx="3"/>
            <a:endCxn id="11" idx="1"/>
          </p:cNvCxnSpPr>
          <p:nvPr/>
        </p:nvCxnSpPr>
        <p:spPr>
          <a:xfrm flipV="1">
            <a:off x="6636374" y="5326739"/>
            <a:ext cx="569433" cy="13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E25CC05B-6B49-4501-8FD0-F4731741E48A}"/>
              </a:ext>
            </a:extLst>
          </p:cNvPr>
          <p:cNvCxnSpPr>
            <a:stCxn id="10" idx="2"/>
            <a:endCxn id="7" idx="3"/>
          </p:cNvCxnSpPr>
          <p:nvPr/>
        </p:nvCxnSpPr>
        <p:spPr>
          <a:xfrm rot="5400000" flipH="1" flipV="1">
            <a:off x="4586811" y="3790958"/>
            <a:ext cx="3308786" cy="345058"/>
          </a:xfrm>
          <a:prstGeom prst="bentConnector4">
            <a:avLst>
              <a:gd name="adj1" fmla="val -6909"/>
              <a:gd name="adj2" fmla="val 2307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F91038D8-CFEA-4572-A077-7A2F44BE8C13}"/>
              </a:ext>
            </a:extLst>
          </p:cNvPr>
          <p:cNvCxnSpPr>
            <a:stCxn id="7" idx="1"/>
            <a:endCxn id="14" idx="3"/>
          </p:cNvCxnSpPr>
          <p:nvPr/>
        </p:nvCxnSpPr>
        <p:spPr>
          <a:xfrm flipH="1" flipV="1">
            <a:off x="3960357" y="2300571"/>
            <a:ext cx="1763263" cy="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4F139EE4-A8FA-4FFF-970D-30967510C9FD}"/>
              </a:ext>
            </a:extLst>
          </p:cNvPr>
          <p:cNvCxnSpPr>
            <a:stCxn id="14" idx="2"/>
            <a:endCxn id="15" idx="0"/>
          </p:cNvCxnSpPr>
          <p:nvPr/>
        </p:nvCxnSpPr>
        <p:spPr>
          <a:xfrm flipH="1">
            <a:off x="3304091" y="2464370"/>
            <a:ext cx="90577" cy="70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9710531F-8CD7-40FE-9ACD-DBFD951D6617}"/>
              </a:ext>
            </a:extLst>
          </p:cNvPr>
          <p:cNvCxnSpPr>
            <a:stCxn id="15" idx="3"/>
            <a:endCxn id="20" idx="1"/>
          </p:cNvCxnSpPr>
          <p:nvPr/>
        </p:nvCxnSpPr>
        <p:spPr>
          <a:xfrm flipV="1">
            <a:off x="3394668" y="3278555"/>
            <a:ext cx="588233" cy="1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F1CDB512-2B5B-4F38-AFBA-8486BD38E419}"/>
              </a:ext>
            </a:extLst>
          </p:cNvPr>
          <p:cNvCxnSpPr/>
          <p:nvPr/>
        </p:nvCxnSpPr>
        <p:spPr>
          <a:xfrm>
            <a:off x="3304090" y="3441693"/>
            <a:ext cx="135866" cy="130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2C23DFDB-7C6E-4EF0-B505-37D92CAB27C0}"/>
              </a:ext>
            </a:extLst>
          </p:cNvPr>
          <p:cNvSpPr txBox="1"/>
          <p:nvPr/>
        </p:nvSpPr>
        <p:spPr>
          <a:xfrm>
            <a:off x="6066568" y="923625"/>
            <a:ext cx="1609736" cy="369332"/>
          </a:xfrm>
          <a:prstGeom prst="rect">
            <a:avLst/>
          </a:prstGeom>
          <a:noFill/>
        </p:spPr>
        <p:txBody>
          <a:bodyPr wrap="none" rtlCol="0">
            <a:spAutoFit/>
          </a:bodyPr>
          <a:lstStyle/>
          <a:p>
            <a:r>
              <a:rPr lang="zh-TW" altLang="en-US" dirty="0"/>
              <a:t>是否登入</a:t>
            </a:r>
            <a:r>
              <a:rPr lang="en-US" altLang="zh-TW" dirty="0"/>
              <a:t>APP?</a:t>
            </a:r>
            <a:endParaRPr lang="zh-TW" altLang="en-US" dirty="0"/>
          </a:p>
        </p:txBody>
      </p:sp>
      <p:sp>
        <p:nvSpPr>
          <p:cNvPr id="51" name="文字方塊 50">
            <a:extLst>
              <a:ext uri="{FF2B5EF4-FFF2-40B4-BE49-F238E27FC236}">
                <a16:creationId xmlns:a16="http://schemas.microsoft.com/office/drawing/2014/main" id="{76C67355-D21E-47B4-9911-793D7AA60BA4}"/>
              </a:ext>
            </a:extLst>
          </p:cNvPr>
          <p:cNvSpPr txBox="1"/>
          <p:nvPr/>
        </p:nvSpPr>
        <p:spPr>
          <a:xfrm>
            <a:off x="5860926" y="1665283"/>
            <a:ext cx="415498" cy="369332"/>
          </a:xfrm>
          <a:prstGeom prst="rect">
            <a:avLst/>
          </a:prstGeom>
          <a:noFill/>
        </p:spPr>
        <p:txBody>
          <a:bodyPr wrap="none" rtlCol="0">
            <a:spAutoFit/>
          </a:bodyPr>
          <a:lstStyle/>
          <a:p>
            <a:r>
              <a:rPr lang="zh-TW" altLang="en-US" dirty="0"/>
              <a:t>是</a:t>
            </a:r>
          </a:p>
        </p:txBody>
      </p:sp>
      <p:sp>
        <p:nvSpPr>
          <p:cNvPr id="52" name="文字方塊 51">
            <a:extLst>
              <a:ext uri="{FF2B5EF4-FFF2-40B4-BE49-F238E27FC236}">
                <a16:creationId xmlns:a16="http://schemas.microsoft.com/office/drawing/2014/main" id="{68F0ABDB-C83E-4CA9-A204-03D7300A50A8}"/>
              </a:ext>
            </a:extLst>
          </p:cNvPr>
          <p:cNvSpPr txBox="1"/>
          <p:nvPr/>
        </p:nvSpPr>
        <p:spPr>
          <a:xfrm>
            <a:off x="6220876" y="1371626"/>
            <a:ext cx="415498" cy="369332"/>
          </a:xfrm>
          <a:prstGeom prst="rect">
            <a:avLst/>
          </a:prstGeom>
          <a:noFill/>
        </p:spPr>
        <p:txBody>
          <a:bodyPr wrap="none" rtlCol="0">
            <a:spAutoFit/>
          </a:bodyPr>
          <a:lstStyle/>
          <a:p>
            <a:r>
              <a:rPr lang="zh-TW" altLang="en-US" dirty="0"/>
              <a:t>否</a:t>
            </a:r>
          </a:p>
        </p:txBody>
      </p:sp>
      <p:sp>
        <p:nvSpPr>
          <p:cNvPr id="53" name="文字方塊 52">
            <a:extLst>
              <a:ext uri="{FF2B5EF4-FFF2-40B4-BE49-F238E27FC236}">
                <a16:creationId xmlns:a16="http://schemas.microsoft.com/office/drawing/2014/main" id="{545418D4-4E86-4981-ACFC-C8C0B95155E9}"/>
              </a:ext>
            </a:extLst>
          </p:cNvPr>
          <p:cNvSpPr txBox="1"/>
          <p:nvPr/>
        </p:nvSpPr>
        <p:spPr>
          <a:xfrm>
            <a:off x="3459102" y="3099564"/>
            <a:ext cx="415498" cy="369332"/>
          </a:xfrm>
          <a:prstGeom prst="rect">
            <a:avLst/>
          </a:prstGeom>
          <a:noFill/>
        </p:spPr>
        <p:txBody>
          <a:bodyPr wrap="none" rtlCol="0">
            <a:spAutoFit/>
          </a:bodyPr>
          <a:lstStyle/>
          <a:p>
            <a:r>
              <a:rPr lang="zh-TW" altLang="en-US" dirty="0"/>
              <a:t>否</a:t>
            </a:r>
          </a:p>
        </p:txBody>
      </p:sp>
      <p:sp>
        <p:nvSpPr>
          <p:cNvPr id="54" name="文字方塊 53">
            <a:extLst>
              <a:ext uri="{FF2B5EF4-FFF2-40B4-BE49-F238E27FC236}">
                <a16:creationId xmlns:a16="http://schemas.microsoft.com/office/drawing/2014/main" id="{59472067-B240-4BA2-9BED-7241675F9CC7}"/>
              </a:ext>
            </a:extLst>
          </p:cNvPr>
          <p:cNvSpPr txBox="1"/>
          <p:nvPr/>
        </p:nvSpPr>
        <p:spPr>
          <a:xfrm>
            <a:off x="6223689" y="3088960"/>
            <a:ext cx="415498" cy="369332"/>
          </a:xfrm>
          <a:prstGeom prst="rect">
            <a:avLst/>
          </a:prstGeom>
          <a:noFill/>
        </p:spPr>
        <p:txBody>
          <a:bodyPr wrap="none" rtlCol="0">
            <a:spAutoFit/>
          </a:bodyPr>
          <a:lstStyle/>
          <a:p>
            <a:r>
              <a:rPr lang="zh-TW" altLang="en-US" dirty="0"/>
              <a:t>否</a:t>
            </a:r>
          </a:p>
        </p:txBody>
      </p:sp>
      <p:sp>
        <p:nvSpPr>
          <p:cNvPr id="55" name="文字方塊 54">
            <a:extLst>
              <a:ext uri="{FF2B5EF4-FFF2-40B4-BE49-F238E27FC236}">
                <a16:creationId xmlns:a16="http://schemas.microsoft.com/office/drawing/2014/main" id="{0D0D50DE-6DF6-4A7E-B18F-2C59C1E5384B}"/>
              </a:ext>
            </a:extLst>
          </p:cNvPr>
          <p:cNvSpPr txBox="1"/>
          <p:nvPr/>
        </p:nvSpPr>
        <p:spPr>
          <a:xfrm>
            <a:off x="6239552" y="4162847"/>
            <a:ext cx="415498" cy="369332"/>
          </a:xfrm>
          <a:prstGeom prst="rect">
            <a:avLst/>
          </a:prstGeom>
          <a:noFill/>
        </p:spPr>
        <p:txBody>
          <a:bodyPr wrap="none" rtlCol="0">
            <a:spAutoFit/>
          </a:bodyPr>
          <a:lstStyle/>
          <a:p>
            <a:r>
              <a:rPr lang="zh-TW" altLang="en-US" dirty="0"/>
              <a:t>否</a:t>
            </a:r>
          </a:p>
        </p:txBody>
      </p:sp>
      <p:sp>
        <p:nvSpPr>
          <p:cNvPr id="56" name="文字方塊 55">
            <a:extLst>
              <a:ext uri="{FF2B5EF4-FFF2-40B4-BE49-F238E27FC236}">
                <a16:creationId xmlns:a16="http://schemas.microsoft.com/office/drawing/2014/main" id="{E4DC7F4D-B7CE-4E59-B947-12488DB7FA18}"/>
              </a:ext>
            </a:extLst>
          </p:cNvPr>
          <p:cNvSpPr txBox="1"/>
          <p:nvPr/>
        </p:nvSpPr>
        <p:spPr>
          <a:xfrm>
            <a:off x="5858819" y="3601803"/>
            <a:ext cx="415498" cy="369332"/>
          </a:xfrm>
          <a:prstGeom prst="rect">
            <a:avLst/>
          </a:prstGeom>
          <a:noFill/>
        </p:spPr>
        <p:txBody>
          <a:bodyPr wrap="none" rtlCol="0">
            <a:spAutoFit/>
          </a:bodyPr>
          <a:lstStyle/>
          <a:p>
            <a:r>
              <a:rPr lang="zh-TW" altLang="en-US" dirty="0"/>
              <a:t>是</a:t>
            </a:r>
          </a:p>
        </p:txBody>
      </p:sp>
      <p:sp>
        <p:nvSpPr>
          <p:cNvPr id="57" name="文字方塊 56">
            <a:extLst>
              <a:ext uri="{FF2B5EF4-FFF2-40B4-BE49-F238E27FC236}">
                <a16:creationId xmlns:a16="http://schemas.microsoft.com/office/drawing/2014/main" id="{CCE4335A-41D7-4439-B47F-C7AC29BC6675}"/>
              </a:ext>
            </a:extLst>
          </p:cNvPr>
          <p:cNvSpPr txBox="1"/>
          <p:nvPr/>
        </p:nvSpPr>
        <p:spPr>
          <a:xfrm>
            <a:off x="5858819" y="4609817"/>
            <a:ext cx="415498" cy="369332"/>
          </a:xfrm>
          <a:prstGeom prst="rect">
            <a:avLst/>
          </a:prstGeom>
          <a:noFill/>
        </p:spPr>
        <p:txBody>
          <a:bodyPr wrap="none" rtlCol="0">
            <a:spAutoFit/>
          </a:bodyPr>
          <a:lstStyle/>
          <a:p>
            <a:r>
              <a:rPr lang="zh-TW" altLang="en-US" dirty="0"/>
              <a:t>是</a:t>
            </a:r>
          </a:p>
        </p:txBody>
      </p:sp>
      <p:sp>
        <p:nvSpPr>
          <p:cNvPr id="58" name="文字方塊 57">
            <a:extLst>
              <a:ext uri="{FF2B5EF4-FFF2-40B4-BE49-F238E27FC236}">
                <a16:creationId xmlns:a16="http://schemas.microsoft.com/office/drawing/2014/main" id="{8BFFA581-5287-4A0B-8B9C-9D1310AE2BE0}"/>
              </a:ext>
            </a:extLst>
          </p:cNvPr>
          <p:cNvSpPr txBox="1"/>
          <p:nvPr/>
        </p:nvSpPr>
        <p:spPr>
          <a:xfrm>
            <a:off x="3186918" y="4171548"/>
            <a:ext cx="415498" cy="369332"/>
          </a:xfrm>
          <a:prstGeom prst="rect">
            <a:avLst/>
          </a:prstGeom>
          <a:noFill/>
        </p:spPr>
        <p:txBody>
          <a:bodyPr wrap="none" rtlCol="0">
            <a:spAutoFit/>
          </a:bodyPr>
          <a:lstStyle/>
          <a:p>
            <a:r>
              <a:rPr lang="zh-TW" altLang="en-US" dirty="0"/>
              <a:t>是</a:t>
            </a:r>
          </a:p>
        </p:txBody>
      </p:sp>
      <p:sp>
        <p:nvSpPr>
          <p:cNvPr id="59" name="文字方塊 58">
            <a:extLst>
              <a:ext uri="{FF2B5EF4-FFF2-40B4-BE49-F238E27FC236}">
                <a16:creationId xmlns:a16="http://schemas.microsoft.com/office/drawing/2014/main" id="{16BA1C0E-F49E-4BB1-B1C4-D0B7414C8B8F}"/>
              </a:ext>
            </a:extLst>
          </p:cNvPr>
          <p:cNvSpPr txBox="1"/>
          <p:nvPr/>
        </p:nvSpPr>
        <p:spPr>
          <a:xfrm>
            <a:off x="6030301" y="2562996"/>
            <a:ext cx="1654620" cy="369332"/>
          </a:xfrm>
          <a:prstGeom prst="rect">
            <a:avLst/>
          </a:prstGeom>
          <a:noFill/>
        </p:spPr>
        <p:txBody>
          <a:bodyPr wrap="none" rtlCol="0">
            <a:spAutoFit/>
          </a:bodyPr>
          <a:lstStyle/>
          <a:p>
            <a:r>
              <a:rPr lang="zh-TW" altLang="en-US" dirty="0"/>
              <a:t>是否開啟藍芽</a:t>
            </a:r>
            <a:r>
              <a:rPr lang="en-US" altLang="zh-TW" dirty="0"/>
              <a:t>?</a:t>
            </a:r>
            <a:endParaRPr lang="zh-TW" altLang="en-US" dirty="0"/>
          </a:p>
        </p:txBody>
      </p:sp>
      <p:sp>
        <p:nvSpPr>
          <p:cNvPr id="60" name="文字方塊 59">
            <a:extLst>
              <a:ext uri="{FF2B5EF4-FFF2-40B4-BE49-F238E27FC236}">
                <a16:creationId xmlns:a16="http://schemas.microsoft.com/office/drawing/2014/main" id="{A8A129EA-73B8-49EE-A625-9CF855311D19}"/>
              </a:ext>
            </a:extLst>
          </p:cNvPr>
          <p:cNvSpPr txBox="1"/>
          <p:nvPr/>
        </p:nvSpPr>
        <p:spPr>
          <a:xfrm>
            <a:off x="3616049" y="4227924"/>
            <a:ext cx="2347117" cy="369332"/>
          </a:xfrm>
          <a:prstGeom prst="rect">
            <a:avLst/>
          </a:prstGeom>
          <a:noFill/>
        </p:spPr>
        <p:txBody>
          <a:bodyPr wrap="none" rtlCol="0">
            <a:spAutoFit/>
          </a:bodyPr>
          <a:lstStyle/>
          <a:p>
            <a:r>
              <a:rPr lang="zh-TW" altLang="en-US" dirty="0"/>
              <a:t>是否與警示裝置連接</a:t>
            </a:r>
            <a:r>
              <a:rPr lang="en-US" altLang="zh-TW" dirty="0"/>
              <a:t>?</a:t>
            </a:r>
            <a:endParaRPr lang="zh-TW" altLang="en-US" dirty="0"/>
          </a:p>
        </p:txBody>
      </p:sp>
      <p:sp>
        <p:nvSpPr>
          <p:cNvPr id="61" name="文字方塊 60">
            <a:extLst>
              <a:ext uri="{FF2B5EF4-FFF2-40B4-BE49-F238E27FC236}">
                <a16:creationId xmlns:a16="http://schemas.microsoft.com/office/drawing/2014/main" id="{0774225A-92E8-40C6-B48D-C73E669AE95A}"/>
              </a:ext>
            </a:extLst>
          </p:cNvPr>
          <p:cNvSpPr txBox="1"/>
          <p:nvPr/>
        </p:nvSpPr>
        <p:spPr>
          <a:xfrm>
            <a:off x="565636" y="4597256"/>
            <a:ext cx="2030068" cy="646331"/>
          </a:xfrm>
          <a:prstGeom prst="rect">
            <a:avLst/>
          </a:prstGeom>
          <a:noFill/>
        </p:spPr>
        <p:txBody>
          <a:bodyPr wrap="square" rtlCol="0">
            <a:spAutoFit/>
          </a:bodyPr>
          <a:lstStyle/>
          <a:p>
            <a:r>
              <a:rPr lang="zh-TW" altLang="en-US" dirty="0"/>
              <a:t>是否接受服務器對警示裝置的調整</a:t>
            </a:r>
            <a:r>
              <a:rPr lang="en-US" altLang="zh-TW" dirty="0"/>
              <a:t>?</a:t>
            </a:r>
            <a:endParaRPr lang="zh-TW" altLang="en-US" dirty="0"/>
          </a:p>
        </p:txBody>
      </p:sp>
      <p:cxnSp>
        <p:nvCxnSpPr>
          <p:cNvPr id="63" name="直線單箭頭接點 62">
            <a:extLst>
              <a:ext uri="{FF2B5EF4-FFF2-40B4-BE49-F238E27FC236}">
                <a16:creationId xmlns:a16="http://schemas.microsoft.com/office/drawing/2014/main" id="{BEDFD24F-CB9B-4C40-B413-22AF8AD13632}"/>
              </a:ext>
            </a:extLst>
          </p:cNvPr>
          <p:cNvCxnSpPr>
            <a:stCxn id="61" idx="0"/>
            <a:endCxn id="15" idx="1"/>
          </p:cNvCxnSpPr>
          <p:nvPr/>
        </p:nvCxnSpPr>
        <p:spPr>
          <a:xfrm flipV="1">
            <a:off x="1580670" y="3291225"/>
            <a:ext cx="1632843" cy="1306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C80674EA-C8C3-4AEC-A01D-E23E648211E8}"/>
              </a:ext>
            </a:extLst>
          </p:cNvPr>
          <p:cNvCxnSpPr>
            <a:endCxn id="6" idx="1"/>
          </p:cNvCxnSpPr>
          <p:nvPr/>
        </p:nvCxnSpPr>
        <p:spPr>
          <a:xfrm flipV="1">
            <a:off x="3302562" y="1534404"/>
            <a:ext cx="2675538" cy="121325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接點: 肘形 66">
            <a:extLst>
              <a:ext uri="{FF2B5EF4-FFF2-40B4-BE49-F238E27FC236}">
                <a16:creationId xmlns:a16="http://schemas.microsoft.com/office/drawing/2014/main" id="{E4E1B5AB-DB9A-4666-BC46-CFE52A6B1C28}"/>
              </a:ext>
            </a:extLst>
          </p:cNvPr>
          <p:cNvCxnSpPr>
            <a:endCxn id="8" idx="0"/>
          </p:cNvCxnSpPr>
          <p:nvPr/>
        </p:nvCxnSpPr>
        <p:spPr>
          <a:xfrm>
            <a:off x="4326390" y="2986413"/>
            <a:ext cx="1742288" cy="16573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接點: 肘形 68">
            <a:extLst>
              <a:ext uri="{FF2B5EF4-FFF2-40B4-BE49-F238E27FC236}">
                <a16:creationId xmlns:a16="http://schemas.microsoft.com/office/drawing/2014/main" id="{7F5A904A-B321-4909-ADA4-8EA1B21E029F}"/>
              </a:ext>
            </a:extLst>
          </p:cNvPr>
          <p:cNvCxnSpPr>
            <a:endCxn id="9" idx="1"/>
          </p:cNvCxnSpPr>
          <p:nvPr/>
        </p:nvCxnSpPr>
        <p:spPr>
          <a:xfrm>
            <a:off x="2624806" y="3291225"/>
            <a:ext cx="3353292" cy="104976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接點: 肘形 70">
            <a:extLst>
              <a:ext uri="{FF2B5EF4-FFF2-40B4-BE49-F238E27FC236}">
                <a16:creationId xmlns:a16="http://schemas.microsoft.com/office/drawing/2014/main" id="{DB705458-93AD-4D62-85EC-017E851F3A70}"/>
              </a:ext>
            </a:extLst>
          </p:cNvPr>
          <p:cNvCxnSpPr>
            <a:endCxn id="14" idx="0"/>
          </p:cNvCxnSpPr>
          <p:nvPr/>
        </p:nvCxnSpPr>
        <p:spPr>
          <a:xfrm rot="16200000" flipV="1">
            <a:off x="2746850" y="2784590"/>
            <a:ext cx="1682083" cy="386446"/>
          </a:xfrm>
          <a:prstGeom prst="bentConnector5">
            <a:avLst>
              <a:gd name="adj1" fmla="val 40262"/>
              <a:gd name="adj2" fmla="val -105537"/>
              <a:gd name="adj3" fmla="val 1135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7044F4FF-DF28-4B6D-B3A1-1929AA5E3CB9}"/>
              </a:ext>
            </a:extLst>
          </p:cNvPr>
          <p:cNvCxnSpPr>
            <a:endCxn id="15" idx="1"/>
          </p:cNvCxnSpPr>
          <p:nvPr/>
        </p:nvCxnSpPr>
        <p:spPr>
          <a:xfrm rot="5400000" flipH="1" flipV="1">
            <a:off x="2578748" y="3758867"/>
            <a:ext cx="1102406" cy="1671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0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DD1586F-C5C1-42CD-9B9E-AAA1B089B378}"/>
              </a:ext>
            </a:extLst>
          </p:cNvPr>
          <p:cNvSpPr>
            <a:spLocks noGrp="1"/>
          </p:cNvSpPr>
          <p:nvPr>
            <p:ph type="sldNum" sz="quarter" idx="12"/>
          </p:nvPr>
        </p:nvSpPr>
        <p:spPr/>
        <p:txBody>
          <a:bodyPr/>
          <a:lstStyle/>
          <a:p>
            <a:fld id="{80E16380-4998-42C3-B033-270161A8BE6B}" type="slidenum">
              <a:rPr lang="zh-TW" altLang="en-US" smtClean="0"/>
              <a:t>30</a:t>
            </a:fld>
            <a:endParaRPr lang="zh-TW" altLang="en-US"/>
          </a:p>
        </p:txBody>
      </p:sp>
      <p:sp>
        <p:nvSpPr>
          <p:cNvPr id="3" name="橢圓 2">
            <a:extLst>
              <a:ext uri="{FF2B5EF4-FFF2-40B4-BE49-F238E27FC236}">
                <a16:creationId xmlns:a16="http://schemas.microsoft.com/office/drawing/2014/main" id="{549F4678-0777-4DD4-9E98-BDC002696EE5}"/>
              </a:ext>
            </a:extLst>
          </p:cNvPr>
          <p:cNvSpPr/>
          <p:nvPr/>
        </p:nvSpPr>
        <p:spPr>
          <a:xfrm>
            <a:off x="1563909" y="1712344"/>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啟動</a:t>
            </a:r>
          </a:p>
        </p:txBody>
      </p:sp>
      <p:sp>
        <p:nvSpPr>
          <p:cNvPr id="4" name="橢圓 3">
            <a:extLst>
              <a:ext uri="{FF2B5EF4-FFF2-40B4-BE49-F238E27FC236}">
                <a16:creationId xmlns:a16="http://schemas.microsoft.com/office/drawing/2014/main" id="{3C716800-00E1-42EB-AAD9-DF4CB02B4521}"/>
              </a:ext>
            </a:extLst>
          </p:cNvPr>
          <p:cNvSpPr/>
          <p:nvPr/>
        </p:nvSpPr>
        <p:spPr>
          <a:xfrm>
            <a:off x="6312008" y="1712344"/>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APP</a:t>
            </a:r>
            <a:endParaRPr lang="zh-TW" altLang="en-US" dirty="0">
              <a:latin typeface="標楷體" panose="03000509000000000000" pitchFamily="65" charset="-120"/>
              <a:ea typeface="標楷體" panose="03000509000000000000" pitchFamily="65" charset="-120"/>
            </a:endParaRPr>
          </a:p>
        </p:txBody>
      </p:sp>
      <p:sp>
        <p:nvSpPr>
          <p:cNvPr id="5" name="橢圓 4">
            <a:extLst>
              <a:ext uri="{FF2B5EF4-FFF2-40B4-BE49-F238E27FC236}">
                <a16:creationId xmlns:a16="http://schemas.microsoft.com/office/drawing/2014/main" id="{597CFD6B-7F8D-43D3-B4D3-65DEC1C113AB}"/>
              </a:ext>
            </a:extLst>
          </p:cNvPr>
          <p:cNvSpPr/>
          <p:nvPr/>
        </p:nvSpPr>
        <p:spPr>
          <a:xfrm>
            <a:off x="6312008" y="3105509"/>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傳輸數據</a:t>
            </a:r>
          </a:p>
        </p:txBody>
      </p:sp>
      <p:sp>
        <p:nvSpPr>
          <p:cNvPr id="6" name="橢圓 5">
            <a:extLst>
              <a:ext uri="{FF2B5EF4-FFF2-40B4-BE49-F238E27FC236}">
                <a16:creationId xmlns:a16="http://schemas.microsoft.com/office/drawing/2014/main" id="{A059F451-C857-4078-9634-42EB43B49462}"/>
              </a:ext>
            </a:extLst>
          </p:cNvPr>
          <p:cNvSpPr/>
          <p:nvPr/>
        </p:nvSpPr>
        <p:spPr>
          <a:xfrm>
            <a:off x="1563908" y="3049438"/>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騎乘</a:t>
            </a:r>
          </a:p>
        </p:txBody>
      </p:sp>
      <p:sp>
        <p:nvSpPr>
          <p:cNvPr id="7" name="橢圓 6">
            <a:extLst>
              <a:ext uri="{FF2B5EF4-FFF2-40B4-BE49-F238E27FC236}">
                <a16:creationId xmlns:a16="http://schemas.microsoft.com/office/drawing/2014/main" id="{35E9DD65-3F9D-4948-AC38-A7965A092A1B}"/>
              </a:ext>
            </a:extLst>
          </p:cNvPr>
          <p:cNvSpPr/>
          <p:nvPr/>
        </p:nvSpPr>
        <p:spPr>
          <a:xfrm>
            <a:off x="3937954" y="4760342"/>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傳輸訊息</a:t>
            </a:r>
          </a:p>
        </p:txBody>
      </p:sp>
      <p:sp>
        <p:nvSpPr>
          <p:cNvPr id="9" name="橢圓 8">
            <a:extLst>
              <a:ext uri="{FF2B5EF4-FFF2-40B4-BE49-F238E27FC236}">
                <a16:creationId xmlns:a16="http://schemas.microsoft.com/office/drawing/2014/main" id="{D4E5B2D5-EC83-4B5F-836C-B0A5234B0457}"/>
              </a:ext>
            </a:extLst>
          </p:cNvPr>
          <p:cNvSpPr/>
          <p:nvPr/>
        </p:nvSpPr>
        <p:spPr>
          <a:xfrm>
            <a:off x="6312008" y="4760342"/>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熄火</a:t>
            </a:r>
          </a:p>
        </p:txBody>
      </p:sp>
      <p:sp>
        <p:nvSpPr>
          <p:cNvPr id="10" name="菱形 9">
            <a:extLst>
              <a:ext uri="{FF2B5EF4-FFF2-40B4-BE49-F238E27FC236}">
                <a16:creationId xmlns:a16="http://schemas.microsoft.com/office/drawing/2014/main" id="{4D5AF894-CD1D-4C92-90A6-80DB6DCC36A1}"/>
              </a:ext>
            </a:extLst>
          </p:cNvPr>
          <p:cNvSpPr/>
          <p:nvPr/>
        </p:nvSpPr>
        <p:spPr>
          <a:xfrm>
            <a:off x="4459853" y="3416060"/>
            <a:ext cx="224287" cy="3278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E93445D7-2446-4A3E-BB47-99B7B9F17E98}"/>
              </a:ext>
            </a:extLst>
          </p:cNvPr>
          <p:cNvSpPr/>
          <p:nvPr/>
        </p:nvSpPr>
        <p:spPr>
          <a:xfrm>
            <a:off x="3937956" y="855453"/>
            <a:ext cx="1268083" cy="948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客戶</a:t>
            </a:r>
          </a:p>
        </p:txBody>
      </p:sp>
      <p:cxnSp>
        <p:nvCxnSpPr>
          <p:cNvPr id="14" name="直線單箭頭接點 13">
            <a:extLst>
              <a:ext uri="{FF2B5EF4-FFF2-40B4-BE49-F238E27FC236}">
                <a16:creationId xmlns:a16="http://schemas.microsoft.com/office/drawing/2014/main" id="{47FC4723-2155-4275-8311-C7E4E4ACD280}"/>
              </a:ext>
            </a:extLst>
          </p:cNvPr>
          <p:cNvCxnSpPr>
            <a:stCxn id="12" idx="2"/>
            <a:endCxn id="3" idx="7"/>
          </p:cNvCxnSpPr>
          <p:nvPr/>
        </p:nvCxnSpPr>
        <p:spPr>
          <a:xfrm flipH="1">
            <a:off x="2646286" y="1329906"/>
            <a:ext cx="1291670" cy="52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91303AF-AF8C-4767-B730-D3304152DCCB}"/>
              </a:ext>
            </a:extLst>
          </p:cNvPr>
          <p:cNvCxnSpPr>
            <a:stCxn id="12" idx="6"/>
            <a:endCxn id="4" idx="1"/>
          </p:cNvCxnSpPr>
          <p:nvPr/>
        </p:nvCxnSpPr>
        <p:spPr>
          <a:xfrm>
            <a:off x="5206039" y="1329906"/>
            <a:ext cx="1291675" cy="52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8C52359-679A-442A-8AC8-44E0E3431CF3}"/>
              </a:ext>
            </a:extLst>
          </p:cNvPr>
          <p:cNvCxnSpPr>
            <a:stCxn id="3" idx="4"/>
            <a:endCxn id="6" idx="0"/>
          </p:cNvCxnSpPr>
          <p:nvPr/>
        </p:nvCxnSpPr>
        <p:spPr>
          <a:xfrm flipH="1">
            <a:off x="2197950" y="2661250"/>
            <a:ext cx="1" cy="38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5F39F94-4A44-4E31-8829-D4FDF8F563F7}"/>
              </a:ext>
            </a:extLst>
          </p:cNvPr>
          <p:cNvCxnSpPr>
            <a:stCxn id="4" idx="4"/>
            <a:endCxn id="5" idx="0"/>
          </p:cNvCxnSpPr>
          <p:nvPr/>
        </p:nvCxnSpPr>
        <p:spPr>
          <a:xfrm>
            <a:off x="6946050" y="2661250"/>
            <a:ext cx="0" cy="44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A1DD1F3E-8399-4802-9105-C909782B78A2}"/>
              </a:ext>
            </a:extLst>
          </p:cNvPr>
          <p:cNvCxnSpPr>
            <a:stCxn id="6" idx="6"/>
            <a:endCxn id="10" idx="1"/>
          </p:cNvCxnSpPr>
          <p:nvPr/>
        </p:nvCxnSpPr>
        <p:spPr>
          <a:xfrm>
            <a:off x="2831991" y="3523891"/>
            <a:ext cx="1627862" cy="56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5DA9F3B-9314-42B2-917F-E878FBCE7846}"/>
              </a:ext>
            </a:extLst>
          </p:cNvPr>
          <p:cNvCxnSpPr>
            <a:stCxn id="10" idx="3"/>
            <a:endCxn id="5" idx="2"/>
          </p:cNvCxnSpPr>
          <p:nvPr/>
        </p:nvCxnSpPr>
        <p:spPr>
          <a:xfrm>
            <a:off x="4684140" y="3579962"/>
            <a:ext cx="1627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AF60E6D9-D61A-4270-914A-876351B3B880}"/>
              </a:ext>
            </a:extLst>
          </p:cNvPr>
          <p:cNvCxnSpPr>
            <a:stCxn id="10" idx="2"/>
            <a:endCxn id="7" idx="0"/>
          </p:cNvCxnSpPr>
          <p:nvPr/>
        </p:nvCxnSpPr>
        <p:spPr>
          <a:xfrm flipH="1">
            <a:off x="4571996" y="3743864"/>
            <a:ext cx="1" cy="101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F735B7DE-FF5A-4772-846B-144FD11FCD96}"/>
              </a:ext>
            </a:extLst>
          </p:cNvPr>
          <p:cNvCxnSpPr>
            <a:stCxn id="10" idx="3"/>
            <a:endCxn id="9" idx="1"/>
          </p:cNvCxnSpPr>
          <p:nvPr/>
        </p:nvCxnSpPr>
        <p:spPr>
          <a:xfrm>
            <a:off x="4684140" y="3579962"/>
            <a:ext cx="1813574" cy="131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A5734956-DCBD-41CD-ABA6-EC9B7341AD14}"/>
              </a:ext>
            </a:extLst>
          </p:cNvPr>
          <p:cNvCxnSpPr>
            <a:stCxn id="7" idx="6"/>
            <a:endCxn id="9" idx="2"/>
          </p:cNvCxnSpPr>
          <p:nvPr/>
        </p:nvCxnSpPr>
        <p:spPr>
          <a:xfrm>
            <a:off x="5206037" y="5234795"/>
            <a:ext cx="1105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E047AC8B-475F-4EB8-B53D-50E895DA133B}"/>
              </a:ext>
            </a:extLst>
          </p:cNvPr>
          <p:cNvCxnSpPr>
            <a:stCxn id="5" idx="4"/>
            <a:endCxn id="9" idx="0"/>
          </p:cNvCxnSpPr>
          <p:nvPr/>
        </p:nvCxnSpPr>
        <p:spPr>
          <a:xfrm>
            <a:off x="6946050" y="4054415"/>
            <a:ext cx="0" cy="70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1ACB528-64FB-4CC3-ADD7-7E66CB8759FF}"/>
              </a:ext>
            </a:extLst>
          </p:cNvPr>
          <p:cNvSpPr txBox="1"/>
          <p:nvPr/>
        </p:nvSpPr>
        <p:spPr>
          <a:xfrm>
            <a:off x="2047157" y="1112340"/>
            <a:ext cx="156966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客戶啟動機車</a:t>
            </a:r>
          </a:p>
        </p:txBody>
      </p:sp>
      <p:sp>
        <p:nvSpPr>
          <p:cNvPr id="34" name="文字方塊 33">
            <a:extLst>
              <a:ext uri="{FF2B5EF4-FFF2-40B4-BE49-F238E27FC236}">
                <a16:creationId xmlns:a16="http://schemas.microsoft.com/office/drawing/2014/main" id="{622EA8FA-21E0-4D33-8934-9D4E0D369987}"/>
              </a:ext>
            </a:extLst>
          </p:cNvPr>
          <p:cNvSpPr txBox="1"/>
          <p:nvPr/>
        </p:nvSpPr>
        <p:spPr>
          <a:xfrm>
            <a:off x="5590927" y="1101156"/>
            <a:ext cx="1454244"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客戶登入</a:t>
            </a:r>
            <a:r>
              <a:rPr lang="en-US" altLang="zh-TW" dirty="0">
                <a:latin typeface="標楷體" panose="03000509000000000000" pitchFamily="65" charset="-120"/>
                <a:ea typeface="標楷體" panose="03000509000000000000" pitchFamily="65" charset="-120"/>
              </a:rPr>
              <a:t>APP</a:t>
            </a:r>
            <a:endParaRPr lang="zh-TW" altLang="en-US" dirty="0">
              <a:latin typeface="標楷體" panose="03000509000000000000" pitchFamily="65" charset="-120"/>
              <a:ea typeface="標楷體" panose="03000509000000000000" pitchFamily="65" charset="-120"/>
            </a:endParaRPr>
          </a:p>
        </p:txBody>
      </p:sp>
      <p:sp>
        <p:nvSpPr>
          <p:cNvPr id="35" name="文字方塊 34">
            <a:extLst>
              <a:ext uri="{FF2B5EF4-FFF2-40B4-BE49-F238E27FC236}">
                <a16:creationId xmlns:a16="http://schemas.microsoft.com/office/drawing/2014/main" id="{057D71A1-7CBF-4859-A8B1-6BF648C164F4}"/>
              </a:ext>
            </a:extLst>
          </p:cNvPr>
          <p:cNvSpPr txBox="1"/>
          <p:nvPr/>
        </p:nvSpPr>
        <p:spPr>
          <a:xfrm>
            <a:off x="6877599" y="2669558"/>
            <a:ext cx="180049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與警示裝置連接</a:t>
            </a:r>
          </a:p>
        </p:txBody>
      </p:sp>
      <p:sp>
        <p:nvSpPr>
          <p:cNvPr id="36" name="文字方塊 35">
            <a:extLst>
              <a:ext uri="{FF2B5EF4-FFF2-40B4-BE49-F238E27FC236}">
                <a16:creationId xmlns:a16="http://schemas.microsoft.com/office/drawing/2014/main" id="{A121B197-C639-4814-9A54-446918A1A23E}"/>
              </a:ext>
            </a:extLst>
          </p:cNvPr>
          <p:cNvSpPr txBox="1"/>
          <p:nvPr/>
        </p:nvSpPr>
        <p:spPr>
          <a:xfrm>
            <a:off x="4017997" y="3025964"/>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警示裝置</a:t>
            </a:r>
          </a:p>
        </p:txBody>
      </p:sp>
      <p:sp>
        <p:nvSpPr>
          <p:cNvPr id="37" name="文字方塊 36">
            <a:extLst>
              <a:ext uri="{FF2B5EF4-FFF2-40B4-BE49-F238E27FC236}">
                <a16:creationId xmlns:a16="http://schemas.microsoft.com/office/drawing/2014/main" id="{561D413E-7E98-4782-BFD4-9C032DFD3CAC}"/>
              </a:ext>
            </a:extLst>
          </p:cNvPr>
          <p:cNvSpPr txBox="1"/>
          <p:nvPr/>
        </p:nvSpPr>
        <p:spPr>
          <a:xfrm>
            <a:off x="669325" y="588093"/>
            <a:ext cx="3057247" cy="523220"/>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使用個案間活動圖</a:t>
            </a:r>
          </a:p>
        </p:txBody>
      </p:sp>
    </p:spTree>
    <p:extLst>
      <p:ext uri="{BB962C8B-B14F-4D97-AF65-F5344CB8AC3E}">
        <p14:creationId xmlns:p14="http://schemas.microsoft.com/office/powerpoint/2010/main" val="3389019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31</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a:latin typeface="DFKai-SB" panose="03000509000000000000" pitchFamily="65" charset="-120"/>
                <a:ea typeface="DFKai-SB" panose="03000509000000000000" pitchFamily="65" charset="-120"/>
              </a:rPr>
              <a:t>工作分配</a:t>
            </a:r>
          </a:p>
        </p:txBody>
      </p:sp>
      <p:sp>
        <p:nvSpPr>
          <p:cNvPr id="5" name="文字方塊 4"/>
          <p:cNvSpPr txBox="1"/>
          <p:nvPr/>
        </p:nvSpPr>
        <p:spPr>
          <a:xfrm>
            <a:off x="1264596" y="1673157"/>
            <a:ext cx="6809361" cy="3970318"/>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a:latin typeface="DFKai-SB" panose="03000509000000000000" pitchFamily="65" charset="-120"/>
                <a:ea typeface="DFKai-SB" panose="03000509000000000000" pitchFamily="65" charset="-120"/>
              </a:rPr>
              <a:t>：</a:t>
            </a:r>
            <a:r>
              <a:rPr lang="zh-TW" altLang="en-US" sz="3600" dirty="0">
                <a:latin typeface="DFKai-SB" panose="03000509000000000000" pitchFamily="65" charset="-120"/>
                <a:ea typeface="DFKai-SB" panose="03000509000000000000" pitchFamily="65" charset="-120"/>
              </a:rPr>
              <a:t>對之前的“使用個案”部分進行修改</a:t>
            </a:r>
            <a:endParaRPr lang="en-US" altLang="zh-CN" sz="3600" dirty="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吳驍禹：資料整理</a:t>
            </a:r>
            <a:r>
              <a:rPr lang="zh-TW" altLang="en-US" sz="3600" dirty="0">
                <a:latin typeface="DFKai-SB" panose="03000509000000000000" pitchFamily="65" charset="-120"/>
                <a:ea typeface="DFKai-SB" panose="03000509000000000000" pitchFamily="65" charset="-120"/>
              </a:rPr>
              <a:t>，參與討論</a:t>
            </a:r>
            <a:endParaRPr lang="en-US" altLang="zh-CN" sz="3600" dirty="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楊少宏</a:t>
            </a:r>
            <a:r>
              <a:rPr lang="zh-CN" altLang="en-US"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製作</a:t>
            </a:r>
            <a:r>
              <a:rPr lang="en-US" altLang="zh-TW" sz="3600" dirty="0">
                <a:latin typeface="標楷體" panose="03000509000000000000" pitchFamily="65" charset="-120"/>
                <a:ea typeface="標楷體" panose="03000509000000000000" pitchFamily="65" charset="-120"/>
              </a:rPr>
              <a:t>Word</a:t>
            </a:r>
            <a:r>
              <a:rPr lang="zh-TW" altLang="en-US" sz="3600" dirty="0">
                <a:latin typeface="標楷體" panose="03000509000000000000" pitchFamily="65" charset="-120"/>
                <a:ea typeface="標楷體" panose="03000509000000000000" pitchFamily="65" charset="-120"/>
              </a:rPr>
              <a:t>檔、</a:t>
            </a:r>
            <a:r>
              <a:rPr lang="en-US" altLang="zh-TW" sz="3600" dirty="0">
                <a:latin typeface="標楷體" panose="03000509000000000000" pitchFamily="65" charset="-120"/>
                <a:ea typeface="標楷體" panose="03000509000000000000" pitchFamily="65" charset="-120"/>
              </a:rPr>
              <a:t>ppt</a:t>
            </a:r>
            <a:r>
              <a:rPr lang="zh-CN" altLang="en-US" sz="3600" dirty="0">
                <a:latin typeface="DFKai-SB" panose="03000509000000000000" pitchFamily="65" charset="-120"/>
                <a:ea typeface="DFKai-SB" panose="03000509000000000000" pitchFamily="65" charset="-120"/>
              </a:rPr>
              <a:t>，</a:t>
            </a:r>
            <a:r>
              <a:rPr lang="zh-TW" altLang="en-US" sz="3600" dirty="0">
                <a:latin typeface="DFKai-SB" panose="03000509000000000000" pitchFamily="65" charset="-120"/>
                <a:ea typeface="DFKai-SB" panose="03000509000000000000" pitchFamily="65" charset="-120"/>
              </a:rPr>
              <a:t>編排與校對</a:t>
            </a:r>
            <a:endParaRPr lang="zh-CN" altLang="en-US"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晶片做出一個陀螺儀感測裝置，並在超過安全傾斜角度的情況下發出警示，也會提醒左右轉</a:t>
            </a:r>
            <a:r>
              <a:rPr lang="zh-CN" altLang="en-US" sz="2800" dirty="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米內的車輛，對車主發出訊息及聲音警示，防止因視野死角而看不見機車的情況</a:t>
            </a:r>
            <a:r>
              <a:rPr lang="zh-CN" altLang="en-US" sz="2800" dirty="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也可以將這個裝置運用在汽車和無人機上</a:t>
            </a:r>
            <a:r>
              <a:rPr lang="zh-CN" altLang="en-US" sz="2800" dirty="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A244528-DE87-43C2-8CCF-49A17265EC9A}"/>
              </a:ext>
            </a:extLst>
          </p:cNvPr>
          <p:cNvSpPr>
            <a:spLocks noGrp="1"/>
          </p:cNvSpPr>
          <p:nvPr>
            <p:ph type="sldNum" sz="quarter" idx="12"/>
          </p:nvPr>
        </p:nvSpPr>
        <p:spPr/>
        <p:txBody>
          <a:bodyPr/>
          <a:lstStyle/>
          <a:p>
            <a:fld id="{80E16380-4998-42C3-B033-270161A8BE6B}" type="slidenum">
              <a:rPr lang="zh-TW" altLang="en-US" smtClean="0"/>
              <a:t>8</a:t>
            </a:fld>
            <a:endParaRPr lang="zh-TW" altLang="en-US"/>
          </a:p>
        </p:txBody>
      </p:sp>
      <p:sp>
        <p:nvSpPr>
          <p:cNvPr id="3" name="文字方塊 2">
            <a:extLst>
              <a:ext uri="{FF2B5EF4-FFF2-40B4-BE49-F238E27FC236}">
                <a16:creationId xmlns:a16="http://schemas.microsoft.com/office/drawing/2014/main" id="{35F551C5-B335-45EB-A2AA-BFE44024B4EB}"/>
              </a:ext>
            </a:extLst>
          </p:cNvPr>
          <p:cNvSpPr txBox="1"/>
          <p:nvPr/>
        </p:nvSpPr>
        <p:spPr>
          <a:xfrm>
            <a:off x="1950610" y="3075057"/>
            <a:ext cx="5827236"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描述性項目和事件條列式</a:t>
            </a:r>
          </a:p>
        </p:txBody>
      </p:sp>
    </p:spTree>
    <p:extLst>
      <p:ext uri="{BB962C8B-B14F-4D97-AF65-F5344CB8AC3E}">
        <p14:creationId xmlns:p14="http://schemas.microsoft.com/office/powerpoint/2010/main" val="372013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751326449"/>
              </p:ext>
            </p:extLst>
          </p:nvPr>
        </p:nvGraphicFramePr>
        <p:xfrm>
          <a:off x="1585790" y="1067510"/>
          <a:ext cx="6192056" cy="4611275"/>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14383">
                <a:tc>
                  <a:txBody>
                    <a:bodyPr/>
                    <a:lstStyle/>
                    <a:p>
                      <a:r>
                        <a:rPr lang="zh-CN" altLang="en-US" sz="3200" dirty="0">
                          <a:latin typeface="DFKai-SB" panose="03000509000000000000" pitchFamily="65" charset="-120"/>
                          <a:ea typeface="DFKai-SB" panose="03000509000000000000" pitchFamily="65" charset="-120"/>
                        </a:rPr>
                        <a:t>描述性項目</a:t>
                      </a:r>
                    </a:p>
                  </a:txBody>
                  <a:tcPr/>
                </a:tc>
                <a:tc>
                  <a:txBody>
                    <a:bodyPr/>
                    <a:lstStyle/>
                    <a:p>
                      <a:r>
                        <a:rPr lang="zh-CN" altLang="en-US" sz="3200" dirty="0">
                          <a:latin typeface="DFKai-SB" panose="03000509000000000000" pitchFamily="65" charset="-120"/>
                          <a:ea typeface="DFKai-SB" panose="03000509000000000000" pitchFamily="65" charset="-120"/>
                        </a:rPr>
                        <a:t>事件條列式</a:t>
                      </a:r>
                    </a:p>
                  </a:txBody>
                  <a:tcPr/>
                </a:tc>
                <a:extLst>
                  <a:ext uri="{0D108BD9-81ED-4DB2-BD59-A6C34878D82A}">
                    <a16:rowId xmlns:a16="http://schemas.microsoft.com/office/drawing/2014/main" val="4229939552"/>
                  </a:ext>
                </a:extLst>
              </a:tr>
              <a:tr h="8934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a:solidFill>
                            <a:srgbClr val="FF0000"/>
                          </a:solidFill>
                          <a:latin typeface="DFKai-SB" panose="03000509000000000000" pitchFamily="65" charset="-120"/>
                          <a:ea typeface="DFKai-SB" panose="03000509000000000000" pitchFamily="65" charset="-120"/>
                        </a:rPr>
                        <a:t>客</a:t>
                      </a:r>
                      <a:r>
                        <a:rPr lang="zh-TW" altLang="en-US" sz="2000" dirty="0">
                          <a:solidFill>
                            <a:srgbClr val="FF0000"/>
                          </a:solidFill>
                          <a:latin typeface="DFKai-SB" panose="03000509000000000000" pitchFamily="65" charset="-120"/>
                          <a:ea typeface="DFKai-SB" panose="03000509000000000000" pitchFamily="65" charset="-120"/>
                        </a:rPr>
                        <a:t>戶</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2000" dirty="0">
                          <a:solidFill>
                            <a:srgbClr val="FF0000"/>
                          </a:solidFill>
                          <a:latin typeface="DFKai-SB" panose="03000509000000000000" pitchFamily="65" charset="-120"/>
                          <a:ea typeface="DFKai-SB" panose="03000509000000000000" pitchFamily="65" charset="-120"/>
                        </a:rPr>
                        <a:t>啟動警示裝置</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a:solidFill>
                            <a:srgbClr val="FF0000"/>
                          </a:solidFill>
                          <a:latin typeface="DFKai-SB" panose="03000509000000000000" pitchFamily="65" charset="-120"/>
                          <a:ea typeface="DFKai-SB" panose="03000509000000000000" pitchFamily="65" charset="-120"/>
                        </a:rPr>
                        <a:t>客戶</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啟動</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警示裝置</a:t>
                      </a:r>
                      <a:endParaRPr lang="en-US" altLang="zh-CN"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4348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a:solidFill>
                            <a:srgbClr val="FF0000"/>
                          </a:solidFill>
                          <a:latin typeface="DFKai-SB" panose="03000509000000000000" pitchFamily="65" charset="-120"/>
                          <a:ea typeface="DFKai-SB" panose="03000509000000000000" pitchFamily="65" charset="-120"/>
                        </a:rPr>
                        <a:t>客戶</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a:solidFill>
                            <a:srgbClr val="FF0000"/>
                          </a:solidFill>
                          <a:latin typeface="DFKai-SB" panose="03000509000000000000" pitchFamily="65" charset="-120"/>
                          <a:ea typeface="DFKai-SB" panose="03000509000000000000" pitchFamily="65" charset="-120"/>
                        </a:rPr>
                        <a:t>看到</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a:solidFill>
                            <a:srgbClr val="FF0000"/>
                          </a:solidFill>
                          <a:latin typeface="DFKai-SB" panose="03000509000000000000" pitchFamily="65" charset="-120"/>
                          <a:ea typeface="DFKai-SB" panose="03000509000000000000" pitchFamily="65" charset="-120"/>
                        </a:rPr>
                        <a:t>谢谢使用</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客戶</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讀取</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410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2000" dirty="0">
                          <a:solidFill>
                            <a:srgbClr val="FF0000"/>
                          </a:solidFill>
                          <a:latin typeface="DFKai-SB" panose="03000509000000000000" pitchFamily="65" charset="-120"/>
                          <a:ea typeface="DFKai-SB" panose="03000509000000000000" pitchFamily="65" charset="-120"/>
                        </a:rPr>
                        <a:t>警示裝置</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2000" dirty="0">
                          <a:solidFill>
                            <a:srgbClr val="FF0000"/>
                          </a:solidFill>
                          <a:latin typeface="DFKai-SB" panose="03000509000000000000" pitchFamily="65" charset="-120"/>
                          <a:ea typeface="DFKai-SB" panose="03000509000000000000" pitchFamily="65" charset="-120"/>
                        </a:rPr>
                        <a:t>記錄</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2000" dirty="0">
                          <a:solidFill>
                            <a:srgbClr val="FF0000"/>
                          </a:solidFill>
                          <a:latin typeface="DFKai-SB" panose="03000509000000000000" pitchFamily="65" charset="-120"/>
                          <a:ea typeface="DFKai-SB" panose="03000509000000000000" pitchFamily="65" charset="-120"/>
                        </a:rPr>
                        <a:t>傾斜角度</a:t>
                      </a:r>
                      <a:r>
                        <a:rPr lang="zh-CN" altLang="en-US" sz="2000" dirty="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2000" dirty="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DFKai-SB" panose="03000509000000000000" pitchFamily="65" charset="-120"/>
                          <a:ea typeface="DFKai-SB" panose="03000509000000000000" pitchFamily="65" charset="-120"/>
                        </a:rPr>
                        <a:t>警示裝置</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記錄</a:t>
                      </a:r>
                      <a:r>
                        <a:rPr lang="en-US" altLang="zh-CN" sz="2400" dirty="0">
                          <a:solidFill>
                            <a:schemeClr val="tx1"/>
                          </a:solidFill>
                          <a:latin typeface="DFKai-SB" panose="03000509000000000000" pitchFamily="65" charset="-120"/>
                          <a:ea typeface="DFKai-SB" panose="03000509000000000000" pitchFamily="65" charset="-120"/>
                        </a:rPr>
                        <a:t>+</a:t>
                      </a:r>
                      <a:r>
                        <a:rPr lang="zh-CN" altLang="en-US" sz="2400" dirty="0">
                          <a:solidFill>
                            <a:srgbClr val="FF0000"/>
                          </a:solidFill>
                          <a:latin typeface="DFKai-SB" panose="03000509000000000000" pitchFamily="65" charset="-120"/>
                          <a:ea typeface="DFKai-SB" panose="03000509000000000000" pitchFamily="65" charset="-120"/>
                        </a:rPr>
                        <a:t>傾斜角度</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1669</TotalTime>
  <Words>3389</Words>
  <Application>Microsoft Office PowerPoint</Application>
  <PresentationFormat>如螢幕大小 (4:3)</PresentationFormat>
  <Paragraphs>408</Paragraphs>
  <Slides>31</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新細明體</vt:lpstr>
      <vt:lpstr>DFKai-SB</vt:lpstr>
      <vt:lpstr>DFKai-SB</vt:lpstr>
      <vt:lpstr>Arial</vt:lpstr>
      <vt:lpstr>Calibri</vt:lpstr>
      <vt:lpstr>Garamond</vt: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少宏 楊</cp:lastModifiedBy>
  <cp:revision>97</cp:revision>
  <dcterms:created xsi:type="dcterms:W3CDTF">2018-11-01T02:01:01Z</dcterms:created>
  <dcterms:modified xsi:type="dcterms:W3CDTF">2020-01-07T21:21:12Z</dcterms:modified>
</cp:coreProperties>
</file>