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handoutMasterIdLst>
    <p:handoutMasterId r:id="rId16"/>
  </p:handoutMasterIdLst>
  <p:sldIdLst>
    <p:sldId id="256" r:id="rId2"/>
    <p:sldId id="263" r:id="rId3"/>
    <p:sldId id="258" r:id="rId4"/>
    <p:sldId id="260" r:id="rId5"/>
    <p:sldId id="257" r:id="rId6"/>
    <p:sldId id="265" r:id="rId7"/>
    <p:sldId id="262" r:id="rId8"/>
    <p:sldId id="266" r:id="rId9"/>
    <p:sldId id="267" r:id="rId10"/>
    <p:sldId id="268" r:id="rId11"/>
    <p:sldId id="269" r:id="rId12"/>
    <p:sldId id="270"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80" autoAdjust="0"/>
  </p:normalViewPr>
  <p:slideViewPr>
    <p:cSldViewPr snapToGrid="0">
      <p:cViewPr varScale="1">
        <p:scale>
          <a:sx n="80" d="100"/>
          <a:sy n="80" d="100"/>
        </p:scale>
        <p:origin x="96"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2019/11/26</a:t>
            </a:fld>
            <a:endParaRPr lang="zh-TW" altLang="en-US"/>
          </a:p>
        </p:txBody>
      </p:sp>
      <p:sp>
        <p:nvSpPr>
          <p:cNvPr id="4" name="頁尾版面配置區 3">
            <a:extLst>
              <a:ext uri="{FF2B5EF4-FFF2-40B4-BE49-F238E27FC236}">
                <a16:creationId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2019/11/26</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2019/11/26</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2019/11/26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2019/11/26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2019/11/26</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85800" y="484632"/>
            <a:ext cx="7772400" cy="682431"/>
          </a:xfrm>
        </p:spPr>
        <p:txBody>
          <a:bodyPr>
            <a:normAutofit fontScale="90000"/>
          </a:bodyPr>
          <a:lstStyle/>
          <a:p>
            <a:pPr algn="ctr"/>
            <a:r>
              <a:rPr lang="zh-CN" altLang="en-US" sz="4000" dirty="0" smtClean="0">
                <a:latin typeface="DFKai-SB" panose="03000509000000000000" pitchFamily="65" charset="-120"/>
                <a:ea typeface="DFKai-SB" panose="03000509000000000000" pitchFamily="65" charset="-120"/>
              </a:rPr>
              <a:t>使用者与製作者需求描述</a:t>
            </a:r>
            <a:endParaRPr lang="zh-CN" altLang="en-US" sz="4000" dirty="0">
              <a:latin typeface="DFKai-SB" panose="03000509000000000000" pitchFamily="65" charset="-120"/>
              <a:ea typeface="DFKai-SB" panose="03000509000000000000" pitchFamily="65" charset="-120"/>
            </a:endParaRPr>
          </a:p>
        </p:txBody>
      </p:sp>
      <p:sp>
        <p:nvSpPr>
          <p:cNvPr id="3" name="內容版面配置區 2"/>
          <p:cNvSpPr>
            <a:spLocks noGrp="1"/>
          </p:cNvSpPr>
          <p:nvPr>
            <p:ph idx="1"/>
          </p:nvPr>
        </p:nvSpPr>
        <p:spPr>
          <a:xfrm>
            <a:off x="685800" y="1167063"/>
            <a:ext cx="7772400" cy="5005137"/>
          </a:xfrm>
        </p:spPr>
        <p:txBody>
          <a:bodyPr>
            <a:normAutofit/>
          </a:bodyPr>
          <a:lstStyle/>
          <a:p>
            <a:r>
              <a:rPr lang="en-US" altLang="zh-CN" sz="3200" dirty="0" smtClean="0">
                <a:latin typeface="DFKai-SB" panose="03000509000000000000" pitchFamily="65" charset="-120"/>
                <a:ea typeface="DFKai-SB" panose="03000509000000000000" pitchFamily="65" charset="-120"/>
              </a:rPr>
              <a:t>7.</a:t>
            </a:r>
            <a:r>
              <a:rPr lang="zh-CN" altLang="en-US" sz="3600" dirty="0" smtClean="0">
                <a:latin typeface="DFKai-SB" panose="03000509000000000000" pitchFamily="65" charset="-120"/>
                <a:ea typeface="DFKai-SB" panose="03000509000000000000" pitchFamily="65" charset="-120"/>
              </a:rPr>
              <a:t>如果後方大型貨車有安裝</a:t>
            </a:r>
            <a:r>
              <a:rPr lang="en-US" altLang="zh-CN" sz="3600" dirty="0" smtClean="0">
                <a:latin typeface="DFKai-SB" panose="03000509000000000000" pitchFamily="65" charset="-120"/>
                <a:ea typeface="DFKai-SB" panose="03000509000000000000" pitchFamily="65" charset="-120"/>
              </a:rPr>
              <a:t>app,</a:t>
            </a:r>
            <a:r>
              <a:rPr lang="zh-CN" altLang="en-US" sz="3600" dirty="0" smtClean="0">
                <a:latin typeface="DFKai-SB" panose="03000509000000000000" pitchFamily="65" charset="-120"/>
                <a:ea typeface="DFKai-SB" panose="03000509000000000000" pitchFamily="65" charset="-120"/>
              </a:rPr>
              <a:t>蜂鳴器則不會響起，改用語音播報訊息進行提醒，例如“</a:t>
            </a:r>
            <a:r>
              <a:rPr lang="zh-CN" altLang="en-US" sz="3600" dirty="0" smtClean="0">
                <a:solidFill>
                  <a:srgbClr val="FF0000"/>
                </a:solidFill>
                <a:latin typeface="DFKai-SB" panose="03000509000000000000" pitchFamily="65" charset="-120"/>
                <a:ea typeface="DFKai-SB" panose="03000509000000000000" pitchFamily="65" charset="-120"/>
              </a:rPr>
              <a:t>前方牌號為</a:t>
            </a:r>
            <a:r>
              <a:rPr lang="en-US" altLang="zh-CN" sz="3600" dirty="0" smtClean="0">
                <a:solidFill>
                  <a:srgbClr val="FF0000"/>
                </a:solidFill>
                <a:latin typeface="DFKai-SB" panose="03000509000000000000" pitchFamily="65" charset="-120"/>
                <a:ea typeface="DFKai-SB" panose="03000509000000000000" pitchFamily="65" charset="-120"/>
              </a:rPr>
              <a:t>xxx</a:t>
            </a:r>
            <a:r>
              <a:rPr lang="zh-CN" altLang="en-US" sz="3600" dirty="0" smtClean="0">
                <a:solidFill>
                  <a:srgbClr val="FF0000"/>
                </a:solidFill>
                <a:latin typeface="DFKai-SB" panose="03000509000000000000" pitchFamily="65" charset="-120"/>
                <a:ea typeface="DFKai-SB" panose="03000509000000000000" pitchFamily="65" charset="-120"/>
              </a:rPr>
              <a:t>的機車即將發生右</a:t>
            </a:r>
            <a:r>
              <a:rPr lang="en-US" altLang="zh-CN" sz="3600" dirty="0" smtClean="0">
                <a:solidFill>
                  <a:srgbClr val="FF0000"/>
                </a:solidFill>
                <a:latin typeface="DFKai-SB" panose="03000509000000000000" pitchFamily="65" charset="-120"/>
                <a:ea typeface="DFKai-SB" panose="03000509000000000000" pitchFamily="65" charset="-120"/>
              </a:rPr>
              <a:t>/</a:t>
            </a:r>
            <a:r>
              <a:rPr lang="zh-CN" altLang="en-US" sz="3600" dirty="0" smtClean="0">
                <a:solidFill>
                  <a:srgbClr val="FF0000"/>
                </a:solidFill>
                <a:latin typeface="DFKai-SB" panose="03000509000000000000" pitchFamily="65" charset="-120"/>
                <a:ea typeface="DFKai-SB" panose="03000509000000000000" pitchFamily="65" charset="-120"/>
              </a:rPr>
              <a:t>左轉，請小心行駛</a:t>
            </a:r>
            <a:r>
              <a:rPr lang="zh-CN" altLang="en-US" sz="3600" dirty="0" smtClean="0">
                <a:latin typeface="DFKai-SB" panose="03000509000000000000" pitchFamily="65" charset="-120"/>
                <a:ea typeface="DFKai-SB" panose="03000509000000000000" pitchFamily="65" charset="-120"/>
              </a:rPr>
              <a:t>”。</a:t>
            </a:r>
            <a:endParaRPr lang="zh-CN" altLang="en-US" sz="3600" dirty="0">
              <a:latin typeface="DFKai-SB" panose="03000509000000000000" pitchFamily="65" charset="-120"/>
              <a:ea typeface="DFKai-SB" panose="03000509000000000000" pitchFamily="65" charset="-120"/>
            </a:endParaRPr>
          </a:p>
        </p:txBody>
      </p:sp>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spTree>
    <p:extLst>
      <p:ext uri="{BB962C8B-B14F-4D97-AF65-F5344CB8AC3E}">
        <p14:creationId xmlns:p14="http://schemas.microsoft.com/office/powerpoint/2010/main" val="3312389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639930398"/>
              </p:ext>
            </p:extLst>
          </p:nvPr>
        </p:nvGraphicFramePr>
        <p:xfrm>
          <a:off x="1484091" y="566834"/>
          <a:ext cx="6192056" cy="5533399"/>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595639">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14002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客户騎上車後，插入鑰匙點火後，與警示裝置所連接的</a:t>
                      </a: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CN" altLang="en-US" sz="1800" dirty="0" smtClean="0">
                          <a:solidFill>
                            <a:srgbClr val="0070C0"/>
                          </a:solidFill>
                          <a:latin typeface="DFKai-SB" panose="03000509000000000000" pitchFamily="65" charset="-120"/>
                          <a:ea typeface="DFKai-SB" panose="03000509000000000000" pitchFamily="65" charset="-120"/>
                        </a:rPr>
                        <a:t>歡迎使用陀螺儀機車警示裝置</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CN" altLang="en-US" sz="1800" dirty="0" smtClean="0">
                          <a:solidFill>
                            <a:srgbClr val="0070C0"/>
                          </a:solidFill>
                          <a:latin typeface="DFKai-SB" panose="03000509000000000000" pitchFamily="65" charset="-120"/>
                          <a:ea typeface="DFKai-SB" panose="03000509000000000000" pitchFamily="65" charset="-120"/>
                        </a:rPr>
                        <a:t>谢谢使用</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點火</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機車</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感謝詞</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11766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客户騎車時，若車身過於傾斜，與警示裝置所連接的蜂鳴器便會發出“</a:t>
                      </a:r>
                      <a:r>
                        <a:rPr lang="zh-CN" altLang="en-US" sz="1800" dirty="0" smtClean="0">
                          <a:solidFill>
                            <a:srgbClr val="FF0000"/>
                          </a:solidFill>
                          <a:latin typeface="DFKai-SB" panose="03000509000000000000" pitchFamily="65" charset="-120"/>
                          <a:ea typeface="DFKai-SB" panose="03000509000000000000" pitchFamily="65" charset="-120"/>
                        </a:rPr>
                        <a:t>滴滴滴</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”的警報聲，以達到警示客戶的目的。</a:t>
                      </a:r>
                      <a:endPar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聽到</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警報聲</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r h="11766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蜂鳴器發出警報聲的同時，警示裝置也會將此時的傾斜角度顯示在</a:t>
                      </a: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顯示屏上，並將此數據記錄並傳輸會手機上製作的對應的</a:t>
                      </a: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中，以便客戶之後進行確認與校準。</a:t>
                      </a:r>
                    </a:p>
                  </a:txBody>
                  <a:tcPr/>
                </a:tc>
                <a:tc>
                  <a:txBody>
                    <a:bodyPr/>
                    <a:lstStyle/>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信息</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裝置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31321533"/>
              </p:ext>
            </p:extLst>
          </p:nvPr>
        </p:nvGraphicFramePr>
        <p:xfrm>
          <a:off x="1484091" y="1141303"/>
          <a:ext cx="6192056" cy="4819230"/>
        </p:xfrm>
        <a:graphic>
          <a:graphicData uri="http://schemas.openxmlformats.org/drawingml/2006/table">
            <a:tbl>
              <a:tblPr firstRow="1" bandRow="1">
                <a:tableStyleId>{D113A9D2-9D6B-4929-AA2D-F23B5EE8CBE7}</a:tableStyleId>
              </a:tblPr>
              <a:tblGrid>
                <a:gridCol w="3096028">
                  <a:extLst>
                    <a:ext uri="{9D8B030D-6E8A-4147-A177-3AD203B41FA5}">
                      <a16:colId xmlns:a16="http://schemas.microsoft.com/office/drawing/2014/main" val="575654118"/>
                    </a:ext>
                  </a:extLst>
                </a:gridCol>
                <a:gridCol w="3096028">
                  <a:extLst>
                    <a:ext uri="{9D8B030D-6E8A-4147-A177-3AD203B41FA5}">
                      <a16:colId xmlns:a16="http://schemas.microsoft.com/office/drawing/2014/main" val="2310419058"/>
                    </a:ext>
                  </a:extLst>
                </a:gridCol>
              </a:tblGrid>
              <a:tr h="731902">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14606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DFKai-SB" panose="03000509000000000000" pitchFamily="65" charset="-120"/>
                          <a:ea typeface="DFKai-SB" panose="03000509000000000000" pitchFamily="65" charset="-120"/>
                        </a:rPr>
                        <a:t>4. </a:t>
                      </a:r>
                      <a:r>
                        <a:rPr lang="zh-CN" altLang="en-US" sz="2000" dirty="0" smtClean="0">
                          <a:solidFill>
                            <a:schemeClr val="tx1"/>
                          </a:solidFill>
                          <a:latin typeface="DFKai-SB" panose="03000509000000000000" pitchFamily="65" charset="-120"/>
                          <a:ea typeface="DFKai-SB" panose="03000509000000000000" pitchFamily="65" charset="-120"/>
                        </a:rPr>
                        <a:t>與警示裝置連接的</a:t>
                      </a:r>
                      <a:r>
                        <a:rPr lang="en-US" altLang="zh-CN" sz="2000" dirty="0" smtClean="0">
                          <a:solidFill>
                            <a:schemeClr val="tx1"/>
                          </a:solidFill>
                          <a:latin typeface="DFKai-SB" panose="03000509000000000000" pitchFamily="65" charset="-120"/>
                          <a:ea typeface="DFKai-SB" panose="03000509000000000000" pitchFamily="65" charset="-120"/>
                        </a:rPr>
                        <a:t>GPS</a:t>
                      </a:r>
                      <a:r>
                        <a:rPr lang="zh-CN" altLang="en-US" sz="2000" dirty="0" smtClean="0">
                          <a:solidFill>
                            <a:schemeClr val="tx1"/>
                          </a:solidFill>
                          <a:latin typeface="DFKai-SB" panose="03000509000000000000" pitchFamily="65" charset="-120"/>
                          <a:ea typeface="DFKai-SB" panose="03000509000000000000" pitchFamily="65" charset="-120"/>
                        </a:rPr>
                        <a:t>也會記錄使用者的機車傾斜角度過大時所在的具體位置，並傳回手機中的</a:t>
                      </a:r>
                      <a:r>
                        <a:rPr lang="en-US" altLang="zh-CN" sz="2000" dirty="0" smtClean="0">
                          <a:solidFill>
                            <a:schemeClr val="tx1"/>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a:t>
                      </a:r>
                      <a:endParaRPr lang="en-US" altLang="zh-CN"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CN" sz="2400" dirty="0" smtClean="0">
                          <a:solidFill>
                            <a:schemeClr val="tx1"/>
                          </a:solidFill>
                          <a:latin typeface="DFKai-SB" panose="03000509000000000000" pitchFamily="65" charset="-120"/>
                          <a:ea typeface="DFKai-SB" panose="03000509000000000000" pitchFamily="65" charset="-120"/>
                        </a:rPr>
                        <a:t>GPS+</a:t>
                      </a:r>
                      <a:r>
                        <a:rPr lang="zh-CN" altLang="en-US" sz="2400" dirty="0" smtClean="0">
                          <a:solidFill>
                            <a:schemeClr val="tx1"/>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信息</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傳輸</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信息</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24718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5. 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中客戶的數據也會上傳到製作者的系統服務器中，讓製作者能夠統計什麼樣的客戶人群在什麼樣的路段容易出現“壓車”的情況，對警示裝置做出調整，提前提醒使用者。</a:t>
                      </a:r>
                    </a:p>
                  </a:txBody>
                  <a:tcPr/>
                </a:tc>
                <a:tc>
                  <a:txBody>
                    <a:bodyPr/>
                    <a:lstStyle/>
                    <a:p>
                      <a:r>
                        <a:rPr lang="en-US" altLang="zh-CN" sz="2400" dirty="0" smtClean="0">
                          <a:solidFill>
                            <a:schemeClr val="tx1"/>
                          </a:solidFill>
                          <a:latin typeface="DFKai-SB" panose="03000509000000000000" pitchFamily="65" charset="-120"/>
                          <a:ea typeface="DFKai-SB" panose="03000509000000000000" pitchFamily="65" charset="-120"/>
                        </a:rPr>
                        <a:t>App+</a:t>
                      </a:r>
                      <a:r>
                        <a:rPr lang="zh-CN" altLang="en-US" sz="2400" dirty="0" smtClean="0">
                          <a:solidFill>
                            <a:schemeClr val="tx1"/>
                          </a:solidFill>
                          <a:latin typeface="DFKai-SB" panose="03000509000000000000" pitchFamily="65" charset="-120"/>
                          <a:ea typeface="DFKai-SB" panose="03000509000000000000" pitchFamily="65" charset="-120"/>
                        </a:rPr>
                        <a:t>傳輸</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數據</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數據</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客戶</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bl>
          </a:graphicData>
        </a:graphic>
      </p:graphicFrame>
    </p:spTree>
    <p:extLst>
      <p:ext uri="{BB962C8B-B14F-4D97-AF65-F5344CB8AC3E}">
        <p14:creationId xmlns:p14="http://schemas.microsoft.com/office/powerpoint/2010/main" val="222285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41840265"/>
              </p:ext>
            </p:extLst>
          </p:nvPr>
        </p:nvGraphicFramePr>
        <p:xfrm>
          <a:off x="1484089" y="655583"/>
          <a:ext cx="6204090" cy="5304950"/>
        </p:xfrm>
        <a:graphic>
          <a:graphicData uri="http://schemas.openxmlformats.org/drawingml/2006/table">
            <a:tbl>
              <a:tblPr firstRow="1" bandRow="1">
                <a:tableStyleId>{D113A9D2-9D6B-4929-AA2D-F23B5EE8CBE7}</a:tableStyleId>
              </a:tblPr>
              <a:tblGrid>
                <a:gridCol w="3102045">
                  <a:extLst>
                    <a:ext uri="{9D8B030D-6E8A-4147-A177-3AD203B41FA5}">
                      <a16:colId xmlns:a16="http://schemas.microsoft.com/office/drawing/2014/main" val="575654118"/>
                    </a:ext>
                  </a:extLst>
                </a:gridCol>
                <a:gridCol w="3102045">
                  <a:extLst>
                    <a:ext uri="{9D8B030D-6E8A-4147-A177-3AD203B41FA5}">
                      <a16:colId xmlns:a16="http://schemas.microsoft.com/office/drawing/2014/main" val="2310419058"/>
                    </a:ext>
                  </a:extLst>
                </a:gridCol>
              </a:tblGrid>
              <a:tr h="731902">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4229939552"/>
                  </a:ext>
                </a:extLst>
              </a:tr>
              <a:tr h="14606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6.</a:t>
                      </a:r>
                      <a:r>
                        <a:rPr lang="zh-TW" altLang="en-US" sz="2000" dirty="0" smtClean="0">
                          <a:solidFill>
                            <a:schemeClr val="tx1"/>
                          </a:solidFill>
                          <a:latin typeface="DFKai-SB" panose="03000509000000000000" pitchFamily="65" charset="-120"/>
                          <a:ea typeface="DFKai-SB" panose="03000509000000000000" pitchFamily="65" charset="-120"/>
                        </a:rPr>
                        <a:t>客戶要做出轉彎行為時，警示裝置也會對此進行檢測，並將預行進的方向顯示在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顯示屏上，例如“即將右轉”或是“即將左轉”，並大聲鳴嚮蜂鳴器，提醒後方要跟車的大型貨車，以防車禍的發生。</a:t>
                      </a:r>
                    </a:p>
                  </a:txBody>
                  <a:tcPr/>
                </a:tc>
                <a:tc>
                  <a:txBody>
                    <a:bodyPr/>
                    <a:lstStyle/>
                    <a:p>
                      <a:r>
                        <a:rPr lang="zh-CN" altLang="en-US" sz="2400" dirty="0" smtClean="0">
                          <a:solidFill>
                            <a:schemeClr val="tx1"/>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檢測</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行為</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信息</a:t>
                      </a:r>
                      <a:endParaRPr lang="en-US" altLang="zh-CN" sz="2400" dirty="0" smtClean="0">
                        <a:solidFill>
                          <a:schemeClr val="tx1"/>
                        </a:solidFill>
                        <a:latin typeface="DFKai-SB" panose="03000509000000000000" pitchFamily="65" charset="-120"/>
                        <a:ea typeface="DFKai-SB" panose="03000509000000000000" pitchFamily="65" charset="-120"/>
                      </a:endParaRPr>
                    </a:p>
                    <a:p>
                      <a:r>
                        <a:rPr lang="zh-CN" altLang="en-US" sz="2400" dirty="0" smtClean="0">
                          <a:solidFill>
                            <a:schemeClr val="tx1"/>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其他跟車</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118071968"/>
                  </a:ext>
                </a:extLst>
              </a:tr>
              <a:tr h="20432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7.</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如果後方大型貨車有安裝</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蜂鳴器則不會響起，改用語音播報訊息進行提醒，例如“前方牌號為</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xxx</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的機車即將發生右</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左轉，請小心行駛”。</a:t>
                      </a:r>
                    </a:p>
                  </a:txBody>
                  <a:tcPr/>
                </a:tc>
                <a:tc>
                  <a:txBody>
                    <a:bodyPr/>
                    <a:lstStyle/>
                    <a:p>
                      <a:r>
                        <a:rPr lang="en-US" altLang="zh-CN" sz="2400" dirty="0" smtClean="0">
                          <a:solidFill>
                            <a:schemeClr val="tx1"/>
                          </a:solidFill>
                          <a:latin typeface="DFKai-SB" panose="03000509000000000000" pitchFamily="65" charset="-120"/>
                          <a:ea typeface="DFKai-SB" panose="03000509000000000000" pitchFamily="65" charset="-120"/>
                        </a:rPr>
                        <a:t>App+</a:t>
                      </a:r>
                      <a:r>
                        <a:rPr lang="zh-CN" altLang="en-US" sz="2400" dirty="0" smtClean="0">
                          <a:solidFill>
                            <a:schemeClr val="tx1"/>
                          </a:solidFill>
                          <a:latin typeface="DFKai-SB" panose="03000509000000000000" pitchFamily="65" charset="-120"/>
                          <a:ea typeface="DFKai-SB" panose="03000509000000000000" pitchFamily="65" charset="-120"/>
                        </a:rPr>
                        <a:t>播報</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chemeClr val="tx1"/>
                          </a:solidFill>
                          <a:latin typeface="DFKai-SB" panose="03000509000000000000" pitchFamily="65" charset="-120"/>
                          <a:ea typeface="DFKai-SB" panose="03000509000000000000" pitchFamily="65" charset="-120"/>
                        </a:rPr>
                        <a:t>訊息</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a16="http://schemas.microsoft.com/office/drawing/2014/main" val="3665926703"/>
                  </a:ext>
                </a:extLst>
              </a:tr>
            </a:tbl>
          </a:graphicData>
        </a:graphic>
      </p:graphicFrame>
    </p:spTree>
    <p:extLst>
      <p:ext uri="{BB962C8B-B14F-4D97-AF65-F5344CB8AC3E}">
        <p14:creationId xmlns:p14="http://schemas.microsoft.com/office/powerpoint/2010/main" val="345966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189112-DFC8-4348-B037-E88E3A1A785A}"/>
              </a:ext>
            </a:extLst>
          </p:cNvPr>
          <p:cNvSpPr>
            <a:spLocks noGrp="1"/>
          </p:cNvSpPr>
          <p:nvPr>
            <p:ph type="title"/>
          </p:nvPr>
        </p:nvSpPr>
        <p:spPr>
          <a:xfrm>
            <a:off x="685800" y="118872"/>
            <a:ext cx="7772400" cy="1161288"/>
          </a:xfrm>
        </p:spPr>
        <p:txBody>
          <a:bodyPr/>
          <a:lstStyle/>
          <a:p>
            <a:r>
              <a:rPr lang="zh-TW" altLang="en-US" dirty="0">
                <a:latin typeface="+mn-ea"/>
                <a:ea typeface="+mn-ea"/>
              </a:rPr>
              <a:t>目錄</a:t>
            </a:r>
          </a:p>
        </p:txBody>
      </p:sp>
      <p:sp>
        <p:nvSpPr>
          <p:cNvPr id="3" name="內容版面配置區 2">
            <a:extLst>
              <a:ext uri="{FF2B5EF4-FFF2-40B4-BE49-F238E27FC236}">
                <a16:creationId xmlns:a16="http://schemas.microsoft.com/office/drawing/2014/main" id="{B0E59118-BCD3-4CD1-8FED-584826596BCE}"/>
              </a:ext>
            </a:extLst>
          </p:cNvPr>
          <p:cNvSpPr>
            <a:spLocks noGrp="1"/>
          </p:cNvSpPr>
          <p:nvPr>
            <p:ph idx="1"/>
          </p:nvPr>
        </p:nvSpPr>
        <p:spPr>
          <a:xfrm>
            <a:off x="685800" y="1412240"/>
            <a:ext cx="7772400" cy="4638040"/>
          </a:xfrm>
        </p:spPr>
        <p:txBody>
          <a:bodyPr>
            <a:normAutofit fontScale="92500" lnSpcReduction="20000"/>
          </a:bodyPr>
          <a:lstStyle/>
          <a:p>
            <a:pPr marL="457200" indent="-457200">
              <a:lnSpc>
                <a:spcPct val="150000"/>
              </a:lnSpc>
              <a:buFont typeface="+mj-lt"/>
              <a:buAutoNum type="arabicPeriod"/>
            </a:pPr>
            <a:r>
              <a:rPr lang="zh-TW" altLang="en-US" sz="3200" dirty="0">
                <a:latin typeface="+mn-ea"/>
              </a:rPr>
              <a:t>簡介</a:t>
            </a:r>
            <a:r>
              <a:rPr lang="en-US" altLang="zh-TW" sz="3200" dirty="0">
                <a:latin typeface="+mn-ea"/>
              </a:rPr>
              <a:t>-P.3</a:t>
            </a:r>
          </a:p>
          <a:p>
            <a:pPr marL="457200" indent="-457200">
              <a:lnSpc>
                <a:spcPct val="150000"/>
              </a:lnSpc>
              <a:buFont typeface="+mj-lt"/>
              <a:buAutoNum type="arabicPeriod"/>
            </a:pPr>
            <a:r>
              <a:rPr lang="zh-TW" altLang="en-US" sz="3200" dirty="0">
                <a:latin typeface="+mn-ea"/>
              </a:rPr>
              <a:t>背景</a:t>
            </a:r>
            <a:r>
              <a:rPr lang="en-US" altLang="zh-TW" sz="3200" dirty="0">
                <a:latin typeface="+mn-ea"/>
              </a:rPr>
              <a:t>-P.4</a:t>
            </a:r>
          </a:p>
          <a:p>
            <a:pPr marL="457200" indent="-457200">
              <a:lnSpc>
                <a:spcPct val="150000"/>
              </a:lnSpc>
              <a:buFont typeface="+mj-lt"/>
              <a:buAutoNum type="arabicPeriod"/>
            </a:pPr>
            <a:r>
              <a:rPr lang="zh-TW" altLang="en-US" sz="3200" dirty="0">
                <a:latin typeface="+mn-ea"/>
              </a:rPr>
              <a:t>趨勢</a:t>
            </a:r>
            <a:r>
              <a:rPr lang="en-US" altLang="zh-TW" sz="3200" dirty="0">
                <a:latin typeface="+mn-ea"/>
              </a:rPr>
              <a:t>-P.5</a:t>
            </a:r>
          </a:p>
          <a:p>
            <a:pPr marL="457200" indent="-457200">
              <a:lnSpc>
                <a:spcPct val="150000"/>
              </a:lnSpc>
              <a:buFont typeface="+mj-lt"/>
              <a:buAutoNum type="arabicPeriod"/>
            </a:pPr>
            <a:r>
              <a:rPr lang="zh-TW" altLang="en-US" sz="3200" dirty="0">
                <a:latin typeface="+mn-ea"/>
              </a:rPr>
              <a:t>動機</a:t>
            </a:r>
            <a:r>
              <a:rPr lang="en-US" altLang="zh-TW" sz="3200" dirty="0">
                <a:latin typeface="+mn-ea"/>
              </a:rPr>
              <a:t>-P.6</a:t>
            </a:r>
          </a:p>
          <a:p>
            <a:pPr marL="457200" indent="-457200">
              <a:lnSpc>
                <a:spcPct val="150000"/>
              </a:lnSpc>
              <a:buFont typeface="+mj-lt"/>
              <a:buAutoNum type="arabicPeriod"/>
            </a:pPr>
            <a:r>
              <a:rPr lang="zh-TW" altLang="en-US" sz="3200" dirty="0">
                <a:latin typeface="+mn-ea"/>
              </a:rPr>
              <a:t>目的</a:t>
            </a:r>
            <a:r>
              <a:rPr lang="en-US" altLang="zh-TW" sz="3200" dirty="0">
                <a:latin typeface="+mn-ea"/>
              </a:rPr>
              <a:t>-P.7</a:t>
            </a:r>
          </a:p>
          <a:p>
            <a:pPr marL="457200" indent="-457200">
              <a:lnSpc>
                <a:spcPct val="150000"/>
              </a:lnSpc>
              <a:buFont typeface="+mj-lt"/>
              <a:buAutoNum type="arabicPeriod"/>
            </a:pPr>
            <a:r>
              <a:rPr lang="zh-TW" altLang="en-US" sz="3200" dirty="0">
                <a:latin typeface="+mn-ea"/>
              </a:rPr>
              <a:t>工作分配</a:t>
            </a:r>
            <a:r>
              <a:rPr lang="en-US" altLang="zh-TW" sz="3200" dirty="0">
                <a:latin typeface="+mn-ea"/>
              </a:rPr>
              <a:t>-P.8</a:t>
            </a:r>
          </a:p>
          <a:p>
            <a:pPr marL="457200" indent="-457200">
              <a:buFont typeface="+mj-lt"/>
              <a:buAutoNum type="arabicPeriod"/>
            </a:pPr>
            <a:endParaRPr lang="en-US" altLang="zh-TW" dirty="0"/>
          </a:p>
          <a:p>
            <a:pPr marL="457200" indent="-457200">
              <a:buFont typeface="+mj-lt"/>
              <a:buAutoNum type="arabicPeriod"/>
            </a:pPr>
            <a:endParaRPr lang="zh-TW" altLang="en-US" dirty="0"/>
          </a:p>
        </p:txBody>
      </p:sp>
      <p:sp>
        <p:nvSpPr>
          <p:cNvPr id="4" name="投影片編號版面配置區 3">
            <a:extLst>
              <a:ext uri="{FF2B5EF4-FFF2-40B4-BE49-F238E27FC236}">
                <a16:creationId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8613" y="241041"/>
            <a:ext cx="7772400" cy="723631"/>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type="subTitle" idx="1"/>
          </p:nvPr>
        </p:nvSpPr>
        <p:spPr>
          <a:xfrm>
            <a:off x="263299" y="852876"/>
            <a:ext cx="8486774" cy="5457825"/>
          </a:xfrm>
        </p:spPr>
        <p:txBody>
          <a:bodyPr>
            <a:normAutofit/>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sp>
        <p:nvSpPr>
          <p:cNvPr id="6" name="投影片編號版面配置區 5">
            <a:extLst>
              <a:ext uri="{FF2B5EF4-FFF2-40B4-BE49-F238E27FC236}">
                <a16:creationId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pic>
        <p:nvPicPr>
          <p:cNvPr id="4" name="圖片 3">
            <a:extLst>
              <a:ext uri="{FF2B5EF4-FFF2-40B4-BE49-F238E27FC236}">
                <a16:creationId xmlns:a16="http://schemas.microsoft.com/office/drawing/2014/main" id="{162D6667-1482-4FF1-AA6C-2B13F965CB6E}"/>
              </a:ext>
            </a:extLst>
          </p:cNvPr>
          <p:cNvPicPr>
            <a:picLocks noChangeAspect="1"/>
          </p:cNvPicPr>
          <p:nvPr/>
        </p:nvPicPr>
        <p:blipFill>
          <a:blip r:embed="rId3"/>
          <a:stretch>
            <a:fillRect/>
          </a:stretch>
        </p:blipFill>
        <p:spPr>
          <a:xfrm>
            <a:off x="1113905" y="5066090"/>
            <a:ext cx="2493480" cy="1518036"/>
          </a:xfrm>
          <a:prstGeom prst="rect">
            <a:avLst/>
          </a:prstGeom>
        </p:spPr>
      </p:pic>
      <p:pic>
        <p:nvPicPr>
          <p:cNvPr id="5" name="圖片 4">
            <a:extLst>
              <a:ext uri="{FF2B5EF4-FFF2-40B4-BE49-F238E27FC236}">
                <a16:creationId xmlns:a16="http://schemas.microsoft.com/office/drawing/2014/main" id="{1DC96B06-94D1-4164-AE01-5B71DC325D1F}"/>
              </a:ext>
            </a:extLst>
          </p:cNvPr>
          <p:cNvPicPr>
            <a:picLocks noChangeAspect="1"/>
          </p:cNvPicPr>
          <p:nvPr/>
        </p:nvPicPr>
        <p:blipFill>
          <a:blip r:embed="rId4"/>
          <a:stretch>
            <a:fillRect/>
          </a:stretch>
        </p:blipFill>
        <p:spPr>
          <a:xfrm>
            <a:off x="5024440" y="5066090"/>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9" y="463847"/>
            <a:ext cx="7886700" cy="89711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1"/>
          </p:nvPr>
        </p:nvSpPr>
        <p:spPr>
          <a:xfrm>
            <a:off x="147636" y="1695839"/>
            <a:ext cx="8848725" cy="3466322"/>
          </a:xfrm>
        </p:spPr>
        <p:txBody>
          <a:bodyPr>
            <a:normAutofit/>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
        <p:nvSpPr>
          <p:cNvPr id="6" name="投影片編號版面配置區 5">
            <a:extLst>
              <a:ext uri="{FF2B5EF4-FFF2-40B4-BE49-F238E27FC236}">
                <a16:creationId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48" y="236129"/>
            <a:ext cx="7886700" cy="739054"/>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1"/>
          </p:nvPr>
        </p:nvSpPr>
        <p:spPr>
          <a:xfrm>
            <a:off x="327802" y="1162113"/>
            <a:ext cx="8488393" cy="5475797"/>
          </a:xfrm>
        </p:spPr>
        <p:txBody>
          <a:bodyPr>
            <a:normAutofit/>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6" name="投影片編號版面配置區 5">
            <a:extLst>
              <a:ext uri="{FF2B5EF4-FFF2-40B4-BE49-F238E27FC236}">
                <a16:creationId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4" name="文字方塊 3">
            <a:extLst>
              <a:ext uri="{FF2B5EF4-FFF2-40B4-BE49-F238E27FC236}">
                <a16:creationId xmlns:a16="http://schemas.microsoft.com/office/drawing/2014/main" id="{0B076980-C083-46AB-B32F-354314936049}"/>
              </a:ext>
            </a:extLst>
          </p:cNvPr>
          <p:cNvSpPr txBox="1"/>
          <p:nvPr/>
        </p:nvSpPr>
        <p:spPr>
          <a:xfrm>
            <a:off x="4221405" y="1868686"/>
            <a:ext cx="4668395"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標楷體" panose="03000509000000000000" pitchFamily="65" charset="-120"/>
              </a:rPr>
              <a:t>缺點</a:t>
            </a:r>
            <a:r>
              <a:rPr lang="en-US" altLang="zh-TW" sz="2400" dirty="0">
                <a:solidFill>
                  <a:prstClr val="black"/>
                </a:solidFill>
                <a:latin typeface="標楷體"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新細明體" panose="02020500000000000000" pitchFamily="18" charset="-120"/>
                <a:ea typeface="新細明體" panose="02020500000000000000" pitchFamily="18" charset="-120"/>
              </a:rPr>
              <a:t>①</a:t>
            </a:r>
            <a:r>
              <a:rPr lang="zh-TW" altLang="en-US" sz="2400" dirty="0">
                <a:solidFill>
                  <a:prstClr val="black"/>
                </a:solidFill>
                <a:latin typeface="標楷體" panose="03000509000000000000" pitchFamily="65" charset="-120"/>
              </a:rPr>
              <a:t>車速過快</a:t>
            </a:r>
            <a:endParaRPr lang="en-US" altLang="zh-TW" sz="2400" dirty="0">
              <a:solidFill>
                <a:prstClr val="black"/>
              </a:solidFill>
              <a:latin typeface="標楷體"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新細明體" panose="02020500000000000000" pitchFamily="18" charset="-120"/>
                <a:ea typeface="新細明體" panose="02020500000000000000" pitchFamily="18" charset="-120"/>
              </a:rPr>
              <a:t>②</a:t>
            </a:r>
            <a:r>
              <a:rPr lang="zh-TW" altLang="en-US" sz="2400" dirty="0">
                <a:solidFill>
                  <a:prstClr val="black"/>
                </a:solidFill>
                <a:latin typeface="標楷體" panose="03000509000000000000" pitchFamily="65" charset="-120"/>
              </a:rPr>
              <a:t>不遵守交通規則</a:t>
            </a:r>
            <a:endParaRPr lang="en-US" altLang="zh-TW" sz="2400" dirty="0">
              <a:solidFill>
                <a:prstClr val="black"/>
              </a:solidFill>
              <a:latin typeface="標楷體"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新細明體" panose="02020500000000000000" pitchFamily="18" charset="-120"/>
                <a:ea typeface="新細明體" panose="02020500000000000000" pitchFamily="18" charset="-120"/>
              </a:rPr>
              <a:t>③</a:t>
            </a:r>
            <a:r>
              <a:rPr lang="zh-TW" altLang="en-US" sz="2400" dirty="0">
                <a:solidFill>
                  <a:srgbClr val="FF0000"/>
                </a:solidFill>
                <a:latin typeface="標楷體" panose="03000509000000000000" pitchFamily="65" charset="-120"/>
              </a:rPr>
              <a:t>轉彎過於傾斜角度造成自摔</a:t>
            </a:r>
            <a:endParaRPr lang="en-US" altLang="zh-TW" sz="2400" dirty="0">
              <a:solidFill>
                <a:srgbClr val="FF0000"/>
              </a:solidFill>
              <a:latin typeface="標楷體"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EF5E84-EAAC-4A2F-8970-E8A58F249ADC}"/>
              </a:ext>
            </a:extLst>
          </p:cNvPr>
          <p:cNvSpPr>
            <a:spLocks noGrp="1"/>
          </p:cNvSpPr>
          <p:nvPr>
            <p:ph type="title"/>
          </p:nvPr>
        </p:nvSpPr>
        <p:spPr>
          <a:xfrm>
            <a:off x="462280" y="149352"/>
            <a:ext cx="7772400" cy="1609344"/>
          </a:xfrm>
        </p:spPr>
        <p:txBody>
          <a:bodyPr>
            <a:normAutofit/>
          </a:bodyPr>
          <a:lstStyle/>
          <a:p>
            <a:r>
              <a:rPr lang="zh-TW" altLang="en-US" sz="4800" dirty="0">
                <a:latin typeface="+mn-ea"/>
                <a:ea typeface="+mn-ea"/>
              </a:rPr>
              <a:t>動機</a:t>
            </a:r>
          </a:p>
        </p:txBody>
      </p:sp>
      <p:sp>
        <p:nvSpPr>
          <p:cNvPr id="3" name="內容版面配置區 2">
            <a:extLst>
              <a:ext uri="{FF2B5EF4-FFF2-40B4-BE49-F238E27FC236}">
                <a16:creationId xmlns:a16="http://schemas.microsoft.com/office/drawing/2014/main" id="{623D71F6-72F3-4506-BA43-730A188D4DC5}"/>
              </a:ext>
            </a:extLst>
          </p:cNvPr>
          <p:cNvSpPr>
            <a:spLocks noGrp="1"/>
          </p:cNvSpPr>
          <p:nvPr>
            <p:ph idx="1"/>
          </p:nvPr>
        </p:nvSpPr>
        <p:spPr>
          <a:xfrm>
            <a:off x="614680" y="4427728"/>
            <a:ext cx="7772400" cy="1515872"/>
          </a:xfrm>
        </p:spPr>
        <p:txBody>
          <a:bodyPr>
            <a:normAutofit/>
          </a:bodyPr>
          <a:lstStyle/>
          <a:p>
            <a:pPr>
              <a:lnSpc>
                <a:spcPct val="150000"/>
              </a:lnSpc>
            </a:pPr>
            <a:r>
              <a:rPr lang="zh-TW" altLang="en-US" sz="2800" dirty="0">
                <a:latin typeface="+mn-ea"/>
              </a:rPr>
              <a:t>利用軟硬體整合的方式結合手機軟體和晶片做出能感測車體傾斜角度和警示車主的</a:t>
            </a:r>
            <a:r>
              <a:rPr lang="en-US" altLang="zh-TW" sz="2800" dirty="0">
                <a:latin typeface="+mn-ea"/>
              </a:rPr>
              <a:t>APP</a:t>
            </a:r>
            <a:endParaRPr lang="zh-TW" altLang="en-US" sz="2800" dirty="0">
              <a:latin typeface="+mn-ea"/>
            </a:endParaRPr>
          </a:p>
        </p:txBody>
      </p:sp>
      <p:sp>
        <p:nvSpPr>
          <p:cNvPr id="4" name="投影片編號版面配置區 3">
            <a:extLst>
              <a:ext uri="{FF2B5EF4-FFF2-40B4-BE49-F238E27FC236}">
                <a16:creationId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5" name="橢圓 4">
            <a:extLst>
              <a:ext uri="{FF2B5EF4-FFF2-40B4-BE49-F238E27FC236}">
                <a16:creationId xmlns:a16="http://schemas.microsoft.com/office/drawing/2014/main" id="{8CF40AC2-0B87-4ED0-83AB-3DCFD9B244AC}"/>
              </a:ext>
            </a:extLst>
          </p:cNvPr>
          <p:cNvSpPr/>
          <p:nvPr/>
        </p:nvSpPr>
        <p:spPr>
          <a:xfrm>
            <a:off x="33020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n-ea"/>
              </a:rPr>
              <a:t>人手一機</a:t>
            </a:r>
          </a:p>
        </p:txBody>
      </p:sp>
      <p:sp>
        <p:nvSpPr>
          <p:cNvPr id="6" name="橢圓 5">
            <a:extLst>
              <a:ext uri="{FF2B5EF4-FFF2-40B4-BE49-F238E27FC236}">
                <a16:creationId xmlns:a16="http://schemas.microsoft.com/office/drawing/2014/main" id="{4F0BDCE8-FBE9-4D46-B63E-512A0996547F}"/>
              </a:ext>
            </a:extLst>
          </p:cNvPr>
          <p:cNvSpPr/>
          <p:nvPr/>
        </p:nvSpPr>
        <p:spPr>
          <a:xfrm>
            <a:off x="4517136" y="727456"/>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t>已有能感測傾斜角度的硬體</a:t>
            </a:r>
          </a:p>
        </p:txBody>
      </p:sp>
      <p:sp>
        <p:nvSpPr>
          <p:cNvPr id="9" name="箭號: 向下 8">
            <a:extLst>
              <a:ext uri="{FF2B5EF4-FFF2-40B4-BE49-F238E27FC236}">
                <a16:creationId xmlns:a16="http://schemas.microsoft.com/office/drawing/2014/main" id="{B531526C-2CA5-4AE0-8C31-C072036C47D1}"/>
              </a:ext>
            </a:extLst>
          </p:cNvPr>
          <p:cNvSpPr/>
          <p:nvPr/>
        </p:nvSpPr>
        <p:spPr>
          <a:xfrm rot="2315307">
            <a:off x="5466078" y="3267527"/>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72521E99-BFB8-489F-8F84-9012CF03292F}"/>
              </a:ext>
            </a:extLst>
          </p:cNvPr>
          <p:cNvSpPr/>
          <p:nvPr/>
        </p:nvSpPr>
        <p:spPr>
          <a:xfrm rot="18921096">
            <a:off x="2201576" y="3449609"/>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E4F63-C23B-4B1E-B6EE-73C7ED8B539F}"/>
              </a:ext>
            </a:extLst>
          </p:cNvPr>
          <p:cNvSpPr>
            <a:spLocks noGrp="1"/>
          </p:cNvSpPr>
          <p:nvPr>
            <p:ph type="title"/>
          </p:nvPr>
        </p:nvSpPr>
        <p:spPr>
          <a:xfrm>
            <a:off x="527180" y="232985"/>
            <a:ext cx="7772400" cy="905629"/>
          </a:xfrm>
        </p:spPr>
        <p:txBody>
          <a:bodyPr>
            <a:normAutofit/>
          </a:bodyPr>
          <a:lstStyle/>
          <a:p>
            <a:r>
              <a:rPr lang="zh-TW" altLang="en-US" sz="4000" dirty="0">
                <a:latin typeface="+mn-ea"/>
                <a:ea typeface="+mn-ea"/>
              </a:rPr>
              <a:t>目的</a:t>
            </a:r>
          </a:p>
        </p:txBody>
      </p:sp>
      <p:sp>
        <p:nvSpPr>
          <p:cNvPr id="3" name="內容版面配置區 2">
            <a:extLst>
              <a:ext uri="{FF2B5EF4-FFF2-40B4-BE49-F238E27FC236}">
                <a16:creationId xmlns:a16="http://schemas.microsoft.com/office/drawing/2014/main" id="{3FF358B9-CB4E-4162-8707-51FBC14E07E0}"/>
              </a:ext>
            </a:extLst>
          </p:cNvPr>
          <p:cNvSpPr>
            <a:spLocks noGrp="1"/>
          </p:cNvSpPr>
          <p:nvPr>
            <p:ph idx="1"/>
          </p:nvPr>
        </p:nvSpPr>
        <p:spPr>
          <a:xfrm>
            <a:off x="527180" y="1138615"/>
            <a:ext cx="7931020" cy="5486400"/>
          </a:xfrm>
        </p:spPr>
        <p:txBody>
          <a:bodyPr>
            <a:normAutofit/>
          </a:bodyPr>
          <a:lstStyle/>
          <a:p>
            <a:pPr marL="457200" indent="-457200">
              <a:lnSpc>
                <a:spcPct val="150000"/>
              </a:lnSpc>
              <a:buFont typeface="+mj-lt"/>
              <a:buAutoNum type="arabicPeriod"/>
            </a:pPr>
            <a:r>
              <a:rPr lang="zh-TW" altLang="en-US" sz="2800" dirty="0">
                <a:latin typeface="+mn-ea"/>
              </a:rPr>
              <a:t>利用</a:t>
            </a:r>
            <a:r>
              <a:rPr lang="en-US" altLang="zh-TW" sz="2800" dirty="0">
                <a:latin typeface="+mn-ea"/>
              </a:rPr>
              <a:t>Arduino</a:t>
            </a:r>
            <a:r>
              <a:rPr lang="zh-TW" altLang="en-US" sz="2800" dirty="0">
                <a:latin typeface="+mn-ea"/>
              </a:rPr>
              <a:t>控制板與</a:t>
            </a:r>
            <a:r>
              <a:rPr lang="en-US" altLang="zh-TW" sz="2800" dirty="0">
                <a:latin typeface="+mn-ea"/>
              </a:rPr>
              <a:t>MPU-6050</a:t>
            </a:r>
            <a:r>
              <a:rPr lang="zh-TW" altLang="en-US" sz="2800" dirty="0">
                <a:latin typeface="+mn-ea"/>
              </a:rPr>
              <a:t>晶片做出一個陀螺儀感測裝置，並在超過安全傾斜角度的情況下發出警示，也會提醒左右</a:t>
            </a:r>
            <a:r>
              <a:rPr lang="zh-TW" altLang="en-US" sz="2800" dirty="0" smtClean="0">
                <a:latin typeface="+mn-ea"/>
              </a:rPr>
              <a:t>轉</a:t>
            </a:r>
            <a:r>
              <a:rPr lang="zh-CN" altLang="en-US" sz="2800" dirty="0" smtClean="0">
                <a:latin typeface="+mn-ea"/>
              </a:rPr>
              <a:t>。</a:t>
            </a:r>
            <a:endParaRPr lang="en-US" altLang="zh-TW" sz="2800" dirty="0">
              <a:latin typeface="+mn-ea"/>
            </a:endParaRPr>
          </a:p>
          <a:p>
            <a:pPr marL="457200" indent="-457200">
              <a:lnSpc>
                <a:spcPct val="150000"/>
              </a:lnSpc>
              <a:buFont typeface="+mj-lt"/>
              <a:buAutoNum type="arabicPeriod"/>
            </a:pPr>
            <a:r>
              <a:rPr lang="zh-TW" altLang="en-US" sz="2800" dirty="0">
                <a:latin typeface="+mn-ea"/>
              </a:rPr>
              <a:t>藉由</a:t>
            </a:r>
            <a:r>
              <a:rPr lang="en-US" altLang="zh-TW" sz="2800" dirty="0">
                <a:latin typeface="+mn-ea"/>
              </a:rPr>
              <a:t>Wi-Fi</a:t>
            </a:r>
            <a:r>
              <a:rPr lang="zh-TW" altLang="en-US" sz="2800" dirty="0">
                <a:latin typeface="+mn-ea"/>
              </a:rPr>
              <a:t>連結手機</a:t>
            </a:r>
            <a:r>
              <a:rPr lang="en-US" altLang="zh-TW" sz="2800" dirty="0">
                <a:latin typeface="+mn-ea"/>
              </a:rPr>
              <a:t>app</a:t>
            </a:r>
            <a:r>
              <a:rPr lang="zh-TW" altLang="en-US" sz="2800" dirty="0">
                <a:latin typeface="+mn-ea"/>
              </a:rPr>
              <a:t>傳送訊息給周圍</a:t>
            </a:r>
            <a:r>
              <a:rPr lang="en-US" altLang="zh-TW" sz="2800" dirty="0">
                <a:latin typeface="+mn-ea"/>
              </a:rPr>
              <a:t>10</a:t>
            </a:r>
            <a:r>
              <a:rPr lang="zh-TW" altLang="en-US" sz="2800" dirty="0">
                <a:latin typeface="+mn-ea"/>
              </a:rPr>
              <a:t>米內的車輛，對車主發出訊息及聲音警示，防止因視野死角而看不見機車的</a:t>
            </a:r>
            <a:r>
              <a:rPr lang="zh-TW" altLang="en-US" sz="2800" dirty="0" smtClean="0">
                <a:latin typeface="+mn-ea"/>
              </a:rPr>
              <a:t>情況</a:t>
            </a:r>
            <a:r>
              <a:rPr lang="zh-CN" altLang="en-US" sz="2800" dirty="0" smtClean="0">
                <a:latin typeface="+mn-ea"/>
              </a:rPr>
              <a:t>。</a:t>
            </a:r>
            <a:endParaRPr lang="zh-TW" altLang="en-US" sz="2800" dirty="0">
              <a:latin typeface="+mn-ea"/>
            </a:endParaRPr>
          </a:p>
          <a:p>
            <a:pPr marL="457200" indent="-457200">
              <a:lnSpc>
                <a:spcPct val="150000"/>
              </a:lnSpc>
              <a:buFont typeface="+mj-lt"/>
              <a:buAutoNum type="arabicPeriod"/>
            </a:pPr>
            <a:r>
              <a:rPr lang="zh-TW" altLang="en-US" sz="2800" dirty="0">
                <a:latin typeface="+mn-ea"/>
              </a:rPr>
              <a:t>也可以將這個裝置運用在汽車和無人機</a:t>
            </a:r>
            <a:r>
              <a:rPr lang="zh-TW" altLang="en-US" sz="2800" dirty="0" smtClean="0">
                <a:latin typeface="+mn-ea"/>
              </a:rPr>
              <a:t>上</a:t>
            </a:r>
            <a:r>
              <a:rPr lang="zh-CN" altLang="en-US" sz="2800" dirty="0" smtClean="0">
                <a:latin typeface="+mn-ea"/>
              </a:rPr>
              <a:t>。</a:t>
            </a:r>
            <a:endParaRPr lang="zh-TW" altLang="en-US" sz="2800" dirty="0">
              <a:latin typeface="+mn-ea"/>
            </a:endParaRPr>
          </a:p>
          <a:p>
            <a:endParaRPr lang="zh-TW" altLang="en-US" dirty="0"/>
          </a:p>
        </p:txBody>
      </p:sp>
      <p:sp>
        <p:nvSpPr>
          <p:cNvPr id="4" name="投影片編號版面配置區 3">
            <a:extLst>
              <a:ext uri="{FF2B5EF4-FFF2-40B4-BE49-F238E27FC236}">
                <a16:creationId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484632"/>
            <a:ext cx="7772400" cy="682431"/>
          </a:xfrm>
        </p:spPr>
        <p:txBody>
          <a:bodyPr>
            <a:normAutofit fontScale="90000"/>
          </a:bodyPr>
          <a:lstStyle/>
          <a:p>
            <a:pPr algn="ctr"/>
            <a:r>
              <a:rPr lang="zh-CN" altLang="en-US" sz="4000" dirty="0" smtClean="0">
                <a:latin typeface="DFKai-SB" panose="03000509000000000000" pitchFamily="65" charset="-120"/>
                <a:ea typeface="DFKai-SB" panose="03000509000000000000" pitchFamily="65" charset="-120"/>
              </a:rPr>
              <a:t>使用者与制作者需求描述</a:t>
            </a:r>
            <a:endParaRPr lang="zh-CN" altLang="en-US" sz="4000" dirty="0">
              <a:latin typeface="DFKai-SB" panose="03000509000000000000" pitchFamily="65" charset="-120"/>
              <a:ea typeface="DFKai-SB" panose="03000509000000000000" pitchFamily="65" charset="-120"/>
            </a:endParaRPr>
          </a:p>
        </p:txBody>
      </p:sp>
      <p:sp>
        <p:nvSpPr>
          <p:cNvPr id="3" name="內容版面配置區 2"/>
          <p:cNvSpPr>
            <a:spLocks noGrp="1"/>
          </p:cNvSpPr>
          <p:nvPr>
            <p:ph idx="1"/>
          </p:nvPr>
        </p:nvSpPr>
        <p:spPr>
          <a:xfrm>
            <a:off x="685800" y="1167063"/>
            <a:ext cx="7772400" cy="5005137"/>
          </a:xfrm>
        </p:spPr>
        <p:txBody>
          <a:bodyPr>
            <a:normAutofit lnSpcReduction="10000"/>
          </a:bodyPr>
          <a:lstStyle/>
          <a:p>
            <a:pPr marL="285750" lvl="0" indent="-285750" defTabSz="457200">
              <a:lnSpc>
                <a:spcPct val="100000"/>
              </a:lnSpc>
              <a:spcBef>
                <a:spcPct val="20000"/>
              </a:spcBef>
              <a:spcAft>
                <a:spcPts val="600"/>
              </a:spcAft>
              <a:buClr>
                <a:srgbClr val="AB946B"/>
              </a:buClr>
              <a:buSzPct val="115000"/>
              <a:buFont typeface="Arial"/>
              <a:buChar char="•"/>
            </a:pPr>
            <a:r>
              <a:rPr lang="en-US" altLang="zh-CN" sz="2800" dirty="0">
                <a:solidFill>
                  <a:prstClr val="black">
                    <a:lumMod val="85000"/>
                    <a:lumOff val="15000"/>
                  </a:prstClr>
                </a:solidFill>
                <a:latin typeface="DFKai-SB" panose="03000509000000000000" pitchFamily="65" charset="-120"/>
                <a:ea typeface="DFKai-SB" panose="03000509000000000000" pitchFamily="65" charset="-120"/>
              </a:rPr>
              <a:t>1</a:t>
            </a:r>
            <a:r>
              <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rPr>
              <a:t>.</a:t>
            </a:r>
            <a:r>
              <a:rPr lang="zh-CN" altLang="en-US" sz="2800" dirty="0">
                <a:solidFill>
                  <a:prstClr val="black">
                    <a:lumMod val="85000"/>
                    <a:lumOff val="15000"/>
                  </a:prstClr>
                </a:solidFill>
                <a:latin typeface="DFKai-SB" panose="03000509000000000000" pitchFamily="65" charset="-120"/>
                <a:ea typeface="DFKai-SB" panose="03000509000000000000" pitchFamily="65" charset="-120"/>
              </a:rPr>
              <a:t>客户</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騎</a:t>
            </a:r>
            <a:r>
              <a:rPr lang="zh-CN" altLang="en-US" sz="2800" dirty="0">
                <a:solidFill>
                  <a:prstClr val="black">
                    <a:lumMod val="85000"/>
                    <a:lumOff val="15000"/>
                  </a:prstClr>
                </a:solidFill>
                <a:latin typeface="DFKai-SB" panose="03000509000000000000" pitchFamily="65" charset="-120"/>
                <a:ea typeface="DFKai-SB" panose="03000509000000000000" pitchFamily="65" charset="-120"/>
              </a:rPr>
              <a:t>上車後，插入鑰匙點火後，與警示裝置所連接的</a:t>
            </a:r>
            <a:r>
              <a:rPr lang="en-US" altLang="zh-CN" sz="2800" dirty="0">
                <a:solidFill>
                  <a:prstClr val="black">
                    <a:lumMod val="85000"/>
                    <a:lumOff val="15000"/>
                  </a:prstClr>
                </a:solidFill>
                <a:latin typeface="DFKai-SB" panose="03000509000000000000" pitchFamily="65" charset="-120"/>
                <a:ea typeface="DFKai-SB" panose="03000509000000000000" pitchFamily="65" charset="-120"/>
              </a:rPr>
              <a:t>LCD</a:t>
            </a:r>
            <a:r>
              <a:rPr lang="zh-CN" altLang="en-US" sz="2800" dirty="0">
                <a:solidFill>
                  <a:prstClr val="black">
                    <a:lumMod val="85000"/>
                    <a:lumOff val="15000"/>
                  </a:prstClr>
                </a:solidFill>
                <a:latin typeface="DFKai-SB" panose="03000509000000000000" pitchFamily="65" charset="-120"/>
                <a:ea typeface="DFKai-SB" panose="03000509000000000000" pitchFamily="65" charset="-120"/>
              </a:rPr>
              <a:t>屏上會顯示“</a:t>
            </a:r>
            <a:r>
              <a:rPr lang="zh-CN" altLang="en-US" sz="2800" dirty="0">
                <a:solidFill>
                  <a:srgbClr val="0070C0"/>
                </a:solidFill>
                <a:latin typeface="DFKai-SB" panose="03000509000000000000" pitchFamily="65" charset="-120"/>
                <a:ea typeface="DFKai-SB" panose="03000509000000000000" pitchFamily="65" charset="-120"/>
              </a:rPr>
              <a:t>歡迎使用陀螺儀機車警示裝置</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CN" altLang="en-US" sz="2800" dirty="0" smtClean="0">
                <a:solidFill>
                  <a:srgbClr val="0070C0"/>
                </a:solidFill>
                <a:latin typeface="DFKai-SB" panose="03000509000000000000" pitchFamily="65" charset="-120"/>
                <a:ea typeface="DFKai-SB" panose="03000509000000000000" pitchFamily="65" charset="-120"/>
              </a:rPr>
              <a:t>谢谢使用</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endParaRPr>
          </a:p>
          <a:p>
            <a:pPr marL="285750" lvl="0" indent="-285750" defTabSz="457200">
              <a:lnSpc>
                <a:spcPct val="100000"/>
              </a:lnSpc>
              <a:spcBef>
                <a:spcPct val="20000"/>
              </a:spcBef>
              <a:spcAft>
                <a:spcPts val="600"/>
              </a:spcAft>
              <a:buClr>
                <a:srgbClr val="AB946B"/>
              </a:buClr>
              <a:buSzPct val="115000"/>
              <a:buFont typeface="Arial"/>
              <a:buChar char="•"/>
            </a:pPr>
            <a:r>
              <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客户騎車時，若車身過於傾斜，與警示裝置所連接的蜂鳴器便會發出“</a:t>
            </a:r>
            <a:r>
              <a:rPr lang="zh-CN" altLang="en-US" sz="2800" dirty="0" smtClean="0">
                <a:solidFill>
                  <a:srgbClr val="FF0000"/>
                </a:solidFill>
                <a:latin typeface="DFKai-SB" panose="03000509000000000000" pitchFamily="65" charset="-120"/>
                <a:ea typeface="DFKai-SB" panose="03000509000000000000" pitchFamily="65" charset="-120"/>
              </a:rPr>
              <a:t>滴滴滴</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”的警報聲，以達到警示客戶的目的。</a:t>
            </a:r>
            <a:endPar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endParaRPr>
          </a:p>
          <a:p>
            <a:pPr marL="285750" lvl="0" indent="-285750" defTabSz="457200">
              <a:lnSpc>
                <a:spcPct val="100000"/>
              </a:lnSpc>
              <a:spcBef>
                <a:spcPct val="20000"/>
              </a:spcBef>
              <a:spcAft>
                <a:spcPts val="600"/>
              </a:spcAft>
              <a:buClr>
                <a:srgbClr val="AB946B"/>
              </a:buClr>
              <a:buSzPct val="115000"/>
              <a:buFont typeface="Arial"/>
              <a:buChar char="•"/>
            </a:pPr>
            <a:r>
              <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蜂鳴器發出警報聲的同時，警示裝置也會將此時的傾斜角度顯示在</a:t>
            </a:r>
            <a:r>
              <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顯示屏上，並將此數據記錄並傳輸會手機上製作的對應的</a:t>
            </a:r>
            <a:r>
              <a:rPr lang="en-US" altLang="zh-CN" sz="28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2800" dirty="0" smtClean="0">
                <a:solidFill>
                  <a:prstClr val="black">
                    <a:lumMod val="85000"/>
                    <a:lumOff val="15000"/>
                  </a:prstClr>
                </a:solidFill>
                <a:latin typeface="DFKai-SB" panose="03000509000000000000" pitchFamily="65" charset="-120"/>
                <a:ea typeface="DFKai-SB" panose="03000509000000000000" pitchFamily="65" charset="-120"/>
              </a:rPr>
              <a:t>中，以便客戶之後進行確認與校準。</a:t>
            </a:r>
            <a:endParaRPr lang="zh-CN" altLang="en-US" sz="2800" dirty="0">
              <a:solidFill>
                <a:prstClr val="black">
                  <a:lumMod val="85000"/>
                  <a:lumOff val="15000"/>
                </a:prstClr>
              </a:solidFill>
              <a:latin typeface="DFKai-SB" panose="03000509000000000000" pitchFamily="65" charset="-120"/>
              <a:ea typeface="DFKai-SB" panose="03000509000000000000" pitchFamily="65" charset="-120"/>
            </a:endParaRPr>
          </a:p>
          <a:p>
            <a:endParaRPr lang="zh-CN" altLang="en-US" dirty="0"/>
          </a:p>
        </p:txBody>
      </p:sp>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spTree>
    <p:extLst>
      <p:ext uri="{BB962C8B-B14F-4D97-AF65-F5344CB8AC3E}">
        <p14:creationId xmlns:p14="http://schemas.microsoft.com/office/powerpoint/2010/main" val="258250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685800" y="484632"/>
            <a:ext cx="7772400" cy="682431"/>
          </a:xfrm>
        </p:spPr>
        <p:txBody>
          <a:bodyPr>
            <a:normAutofit fontScale="90000"/>
          </a:bodyPr>
          <a:lstStyle/>
          <a:p>
            <a:pPr algn="ctr"/>
            <a:r>
              <a:rPr lang="zh-CN" altLang="en-US" sz="4000" dirty="0" smtClean="0">
                <a:latin typeface="DFKai-SB" panose="03000509000000000000" pitchFamily="65" charset="-120"/>
                <a:ea typeface="DFKai-SB" panose="03000509000000000000" pitchFamily="65" charset="-120"/>
              </a:rPr>
              <a:t>使用者与製作者需求描述</a:t>
            </a:r>
            <a:endParaRPr lang="zh-CN" altLang="en-US" sz="4000" dirty="0">
              <a:latin typeface="DFKai-SB" panose="03000509000000000000" pitchFamily="65" charset="-120"/>
              <a:ea typeface="DFKai-SB" panose="03000509000000000000" pitchFamily="65" charset="-120"/>
            </a:endParaRPr>
          </a:p>
        </p:txBody>
      </p:sp>
      <p:sp>
        <p:nvSpPr>
          <p:cNvPr id="3" name="內容版面配置區 2"/>
          <p:cNvSpPr>
            <a:spLocks noGrp="1"/>
          </p:cNvSpPr>
          <p:nvPr>
            <p:ph idx="1"/>
          </p:nvPr>
        </p:nvSpPr>
        <p:spPr>
          <a:xfrm>
            <a:off x="685800" y="1167063"/>
            <a:ext cx="7772400" cy="5005137"/>
          </a:xfrm>
        </p:spPr>
        <p:txBody>
          <a:bodyPr>
            <a:normAutofit fontScale="92500" lnSpcReduction="10000"/>
          </a:bodyPr>
          <a:lstStyle/>
          <a:p>
            <a:r>
              <a:rPr lang="en-US" altLang="zh-CN" sz="2800" dirty="0" smtClean="0">
                <a:latin typeface="DFKai-SB" panose="03000509000000000000" pitchFamily="65" charset="-120"/>
                <a:ea typeface="DFKai-SB" panose="03000509000000000000" pitchFamily="65" charset="-120"/>
              </a:rPr>
              <a:t>4. </a:t>
            </a:r>
            <a:r>
              <a:rPr lang="zh-CN" altLang="en-US" sz="2800" dirty="0" smtClean="0">
                <a:latin typeface="DFKai-SB" panose="03000509000000000000" pitchFamily="65" charset="-120"/>
                <a:ea typeface="DFKai-SB" panose="03000509000000000000" pitchFamily="65" charset="-120"/>
              </a:rPr>
              <a:t>與警示裝置連接的</a:t>
            </a:r>
            <a:r>
              <a:rPr lang="en-US" altLang="zh-CN" sz="2800" dirty="0" smtClean="0">
                <a:latin typeface="DFKai-SB" panose="03000509000000000000" pitchFamily="65" charset="-120"/>
                <a:ea typeface="DFKai-SB" panose="03000509000000000000" pitchFamily="65" charset="-120"/>
              </a:rPr>
              <a:t>GPS</a:t>
            </a:r>
            <a:r>
              <a:rPr lang="zh-CN" altLang="en-US" sz="2800" dirty="0" smtClean="0">
                <a:latin typeface="DFKai-SB" panose="03000509000000000000" pitchFamily="65" charset="-120"/>
                <a:ea typeface="DFKai-SB" panose="03000509000000000000" pitchFamily="65" charset="-120"/>
              </a:rPr>
              <a:t>也會記錄使用者的機車傾斜角度過大時所在的具體位置，並傳回手機中的</a:t>
            </a:r>
            <a:r>
              <a:rPr lang="en-US" altLang="zh-CN" sz="2800" dirty="0" smtClean="0">
                <a:latin typeface="DFKai-SB" panose="03000509000000000000" pitchFamily="65" charset="-120"/>
                <a:ea typeface="DFKai-SB" panose="03000509000000000000" pitchFamily="65" charset="-120"/>
              </a:rPr>
              <a:t>app</a:t>
            </a:r>
            <a:r>
              <a:rPr lang="zh-CN" altLang="en-US" sz="2800" dirty="0" smtClean="0">
                <a:latin typeface="DFKai-SB" panose="03000509000000000000" pitchFamily="65" charset="-120"/>
                <a:ea typeface="DFKai-SB" panose="03000509000000000000" pitchFamily="65" charset="-120"/>
              </a:rPr>
              <a:t>。</a:t>
            </a:r>
            <a:endParaRPr lang="en-US" altLang="zh-CN" sz="2800" dirty="0" smtClean="0">
              <a:latin typeface="DFKai-SB" panose="03000509000000000000" pitchFamily="65" charset="-120"/>
              <a:ea typeface="DFKai-SB" panose="03000509000000000000" pitchFamily="65" charset="-120"/>
            </a:endParaRPr>
          </a:p>
          <a:p>
            <a:r>
              <a:rPr lang="en-US" altLang="zh-CN" sz="2800" dirty="0" smtClean="0">
                <a:latin typeface="DFKai-SB" panose="03000509000000000000" pitchFamily="65" charset="-120"/>
                <a:ea typeface="DFKai-SB" panose="03000509000000000000" pitchFamily="65" charset="-120"/>
              </a:rPr>
              <a:t>5.</a:t>
            </a:r>
            <a:r>
              <a:rPr lang="en-US" altLang="zh-CN" sz="2800" dirty="0">
                <a:latin typeface="DFKai-SB" panose="03000509000000000000" pitchFamily="65" charset="-120"/>
                <a:ea typeface="DFKai-SB" panose="03000509000000000000" pitchFamily="65" charset="-120"/>
              </a:rPr>
              <a:t> app</a:t>
            </a:r>
            <a:r>
              <a:rPr lang="zh-CN" altLang="en-US" sz="2800" dirty="0">
                <a:latin typeface="DFKai-SB" panose="03000509000000000000" pitchFamily="65" charset="-120"/>
                <a:ea typeface="DFKai-SB" panose="03000509000000000000" pitchFamily="65" charset="-120"/>
              </a:rPr>
              <a:t>中客戶的數據也會上傳到製作者的系統服務器中，讓製作者能夠統計什麼樣的客戶人群在什麼樣的路段容易出現“</a:t>
            </a:r>
            <a:r>
              <a:rPr lang="zh-CN" altLang="en-US" sz="2800" dirty="0">
                <a:solidFill>
                  <a:srgbClr val="FF0000"/>
                </a:solidFill>
                <a:latin typeface="DFKai-SB" panose="03000509000000000000" pitchFamily="65" charset="-120"/>
                <a:ea typeface="DFKai-SB" panose="03000509000000000000" pitchFamily="65" charset="-120"/>
              </a:rPr>
              <a:t>壓車</a:t>
            </a:r>
            <a:r>
              <a:rPr lang="zh-CN" altLang="en-US" sz="2800" dirty="0">
                <a:latin typeface="DFKai-SB" panose="03000509000000000000" pitchFamily="65" charset="-120"/>
                <a:ea typeface="DFKai-SB" panose="03000509000000000000" pitchFamily="65" charset="-120"/>
              </a:rPr>
              <a:t>”的情況，對警示裝置做出調整，提前提醒使用者。</a:t>
            </a:r>
            <a:endParaRPr lang="en-US" altLang="zh-CN" sz="2800" dirty="0">
              <a:latin typeface="DFKai-SB" panose="03000509000000000000" pitchFamily="65" charset="-120"/>
              <a:ea typeface="DFKai-SB" panose="03000509000000000000" pitchFamily="65" charset="-120"/>
            </a:endParaRPr>
          </a:p>
          <a:p>
            <a:r>
              <a:rPr lang="en-US" altLang="zh-CN" sz="2800" dirty="0" smtClean="0">
                <a:latin typeface="DFKai-SB" panose="03000509000000000000" pitchFamily="65" charset="-120"/>
                <a:ea typeface="DFKai-SB" panose="03000509000000000000" pitchFamily="65" charset="-120"/>
              </a:rPr>
              <a:t>6.</a:t>
            </a:r>
            <a:r>
              <a:rPr lang="zh-CN" altLang="en-US" sz="2800" dirty="0" smtClean="0">
                <a:latin typeface="DFKai-SB" panose="03000509000000000000" pitchFamily="65" charset="-120"/>
                <a:ea typeface="DFKai-SB" panose="03000509000000000000" pitchFamily="65" charset="-120"/>
              </a:rPr>
              <a:t>客戶要做出轉彎行為時，警示裝置也會對此進行檢測，並將預行進的方向顯示在</a:t>
            </a:r>
            <a:r>
              <a:rPr lang="en-US" altLang="zh-CN" sz="2800" dirty="0" smtClean="0">
                <a:latin typeface="DFKai-SB" panose="03000509000000000000" pitchFamily="65" charset="-120"/>
                <a:ea typeface="DFKai-SB" panose="03000509000000000000" pitchFamily="65" charset="-120"/>
              </a:rPr>
              <a:t>LCD</a:t>
            </a:r>
            <a:r>
              <a:rPr lang="zh-CN" altLang="en-US" sz="2800" dirty="0" smtClean="0">
                <a:latin typeface="DFKai-SB" panose="03000509000000000000" pitchFamily="65" charset="-120"/>
                <a:ea typeface="DFKai-SB" panose="03000509000000000000" pitchFamily="65" charset="-120"/>
              </a:rPr>
              <a:t>顯示屏上，例如“</a:t>
            </a:r>
            <a:r>
              <a:rPr lang="zh-CN" altLang="en-US" sz="2800" dirty="0" smtClean="0">
                <a:solidFill>
                  <a:srgbClr val="FF0000"/>
                </a:solidFill>
                <a:latin typeface="DFKai-SB" panose="03000509000000000000" pitchFamily="65" charset="-120"/>
                <a:ea typeface="DFKai-SB" panose="03000509000000000000" pitchFamily="65" charset="-120"/>
              </a:rPr>
              <a:t>即將右轉</a:t>
            </a:r>
            <a:r>
              <a:rPr lang="zh-CN" altLang="en-US" sz="2800" dirty="0" smtClean="0">
                <a:latin typeface="DFKai-SB" panose="03000509000000000000" pitchFamily="65" charset="-120"/>
                <a:ea typeface="DFKai-SB" panose="03000509000000000000" pitchFamily="65" charset="-120"/>
              </a:rPr>
              <a:t>”或是“</a:t>
            </a:r>
            <a:r>
              <a:rPr lang="zh-CN" altLang="en-US" sz="2800" dirty="0" smtClean="0">
                <a:solidFill>
                  <a:srgbClr val="FF0000"/>
                </a:solidFill>
                <a:latin typeface="DFKai-SB" panose="03000509000000000000" pitchFamily="65" charset="-120"/>
                <a:ea typeface="DFKai-SB" panose="03000509000000000000" pitchFamily="65" charset="-120"/>
              </a:rPr>
              <a:t>即將左轉</a:t>
            </a:r>
            <a:r>
              <a:rPr lang="zh-CN" altLang="en-US" sz="2800" dirty="0" smtClean="0">
                <a:latin typeface="DFKai-SB" panose="03000509000000000000" pitchFamily="65" charset="-120"/>
                <a:ea typeface="DFKai-SB" panose="03000509000000000000" pitchFamily="65" charset="-120"/>
              </a:rPr>
              <a:t>”，並大聲鳴嚮蜂鳴器，提醒後方要跟車的大型貨車，以防車禍的發生。</a:t>
            </a:r>
            <a:endParaRPr lang="zh-CN" altLang="en-US" sz="2800" dirty="0">
              <a:latin typeface="DFKai-SB" panose="03000509000000000000" pitchFamily="65" charset="-120"/>
              <a:ea typeface="DFKai-SB" panose="03000509000000000000" pitchFamily="65" charset="-120"/>
            </a:endParaRPr>
          </a:p>
        </p:txBody>
      </p:sp>
      <p:sp>
        <p:nvSpPr>
          <p:cNvPr id="4" name="投影片編號版面配置區 3"/>
          <p:cNvSpPr>
            <a:spLocks noGrp="1"/>
          </p:cNvSpPr>
          <p:nvPr>
            <p:ph type="sldNum" sz="quarter" idx="12"/>
          </p:nvPr>
        </p:nvSpPr>
        <p:spPr/>
        <p:txBody>
          <a:bodyPr/>
          <a:lstStyle/>
          <a:p>
            <a:fld id="{80E16380-4998-42C3-B033-270161A8BE6B}" type="slidenum">
              <a:rPr lang="zh-TW" altLang="en-US" smtClean="0"/>
              <a:t>9</a:t>
            </a:fld>
            <a:endParaRPr lang="zh-TW" altLang="en-US"/>
          </a:p>
        </p:txBody>
      </p:sp>
    </p:spTree>
    <p:extLst>
      <p:ext uri="{BB962C8B-B14F-4D97-AF65-F5344CB8AC3E}">
        <p14:creationId xmlns:p14="http://schemas.microsoft.com/office/powerpoint/2010/main" val="6075133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284</TotalTime>
  <Words>1218</Words>
  <Application>Microsoft Office PowerPoint</Application>
  <PresentationFormat>如螢幕大小 (4:3)</PresentationFormat>
  <Paragraphs>92</Paragraphs>
  <Slides>13</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DFKai-SB</vt:lpstr>
      <vt:lpstr>DFKai-SB</vt:lpstr>
      <vt:lpstr>微軟正黑體</vt:lpstr>
      <vt:lpstr>新細明體</vt:lpstr>
      <vt:lpstr>方正舒体</vt:lpstr>
      <vt:lpstr>Arial</vt:lpstr>
      <vt:lpstr>Calibri</vt:lpstr>
      <vt:lpstr>Garamond</vt:lpstr>
      <vt:lpstr>有機</vt:lpstr>
      <vt:lpstr>Arduino 陀螺儀機車警示裝置</vt:lpstr>
      <vt:lpstr>目錄</vt:lpstr>
      <vt:lpstr>簡介</vt:lpstr>
      <vt:lpstr>背景</vt:lpstr>
      <vt:lpstr>趨勢</vt:lpstr>
      <vt:lpstr>動機</vt:lpstr>
      <vt:lpstr>目的</vt:lpstr>
      <vt:lpstr>使用者与制作者需求描述</vt:lpstr>
      <vt:lpstr>使用者与製作者需求描述</vt:lpstr>
      <vt:lpstr>使用者与製作者需求描述</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骁禹 吴</cp:lastModifiedBy>
  <cp:revision>29</cp:revision>
  <dcterms:created xsi:type="dcterms:W3CDTF">2018-11-01T02:01:01Z</dcterms:created>
  <dcterms:modified xsi:type="dcterms:W3CDTF">2019-11-26T15:33:38Z</dcterms:modified>
</cp:coreProperties>
</file>