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6" r:id="rId3"/>
    <p:sldId id="258" r:id="rId4"/>
    <p:sldId id="259" r:id="rId5"/>
    <p:sldId id="260" r:id="rId6"/>
    <p:sldId id="261" r:id="rId7"/>
    <p:sldId id="272" r:id="rId8"/>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32" autoAdjust="0"/>
    <p:restoredTop sz="94660"/>
  </p:normalViewPr>
  <p:slideViewPr>
    <p:cSldViewPr snapToGrid="0">
      <p:cViewPr varScale="1">
        <p:scale>
          <a:sx n="77" d="100"/>
          <a:sy n="77" d="100"/>
        </p:scale>
        <p:origin x="41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dirty="0"/>
              <a:t>Click to edit Master title style</a:t>
            </a:r>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solidFill>
                  <a:srgbClr val="FFFFFF"/>
                </a:solidFill>
              </a:defRPr>
            </a:lvl1pPr>
          </a:lstStyle>
          <a:p>
            <a:fld id="{96DFF08F-DC6B-4601-B491-B0F83F6DD2DA}" type="datetimeFigureOut">
              <a:rPr lang="en-US" dirty="0"/>
              <a:t>5/12/2020</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t>‹Nº›</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7992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6DFF08F-DC6B-4601-B491-B0F83F6DD2DA}" type="datetimeFigureOut">
              <a:rPr lang="en-US" dirty="0"/>
              <a:t>5/12/2020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2552806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6DFF08F-DC6B-4601-B491-B0F83F6DD2DA}" type="datetimeFigureOut">
              <a:rPr lang="en-US" dirty="0"/>
              <a:t>5/12/2020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3267529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6DFF08F-DC6B-4601-B491-B0F83F6DD2DA}" type="datetimeFigureOut">
              <a:rPr lang="en-US" dirty="0"/>
              <a:t>5/12/2020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2882293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dirty="0"/>
              <a:t>Click to edit Master title style</a:t>
            </a:r>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5/12/2020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150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6DFF08F-DC6B-4601-B491-B0F83F6DD2DA}" type="datetimeFigureOut">
              <a:rPr lang="en-US" dirty="0"/>
              <a:t>5/12/2020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2090487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6DFF08F-DC6B-4601-B491-B0F83F6DD2DA}" type="datetimeFigureOut">
              <a:rPr lang="en-US" dirty="0"/>
              <a:t>5/12/2020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3492839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96DFF08F-DC6B-4601-B491-B0F83F6DD2DA}" type="datetimeFigureOut">
              <a:rPr lang="en-US" dirty="0"/>
              <a:t>5/12/2020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3838630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5/12/2020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3879245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dirty="0"/>
              <a:t>Click to edit Master title style</a:t>
            </a:r>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5/12/2020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3501934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dirty="0"/>
              <a:t>Click to edit Master title style</a:t>
            </a:r>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5/12/2020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4243276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6DFF08F-DC6B-4601-B491-B0F83F6DD2DA}" type="datetimeFigureOut">
              <a:rPr lang="en-US" dirty="0"/>
              <a:pPr/>
              <a:t>5/12/2020</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FAB73BC-B049-4115-A692-8D63A059BFB8}" type="slidenum">
              <a:rPr lang="en-US" dirty="0"/>
              <a:pPr/>
              <a:t>‹Nº›</a:t>
            </a:fld>
            <a:endParaRPr lang="en-US" dirty="0"/>
          </a:p>
        </p:txBody>
      </p:sp>
    </p:spTree>
    <p:extLst>
      <p:ext uri="{BB962C8B-B14F-4D97-AF65-F5344CB8AC3E}">
        <p14:creationId xmlns:p14="http://schemas.microsoft.com/office/powerpoint/2010/main" val="153693247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programarfacil.com/tutoriales/fragmentos/leer-el-sensor-de-temperatura-lm35-en-arduino/" TargetMode="External"/><Relationship Id="rId3" Type="http://schemas.openxmlformats.org/officeDocument/2006/relationships/image" Target="../media/image10.svg"/><Relationship Id="rId7" Type="http://schemas.openxmlformats.org/officeDocument/2006/relationships/hyperlink" Target="https://programarfacil.com/blog/arduino-blog/sensor-dht11-temperatura-humedad-arduino/" TargetMode="External"/><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hyperlink" Target="https://www.biomakersb.com/producto/termometro-laser-biomakers/" TargetMode="External"/><Relationship Id="rId5" Type="http://schemas.openxmlformats.org/officeDocument/2006/relationships/hyperlink" Target="http://haciaelespacio.aem.gob.mx/revistadigital/articul.php?interior=755" TargetMode="External"/><Relationship Id="rId4" Type="http://schemas.openxmlformats.org/officeDocument/2006/relationships/hyperlink" Target="https://www.circuito.i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2922675" y="920873"/>
            <a:ext cx="6657476" cy="5126124"/>
          </a:xfrm>
        </p:spPr>
        <p:txBody>
          <a:bodyPr anchor="ctr">
            <a:normAutofit/>
          </a:bodyPr>
          <a:lstStyle/>
          <a:p>
            <a:r>
              <a:rPr lang="es" sz="2400" dirty="0">
                <a:ea typeface="+mj-lt"/>
                <a:cs typeface="+mj-lt"/>
              </a:rPr>
              <a:t>Proyecto sistema de medición:</a:t>
            </a:r>
            <a:endParaRPr lang="es-ES" sz="2400" b="0" dirty="0">
              <a:ea typeface="+mj-lt"/>
              <a:cs typeface="+mj-lt"/>
            </a:endParaRPr>
          </a:p>
          <a:p>
            <a:r>
              <a:rPr lang="es" sz="2400" dirty="0">
                <a:ea typeface="+mj-lt"/>
                <a:cs typeface="+mj-lt"/>
              </a:rPr>
              <a:t>Enfocado a la solución observado en la contingencia </a:t>
            </a:r>
            <a:r>
              <a:rPr lang="es" sz="2400" b="0" dirty="0">
                <a:ea typeface="+mj-lt"/>
                <a:cs typeface="+mj-lt"/>
              </a:rPr>
              <a:t> </a:t>
            </a:r>
            <a:br>
              <a:rPr lang="es" sz="2400" b="0" dirty="0">
                <a:ea typeface="+mj-lt"/>
                <a:cs typeface="+mj-lt"/>
              </a:rPr>
            </a:br>
            <a:r>
              <a:rPr lang="es" sz="2400" b="0" dirty="0">
                <a:ea typeface="+mj-lt"/>
                <a:cs typeface="+mj-lt"/>
              </a:rPr>
              <a:t>Termómetro digital</a:t>
            </a:r>
            <a:endParaRPr lang="es-ES" sz="2400" b="0" dirty="0">
              <a:ea typeface="+mj-lt"/>
              <a:cs typeface="+mj-lt"/>
            </a:endParaRPr>
          </a:p>
          <a:p>
            <a:pPr algn="r"/>
            <a:endParaRPr lang="es-ES" sz="6600" dirty="0"/>
          </a:p>
        </p:txBody>
      </p:sp>
      <p:sp>
        <p:nvSpPr>
          <p:cNvPr id="3" name="Subtítulo 2"/>
          <p:cNvSpPr>
            <a:spLocks noGrp="1"/>
          </p:cNvSpPr>
          <p:nvPr>
            <p:ph type="subTitle" idx="1"/>
          </p:nvPr>
        </p:nvSpPr>
        <p:spPr>
          <a:xfrm>
            <a:off x="891092" y="4644609"/>
            <a:ext cx="10544835" cy="1655492"/>
          </a:xfrm>
        </p:spPr>
        <p:txBody>
          <a:bodyPr vert="horz" lIns="91440" tIns="45720" rIns="91440" bIns="45720" rtlCol="0" anchor="ctr">
            <a:noAutofit/>
          </a:bodyPr>
          <a:lstStyle/>
          <a:p>
            <a:r>
              <a:rPr lang="es" sz="1800" dirty="0">
                <a:ea typeface="+mn-lt"/>
                <a:cs typeface="+mn-lt"/>
              </a:rPr>
              <a:t>Microprocesadores y Microcontroladores </a:t>
            </a:r>
            <a:endParaRPr lang="es-ES" sz="1800" dirty="0">
              <a:ea typeface="+mn-lt"/>
              <a:cs typeface="+mn-lt"/>
            </a:endParaRPr>
          </a:p>
          <a:p>
            <a:br>
              <a:rPr lang="es-ES" sz="1800" dirty="0">
                <a:ea typeface="+mn-lt"/>
                <a:cs typeface="+mn-lt"/>
              </a:rPr>
            </a:br>
            <a:r>
              <a:rPr lang="es" sz="1800" b="1" dirty="0">
                <a:ea typeface="+mn-lt"/>
                <a:cs typeface="+mn-lt"/>
              </a:rPr>
              <a:t>M. I. Sergio Francisco. Hernández Machuca</a:t>
            </a:r>
            <a:r>
              <a:rPr lang="es" sz="1800" dirty="0">
                <a:ea typeface="+mn-lt"/>
                <a:cs typeface="+mn-lt"/>
              </a:rPr>
              <a:t> </a:t>
            </a:r>
            <a:endParaRPr lang="es-ES" sz="1800" dirty="0">
              <a:ea typeface="+mn-lt"/>
              <a:cs typeface="+mn-lt"/>
            </a:endParaRPr>
          </a:p>
          <a:p>
            <a:pPr algn="l"/>
            <a:endParaRPr lang="es-ES" sz="1800" dirty="0">
              <a:ea typeface="+mn-lt"/>
              <a:cs typeface="+mn-lt"/>
            </a:endParaRPr>
          </a:p>
          <a:p>
            <a:r>
              <a:rPr lang="es" sz="1800" dirty="0">
                <a:ea typeface="+mn-lt"/>
                <a:cs typeface="+mn-lt"/>
              </a:rPr>
              <a:t>Hernández </a:t>
            </a:r>
            <a:r>
              <a:rPr lang="es" sz="1800" dirty="0" err="1">
                <a:ea typeface="+mn-lt"/>
                <a:cs typeface="+mn-lt"/>
              </a:rPr>
              <a:t>Hernández</a:t>
            </a:r>
            <a:r>
              <a:rPr lang="es" sz="1800" dirty="0">
                <a:ea typeface="+mn-lt"/>
                <a:cs typeface="+mn-lt"/>
              </a:rPr>
              <a:t> Juan Manuel S17012885</a:t>
            </a:r>
            <a:endParaRPr lang="es-ES" sz="1800" dirty="0">
              <a:ea typeface="+mn-lt"/>
              <a:cs typeface="+mn-lt"/>
            </a:endParaRPr>
          </a:p>
          <a:p>
            <a:r>
              <a:rPr lang="es" sz="1800" dirty="0">
                <a:ea typeface="+mn-lt"/>
                <a:cs typeface="+mn-lt"/>
              </a:rPr>
              <a:t>Velásquez Reyes Román Gabriel S17012869</a:t>
            </a:r>
            <a:endParaRPr lang="es-ES" sz="1800" dirty="0">
              <a:ea typeface="+mn-lt"/>
              <a:cs typeface="+mn-lt"/>
            </a:endParaRPr>
          </a:p>
          <a:p>
            <a:pPr algn="l"/>
            <a:endParaRPr lang="es-ES" sz="2000" dirty="0">
              <a:solidFill>
                <a:srgbClr val="000000"/>
              </a:solidFill>
            </a:endParaRPr>
          </a:p>
        </p:txBody>
      </p:sp>
      <p:pic>
        <p:nvPicPr>
          <p:cNvPr id="4" name="Imagen 4" descr="Imagen que contiene firmar, mujer, verde, negro&#10;&#10;Descripción generada con confianza muy alta">
            <a:extLst>
              <a:ext uri="{FF2B5EF4-FFF2-40B4-BE49-F238E27FC236}">
                <a16:creationId xmlns:a16="http://schemas.microsoft.com/office/drawing/2014/main" id="{ACE24BD3-7B99-4CCB-AD2D-C45795433CCE}"/>
              </a:ext>
            </a:extLst>
          </p:cNvPr>
          <p:cNvPicPr>
            <a:picLocks noChangeAspect="1"/>
          </p:cNvPicPr>
          <p:nvPr/>
        </p:nvPicPr>
        <p:blipFill>
          <a:blip r:embed="rId2"/>
          <a:stretch>
            <a:fillRect/>
          </a:stretch>
        </p:blipFill>
        <p:spPr>
          <a:xfrm>
            <a:off x="2251495" y="566261"/>
            <a:ext cx="8105953" cy="1728573"/>
          </a:xfrm>
          <a:prstGeom prst="rect">
            <a:avLst/>
          </a:prstGeom>
        </p:spPr>
      </p:pic>
    </p:spTree>
    <p:extLst>
      <p:ext uri="{BB962C8B-B14F-4D97-AF65-F5344CB8AC3E}">
        <p14:creationId xmlns:p14="http://schemas.microsoft.com/office/powerpoint/2010/main" val="2406273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29914E-9DED-49F0-B740-79E56B21644A}"/>
              </a:ext>
            </a:extLst>
          </p:cNvPr>
          <p:cNvSpPr>
            <a:spLocks noGrp="1"/>
          </p:cNvSpPr>
          <p:nvPr>
            <p:ph type="title"/>
          </p:nvPr>
        </p:nvSpPr>
        <p:spPr>
          <a:xfrm>
            <a:off x="1143000" y="609600"/>
            <a:ext cx="9875520" cy="1356360"/>
          </a:xfrm>
        </p:spPr>
        <p:txBody>
          <a:bodyPr>
            <a:normAutofit/>
          </a:bodyPr>
          <a:lstStyle/>
          <a:p>
            <a:r>
              <a:rPr lang="es-ES"/>
              <a:t>Justificación de la propuesta </a:t>
            </a:r>
          </a:p>
        </p:txBody>
      </p:sp>
      <p:pic>
        <p:nvPicPr>
          <p:cNvPr id="4" name="Imagen 4" descr="Imagen que contiene tabla, alimentos&#10;&#10;Descripción generada con confianza muy alta">
            <a:extLst>
              <a:ext uri="{FF2B5EF4-FFF2-40B4-BE49-F238E27FC236}">
                <a16:creationId xmlns:a16="http://schemas.microsoft.com/office/drawing/2014/main" id="{C009D85F-F384-41F8-B5B2-F83F157C78D3}"/>
              </a:ext>
            </a:extLst>
          </p:cNvPr>
          <p:cNvPicPr>
            <a:picLocks noChangeAspect="1"/>
          </p:cNvPicPr>
          <p:nvPr/>
        </p:nvPicPr>
        <p:blipFill rotWithShape="1">
          <a:blip r:embed="rId2"/>
          <a:srcRect l="27340" r="28841" b="3"/>
          <a:stretch/>
        </p:blipFill>
        <p:spPr>
          <a:xfrm>
            <a:off x="1316621" y="2093789"/>
            <a:ext cx="2896569" cy="3519934"/>
          </a:xfrm>
          <a:prstGeom prst="rect">
            <a:avLst/>
          </a:prstGeom>
        </p:spPr>
      </p:pic>
      <p:sp>
        <p:nvSpPr>
          <p:cNvPr id="3" name="Marcador de contenido 2">
            <a:extLst>
              <a:ext uri="{FF2B5EF4-FFF2-40B4-BE49-F238E27FC236}">
                <a16:creationId xmlns:a16="http://schemas.microsoft.com/office/drawing/2014/main" id="{361DB5BF-43AF-49BD-8D45-8D9B174D1BBB}"/>
              </a:ext>
            </a:extLst>
          </p:cNvPr>
          <p:cNvSpPr>
            <a:spLocks noGrp="1"/>
          </p:cNvSpPr>
          <p:nvPr>
            <p:ph idx="1"/>
          </p:nvPr>
        </p:nvSpPr>
        <p:spPr>
          <a:xfrm>
            <a:off x="4490977" y="2057400"/>
            <a:ext cx="6524894" cy="4038600"/>
          </a:xfrm>
        </p:spPr>
        <p:txBody>
          <a:bodyPr vert="horz" lIns="91440" tIns="45720" rIns="91440" bIns="45720" rtlCol="0">
            <a:normAutofit/>
          </a:bodyPr>
          <a:lstStyle/>
          <a:p>
            <a:r>
              <a:rPr lang="es" sz="2000">
                <a:ea typeface="+mn-lt"/>
                <a:cs typeface="+mn-lt"/>
              </a:rPr>
              <a:t>Debido a la contingencia, nos hemos dado cuenta, de la importancia del material médico y  el impacto de su desabasto, parte importante es tener control de un registro y además cubrir la cuestión de tratar de tener el menor contacto posible </a:t>
            </a:r>
          </a:p>
          <a:p>
            <a:r>
              <a:rPr lang="es" sz="2000">
                <a:ea typeface="+mn-lt"/>
                <a:cs typeface="+mn-lt"/>
              </a:rPr>
              <a:t>Enfocándonos en el área de monitoreo, replicaremos , un termómetro que mide la temperatura, un instrumento de medición capaz de evaluar la temperatura en poco tiempo con el dispositivo “Arduino” (trabajando con el </a:t>
            </a:r>
            <a:r>
              <a:rPr lang="es" sz="2000" err="1">
                <a:ea typeface="+mn-lt"/>
                <a:cs typeface="+mn-lt"/>
              </a:rPr>
              <a:t>uC</a:t>
            </a:r>
            <a:r>
              <a:rPr lang="es" sz="2000">
                <a:ea typeface="+mn-lt"/>
                <a:cs typeface="+mn-lt"/>
              </a:rPr>
              <a:t> ATmega328P) utilizando componentes electrónicos dentro de nuestra región y tratar de optimizar gastos y recursos, probando distintos sensores y optar por usar el más efectivo y cubra lo planteado</a:t>
            </a:r>
            <a:endParaRPr lang="es-ES" sz="2000">
              <a:ea typeface="+mn-lt"/>
              <a:cs typeface="+mn-lt"/>
            </a:endParaRPr>
          </a:p>
          <a:p>
            <a:endParaRPr lang="es-ES" sz="2000"/>
          </a:p>
        </p:txBody>
      </p:sp>
    </p:spTree>
    <p:extLst>
      <p:ext uri="{BB962C8B-B14F-4D97-AF65-F5344CB8AC3E}">
        <p14:creationId xmlns:p14="http://schemas.microsoft.com/office/powerpoint/2010/main" val="2719524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F46656-CD36-459B-A644-9A607AEBD9D1}"/>
              </a:ext>
            </a:extLst>
          </p:cNvPr>
          <p:cNvSpPr>
            <a:spLocks noGrp="1"/>
          </p:cNvSpPr>
          <p:nvPr>
            <p:ph type="title"/>
          </p:nvPr>
        </p:nvSpPr>
        <p:spPr>
          <a:xfrm>
            <a:off x="1143001" y="1070335"/>
            <a:ext cx="5199926" cy="1443269"/>
          </a:xfrm>
        </p:spPr>
        <p:txBody>
          <a:bodyPr>
            <a:normAutofit/>
          </a:bodyPr>
          <a:lstStyle/>
          <a:p>
            <a:r>
              <a:rPr lang="es-MX" sz="4000"/>
              <a:t>Características básicas del prototipo</a:t>
            </a:r>
          </a:p>
        </p:txBody>
      </p:sp>
      <p:sp>
        <p:nvSpPr>
          <p:cNvPr id="3" name="Marcador de contenido 2">
            <a:extLst>
              <a:ext uri="{FF2B5EF4-FFF2-40B4-BE49-F238E27FC236}">
                <a16:creationId xmlns:a16="http://schemas.microsoft.com/office/drawing/2014/main" id="{64DF744D-7FB0-4904-95BA-BBC63CD2E667}"/>
              </a:ext>
            </a:extLst>
          </p:cNvPr>
          <p:cNvSpPr>
            <a:spLocks noGrp="1"/>
          </p:cNvSpPr>
          <p:nvPr>
            <p:ph idx="1"/>
          </p:nvPr>
        </p:nvSpPr>
        <p:spPr>
          <a:xfrm>
            <a:off x="1143002" y="2546430"/>
            <a:ext cx="5084178" cy="3549570"/>
          </a:xfrm>
        </p:spPr>
        <p:txBody>
          <a:bodyPr vert="horz" lIns="91440" tIns="45720" rIns="91440" bIns="45720" rtlCol="0" anchor="t">
            <a:noAutofit/>
          </a:bodyPr>
          <a:lstStyle/>
          <a:p>
            <a:r>
              <a:rPr lang="es-MX" sz="2400"/>
              <a:t>Las dimensiones del modelo se pretenden que sean las más compactas posibles para su facilidad de manejo y transporte, tomando en cuenta que el Arduino uno mide aproximadamente 7.5cmx5.5cmx1.5cm y dependiendo del sensor que usemos, se pretende que todo el dispositivo quepa en una caja pequeña de regalo de aproximadamente 13cmx8cmx3cm.</a:t>
            </a:r>
          </a:p>
          <a:p>
            <a:endParaRPr lang="es-MX" sz="1800"/>
          </a:p>
        </p:txBody>
      </p:sp>
      <p:pic>
        <p:nvPicPr>
          <p:cNvPr id="1026" name="Picture 2" descr="5 unids/lote caja de papel marrón para joyería/caja de regalo ...">
            <a:extLst>
              <a:ext uri="{FF2B5EF4-FFF2-40B4-BE49-F238E27FC236}">
                <a16:creationId xmlns:a16="http://schemas.microsoft.com/office/drawing/2014/main" id="{A8794716-7775-4B45-938A-472C730E640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 b="5234"/>
          <a:stretch/>
        </p:blipFill>
        <p:spPr bwMode="auto">
          <a:xfrm>
            <a:off x="6636743" y="1238487"/>
            <a:ext cx="4741120" cy="4493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5188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41AB071-DCA2-42CD-9124-1185AB226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3" name="Marcador de contenido 2">
            <a:extLst>
              <a:ext uri="{FF2B5EF4-FFF2-40B4-BE49-F238E27FC236}">
                <a16:creationId xmlns:a16="http://schemas.microsoft.com/office/drawing/2014/main" id="{69B30AD6-B350-4827-8FF8-D9B2428AD44D}"/>
              </a:ext>
            </a:extLst>
          </p:cNvPr>
          <p:cNvSpPr>
            <a:spLocks noGrp="1"/>
          </p:cNvSpPr>
          <p:nvPr>
            <p:ph idx="1"/>
          </p:nvPr>
        </p:nvSpPr>
        <p:spPr>
          <a:xfrm>
            <a:off x="4441783" y="820948"/>
            <a:ext cx="6693061" cy="4038600"/>
          </a:xfrm>
        </p:spPr>
        <p:txBody>
          <a:bodyPr vert="horz" lIns="91440" tIns="45720" rIns="91440" bIns="45720" rtlCol="0" anchor="t">
            <a:noAutofit/>
          </a:bodyPr>
          <a:lstStyle/>
          <a:p>
            <a:pPr algn="just"/>
            <a:r>
              <a:rPr lang="es-MX" sz="2000">
                <a:solidFill>
                  <a:srgbClr val="FFFFFF"/>
                </a:solidFill>
              </a:rPr>
              <a:t>El alcance se espera que sea el máximo ya que es un dispositivo que se puede fabricar fácilmente y con componentes que están casi al alcance de todos </a:t>
            </a:r>
            <a:endParaRPr lang="es-ES" sz="2000"/>
          </a:p>
          <a:p>
            <a:pPr algn="just"/>
            <a:r>
              <a:rPr lang="es-MX" sz="2000">
                <a:solidFill>
                  <a:srgbClr val="FFFFFF"/>
                </a:solidFill>
              </a:rPr>
              <a:t>La cobertura podría llegar primeramente a todas las ciudades donde se vendan artículos electrónicos, donde puedan recrear el proyecto y posteriormente a todas las comunidades que no tengan acceso a estos elementos</a:t>
            </a:r>
          </a:p>
          <a:p>
            <a:pPr algn="just"/>
            <a:r>
              <a:rPr lang="es-MX" sz="2000">
                <a:solidFill>
                  <a:srgbClr val="FFFFFF"/>
                </a:solidFill>
              </a:rPr>
              <a:t>Se pretende que el proyecto sea prácticamente autónomo, donde el usuario solo tenga que encenderlo y colocarlo donde debe ser y automáticamente el termómetro desplegara en la lcd la temperatura de la persona. </a:t>
            </a:r>
          </a:p>
          <a:p>
            <a:pPr algn="just"/>
            <a:r>
              <a:rPr lang="es-MX" sz="2000">
                <a:solidFill>
                  <a:srgbClr val="FFFFFF"/>
                </a:solidFill>
              </a:rPr>
              <a:t>Dependiendo del sensor de temperatura que usemos se podría llegar a ser más o menos exactos, pero en términos generales podríamos hablar de una exactitud de 1°C</a:t>
            </a:r>
          </a:p>
          <a:p>
            <a:pPr algn="just"/>
            <a:r>
              <a:rPr lang="es-MX" sz="2000">
                <a:solidFill>
                  <a:srgbClr val="FFFFFF"/>
                </a:solidFill>
              </a:rPr>
              <a:t>Los costos se pretenden que sean los menores, de igual forma depende del sensor, pero hablamos de un presupuesto aproximado e entre $250 a $500</a:t>
            </a:r>
          </a:p>
        </p:txBody>
      </p:sp>
      <p:sp>
        <p:nvSpPr>
          <p:cNvPr id="12" name="Rectangle 11">
            <a:extLst>
              <a:ext uri="{FF2B5EF4-FFF2-40B4-BE49-F238E27FC236}">
                <a16:creationId xmlns:a16="http://schemas.microsoft.com/office/drawing/2014/main" id="{0392547C-FF3C-4937-BC39-BDA087FC5A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00" y="243840"/>
            <a:ext cx="11724640" cy="6377939"/>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EF78E39C-4C90-437A-AC49-F4C5DD148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00" y="243840"/>
            <a:ext cx="3647661" cy="637793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5" descr="Imagen que contiene electrónica, circuito&#10;&#10;Descripción generada con confianza muy alta">
            <a:extLst>
              <a:ext uri="{FF2B5EF4-FFF2-40B4-BE49-F238E27FC236}">
                <a16:creationId xmlns:a16="http://schemas.microsoft.com/office/drawing/2014/main" id="{4EBA7481-D290-4B43-A267-A82DB128FA44}"/>
              </a:ext>
            </a:extLst>
          </p:cNvPr>
          <p:cNvPicPr>
            <a:picLocks noChangeAspect="1"/>
          </p:cNvPicPr>
          <p:nvPr/>
        </p:nvPicPr>
        <p:blipFill>
          <a:blip r:embed="rId2"/>
          <a:stretch>
            <a:fillRect/>
          </a:stretch>
        </p:blipFill>
        <p:spPr>
          <a:xfrm>
            <a:off x="717493" y="1237438"/>
            <a:ext cx="2671969" cy="2030696"/>
          </a:xfrm>
          <a:prstGeom prst="rect">
            <a:avLst/>
          </a:prstGeom>
        </p:spPr>
      </p:pic>
      <p:pic>
        <p:nvPicPr>
          <p:cNvPr id="2" name="Imagen 3" descr="Imagen que contiene plato, dibujo, cuarto, señal&#10;&#10;Descripción generada con confianza muy alta">
            <a:extLst>
              <a:ext uri="{FF2B5EF4-FFF2-40B4-BE49-F238E27FC236}">
                <a16:creationId xmlns:a16="http://schemas.microsoft.com/office/drawing/2014/main" id="{B4E38D8B-84B4-46BE-BF35-BA315CE2ED37}"/>
              </a:ext>
            </a:extLst>
          </p:cNvPr>
          <p:cNvPicPr>
            <a:picLocks noChangeAspect="1"/>
          </p:cNvPicPr>
          <p:nvPr/>
        </p:nvPicPr>
        <p:blipFill>
          <a:blip r:embed="rId3"/>
          <a:stretch>
            <a:fillRect/>
          </a:stretch>
        </p:blipFill>
        <p:spPr>
          <a:xfrm>
            <a:off x="779837" y="3589867"/>
            <a:ext cx="2547280" cy="2547280"/>
          </a:xfrm>
          <a:prstGeom prst="rect">
            <a:avLst/>
          </a:prstGeom>
        </p:spPr>
      </p:pic>
    </p:spTree>
    <p:extLst>
      <p:ext uri="{BB962C8B-B14F-4D97-AF65-F5344CB8AC3E}">
        <p14:creationId xmlns:p14="http://schemas.microsoft.com/office/powerpoint/2010/main" val="3000969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67C2C5-CC55-492B-8F00-513A085505FE}"/>
              </a:ext>
            </a:extLst>
          </p:cNvPr>
          <p:cNvSpPr>
            <a:spLocks noGrp="1"/>
          </p:cNvSpPr>
          <p:nvPr>
            <p:ph type="title"/>
          </p:nvPr>
        </p:nvSpPr>
        <p:spPr>
          <a:xfrm>
            <a:off x="1143002" y="421406"/>
            <a:ext cx="5199926" cy="1443269"/>
          </a:xfrm>
        </p:spPr>
        <p:txBody>
          <a:bodyPr>
            <a:normAutofit/>
          </a:bodyPr>
          <a:lstStyle/>
          <a:p>
            <a:r>
              <a:rPr lang="es-MX" sz="4000" dirty="0"/>
              <a:t>Empleo preferente</a:t>
            </a:r>
          </a:p>
        </p:txBody>
      </p:sp>
      <p:sp>
        <p:nvSpPr>
          <p:cNvPr id="3" name="Marcador de contenido 2">
            <a:extLst>
              <a:ext uri="{FF2B5EF4-FFF2-40B4-BE49-F238E27FC236}">
                <a16:creationId xmlns:a16="http://schemas.microsoft.com/office/drawing/2014/main" id="{4F0FE0D6-03E8-45F5-9612-5F7A54AFA4DD}"/>
              </a:ext>
            </a:extLst>
          </p:cNvPr>
          <p:cNvSpPr>
            <a:spLocks noGrp="1"/>
          </p:cNvSpPr>
          <p:nvPr>
            <p:ph idx="1"/>
          </p:nvPr>
        </p:nvSpPr>
        <p:spPr>
          <a:xfrm>
            <a:off x="1143002" y="1976284"/>
            <a:ext cx="5316792" cy="4119716"/>
          </a:xfrm>
        </p:spPr>
        <p:txBody>
          <a:bodyPr vert="horz" lIns="91440" tIns="45720" rIns="91440" bIns="45720" rtlCol="0" anchor="t">
            <a:normAutofit/>
          </a:bodyPr>
          <a:lstStyle/>
          <a:p>
            <a:pPr algn="just"/>
            <a:r>
              <a:rPr lang="es-MX" sz="2400" dirty="0"/>
              <a:t>Su empleo podría llegar a ser en cualquier lugar donde se necesite medir la temperatura corporal de una persona, aunque principalmente está orientado para usarse en lugares de uso común donde la gente se concentre, como </a:t>
            </a:r>
            <a:r>
              <a:rPr lang="es-MX" sz="2400"/>
              <a:t>super mercados</a:t>
            </a:r>
            <a:r>
              <a:rPr lang="es-MX" sz="2400" dirty="0"/>
              <a:t> y tiendas de autoservicio, como se hizo en china y algunos otros lugares del mundo para poder detectar a las personas con fiebre y así canalizarlas con las autoridades correspondientes</a:t>
            </a:r>
          </a:p>
          <a:p>
            <a:endParaRPr lang="es-MX" sz="1800" dirty="0"/>
          </a:p>
        </p:txBody>
      </p:sp>
      <p:pic>
        <p:nvPicPr>
          <p:cNvPr id="2054" name="Picture 6" descr="China envía 6 000 médicos para combatir al coronavirus en Whan ...">
            <a:extLst>
              <a:ext uri="{FF2B5EF4-FFF2-40B4-BE49-F238E27FC236}">
                <a16:creationId xmlns:a16="http://schemas.microsoft.com/office/drawing/2014/main" id="{72A06BE9-E82B-4BCF-98E4-995364A0383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656" r="19780"/>
          <a:stretch/>
        </p:blipFill>
        <p:spPr bwMode="auto">
          <a:xfrm>
            <a:off x="7403659" y="1976284"/>
            <a:ext cx="3524896" cy="3340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4246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DDA057-FAB4-4CF7-A696-DFD76BAAEA81}"/>
              </a:ext>
            </a:extLst>
          </p:cNvPr>
          <p:cNvSpPr>
            <a:spLocks noGrp="1"/>
          </p:cNvSpPr>
          <p:nvPr>
            <p:ph type="title"/>
          </p:nvPr>
        </p:nvSpPr>
        <p:spPr>
          <a:xfrm>
            <a:off x="1143001" y="1070335"/>
            <a:ext cx="5199926" cy="1443269"/>
          </a:xfrm>
        </p:spPr>
        <p:txBody>
          <a:bodyPr>
            <a:normAutofit/>
          </a:bodyPr>
          <a:lstStyle/>
          <a:p>
            <a:r>
              <a:rPr lang="es-ES" sz="3100"/>
              <a:t>Ventajas que lo hacen relevante en cuanto a lo que se ofrece en el mercado</a:t>
            </a:r>
            <a:endParaRPr lang="es-MX" sz="3100"/>
          </a:p>
        </p:txBody>
      </p:sp>
      <p:sp>
        <p:nvSpPr>
          <p:cNvPr id="3" name="Marcador de contenido 2">
            <a:extLst>
              <a:ext uri="{FF2B5EF4-FFF2-40B4-BE49-F238E27FC236}">
                <a16:creationId xmlns:a16="http://schemas.microsoft.com/office/drawing/2014/main" id="{6F4527D1-AF4C-4B88-9CC2-B717762272A9}"/>
              </a:ext>
            </a:extLst>
          </p:cNvPr>
          <p:cNvSpPr>
            <a:spLocks noGrp="1"/>
          </p:cNvSpPr>
          <p:nvPr>
            <p:ph idx="1"/>
          </p:nvPr>
        </p:nvSpPr>
        <p:spPr>
          <a:xfrm>
            <a:off x="1143002" y="2546430"/>
            <a:ext cx="5084178" cy="3549570"/>
          </a:xfrm>
        </p:spPr>
        <p:txBody>
          <a:bodyPr>
            <a:normAutofit/>
          </a:bodyPr>
          <a:lstStyle/>
          <a:p>
            <a:r>
              <a:rPr lang="es-MX" sz="1500"/>
              <a:t>Una vez que compartamos el código se podría recrear fácilmente en muchos lugares.</a:t>
            </a:r>
          </a:p>
          <a:p>
            <a:r>
              <a:rPr lang="es-MX" sz="1500"/>
              <a:t>Los costos para la creación son bastante accesibles.</a:t>
            </a:r>
          </a:p>
          <a:p>
            <a:r>
              <a:rPr lang="es-MX" sz="1500"/>
              <a:t>Muchas veces estudiantes de prepa o universidad tienen los componentes necesarios para crear el proyecto por lo que no gastarían nada.</a:t>
            </a:r>
          </a:p>
          <a:p>
            <a:r>
              <a:rPr lang="es-MX" sz="1500"/>
              <a:t>Teniendo el código y los materiales necesario el tiempo de armado es super rápido, aproximadamente 10 minutos.</a:t>
            </a:r>
          </a:p>
          <a:p>
            <a:r>
              <a:rPr lang="es-MX" sz="1500"/>
              <a:t>El termómetro no solo sirve para medir la temperatura corporal de las personas sino para medir la temperatura en general.</a:t>
            </a:r>
          </a:p>
        </p:txBody>
      </p:sp>
      <p:pic>
        <p:nvPicPr>
          <p:cNvPr id="8" name="Imagen 8" descr="Imagen que contiene reloj&#10;&#10;Descripción generada con confianza muy alta">
            <a:extLst>
              <a:ext uri="{FF2B5EF4-FFF2-40B4-BE49-F238E27FC236}">
                <a16:creationId xmlns:a16="http://schemas.microsoft.com/office/drawing/2014/main" id="{E87C12B1-E5D8-4E39-B105-88DC06E13269}"/>
              </a:ext>
            </a:extLst>
          </p:cNvPr>
          <p:cNvPicPr>
            <a:picLocks noChangeAspect="1"/>
          </p:cNvPicPr>
          <p:nvPr/>
        </p:nvPicPr>
        <p:blipFill rotWithShape="1">
          <a:blip r:embed="rId2"/>
          <a:srcRect l="6440" r="9144" b="1"/>
          <a:stretch/>
        </p:blipFill>
        <p:spPr>
          <a:xfrm>
            <a:off x="6636743" y="1238487"/>
            <a:ext cx="4741120" cy="4493060"/>
          </a:xfrm>
          <a:prstGeom prst="rect">
            <a:avLst/>
          </a:prstGeom>
        </p:spPr>
      </p:pic>
      <p:pic>
        <p:nvPicPr>
          <p:cNvPr id="10" name="Imagen 10" descr="Imagen que contiene dibujo&#10;&#10;Descripción generada con confianza muy alta">
            <a:extLst>
              <a:ext uri="{FF2B5EF4-FFF2-40B4-BE49-F238E27FC236}">
                <a16:creationId xmlns:a16="http://schemas.microsoft.com/office/drawing/2014/main" id="{76CD54DE-C75F-4DEB-9D32-148F3767DAB5}"/>
              </a:ext>
            </a:extLst>
          </p:cNvPr>
          <p:cNvPicPr>
            <a:picLocks noChangeAspect="1"/>
          </p:cNvPicPr>
          <p:nvPr/>
        </p:nvPicPr>
        <p:blipFill>
          <a:blip r:embed="rId3"/>
          <a:stretch>
            <a:fillRect/>
          </a:stretch>
        </p:blipFill>
        <p:spPr>
          <a:xfrm>
            <a:off x="8433758" y="3816160"/>
            <a:ext cx="1276710" cy="649039"/>
          </a:xfrm>
          <a:prstGeom prst="rect">
            <a:avLst/>
          </a:prstGeom>
        </p:spPr>
      </p:pic>
    </p:spTree>
    <p:extLst>
      <p:ext uri="{BB962C8B-B14F-4D97-AF65-F5344CB8AC3E}">
        <p14:creationId xmlns:p14="http://schemas.microsoft.com/office/powerpoint/2010/main" val="745076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9CBD3C9-4E66-426D-948E-7CF477810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0007E606-BF14-4D30-A51F-0442F7656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B29F4FD1-B45B-4C5E-AEA1-1741A5D79FF3}"/>
              </a:ext>
            </a:extLst>
          </p:cNvPr>
          <p:cNvSpPr>
            <a:spLocks noGrp="1"/>
          </p:cNvSpPr>
          <p:nvPr>
            <p:ph type="ctrTitle"/>
          </p:nvPr>
        </p:nvSpPr>
        <p:spPr>
          <a:xfrm>
            <a:off x="4648404" y="609600"/>
            <a:ext cx="6822744" cy="1356360"/>
          </a:xfrm>
        </p:spPr>
        <p:txBody>
          <a:bodyPr vert="horz" lIns="91440" tIns="45720" rIns="91440" bIns="45720" rtlCol="0" anchor="ctr">
            <a:normAutofit/>
          </a:bodyPr>
          <a:lstStyle/>
          <a:p>
            <a:pPr algn="l">
              <a:lnSpc>
                <a:spcPct val="90000"/>
              </a:lnSpc>
            </a:pPr>
            <a:r>
              <a:rPr lang="en-US" sz="4400">
                <a:solidFill>
                  <a:schemeClr val="accent1"/>
                </a:solidFill>
              </a:rPr>
              <a:t>Referencias y material de apoyo</a:t>
            </a:r>
          </a:p>
        </p:txBody>
      </p:sp>
      <p:pic>
        <p:nvPicPr>
          <p:cNvPr id="7" name="Graphic 6">
            <a:extLst>
              <a:ext uri="{FF2B5EF4-FFF2-40B4-BE49-F238E27FC236}">
                <a16:creationId xmlns:a16="http://schemas.microsoft.com/office/drawing/2014/main" id="{CC6F1B63-E4E4-44DE-9ED5-12F44EEA50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2065" y="1860302"/>
            <a:ext cx="3135414" cy="3135414"/>
          </a:xfrm>
          <a:prstGeom prst="rect">
            <a:avLst/>
          </a:prstGeom>
        </p:spPr>
      </p:pic>
      <p:sp>
        <p:nvSpPr>
          <p:cNvPr id="3" name="Subtítulo 2">
            <a:extLst>
              <a:ext uri="{FF2B5EF4-FFF2-40B4-BE49-F238E27FC236}">
                <a16:creationId xmlns:a16="http://schemas.microsoft.com/office/drawing/2014/main" id="{F0B8C492-208B-4912-A51E-99993FCE97BE}"/>
              </a:ext>
            </a:extLst>
          </p:cNvPr>
          <p:cNvSpPr>
            <a:spLocks noGrp="1"/>
          </p:cNvSpPr>
          <p:nvPr>
            <p:ph type="subTitle" idx="1"/>
          </p:nvPr>
        </p:nvSpPr>
        <p:spPr>
          <a:xfrm>
            <a:off x="4648404" y="2057400"/>
            <a:ext cx="6822744" cy="4038600"/>
          </a:xfrm>
        </p:spPr>
        <p:txBody>
          <a:bodyPr vert="horz" lIns="91440" tIns="45720" rIns="91440" bIns="45720" rtlCol="0" anchor="t">
            <a:normAutofit/>
          </a:bodyPr>
          <a:lstStyle/>
          <a:p>
            <a:pPr indent="-182880" algn="l">
              <a:buFont typeface="Corbel" pitchFamily="34" charset="0"/>
              <a:buChar char="•"/>
            </a:pPr>
            <a:r>
              <a:rPr lang="en-US">
                <a:solidFill>
                  <a:schemeClr val="accent1"/>
                </a:solidFill>
              </a:rPr>
              <a:t>Software online para Desarrollo de </a:t>
            </a:r>
            <a:r>
              <a:rPr lang="en-US" err="1">
                <a:solidFill>
                  <a:schemeClr val="accent1"/>
                </a:solidFill>
              </a:rPr>
              <a:t>diagramas</a:t>
            </a:r>
            <a:r>
              <a:rPr lang="en-US">
                <a:solidFill>
                  <a:schemeClr val="accent1"/>
                </a:solidFill>
              </a:rPr>
              <a:t>: </a:t>
            </a:r>
            <a:r>
              <a:rPr lang="en-US">
                <a:solidFill>
                  <a:schemeClr val="accent1"/>
                </a:solidFill>
                <a:hlinkClick r:id="rId4"/>
              </a:rPr>
              <a:t>https://www.circuito.io/</a:t>
            </a:r>
            <a:endParaRPr lang="en-US">
              <a:solidFill>
                <a:schemeClr val="accent1"/>
              </a:solidFill>
            </a:endParaRPr>
          </a:p>
          <a:p>
            <a:pPr indent="-182880" algn="l">
              <a:buFont typeface="Corbel" pitchFamily="34" charset="0"/>
              <a:buChar char="•"/>
            </a:pPr>
            <a:r>
              <a:rPr lang="en-US">
                <a:solidFill>
                  <a:schemeClr val="accent1"/>
                </a:solidFill>
                <a:hlinkClick r:id="rId5"/>
              </a:rPr>
              <a:t>http://haciaelespacio.aem.gob.mx/revistadigital/articul.php?interior=755</a:t>
            </a:r>
            <a:endParaRPr lang="en-US">
              <a:solidFill>
                <a:schemeClr val="accent1"/>
              </a:solidFill>
            </a:endParaRPr>
          </a:p>
          <a:p>
            <a:pPr indent="-182880" algn="l">
              <a:buFont typeface="Corbel" pitchFamily="34" charset="0"/>
              <a:buChar char="•"/>
            </a:pPr>
            <a:r>
              <a:rPr lang="en-US">
                <a:solidFill>
                  <a:schemeClr val="accent1"/>
                </a:solidFill>
                <a:hlinkClick r:id="rId6"/>
              </a:rPr>
              <a:t>https://www.biomakersb.com/producto/termometro-laser-biomakers/</a:t>
            </a:r>
            <a:endParaRPr lang="en-US">
              <a:solidFill>
                <a:schemeClr val="accent1"/>
              </a:solidFill>
            </a:endParaRPr>
          </a:p>
          <a:p>
            <a:pPr indent="-182880" algn="l">
              <a:buFont typeface="Corbel" pitchFamily="34" charset="0"/>
              <a:buChar char="•"/>
            </a:pPr>
            <a:r>
              <a:rPr lang="en-US">
                <a:solidFill>
                  <a:schemeClr val="accent1"/>
                </a:solidFill>
                <a:hlinkClick r:id="rId7"/>
              </a:rPr>
              <a:t>https://programarfacil.com/blog/arduino-blog/sensor-dht11-temperatura-humedad-arduino/</a:t>
            </a:r>
            <a:endParaRPr lang="en-US">
              <a:solidFill>
                <a:schemeClr val="accent1"/>
              </a:solidFill>
            </a:endParaRPr>
          </a:p>
          <a:p>
            <a:pPr indent="-182880" algn="l">
              <a:buFont typeface="Corbel" pitchFamily="34" charset="0"/>
              <a:buChar char="•"/>
            </a:pPr>
            <a:r>
              <a:rPr lang="en-US">
                <a:ea typeface="+mn-lt"/>
                <a:cs typeface="+mn-lt"/>
                <a:hlinkClick r:id="rId8"/>
              </a:rPr>
              <a:t>https://programarfacil.com/tutoriales/fragmentos/leer-el-sensor-de-temperatura-lm35-en-arduino/</a:t>
            </a:r>
            <a:endParaRPr lang="en-US">
              <a:solidFill>
                <a:schemeClr val="accent1"/>
              </a:solidFill>
            </a:endParaRPr>
          </a:p>
          <a:p>
            <a:pPr indent="-182880" algn="l">
              <a:buFont typeface="Corbel" pitchFamily="34" charset="0"/>
              <a:buChar char="•"/>
            </a:pPr>
            <a:endParaRPr lang="en-US">
              <a:solidFill>
                <a:schemeClr val="accent1"/>
              </a:solidFill>
            </a:endParaRPr>
          </a:p>
          <a:p>
            <a:pPr indent="-182880" algn="l">
              <a:buFont typeface="Corbel" pitchFamily="34" charset="0"/>
              <a:buChar char="•"/>
            </a:pPr>
            <a:endParaRPr lang="en-US">
              <a:solidFill>
                <a:schemeClr val="accent1"/>
              </a:solidFill>
            </a:endParaRPr>
          </a:p>
          <a:p>
            <a:pPr indent="-182880" algn="l">
              <a:buFont typeface="Corbel" pitchFamily="34" charset="0"/>
              <a:buChar char="•"/>
            </a:pPr>
            <a:endParaRPr lang="en-US">
              <a:solidFill>
                <a:schemeClr val="accent1"/>
              </a:solidFill>
            </a:endParaRPr>
          </a:p>
        </p:txBody>
      </p:sp>
    </p:spTree>
    <p:extLst>
      <p:ext uri="{BB962C8B-B14F-4D97-AF65-F5344CB8AC3E}">
        <p14:creationId xmlns:p14="http://schemas.microsoft.com/office/powerpoint/2010/main" val="2137497356"/>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otalTime>145</TotalTime>
  <Words>618</Words>
  <Application>Microsoft Office PowerPoint</Application>
  <PresentationFormat>Panorámica</PresentationFormat>
  <Paragraphs>32</Paragraphs>
  <Slides>7</Slides>
  <Notes>0</Notes>
  <HiddenSlides>0</HiddenSlides>
  <MMClips>0</MMClips>
  <ScaleCrop>false</ScaleCrop>
  <HeadingPairs>
    <vt:vector size="6" baseType="variant">
      <vt:variant>
        <vt:lpstr>Fuentes usadas</vt:lpstr>
      </vt:variant>
      <vt:variant>
        <vt:i4>1</vt:i4>
      </vt:variant>
      <vt:variant>
        <vt:lpstr>Tema</vt:lpstr>
      </vt:variant>
      <vt:variant>
        <vt:i4>1</vt:i4>
      </vt:variant>
      <vt:variant>
        <vt:lpstr>Títulos de diapositiva</vt:lpstr>
      </vt:variant>
      <vt:variant>
        <vt:i4>7</vt:i4>
      </vt:variant>
    </vt:vector>
  </HeadingPairs>
  <TitlesOfParts>
    <vt:vector size="9" baseType="lpstr">
      <vt:lpstr>Corbel</vt:lpstr>
      <vt:lpstr>Basis</vt:lpstr>
      <vt:lpstr>Proyecto sistema de medición: Enfocado a la solución observado en la contingencia   Termómetro digital </vt:lpstr>
      <vt:lpstr>Justificación de la propuesta </vt:lpstr>
      <vt:lpstr>Características básicas del prototipo</vt:lpstr>
      <vt:lpstr>Presentación de PowerPoint</vt:lpstr>
      <vt:lpstr>Empleo preferente</vt:lpstr>
      <vt:lpstr>Ventajas que lo hacen relevante en cuanto a lo que se ofrece en el mercado</vt:lpstr>
      <vt:lpstr>Referencias y material de apoyo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sistema de medición: Enfocado a la solución observado en la contingencia   Termómetro digital</dc:title>
  <dc:creator>maestro</dc:creator>
  <cp:lastModifiedBy>maestro</cp:lastModifiedBy>
  <cp:revision>3</cp:revision>
  <dcterms:created xsi:type="dcterms:W3CDTF">2020-04-18T23:53:42Z</dcterms:created>
  <dcterms:modified xsi:type="dcterms:W3CDTF">2020-05-12T17:39:41Z</dcterms:modified>
</cp:coreProperties>
</file>