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322" r:id="rId5"/>
    <p:sldId id="335" r:id="rId6"/>
    <p:sldId id="343" r:id="rId7"/>
    <p:sldId id="342" r:id="rId8"/>
    <p:sldId id="338" r:id="rId9"/>
    <p:sldId id="339" r:id="rId10"/>
    <p:sldId id="344" r:id="rId11"/>
    <p:sldId id="261" r:id="rId12"/>
    <p:sldId id="274" r:id="rId13"/>
    <p:sldId id="337" r:id="rId14"/>
    <p:sldId id="323" r:id="rId15"/>
    <p:sldId id="32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32" autoAdjust="0"/>
    <p:restoredTop sz="93265" autoAdjust="0"/>
  </p:normalViewPr>
  <p:slideViewPr>
    <p:cSldViewPr snapToGrid="0">
      <p:cViewPr>
        <p:scale>
          <a:sx n="98" d="100"/>
          <a:sy n="98" d="100"/>
        </p:scale>
        <p:origin x="-40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2BB04-99A4-4E11-A933-BC564344C33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30107-43F5-4D58-8E42-DBF37D672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093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整体介绍：科研论文社交平台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企业</a:t>
            </a:r>
            <a:r>
              <a:rPr lang="en-US" altLang="zh-CN" dirty="0">
                <a:sym typeface="Wingdings" panose="05000000000000000000" pitchFamily="2" charset="2"/>
              </a:rPr>
              <a:t>-</a:t>
            </a:r>
            <a:r>
              <a:rPr lang="zh-CN" altLang="en-US" dirty="0">
                <a:sym typeface="Wingdings" panose="05000000000000000000" pitchFamily="2" charset="2"/>
              </a:rPr>
              <a:t>专家对接服务平台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文档中红色部分新增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95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732" y="1257908"/>
            <a:ext cx="3409293" cy="4342184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104265" y="1851660"/>
            <a:ext cx="745236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企业对接平台工作汇报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270000" y="3013075"/>
            <a:ext cx="71215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面向企业技术需求的专家对接服务平台</a:t>
            </a: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71158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48441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687705" y="3655695"/>
            <a:ext cx="8286115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185271" y="4458335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日期：</a:t>
            </a:r>
            <a:r>
              <a:rPr lang="en-US" altLang="zh-CN" dirty="0"/>
              <a:t>03-29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71158" y="4483100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汇报：李真哲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FCEA7A-F1F9-48F6-8156-3934AE98BFED}"/>
              </a:ext>
            </a:extLst>
          </p:cNvPr>
          <p:cNvSpPr/>
          <p:nvPr/>
        </p:nvSpPr>
        <p:spPr>
          <a:xfrm>
            <a:off x="1550034" y="4372610"/>
            <a:ext cx="1707409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584C876-9F79-495D-BA75-D1B0014325BB}"/>
              </a:ext>
            </a:extLst>
          </p:cNvPr>
          <p:cNvSpPr txBox="1"/>
          <p:nvPr/>
        </p:nvSpPr>
        <p:spPr>
          <a:xfrm>
            <a:off x="1550035" y="4483100"/>
            <a:ext cx="185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O2E-TU-2 </a:t>
            </a:r>
            <a:r>
              <a:rPr lang="zh-CN" altLang="en-US" dirty="0"/>
              <a:t>小组</a:t>
            </a:r>
            <a:endParaRPr lang="en-US" altLang="zh-CN" dirty="0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4776C942-21F2-4FEB-945C-23594FAC92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81861" y="87313"/>
            <a:ext cx="9884564" cy="6428606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需求分析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329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需求分析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5575" y="1615440"/>
            <a:ext cx="869124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endParaRPr lang="zh-CN" altLang="en-US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23568EF-F98E-4E9A-B237-35CFFA2B88F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78198" y="1162428"/>
            <a:ext cx="5435600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71475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本周其余任务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其余进展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274" y="3028467"/>
            <a:ext cx="2236269" cy="223626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89075" y="1543685"/>
            <a:ext cx="7622540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/>
              <a:t>周报修改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结合上周汇报的建议与反馈，修改了项目的时间安排，完成周报终稿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/>
              <a:t>代码研读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对往届项目使用的技术栈、框架、已实现功能等方面内容作初步了解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/>
              <a:t>确立开发阶段初步分工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根据技术经验与意愿，采用前端（</a:t>
            </a:r>
            <a:r>
              <a:rPr lang="en-US" altLang="zh-CN" dirty="0"/>
              <a:t>4</a:t>
            </a:r>
            <a:r>
              <a:rPr lang="zh-CN" altLang="en-US" dirty="0"/>
              <a:t>人）</a:t>
            </a:r>
            <a:r>
              <a:rPr lang="en-US" altLang="zh-CN" dirty="0"/>
              <a:t>+</a:t>
            </a:r>
            <a:r>
              <a:rPr lang="zh-CN" altLang="en-US" dirty="0"/>
              <a:t>后端（</a:t>
            </a:r>
            <a:r>
              <a:rPr lang="en-US" altLang="zh-CN" dirty="0"/>
              <a:t>2</a:t>
            </a:r>
            <a:r>
              <a:rPr lang="zh-CN" altLang="en-US" dirty="0"/>
              <a:t>人）的分配形式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/>
              <a:t>建立系统性的任务流程体系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/>
              <a:t>每周课后会议讨论，确立任务范围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/>
              <a:t>任务分割 </a:t>
            </a:r>
            <a:r>
              <a:rPr lang="en-US" altLang="zh-CN" dirty="0"/>
              <a:t>+ </a:t>
            </a:r>
            <a:r>
              <a:rPr lang="zh-CN" altLang="en-US" dirty="0"/>
              <a:t>抽签的分配形式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/>
              <a:t>专人负责汇总与任务验收</a:t>
            </a:r>
            <a:endParaRPr lang="en-US" altLang="zh-CN" dirty="0"/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后续计划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02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模型设计</a:t>
              </a:r>
              <a:endPara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329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 01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模型设计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4475" y="1636395"/>
            <a:ext cx="8425180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 dirty="0"/>
              <a:t>新增的需求类型如何具体在技术上实现？考虑在已有代码基础上迭代。</a:t>
            </a:r>
            <a:endParaRPr lang="en-US" altLang="zh-CN" sz="2000" dirty="0"/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用户界面设计</a:t>
            </a:r>
            <a:endParaRPr lang="en-US" altLang="zh-CN" sz="2000" dirty="0"/>
          </a:p>
          <a:p>
            <a:pPr marL="742950" lvl="1">
              <a:lnSpc>
                <a:spcPct val="150000"/>
              </a:lnSpc>
            </a:pPr>
            <a:r>
              <a:rPr lang="zh-CN" altLang="en-US" sz="2000" dirty="0"/>
              <a:t>主要针对新增的界面，如企业</a:t>
            </a:r>
            <a:r>
              <a:rPr lang="en-US" altLang="zh-CN" sz="2000" dirty="0"/>
              <a:t>-</a:t>
            </a:r>
            <a:r>
              <a:rPr lang="zh-CN" altLang="en-US" sz="2000" dirty="0"/>
              <a:t>专家的聊天窗口，设计新的界面</a:t>
            </a:r>
            <a:endParaRPr lang="en-US" altLang="zh-CN" sz="2000" dirty="0"/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数据库设计</a:t>
            </a:r>
            <a:endParaRPr lang="en-US" altLang="zh-CN" sz="2000" dirty="0"/>
          </a:p>
          <a:p>
            <a:pPr marL="742950" lvl="1">
              <a:lnSpc>
                <a:spcPct val="150000"/>
              </a:lnSpc>
            </a:pPr>
            <a:r>
              <a:rPr lang="zh-CN" altLang="zh-CN" sz="2000" dirty="0"/>
              <a:t>设计、建立和完善后端数据库</a:t>
            </a:r>
            <a:endParaRPr lang="en-US" altLang="zh-CN" sz="2000" dirty="0"/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接口数据规划</a:t>
            </a:r>
            <a:endParaRPr lang="en-US" altLang="zh-CN" sz="2000" dirty="0"/>
          </a:p>
          <a:p>
            <a:pPr marL="742950" lvl="1">
              <a:lnSpc>
                <a:spcPct val="150000"/>
              </a:lnSpc>
            </a:pPr>
            <a:r>
              <a:rPr lang="zh-CN" altLang="zh-CN" sz="2000" dirty="0"/>
              <a:t>根据之前的接口数据，提取更多有效信息，并考虑如何应用</a:t>
            </a:r>
            <a:endParaRPr lang="en-US" altLang="zh-CN" sz="2000" dirty="0"/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对需求查漏补缺</a:t>
            </a:r>
            <a:endParaRPr lang="en-US" altLang="zh-CN" sz="2000" dirty="0"/>
          </a:p>
          <a:p>
            <a:pPr marL="742950" lvl="1">
              <a:lnSpc>
                <a:spcPct val="150000"/>
              </a:lnSpc>
            </a:pPr>
            <a:r>
              <a:rPr lang="zh-CN" altLang="en-US" sz="2000" dirty="0"/>
              <a:t>在阅读代码调查的基础上，对现有</a:t>
            </a:r>
            <a:r>
              <a:rPr lang="zh-CN" altLang="en-US" sz="2000"/>
              <a:t>需求设计进行增删与完善</a:t>
            </a:r>
            <a:endParaRPr lang="en-US" altLang="zh-CN" sz="2000" dirty="0"/>
          </a:p>
          <a:p>
            <a:pPr marL="742950" lvl="1">
              <a:lnSpc>
                <a:spcPct val="150000"/>
              </a:lnSpc>
            </a:pPr>
            <a:r>
              <a:rPr lang="en-US" altLang="zh-CN" sz="2000" dirty="0"/>
              <a:t>	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9230485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38962" y="1177134"/>
            <a:ext cx="69140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0" dirty="0">
                <a:solidFill>
                  <a:srgbClr val="EDEEEC">
                    <a:alpha val="60000"/>
                  </a:srgbClr>
                </a:solidFill>
              </a:rPr>
              <a:t>END</a:t>
            </a:r>
            <a:endParaRPr kumimoji="1" lang="zh-CN" altLang="en-US" sz="30000" dirty="0">
              <a:solidFill>
                <a:srgbClr val="EDEEEC">
                  <a:alpha val="60000"/>
                </a:srgbClr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788503" y="3116125"/>
            <a:ext cx="638461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dirty="0">
                <a:solidFill>
                  <a:srgbClr val="373735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经典综艺体简" panose="02010609000101010101" pitchFamily="49" charset="-122"/>
              </a:rPr>
              <a:t>感谢观看</a:t>
            </a:r>
            <a:endParaRPr kumimoji="0" lang="zh-CN" altLang="en-US" sz="4000" u="none" strike="noStrike" kern="1200" cap="none" spc="0" normalizeH="0" noProof="0" dirty="0">
              <a:ln>
                <a:noFill/>
              </a:ln>
              <a:solidFill>
                <a:srgbClr val="373735"/>
              </a:solidFill>
              <a:effectLst/>
              <a:uLnTx/>
              <a:uFillTx/>
              <a:latin typeface="Yuanti SC" panose="02010600040101010101" pitchFamily="2" charset="-122"/>
              <a:ea typeface="Yuanti SC" panose="02010600040101010101" pitchFamily="2" charset="-122"/>
              <a:cs typeface="经典综艺体简" panose="02010609000101010101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595DABA-5D63-4A1F-AE9E-BA185F30E87B}"/>
              </a:ext>
            </a:extLst>
          </p:cNvPr>
          <p:cNvSpPr/>
          <p:nvPr/>
        </p:nvSpPr>
        <p:spPr>
          <a:xfrm>
            <a:off x="5334635" y="5302266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CC9F92-5A7E-401C-BA2D-0FF25113BB92}"/>
              </a:ext>
            </a:extLst>
          </p:cNvPr>
          <p:cNvSpPr/>
          <p:nvPr/>
        </p:nvSpPr>
        <p:spPr>
          <a:xfrm>
            <a:off x="7511918" y="5302266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EBAA8E3-AB5E-4212-90E2-FDE5E01144D6}"/>
              </a:ext>
            </a:extLst>
          </p:cNvPr>
          <p:cNvSpPr txBox="1"/>
          <p:nvPr/>
        </p:nvSpPr>
        <p:spPr>
          <a:xfrm>
            <a:off x="7548748" y="5387991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日期：</a:t>
            </a:r>
            <a:r>
              <a:rPr lang="en-US" altLang="zh-CN" dirty="0"/>
              <a:t>03-29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3DAB18-F019-4F42-9817-FD420F57DB56}"/>
              </a:ext>
            </a:extLst>
          </p:cNvPr>
          <p:cNvSpPr txBox="1"/>
          <p:nvPr/>
        </p:nvSpPr>
        <p:spPr>
          <a:xfrm>
            <a:off x="5334635" y="5412756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汇报：李真哲</a:t>
            </a:r>
            <a:endParaRPr lang="en-US" altLang="zh-CN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BDF5B58-7ECA-4664-B5F7-61E070C8B08E}"/>
              </a:ext>
            </a:extLst>
          </p:cNvPr>
          <p:cNvSpPr/>
          <p:nvPr/>
        </p:nvSpPr>
        <p:spPr>
          <a:xfrm>
            <a:off x="2913511" y="5302266"/>
            <a:ext cx="1707409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DC4A2D9-9FE2-4226-86F2-173A3005ACDC}"/>
              </a:ext>
            </a:extLst>
          </p:cNvPr>
          <p:cNvSpPr txBox="1"/>
          <p:nvPr/>
        </p:nvSpPr>
        <p:spPr>
          <a:xfrm>
            <a:off x="2913512" y="5412756"/>
            <a:ext cx="185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O2E_TU_2 </a:t>
            </a:r>
            <a:r>
              <a:rPr lang="zh-CN" altLang="en-US" dirty="0"/>
              <a:t>小组</a:t>
            </a:r>
            <a:endParaRPr lang="en-US" altLang="zh-CN" dirty="0"/>
          </a:p>
        </p:txBody>
      </p:sp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616373" y="2228671"/>
            <a:ext cx="495924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000" dirty="0">
                <a:solidFill>
                  <a:srgbClr val="E0B465"/>
                </a:solidFill>
              </a:rPr>
              <a:t>Q</a:t>
            </a:r>
            <a:r>
              <a:rPr kumimoji="1" lang="zh-CN" altLang="en-US" sz="15000" dirty="0">
                <a:solidFill>
                  <a:srgbClr val="E0B465"/>
                </a:solidFill>
              </a:rPr>
              <a:t> </a:t>
            </a:r>
            <a:r>
              <a:rPr kumimoji="1" lang="en-US" altLang="zh-CN" sz="15000" dirty="0">
                <a:solidFill>
                  <a:srgbClr val="303230"/>
                </a:solidFill>
              </a:rPr>
              <a:t>&amp;</a:t>
            </a:r>
            <a:r>
              <a:rPr kumimoji="1" lang="zh-CN" altLang="en-US" sz="15000" dirty="0">
                <a:solidFill>
                  <a:srgbClr val="303230"/>
                </a:solidFill>
              </a:rPr>
              <a:t> </a:t>
            </a:r>
            <a:r>
              <a:rPr kumimoji="1" lang="en-US" altLang="zh-CN" sz="15000" dirty="0">
                <a:solidFill>
                  <a:srgbClr val="E0B465"/>
                </a:solidFill>
              </a:rPr>
              <a:t>A</a:t>
            </a:r>
            <a:endParaRPr kumimoji="1" lang="zh-CN" altLang="en-US" sz="15000" dirty="0">
              <a:solidFill>
                <a:srgbClr val="E0B465"/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15"/>
          <p:cNvSpPr/>
          <p:nvPr/>
        </p:nvSpPr>
        <p:spPr>
          <a:xfrm>
            <a:off x="7277304" y="2175181"/>
            <a:ext cx="4374470" cy="90632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76465" y="232727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01	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本周工作</a:t>
            </a:r>
          </a:p>
        </p:txBody>
      </p:sp>
      <p:sp>
        <p:nvSpPr>
          <p:cNvPr id="33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123264" y="3036202"/>
            <a:ext cx="1687463" cy="76944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目录</a:t>
            </a:r>
          </a:p>
        </p:txBody>
      </p:sp>
      <p:sp>
        <p:nvSpPr>
          <p:cNvPr id="43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411123" y="3036689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23"/>
          <p:cNvSpPr/>
          <p:nvPr/>
        </p:nvSpPr>
        <p:spPr>
          <a:xfrm>
            <a:off x="-1546388" y="-910390"/>
            <a:ext cx="8344611" cy="8678779"/>
          </a:xfrm>
          <a:prstGeom prst="arc">
            <a:avLst>
              <a:gd name="adj1" fmla="val 18427511"/>
              <a:gd name="adj2" fmla="val 3189909"/>
            </a:avLst>
          </a:prstGeom>
          <a:ln w="31750">
            <a:gradFill>
              <a:gsLst>
                <a:gs pos="86000">
                  <a:srgbClr val="0FB3EE"/>
                </a:gs>
                <a:gs pos="0">
                  <a:schemeClr val="bg1">
                    <a:lumMod val="85000"/>
                  </a:schemeClr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梯形 29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圆角矩形 115"/>
          <p:cNvSpPr/>
          <p:nvPr/>
        </p:nvSpPr>
        <p:spPr>
          <a:xfrm>
            <a:off x="7277304" y="3684988"/>
            <a:ext cx="4374470" cy="90632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100000">
                  <a:srgbClr val="CFCFCF"/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277100" y="386270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02	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后续计划</a:t>
            </a:r>
          </a:p>
        </p:txBody>
      </p:sp>
      <p:pic>
        <p:nvPicPr>
          <p:cNvPr id="2" name="图片 1" descr="buaac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154" y="2930927"/>
            <a:ext cx="3998266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本周工作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343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01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需求分析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329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需求分析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5575" y="1615440"/>
            <a:ext cx="8691245" cy="4654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 dirty="0"/>
              <a:t>本周核心工作：</a:t>
            </a:r>
            <a:r>
              <a:rPr lang="zh-CN" altLang="en-US" sz="2000" b="1" dirty="0"/>
              <a:t>完善需求文档</a:t>
            </a:r>
            <a:endParaRPr lang="en-US" altLang="zh-CN" sz="2000" b="1" dirty="0"/>
          </a:p>
          <a:p>
            <a:pPr indent="0" fontAlgn="auto">
              <a:lnSpc>
                <a:spcPct val="150000"/>
              </a:lnSpc>
            </a:pPr>
            <a:r>
              <a:rPr lang="zh-CN" altLang="en-US" sz="2000" dirty="0"/>
              <a:t>我们在往届“科研论文社交平台”的需求文档基础上进行</a:t>
            </a:r>
            <a:r>
              <a:rPr lang="zh-CN" altLang="en-US" sz="2000" b="1" dirty="0">
                <a:solidFill>
                  <a:srgbClr val="FF0000"/>
                </a:solidFill>
              </a:rPr>
              <a:t>迭代撰写</a:t>
            </a:r>
            <a:r>
              <a:rPr lang="zh-CN" altLang="en-US" sz="2000" dirty="0"/>
              <a:t>：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修改项目整体介绍</a:t>
            </a:r>
            <a:endParaRPr lang="en-US" altLang="zh-CN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增加企业用户需求</a:t>
            </a: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dirty="0">
                <a:latin typeface="华光楷体一_CNKI" panose="02000500000000000000" charset="-122"/>
                <a:ea typeface="华光楷体一_CNKI" panose="02000500000000000000" charset="-122"/>
              </a:rPr>
              <a:t>原有需求中缺乏“企业”一方，设计新增了信息认证、需求发布、交互等模块</a:t>
            </a:r>
            <a:endParaRPr lang="en-US" altLang="zh-CN" sz="2000" dirty="0">
              <a:latin typeface="华光楷体一_CNKI" panose="02000500000000000000" charset="-122"/>
              <a:ea typeface="华光楷体一_CNKI" panose="02000500000000000000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满足专家用户需求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对用户端进行扩充，区分普通用户、专家等不同身份</a:t>
            </a:r>
            <a:endParaRPr lang="en-US" altLang="zh-CN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管理端需求</a:t>
            </a: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dirty="0">
                <a:latin typeface="华光楷体一_CNKI" panose="02000500000000000000" charset="-122"/>
                <a:ea typeface="华光楷体一_CNKI" panose="02000500000000000000" charset="-122"/>
              </a:rPr>
              <a:t>管理端新增了企业、专家的账号进行管理</a:t>
            </a:r>
            <a:endParaRPr lang="en-US" altLang="zh-CN" sz="2000" dirty="0">
              <a:latin typeface="华光楷体一_CNKI" panose="02000500000000000000" charset="-122"/>
              <a:ea typeface="华光楷体一_CNKI" panose="02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6045927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7FBCE5D3-3D30-43D6-95E0-5D3F8CB44D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81861" y="87313"/>
            <a:ext cx="9884564" cy="6428606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需求分析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329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需求分析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5575" y="1615440"/>
            <a:ext cx="869124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01489476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3D0CDD7E-E504-4455-A21F-A6844CAC6D0A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645222"/>
            <a:ext cx="12192000" cy="7929289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4DC9E3B9-3F23-409E-9606-032DFCDD4A68}"/>
              </a:ext>
            </a:extLst>
          </p:cNvPr>
          <p:cNvGrpSpPr/>
          <p:nvPr/>
        </p:nvGrpSpPr>
        <p:grpSpPr>
          <a:xfrm>
            <a:off x="4361594" y="-986062"/>
            <a:ext cx="11186160" cy="13512254"/>
            <a:chOff x="5771197" y="1314475"/>
            <a:chExt cx="7110759" cy="8589398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23568EF-F98E-4E9A-B237-35CFFA2B8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71197" y="1314475"/>
              <a:ext cx="7110759" cy="8589398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9A3AB076-8E3A-4BA5-9252-15FD0760A479}"/>
                </a:ext>
              </a:extLst>
            </p:cNvPr>
            <p:cNvPicPr/>
            <p:nvPr/>
          </p:nvPicPr>
          <p:blipFill>
            <a:blip r:embed="rId5"/>
            <a:srcRect l="52750" t="24017"/>
            <a:stretch>
              <a:fillRect/>
            </a:stretch>
          </p:blipFill>
          <p:spPr>
            <a:xfrm>
              <a:off x="6095999" y="1631245"/>
              <a:ext cx="4670427" cy="4884675"/>
            </a:xfrm>
            <a:custGeom>
              <a:avLst/>
              <a:gdLst>
                <a:gd name="connsiteX0" fmla="*/ 2451600 w 4670427"/>
                <a:gd name="connsiteY0" fmla="*/ 0 h 4884675"/>
                <a:gd name="connsiteX1" fmla="*/ 4607305 w 4670427"/>
                <a:gd name="connsiteY1" fmla="*/ 1283022 h 4884675"/>
                <a:gd name="connsiteX2" fmla="*/ 4670427 w 4670427"/>
                <a:gd name="connsiteY2" fmla="*/ 1414055 h 4884675"/>
                <a:gd name="connsiteX3" fmla="*/ 4670427 w 4670427"/>
                <a:gd name="connsiteY3" fmla="*/ 3489145 h 4884675"/>
                <a:gd name="connsiteX4" fmla="*/ 4607305 w 4670427"/>
                <a:gd name="connsiteY4" fmla="*/ 3620178 h 4884675"/>
                <a:gd name="connsiteX5" fmla="*/ 2945683 w 4670427"/>
                <a:gd name="connsiteY5" fmla="*/ 4853392 h 4884675"/>
                <a:gd name="connsiteX6" fmla="*/ 2740708 w 4670427"/>
                <a:gd name="connsiteY6" fmla="*/ 4884675 h 4884675"/>
                <a:gd name="connsiteX7" fmla="*/ 2162492 w 4670427"/>
                <a:gd name="connsiteY7" fmla="*/ 4884675 h 4884675"/>
                <a:gd name="connsiteX8" fmla="*/ 1957517 w 4670427"/>
                <a:gd name="connsiteY8" fmla="*/ 4853392 h 4884675"/>
                <a:gd name="connsiteX9" fmla="*/ 0 w 4670427"/>
                <a:gd name="connsiteY9" fmla="*/ 2451600 h 4884675"/>
                <a:gd name="connsiteX10" fmla="*/ 2451600 w 4670427"/>
                <a:gd name="connsiteY10" fmla="*/ 0 h 4884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70427" h="4884675">
                  <a:moveTo>
                    <a:pt x="2451600" y="0"/>
                  </a:moveTo>
                  <a:cubicBezTo>
                    <a:pt x="3382462" y="0"/>
                    <a:pt x="4192153" y="518797"/>
                    <a:pt x="4607305" y="1283022"/>
                  </a:cubicBezTo>
                  <a:lnTo>
                    <a:pt x="4670427" y="1414055"/>
                  </a:lnTo>
                  <a:lnTo>
                    <a:pt x="4670427" y="3489145"/>
                  </a:lnTo>
                  <a:lnTo>
                    <a:pt x="4607305" y="3620178"/>
                  </a:lnTo>
                  <a:cubicBezTo>
                    <a:pt x="4267635" y="4245454"/>
                    <a:pt x="3663852" y="4706434"/>
                    <a:pt x="2945683" y="4853392"/>
                  </a:cubicBezTo>
                  <a:lnTo>
                    <a:pt x="2740708" y="4884675"/>
                  </a:lnTo>
                  <a:lnTo>
                    <a:pt x="2162492" y="4884675"/>
                  </a:lnTo>
                  <a:lnTo>
                    <a:pt x="1957517" y="4853392"/>
                  </a:lnTo>
                  <a:cubicBezTo>
                    <a:pt x="840365" y="4624790"/>
                    <a:pt x="0" y="3636334"/>
                    <a:pt x="0" y="2451600"/>
                  </a:cubicBezTo>
                  <a:cubicBezTo>
                    <a:pt x="0" y="1097619"/>
                    <a:pt x="1097619" y="0"/>
                    <a:pt x="2451600" y="0"/>
                  </a:cubicBezTo>
                  <a:close/>
                </a:path>
              </a:pathLst>
            </a:custGeom>
          </p:spPr>
        </p:pic>
      </p:grpSp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需求分析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73685" y="121285"/>
            <a:ext cx="4329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需求分析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25575" y="1615440"/>
            <a:ext cx="869124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68002590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1079EAE-ACD7-4F28-876A-769218A29ADF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645222"/>
            <a:ext cx="12192000" cy="792928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3B8B46F3-E70A-406F-B046-11AA72695863}"/>
              </a:ext>
            </a:extLst>
          </p:cNvPr>
          <p:cNvGrpSpPr/>
          <p:nvPr/>
        </p:nvGrpSpPr>
        <p:grpSpPr>
          <a:xfrm>
            <a:off x="4676775" y="-774636"/>
            <a:ext cx="9962708" cy="12034392"/>
            <a:chOff x="5700637" y="-645222"/>
            <a:chExt cx="7223127" cy="872513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23568EF-F98E-4E9A-B237-35CFFA2B8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00637" y="-645222"/>
              <a:ext cx="7223127" cy="8725132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E01AD74-17F4-43E3-8925-C2BD24AEAC54}"/>
                </a:ext>
              </a:extLst>
            </p:cNvPr>
            <p:cNvPicPr/>
            <p:nvPr/>
          </p:nvPicPr>
          <p:blipFill>
            <a:blip r:embed="rId5"/>
            <a:srcRect l="56906" r="4708" b="43636"/>
            <a:stretch>
              <a:fillRect/>
            </a:stretch>
          </p:blipFill>
          <p:spPr>
            <a:xfrm>
              <a:off x="6035530" y="-115009"/>
              <a:ext cx="4987856" cy="4763209"/>
            </a:xfrm>
            <a:custGeom>
              <a:avLst/>
              <a:gdLst>
                <a:gd name="connsiteX0" fmla="*/ 1113440 w 3794330"/>
                <a:gd name="connsiteY0" fmla="*/ 0 h 3623437"/>
                <a:gd name="connsiteX1" fmla="*/ 2680890 w 3794330"/>
                <a:gd name="connsiteY1" fmla="*/ 0 h 3623437"/>
                <a:gd name="connsiteX2" fmla="*/ 2801466 w 3794330"/>
                <a:gd name="connsiteY2" fmla="*/ 58085 h 3623437"/>
                <a:gd name="connsiteX3" fmla="*/ 3794330 w 3794330"/>
                <a:gd name="connsiteY3" fmla="*/ 1726272 h 3623437"/>
                <a:gd name="connsiteX4" fmla="*/ 1897165 w 3794330"/>
                <a:gd name="connsiteY4" fmla="*/ 3623437 h 3623437"/>
                <a:gd name="connsiteX5" fmla="*/ 0 w 3794330"/>
                <a:gd name="connsiteY5" fmla="*/ 1726272 h 3623437"/>
                <a:gd name="connsiteX6" fmla="*/ 992864 w 3794330"/>
                <a:gd name="connsiteY6" fmla="*/ 58085 h 362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94330" h="3623437">
                  <a:moveTo>
                    <a:pt x="1113440" y="0"/>
                  </a:moveTo>
                  <a:lnTo>
                    <a:pt x="2680890" y="0"/>
                  </a:lnTo>
                  <a:lnTo>
                    <a:pt x="2801466" y="58085"/>
                  </a:lnTo>
                  <a:cubicBezTo>
                    <a:pt x="3392860" y="379349"/>
                    <a:pt x="3794330" y="1005927"/>
                    <a:pt x="3794330" y="1726272"/>
                  </a:cubicBezTo>
                  <a:cubicBezTo>
                    <a:pt x="3794330" y="2774047"/>
                    <a:pt x="2944940" y="3623437"/>
                    <a:pt x="1897165" y="3623437"/>
                  </a:cubicBezTo>
                  <a:cubicBezTo>
                    <a:pt x="849390" y="3623437"/>
                    <a:pt x="0" y="2774047"/>
                    <a:pt x="0" y="1726272"/>
                  </a:cubicBezTo>
                  <a:cubicBezTo>
                    <a:pt x="0" y="1005927"/>
                    <a:pt x="401470" y="379349"/>
                    <a:pt x="992864" y="58085"/>
                  </a:cubicBezTo>
                  <a:close/>
                </a:path>
              </a:pathLst>
            </a:custGeom>
          </p:spPr>
        </p:pic>
      </p:grpSp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需求分析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73685" y="121285"/>
            <a:ext cx="4329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需求分析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25575" y="1615440"/>
            <a:ext cx="869124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04416628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FF1EFE24-53F9-4BFC-83E2-1252D690A1F0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645222"/>
            <a:ext cx="12192000" cy="7929289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需求分析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FC8B894-9FA4-4667-926F-3060842C19F4}"/>
              </a:ext>
            </a:extLst>
          </p:cNvPr>
          <p:cNvGrpSpPr/>
          <p:nvPr/>
        </p:nvGrpSpPr>
        <p:grpSpPr>
          <a:xfrm>
            <a:off x="-230374" y="151765"/>
            <a:ext cx="8691245" cy="10498536"/>
            <a:chOff x="708785" y="1270000"/>
            <a:chExt cx="5435600" cy="656590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D1DE5D28-ADCD-4402-9C99-1C8B47212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8785" y="1270000"/>
              <a:ext cx="5435600" cy="6565900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D47EBB3B-2766-4DC6-AA25-B98BEB0A93C3}"/>
                </a:ext>
              </a:extLst>
            </p:cNvPr>
            <p:cNvPicPr/>
            <p:nvPr/>
          </p:nvPicPr>
          <p:blipFill>
            <a:blip r:embed="rId5"/>
            <a:srcRect l="567" t="22271" r="61386" b="19228"/>
            <a:stretch>
              <a:fillRect/>
            </a:stretch>
          </p:blipFill>
          <p:spPr>
            <a:xfrm>
              <a:off x="937895" y="1519014"/>
              <a:ext cx="3760826" cy="3760826"/>
            </a:xfrm>
            <a:custGeom>
              <a:avLst/>
              <a:gdLst>
                <a:gd name="connsiteX0" fmla="*/ 1880413 w 3760826"/>
                <a:gd name="connsiteY0" fmla="*/ 0 h 3760826"/>
                <a:gd name="connsiteX1" fmla="*/ 3760826 w 3760826"/>
                <a:gd name="connsiteY1" fmla="*/ 1880413 h 3760826"/>
                <a:gd name="connsiteX2" fmla="*/ 1880413 w 3760826"/>
                <a:gd name="connsiteY2" fmla="*/ 3760826 h 3760826"/>
                <a:gd name="connsiteX3" fmla="*/ 0 w 3760826"/>
                <a:gd name="connsiteY3" fmla="*/ 1880413 h 3760826"/>
                <a:gd name="connsiteX4" fmla="*/ 1880413 w 3760826"/>
                <a:gd name="connsiteY4" fmla="*/ 0 h 3760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0826" h="3760826">
                  <a:moveTo>
                    <a:pt x="1880413" y="0"/>
                  </a:moveTo>
                  <a:cubicBezTo>
                    <a:pt x="2918936" y="0"/>
                    <a:pt x="3760826" y="841890"/>
                    <a:pt x="3760826" y="1880413"/>
                  </a:cubicBezTo>
                  <a:cubicBezTo>
                    <a:pt x="3760826" y="2918936"/>
                    <a:pt x="2918936" y="3760826"/>
                    <a:pt x="1880413" y="3760826"/>
                  </a:cubicBezTo>
                  <a:cubicBezTo>
                    <a:pt x="841890" y="3760826"/>
                    <a:pt x="0" y="2918936"/>
                    <a:pt x="0" y="1880413"/>
                  </a:cubicBezTo>
                  <a:cubicBezTo>
                    <a:pt x="0" y="841890"/>
                    <a:pt x="841890" y="0"/>
                    <a:pt x="1880413" y="0"/>
                  </a:cubicBezTo>
                  <a:close/>
                </a:path>
              </a:pathLst>
            </a:custGeom>
          </p:spPr>
        </p:pic>
      </p:grpSp>
      <p:sp>
        <p:nvSpPr>
          <p:cNvPr id="15" name="文本框 14"/>
          <p:cNvSpPr txBox="1"/>
          <p:nvPr/>
        </p:nvSpPr>
        <p:spPr>
          <a:xfrm>
            <a:off x="273685" y="121285"/>
            <a:ext cx="4329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需求分析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25575" y="1615440"/>
            <a:ext cx="869124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07249039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FF1EFE24-53F9-4BFC-83E2-1252D690A1F0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645222"/>
            <a:ext cx="12192000" cy="7929289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需求分析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73685" y="121285"/>
            <a:ext cx="4329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需求分析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25575" y="1615440"/>
            <a:ext cx="869124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32637101"/>
      </p:ext>
    </p:extLst>
  </p:cSld>
  <p:clrMapOvr>
    <a:masterClrMapping/>
  </p:clrMapOvr>
  <p:transition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60,&quot;width&quot;:39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434</Words>
  <Application>Microsoft Macintosh PowerPoint</Application>
  <PresentationFormat>宽屏</PresentationFormat>
  <Paragraphs>89</Paragraphs>
  <Slides>15</Slides>
  <Notes>1</Notes>
  <HiddenSlides>2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等线</vt:lpstr>
      <vt:lpstr>华光楷体一_CNKI</vt:lpstr>
      <vt:lpstr>经典综艺体简</vt:lpstr>
      <vt:lpstr>微软雅黑</vt:lpstr>
      <vt:lpstr>Yuanti SC</vt:lpstr>
      <vt:lpstr>Arial</vt:lpstr>
      <vt:lpstr>Calibri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郭 明明</cp:lastModifiedBy>
  <cp:revision>333</cp:revision>
  <dcterms:created xsi:type="dcterms:W3CDTF">2021-12-14T06:44:00Z</dcterms:created>
  <dcterms:modified xsi:type="dcterms:W3CDTF">2022-06-07T07:50:28Z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54C5755245D441448A001485901E9915</vt:lpwstr>
  </property>
  <property fmtid="{D5CDD505-2E9C-101B-9397-08002B2CF9AE}" pid="3" name="KSOProductBuildVer">
    <vt:lpwstr>2052-11.1.0.11365</vt:lpwstr>
  </property>
</Properties>
</file>