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322" r:id="rId5"/>
    <p:sldId id="335" r:id="rId6"/>
    <p:sldId id="343" r:id="rId7"/>
    <p:sldId id="342" r:id="rId8"/>
    <p:sldId id="338" r:id="rId9"/>
    <p:sldId id="339" r:id="rId10"/>
    <p:sldId id="344" r:id="rId11"/>
    <p:sldId id="261" r:id="rId12"/>
    <p:sldId id="274" r:id="rId13"/>
    <p:sldId id="337" r:id="rId14"/>
    <p:sldId id="323" r:id="rId15"/>
    <p:sldId id="3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258" autoAdjust="0"/>
  </p:normalViewPr>
  <p:slideViewPr>
    <p:cSldViewPr snapToGrid="0">
      <p:cViewPr>
        <p:scale>
          <a:sx n="80" d="100"/>
          <a:sy n="80" d="100"/>
        </p:scale>
        <p:origin x="7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9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整体介绍：科研论文社交平台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企业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zh-CN" altLang="en-US" dirty="0">
                <a:sym typeface="Wingdings" panose="05000000000000000000" pitchFamily="2" charset="2"/>
              </a:rPr>
              <a:t>专家对接服务平台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文档中红色部分新增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5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03-29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1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汇报：李真哲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FCEA7A-F1F9-48F6-8156-3934AE98BFED}"/>
              </a:ext>
            </a:extLst>
          </p:cNvPr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84C876-9F79-495D-BA75-D1B0014325BB}"/>
              </a:ext>
            </a:extLst>
          </p:cNvPr>
          <p:cNvSpPr txBox="1"/>
          <p:nvPr/>
        </p:nvSpPr>
        <p:spPr>
          <a:xfrm>
            <a:off x="155003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O2E_TU_2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776C942-21F2-4FEB-945C-23594FAC92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1861" y="87313"/>
            <a:ext cx="9884564" cy="642860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3568EF-F98E-4E9A-B237-35CFFA2B88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8198" y="1162428"/>
            <a:ext cx="54356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147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本周其余任务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其余进展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9075" y="1543685"/>
            <a:ext cx="762254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周报修改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结合上周汇报的建议与反馈，修改了项目的时间安排，完成周报终稿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代码研读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对往届项目使用的技术栈、框架、已实现功能等方面内容作初步了解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确立开发阶段初步分工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根据技术经验与意愿，采用前端（</a:t>
            </a:r>
            <a:r>
              <a:rPr lang="en-US" altLang="zh-CN" dirty="0"/>
              <a:t>4</a:t>
            </a:r>
            <a:r>
              <a:rPr lang="zh-CN" altLang="en-US" dirty="0"/>
              <a:t>人）</a:t>
            </a:r>
            <a:r>
              <a:rPr lang="en-US" altLang="zh-CN" dirty="0"/>
              <a:t>+</a:t>
            </a:r>
            <a:r>
              <a:rPr lang="zh-CN" altLang="en-US" dirty="0"/>
              <a:t>后端（</a:t>
            </a:r>
            <a:r>
              <a:rPr lang="en-US" altLang="zh-CN" dirty="0"/>
              <a:t>2</a:t>
            </a:r>
            <a:r>
              <a:rPr lang="zh-CN" altLang="en-US" dirty="0"/>
              <a:t>人）的分配形式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建立系统性的任务流程体系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每周课后会议讨论，确立任务范围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任务分割 </a:t>
            </a:r>
            <a:r>
              <a:rPr lang="en-US" altLang="zh-CN" dirty="0"/>
              <a:t>+ </a:t>
            </a:r>
            <a:r>
              <a:rPr lang="zh-CN" altLang="en-US" dirty="0"/>
              <a:t>抽签的分配形式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专人负责汇总与任务验收</a:t>
            </a:r>
            <a:endParaRPr lang="en-US" altLang="zh-CN" dirty="0"/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模型设计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01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新增的需求类型如何具体在技术上实现？考虑在已有代码基础上迭代。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用户界面设计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en-US" sz="2000" dirty="0"/>
              <a:t>主要针对新增的界面，如企业</a:t>
            </a:r>
            <a:r>
              <a:rPr lang="en-US" altLang="zh-CN" sz="2000" dirty="0"/>
              <a:t>-</a:t>
            </a:r>
            <a:r>
              <a:rPr lang="zh-CN" altLang="en-US" sz="2000" dirty="0"/>
              <a:t>专家的聊天窗口，设计新的界面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数据库设计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zh-CN" sz="2000" dirty="0"/>
              <a:t>设计、建立和完善后端数据库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接口数据规划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zh-CN" sz="2000" dirty="0"/>
              <a:t>根据之前的接口数据，提取更多有效信息，并考虑如何应用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对需求查漏补缺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en-US" sz="2000" dirty="0"/>
              <a:t>在阅读代码调查的基础上，对现有</a:t>
            </a:r>
            <a:r>
              <a:rPr lang="zh-CN" altLang="en-US" sz="2000"/>
              <a:t>需求设计进行增删与完善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3048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感谢观看</a:t>
            </a:r>
            <a:endParaRPr kumimoji="0" lang="zh-CN" altLang="en-US" sz="40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95DABA-5D63-4A1F-AE9E-BA185F30E87B}"/>
              </a:ext>
            </a:extLst>
          </p:cNvPr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CC9F92-5A7E-401C-BA2D-0FF25113BB92}"/>
              </a:ext>
            </a:extLst>
          </p:cNvPr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AA8E3-AB5E-4212-90E2-FDE5E01144D6}"/>
              </a:ext>
            </a:extLst>
          </p:cNvPr>
          <p:cNvSpPr txBox="1"/>
          <p:nvPr/>
        </p:nvSpPr>
        <p:spPr>
          <a:xfrm>
            <a:off x="7548748" y="5387991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03-29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3DAB18-F019-4F42-9817-FD420F57DB56}"/>
              </a:ext>
            </a:extLst>
          </p:cNvPr>
          <p:cNvSpPr txBox="1"/>
          <p:nvPr/>
        </p:nvSpPr>
        <p:spPr>
          <a:xfrm>
            <a:off x="5334635" y="5412756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汇报：李真哲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F5B58-7ECA-4664-B5F7-61E070C8B08E}"/>
              </a:ext>
            </a:extLst>
          </p:cNvPr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C4A2D9-9FE2-4226-86F2-173A3005ACDC}"/>
              </a:ext>
            </a:extLst>
          </p:cNvPr>
          <p:cNvSpPr txBox="1"/>
          <p:nvPr/>
        </p:nvSpPr>
        <p:spPr>
          <a:xfrm>
            <a:off x="2913512" y="5412756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O2E_TU_2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本周核心工作：</a:t>
            </a:r>
            <a:r>
              <a:rPr lang="zh-CN" altLang="en-US" sz="2000" b="1" dirty="0"/>
              <a:t>完善需求文档</a:t>
            </a:r>
            <a:endParaRPr lang="en-US" altLang="zh-CN" sz="2000" b="1" dirty="0"/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我们在往届“科研论文社交平台”的需求文档基础上进行</a:t>
            </a:r>
            <a:r>
              <a:rPr lang="zh-CN" altLang="en-US" sz="2000" b="1" dirty="0">
                <a:solidFill>
                  <a:srgbClr val="FF0000"/>
                </a:solidFill>
              </a:rPr>
              <a:t>迭代撰写</a:t>
            </a:r>
            <a:r>
              <a:rPr lang="zh-CN" altLang="en-US" sz="2000" dirty="0"/>
              <a:t>：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修改项目整体介绍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增加企业用户需求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华光楷体一_CNKI" panose="02000500000000000000" charset="-122"/>
                <a:ea typeface="华光楷体一_CNKI" panose="02000500000000000000" charset="-122"/>
              </a:rPr>
              <a:t>原有需求中缺乏“企业”一方，设计新增了信息认证、需求发布、交互等模块</a:t>
            </a:r>
            <a:endParaRPr lang="en-US" altLang="zh-CN" sz="2000" dirty="0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满足专家用户需求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对用户端进行扩充，区分普通用户、专家等不同身份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管理端需求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华光楷体一_CNKI" panose="02000500000000000000" charset="-122"/>
                <a:ea typeface="华光楷体一_CNKI" panose="02000500000000000000" charset="-122"/>
              </a:rPr>
              <a:t>管理端新增了企业、专家的账号进行管理</a:t>
            </a:r>
            <a:endParaRPr lang="en-US" altLang="zh-CN" sz="2000" dirty="0">
              <a:latin typeface="华光楷体一_CNKI" panose="02000500000000000000" charset="-122"/>
              <a:ea typeface="华光楷体一_CNKI" panose="02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04592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FBCE5D3-3D30-43D6-95E0-5D3F8CB44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1861" y="87313"/>
            <a:ext cx="9884564" cy="642860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148947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D0CDD7E-E504-4455-A21F-A6844CAC6D0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DC9E3B9-3F23-409E-9606-032DFCDD4A68}"/>
              </a:ext>
            </a:extLst>
          </p:cNvPr>
          <p:cNvGrpSpPr/>
          <p:nvPr/>
        </p:nvGrpSpPr>
        <p:grpSpPr>
          <a:xfrm>
            <a:off x="4361594" y="-986062"/>
            <a:ext cx="11186160" cy="13512254"/>
            <a:chOff x="5771197" y="1314475"/>
            <a:chExt cx="7110759" cy="858939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23568EF-F98E-4E9A-B237-35CFFA2B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1197" y="1314475"/>
              <a:ext cx="7110759" cy="858939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3AB076-8E3A-4BA5-9252-15FD0760A479}"/>
                </a:ext>
              </a:extLst>
            </p:cNvPr>
            <p:cNvPicPr/>
            <p:nvPr/>
          </p:nvPicPr>
          <p:blipFill>
            <a:blip r:embed="rId5"/>
            <a:srcRect l="52750" t="24017"/>
            <a:stretch>
              <a:fillRect/>
            </a:stretch>
          </p:blipFill>
          <p:spPr>
            <a:xfrm>
              <a:off x="6095999" y="1631245"/>
              <a:ext cx="4670427" cy="4884675"/>
            </a:xfrm>
            <a:custGeom>
              <a:avLst/>
              <a:gdLst>
                <a:gd name="connsiteX0" fmla="*/ 2451600 w 4670427"/>
                <a:gd name="connsiteY0" fmla="*/ 0 h 4884675"/>
                <a:gd name="connsiteX1" fmla="*/ 4607305 w 4670427"/>
                <a:gd name="connsiteY1" fmla="*/ 1283022 h 4884675"/>
                <a:gd name="connsiteX2" fmla="*/ 4670427 w 4670427"/>
                <a:gd name="connsiteY2" fmla="*/ 1414055 h 4884675"/>
                <a:gd name="connsiteX3" fmla="*/ 4670427 w 4670427"/>
                <a:gd name="connsiteY3" fmla="*/ 3489145 h 4884675"/>
                <a:gd name="connsiteX4" fmla="*/ 4607305 w 4670427"/>
                <a:gd name="connsiteY4" fmla="*/ 3620178 h 4884675"/>
                <a:gd name="connsiteX5" fmla="*/ 2945683 w 4670427"/>
                <a:gd name="connsiteY5" fmla="*/ 4853392 h 4884675"/>
                <a:gd name="connsiteX6" fmla="*/ 2740708 w 4670427"/>
                <a:gd name="connsiteY6" fmla="*/ 4884675 h 4884675"/>
                <a:gd name="connsiteX7" fmla="*/ 2162492 w 4670427"/>
                <a:gd name="connsiteY7" fmla="*/ 4884675 h 4884675"/>
                <a:gd name="connsiteX8" fmla="*/ 1957517 w 4670427"/>
                <a:gd name="connsiteY8" fmla="*/ 4853392 h 4884675"/>
                <a:gd name="connsiteX9" fmla="*/ 0 w 4670427"/>
                <a:gd name="connsiteY9" fmla="*/ 2451600 h 4884675"/>
                <a:gd name="connsiteX10" fmla="*/ 2451600 w 4670427"/>
                <a:gd name="connsiteY10" fmla="*/ 0 h 48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0427" h="4884675">
                  <a:moveTo>
                    <a:pt x="2451600" y="0"/>
                  </a:moveTo>
                  <a:cubicBezTo>
                    <a:pt x="3382462" y="0"/>
                    <a:pt x="4192153" y="518797"/>
                    <a:pt x="4607305" y="1283022"/>
                  </a:cubicBezTo>
                  <a:lnTo>
                    <a:pt x="4670427" y="1414055"/>
                  </a:lnTo>
                  <a:lnTo>
                    <a:pt x="4670427" y="3489145"/>
                  </a:lnTo>
                  <a:lnTo>
                    <a:pt x="4607305" y="3620178"/>
                  </a:lnTo>
                  <a:cubicBezTo>
                    <a:pt x="4267635" y="4245454"/>
                    <a:pt x="3663852" y="4706434"/>
                    <a:pt x="2945683" y="4853392"/>
                  </a:cubicBezTo>
                  <a:lnTo>
                    <a:pt x="2740708" y="4884675"/>
                  </a:lnTo>
                  <a:lnTo>
                    <a:pt x="2162492" y="4884675"/>
                  </a:lnTo>
                  <a:lnTo>
                    <a:pt x="1957517" y="4853392"/>
                  </a:lnTo>
                  <a:cubicBezTo>
                    <a:pt x="840365" y="4624790"/>
                    <a:pt x="0" y="3636334"/>
                    <a:pt x="0" y="2451600"/>
                  </a:cubicBezTo>
                  <a:cubicBezTo>
                    <a:pt x="0" y="1097619"/>
                    <a:pt x="1097619" y="0"/>
                    <a:pt x="2451600" y="0"/>
                  </a:cubicBezTo>
                  <a:close/>
                </a:path>
              </a:pathLst>
            </a:custGeom>
          </p:spPr>
        </p:pic>
      </p:grpSp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800259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1079EAE-ACD7-4F28-876A-769218A29AD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B8B46F3-E70A-406F-B046-11AA72695863}"/>
              </a:ext>
            </a:extLst>
          </p:cNvPr>
          <p:cNvGrpSpPr/>
          <p:nvPr/>
        </p:nvGrpSpPr>
        <p:grpSpPr>
          <a:xfrm>
            <a:off x="4676775" y="-774636"/>
            <a:ext cx="9962708" cy="12034392"/>
            <a:chOff x="5700637" y="-645222"/>
            <a:chExt cx="7223127" cy="872513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23568EF-F98E-4E9A-B237-35CFFA2B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0637" y="-645222"/>
              <a:ext cx="7223127" cy="872513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01AD74-17F4-43E3-8925-C2BD24AEAC54}"/>
                </a:ext>
              </a:extLst>
            </p:cNvPr>
            <p:cNvPicPr/>
            <p:nvPr/>
          </p:nvPicPr>
          <p:blipFill>
            <a:blip r:embed="rId5"/>
            <a:srcRect l="56906" r="4708" b="43636"/>
            <a:stretch>
              <a:fillRect/>
            </a:stretch>
          </p:blipFill>
          <p:spPr>
            <a:xfrm>
              <a:off x="6035530" y="-115009"/>
              <a:ext cx="4987856" cy="4763209"/>
            </a:xfrm>
            <a:custGeom>
              <a:avLst/>
              <a:gdLst>
                <a:gd name="connsiteX0" fmla="*/ 1113440 w 3794330"/>
                <a:gd name="connsiteY0" fmla="*/ 0 h 3623437"/>
                <a:gd name="connsiteX1" fmla="*/ 2680890 w 3794330"/>
                <a:gd name="connsiteY1" fmla="*/ 0 h 3623437"/>
                <a:gd name="connsiteX2" fmla="*/ 2801466 w 3794330"/>
                <a:gd name="connsiteY2" fmla="*/ 58085 h 3623437"/>
                <a:gd name="connsiteX3" fmla="*/ 3794330 w 3794330"/>
                <a:gd name="connsiteY3" fmla="*/ 1726272 h 3623437"/>
                <a:gd name="connsiteX4" fmla="*/ 1897165 w 3794330"/>
                <a:gd name="connsiteY4" fmla="*/ 3623437 h 3623437"/>
                <a:gd name="connsiteX5" fmla="*/ 0 w 3794330"/>
                <a:gd name="connsiteY5" fmla="*/ 1726272 h 3623437"/>
                <a:gd name="connsiteX6" fmla="*/ 992864 w 3794330"/>
                <a:gd name="connsiteY6" fmla="*/ 58085 h 36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4330" h="3623437">
                  <a:moveTo>
                    <a:pt x="1113440" y="0"/>
                  </a:moveTo>
                  <a:lnTo>
                    <a:pt x="2680890" y="0"/>
                  </a:lnTo>
                  <a:lnTo>
                    <a:pt x="2801466" y="58085"/>
                  </a:lnTo>
                  <a:cubicBezTo>
                    <a:pt x="3392860" y="379349"/>
                    <a:pt x="3794330" y="1005927"/>
                    <a:pt x="3794330" y="1726272"/>
                  </a:cubicBezTo>
                  <a:cubicBezTo>
                    <a:pt x="3794330" y="2774047"/>
                    <a:pt x="2944940" y="3623437"/>
                    <a:pt x="1897165" y="3623437"/>
                  </a:cubicBezTo>
                  <a:cubicBezTo>
                    <a:pt x="849390" y="3623437"/>
                    <a:pt x="0" y="2774047"/>
                    <a:pt x="0" y="1726272"/>
                  </a:cubicBezTo>
                  <a:cubicBezTo>
                    <a:pt x="0" y="1005927"/>
                    <a:pt x="401470" y="379349"/>
                    <a:pt x="992864" y="58085"/>
                  </a:cubicBezTo>
                  <a:close/>
                </a:path>
              </a:pathLst>
            </a:custGeom>
          </p:spPr>
        </p:pic>
      </p:grpSp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41662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F1EFE24-53F9-4BFC-83E2-1252D690A1F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C8B894-9FA4-4667-926F-3060842C19F4}"/>
              </a:ext>
            </a:extLst>
          </p:cNvPr>
          <p:cNvGrpSpPr/>
          <p:nvPr/>
        </p:nvGrpSpPr>
        <p:grpSpPr>
          <a:xfrm>
            <a:off x="-230374" y="151765"/>
            <a:ext cx="8691245" cy="10498536"/>
            <a:chOff x="708785" y="1270000"/>
            <a:chExt cx="5435600" cy="65659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1DE5D28-ADCD-4402-9C99-1C8B4721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8785" y="1270000"/>
              <a:ext cx="5435600" cy="65659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47EBB3B-2766-4DC6-AA25-B98BEB0A93C3}"/>
                </a:ext>
              </a:extLst>
            </p:cNvPr>
            <p:cNvPicPr/>
            <p:nvPr/>
          </p:nvPicPr>
          <p:blipFill>
            <a:blip r:embed="rId5"/>
            <a:srcRect l="567" t="22271" r="61386" b="19228"/>
            <a:stretch>
              <a:fillRect/>
            </a:stretch>
          </p:blipFill>
          <p:spPr>
            <a:xfrm>
              <a:off x="937895" y="1519014"/>
              <a:ext cx="3760826" cy="3760826"/>
            </a:xfrm>
            <a:custGeom>
              <a:avLst/>
              <a:gdLst>
                <a:gd name="connsiteX0" fmla="*/ 1880413 w 3760826"/>
                <a:gd name="connsiteY0" fmla="*/ 0 h 3760826"/>
                <a:gd name="connsiteX1" fmla="*/ 3760826 w 3760826"/>
                <a:gd name="connsiteY1" fmla="*/ 1880413 h 3760826"/>
                <a:gd name="connsiteX2" fmla="*/ 1880413 w 3760826"/>
                <a:gd name="connsiteY2" fmla="*/ 3760826 h 3760826"/>
                <a:gd name="connsiteX3" fmla="*/ 0 w 3760826"/>
                <a:gd name="connsiteY3" fmla="*/ 1880413 h 3760826"/>
                <a:gd name="connsiteX4" fmla="*/ 1880413 w 3760826"/>
                <a:gd name="connsiteY4" fmla="*/ 0 h 376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0826" h="3760826">
                  <a:moveTo>
                    <a:pt x="1880413" y="0"/>
                  </a:moveTo>
                  <a:cubicBezTo>
                    <a:pt x="2918936" y="0"/>
                    <a:pt x="3760826" y="841890"/>
                    <a:pt x="3760826" y="1880413"/>
                  </a:cubicBezTo>
                  <a:cubicBezTo>
                    <a:pt x="3760826" y="2918936"/>
                    <a:pt x="2918936" y="3760826"/>
                    <a:pt x="1880413" y="3760826"/>
                  </a:cubicBezTo>
                  <a:cubicBezTo>
                    <a:pt x="841890" y="3760826"/>
                    <a:pt x="0" y="2918936"/>
                    <a:pt x="0" y="1880413"/>
                  </a:cubicBezTo>
                  <a:cubicBezTo>
                    <a:pt x="0" y="841890"/>
                    <a:pt x="841890" y="0"/>
                    <a:pt x="1880413" y="0"/>
                  </a:cubicBez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724903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F1EFE24-53F9-4BFC-83E2-1252D690A1F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2637101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410</Words>
  <Application>Microsoft Office PowerPoint</Application>
  <PresentationFormat>宽屏</PresentationFormat>
  <Paragraphs>89</Paragraphs>
  <Slides>15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Yuanti SC</vt:lpstr>
      <vt:lpstr>Yuppy SC</vt:lpstr>
      <vt:lpstr>等线</vt:lpstr>
      <vt:lpstr>华光楷体一_CNKI</vt:lpstr>
      <vt:lpstr>经典综艺体简</vt:lpstr>
      <vt:lpstr>微软雅黑</vt:lpstr>
      <vt:lpstr>Aharoni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332</cp:revision>
  <dcterms:created xsi:type="dcterms:W3CDTF">2021-12-14T06:44:00Z</dcterms:created>
  <dcterms:modified xsi:type="dcterms:W3CDTF">2022-03-29T05:43:45Z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54C5755245D441448A001485901E9915</vt:lpwstr>
  </property>
  <property fmtid="{D5CDD505-2E9C-101B-9397-08002B2CF9AE}" pid="3" name="KSOProductBuildVer">
    <vt:lpwstr>2052-11.1.0.11365</vt:lpwstr>
  </property>
</Properties>
</file>