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4"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313C8D-EE89-48F6-82ED-1353F9464AA9}" v="273" dt="2024-02-05T00:14:36.6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2/4/2024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4600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2/4/2024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5375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2/4/2024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33177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2/4/2024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66255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2/4/2024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551281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2/4/2024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288996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2/4/2024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03159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2/4/2024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117488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2/4/2024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920780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2/4/2024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03416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2/4/2024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2355134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2/4/2024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723358935"/>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0" name="Straight Connector 19">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20CC10FC-6518-423B-A972-3E4F7A4A8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95D2D844-708E-4EAC-BF72-D7CE20B99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2" y="0"/>
            <a:ext cx="9103027" cy="6858000"/>
          </a:xfrm>
          <a:custGeom>
            <a:avLst/>
            <a:gdLst>
              <a:gd name="connsiteX0" fmla="*/ 6311486 w 9403920"/>
              <a:gd name="connsiteY0" fmla="*/ 0 h 6858000"/>
              <a:gd name="connsiteX1" fmla="*/ 8540820 w 9403920"/>
              <a:gd name="connsiteY1" fmla="*/ 0 h 6858000"/>
              <a:gd name="connsiteX2" fmla="*/ 8540819 w 9403920"/>
              <a:gd name="connsiteY2" fmla="*/ 1 h 6858000"/>
              <a:gd name="connsiteX3" fmla="*/ 8968550 w 9403920"/>
              <a:gd name="connsiteY3" fmla="*/ 1 h 6858000"/>
              <a:gd name="connsiteX4" fmla="*/ 9403920 w 9403920"/>
              <a:gd name="connsiteY4" fmla="*/ 1 h 6858000"/>
              <a:gd name="connsiteX5" fmla="*/ 9403920 w 9403920"/>
              <a:gd name="connsiteY5" fmla="*/ 6858000 h 6858000"/>
              <a:gd name="connsiteX6" fmla="*/ 6787053 w 9403920"/>
              <a:gd name="connsiteY6" fmla="*/ 6858000 h 6858000"/>
              <a:gd name="connsiteX7" fmla="*/ 6787053 w 9403920"/>
              <a:gd name="connsiteY7" fmla="*/ 6857999 h 6858000"/>
              <a:gd name="connsiteX8" fmla="*/ 2530229 w 9403920"/>
              <a:gd name="connsiteY8" fmla="*/ 6857999 h 6858000"/>
              <a:gd name="connsiteX9" fmla="*/ 2530228 w 9403920"/>
              <a:gd name="connsiteY9" fmla="*/ 6858000 h 6858000"/>
              <a:gd name="connsiteX10" fmla="*/ 300893 w 9403920"/>
              <a:gd name="connsiteY10" fmla="*/ 6858000 h 6858000"/>
              <a:gd name="connsiteX11" fmla="*/ 300894 w 9403920"/>
              <a:gd name="connsiteY11" fmla="*/ 6857999 h 6858000"/>
              <a:gd name="connsiteX12" fmla="*/ 0 w 9403920"/>
              <a:gd name="connsiteY12" fmla="*/ 6857999 h 6858000"/>
              <a:gd name="connsiteX13" fmla="*/ 300896 w 9403920"/>
              <a:gd name="connsiteY13" fmla="*/ 6857997 h 6858000"/>
              <a:gd name="connsiteX14" fmla="*/ 4740458 w 9403920"/>
              <a:gd name="connsiteY14" fmla="*/ 1792521 h 6858000"/>
              <a:gd name="connsiteX15" fmla="*/ 6304967 w 9403920"/>
              <a:gd name="connsiteY15" fmla="*/ 1 h 6858000"/>
              <a:gd name="connsiteX16" fmla="*/ 6311485 w 9403920"/>
              <a:gd name="connsiteY16" fmla="*/ 1 h 6858000"/>
              <a:gd name="connsiteX0" fmla="*/ 6311486 w 9403920"/>
              <a:gd name="connsiteY0" fmla="*/ 0 h 6858000"/>
              <a:gd name="connsiteX1" fmla="*/ 8540820 w 9403920"/>
              <a:gd name="connsiteY1" fmla="*/ 0 h 6858000"/>
              <a:gd name="connsiteX2" fmla="*/ 8968550 w 9403920"/>
              <a:gd name="connsiteY2" fmla="*/ 1 h 6858000"/>
              <a:gd name="connsiteX3" fmla="*/ 9403920 w 9403920"/>
              <a:gd name="connsiteY3" fmla="*/ 1 h 6858000"/>
              <a:gd name="connsiteX4" fmla="*/ 9403920 w 9403920"/>
              <a:gd name="connsiteY4" fmla="*/ 6858000 h 6858000"/>
              <a:gd name="connsiteX5" fmla="*/ 6787053 w 9403920"/>
              <a:gd name="connsiteY5" fmla="*/ 6858000 h 6858000"/>
              <a:gd name="connsiteX6" fmla="*/ 6787053 w 9403920"/>
              <a:gd name="connsiteY6" fmla="*/ 6857999 h 6858000"/>
              <a:gd name="connsiteX7" fmla="*/ 2530229 w 9403920"/>
              <a:gd name="connsiteY7" fmla="*/ 6857999 h 6858000"/>
              <a:gd name="connsiteX8" fmla="*/ 2530228 w 9403920"/>
              <a:gd name="connsiteY8" fmla="*/ 6858000 h 6858000"/>
              <a:gd name="connsiteX9" fmla="*/ 300893 w 9403920"/>
              <a:gd name="connsiteY9" fmla="*/ 6858000 h 6858000"/>
              <a:gd name="connsiteX10" fmla="*/ 300894 w 9403920"/>
              <a:gd name="connsiteY10" fmla="*/ 6857999 h 6858000"/>
              <a:gd name="connsiteX11" fmla="*/ 0 w 9403920"/>
              <a:gd name="connsiteY11" fmla="*/ 6857999 h 6858000"/>
              <a:gd name="connsiteX12" fmla="*/ 300896 w 9403920"/>
              <a:gd name="connsiteY12" fmla="*/ 6857997 h 6858000"/>
              <a:gd name="connsiteX13" fmla="*/ 4740458 w 9403920"/>
              <a:gd name="connsiteY13" fmla="*/ 1792521 h 6858000"/>
              <a:gd name="connsiteX14" fmla="*/ 6304967 w 9403920"/>
              <a:gd name="connsiteY14" fmla="*/ 1 h 6858000"/>
              <a:gd name="connsiteX15" fmla="*/ 6311485 w 9403920"/>
              <a:gd name="connsiteY15" fmla="*/ 1 h 6858000"/>
              <a:gd name="connsiteX16" fmla="*/ 6311486 w 9403920"/>
              <a:gd name="connsiteY16" fmla="*/ 0 h 6858000"/>
              <a:gd name="connsiteX0" fmla="*/ 6311486 w 9403920"/>
              <a:gd name="connsiteY0" fmla="*/ 0 h 6858000"/>
              <a:gd name="connsiteX1" fmla="*/ 8540820 w 9403920"/>
              <a:gd name="connsiteY1" fmla="*/ 0 h 6858000"/>
              <a:gd name="connsiteX2" fmla="*/ 9403920 w 9403920"/>
              <a:gd name="connsiteY2" fmla="*/ 1 h 6858000"/>
              <a:gd name="connsiteX3" fmla="*/ 9403920 w 9403920"/>
              <a:gd name="connsiteY3" fmla="*/ 6858000 h 6858000"/>
              <a:gd name="connsiteX4" fmla="*/ 6787053 w 9403920"/>
              <a:gd name="connsiteY4" fmla="*/ 6858000 h 6858000"/>
              <a:gd name="connsiteX5" fmla="*/ 6787053 w 9403920"/>
              <a:gd name="connsiteY5" fmla="*/ 6857999 h 6858000"/>
              <a:gd name="connsiteX6" fmla="*/ 2530229 w 9403920"/>
              <a:gd name="connsiteY6" fmla="*/ 6857999 h 6858000"/>
              <a:gd name="connsiteX7" fmla="*/ 2530228 w 9403920"/>
              <a:gd name="connsiteY7" fmla="*/ 6858000 h 6858000"/>
              <a:gd name="connsiteX8" fmla="*/ 300893 w 9403920"/>
              <a:gd name="connsiteY8" fmla="*/ 6858000 h 6858000"/>
              <a:gd name="connsiteX9" fmla="*/ 300894 w 9403920"/>
              <a:gd name="connsiteY9" fmla="*/ 6857999 h 6858000"/>
              <a:gd name="connsiteX10" fmla="*/ 0 w 9403920"/>
              <a:gd name="connsiteY10" fmla="*/ 6857999 h 6858000"/>
              <a:gd name="connsiteX11" fmla="*/ 300896 w 9403920"/>
              <a:gd name="connsiteY11" fmla="*/ 6857997 h 6858000"/>
              <a:gd name="connsiteX12" fmla="*/ 4740458 w 9403920"/>
              <a:gd name="connsiteY12" fmla="*/ 1792521 h 6858000"/>
              <a:gd name="connsiteX13" fmla="*/ 6304967 w 9403920"/>
              <a:gd name="connsiteY13" fmla="*/ 1 h 6858000"/>
              <a:gd name="connsiteX14" fmla="*/ 6311485 w 9403920"/>
              <a:gd name="connsiteY14" fmla="*/ 1 h 6858000"/>
              <a:gd name="connsiteX15" fmla="*/ 6311486 w 9403920"/>
              <a:gd name="connsiteY15" fmla="*/ 0 h 6858000"/>
              <a:gd name="connsiteX0" fmla="*/ 6311486 w 9403920"/>
              <a:gd name="connsiteY0" fmla="*/ 0 h 6858000"/>
              <a:gd name="connsiteX1" fmla="*/ 9403920 w 9403920"/>
              <a:gd name="connsiteY1" fmla="*/ 1 h 6858000"/>
              <a:gd name="connsiteX2" fmla="*/ 9403920 w 9403920"/>
              <a:gd name="connsiteY2" fmla="*/ 6858000 h 6858000"/>
              <a:gd name="connsiteX3" fmla="*/ 6787053 w 9403920"/>
              <a:gd name="connsiteY3" fmla="*/ 6858000 h 6858000"/>
              <a:gd name="connsiteX4" fmla="*/ 6787053 w 9403920"/>
              <a:gd name="connsiteY4" fmla="*/ 6857999 h 6858000"/>
              <a:gd name="connsiteX5" fmla="*/ 2530229 w 9403920"/>
              <a:gd name="connsiteY5" fmla="*/ 6857999 h 6858000"/>
              <a:gd name="connsiteX6" fmla="*/ 2530228 w 9403920"/>
              <a:gd name="connsiteY6" fmla="*/ 6858000 h 6858000"/>
              <a:gd name="connsiteX7" fmla="*/ 300893 w 9403920"/>
              <a:gd name="connsiteY7" fmla="*/ 6858000 h 6858000"/>
              <a:gd name="connsiteX8" fmla="*/ 300894 w 9403920"/>
              <a:gd name="connsiteY8" fmla="*/ 6857999 h 6858000"/>
              <a:gd name="connsiteX9" fmla="*/ 0 w 9403920"/>
              <a:gd name="connsiteY9" fmla="*/ 6857999 h 6858000"/>
              <a:gd name="connsiteX10" fmla="*/ 300896 w 9403920"/>
              <a:gd name="connsiteY10" fmla="*/ 6857997 h 6858000"/>
              <a:gd name="connsiteX11" fmla="*/ 4740458 w 9403920"/>
              <a:gd name="connsiteY11" fmla="*/ 1792521 h 6858000"/>
              <a:gd name="connsiteX12" fmla="*/ 6304967 w 9403920"/>
              <a:gd name="connsiteY12" fmla="*/ 1 h 6858000"/>
              <a:gd name="connsiteX13" fmla="*/ 6311485 w 9403920"/>
              <a:gd name="connsiteY13" fmla="*/ 1 h 6858000"/>
              <a:gd name="connsiteX14" fmla="*/ 6311486 w 9403920"/>
              <a:gd name="connsiteY14" fmla="*/ 0 h 6858000"/>
              <a:gd name="connsiteX0" fmla="*/ 6311486 w 9403920"/>
              <a:gd name="connsiteY0" fmla="*/ 0 h 6858000"/>
              <a:gd name="connsiteX1" fmla="*/ 9403920 w 9403920"/>
              <a:gd name="connsiteY1" fmla="*/ 1 h 6858000"/>
              <a:gd name="connsiteX2" fmla="*/ 9403920 w 9403920"/>
              <a:gd name="connsiteY2" fmla="*/ 6858000 h 6858000"/>
              <a:gd name="connsiteX3" fmla="*/ 6787053 w 9403920"/>
              <a:gd name="connsiteY3" fmla="*/ 6858000 h 6858000"/>
              <a:gd name="connsiteX4" fmla="*/ 6787053 w 9403920"/>
              <a:gd name="connsiteY4" fmla="*/ 6857999 h 6858000"/>
              <a:gd name="connsiteX5" fmla="*/ 2530229 w 9403920"/>
              <a:gd name="connsiteY5" fmla="*/ 6857999 h 6858000"/>
              <a:gd name="connsiteX6" fmla="*/ 2530228 w 9403920"/>
              <a:gd name="connsiteY6" fmla="*/ 6858000 h 6858000"/>
              <a:gd name="connsiteX7" fmla="*/ 300893 w 9403920"/>
              <a:gd name="connsiteY7" fmla="*/ 6858000 h 6858000"/>
              <a:gd name="connsiteX8" fmla="*/ 300894 w 9403920"/>
              <a:gd name="connsiteY8" fmla="*/ 6857999 h 6858000"/>
              <a:gd name="connsiteX9" fmla="*/ 0 w 9403920"/>
              <a:gd name="connsiteY9" fmla="*/ 6857999 h 6858000"/>
              <a:gd name="connsiteX10" fmla="*/ 300896 w 9403920"/>
              <a:gd name="connsiteY10" fmla="*/ 6857997 h 6858000"/>
              <a:gd name="connsiteX11" fmla="*/ 6304967 w 9403920"/>
              <a:gd name="connsiteY11" fmla="*/ 1 h 6858000"/>
              <a:gd name="connsiteX12" fmla="*/ 6311485 w 9403920"/>
              <a:gd name="connsiteY12" fmla="*/ 1 h 6858000"/>
              <a:gd name="connsiteX13" fmla="*/ 6311486 w 9403920"/>
              <a:gd name="connsiteY13"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6486160 w 9103027"/>
              <a:gd name="connsiteY4" fmla="*/ 6857999 h 6858000"/>
              <a:gd name="connsiteX5" fmla="*/ 2229336 w 9103027"/>
              <a:gd name="connsiteY5" fmla="*/ 6857999 h 6858000"/>
              <a:gd name="connsiteX6" fmla="*/ 2229335 w 9103027"/>
              <a:gd name="connsiteY6" fmla="*/ 6858000 h 6858000"/>
              <a:gd name="connsiteX7" fmla="*/ 0 w 9103027"/>
              <a:gd name="connsiteY7" fmla="*/ 6858000 h 6858000"/>
              <a:gd name="connsiteX8" fmla="*/ 1 w 9103027"/>
              <a:gd name="connsiteY8" fmla="*/ 6857999 h 6858000"/>
              <a:gd name="connsiteX9" fmla="*/ 3 w 9103027"/>
              <a:gd name="connsiteY9" fmla="*/ 6857997 h 6858000"/>
              <a:gd name="connsiteX10" fmla="*/ 6004074 w 9103027"/>
              <a:gd name="connsiteY10" fmla="*/ 1 h 6858000"/>
              <a:gd name="connsiteX11" fmla="*/ 6010592 w 9103027"/>
              <a:gd name="connsiteY11" fmla="*/ 1 h 6858000"/>
              <a:gd name="connsiteX12" fmla="*/ 6010593 w 9103027"/>
              <a:gd name="connsiteY12"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6486160 w 9103027"/>
              <a:gd name="connsiteY4" fmla="*/ 6857999 h 6858000"/>
              <a:gd name="connsiteX5" fmla="*/ 2229336 w 9103027"/>
              <a:gd name="connsiteY5" fmla="*/ 6857999 h 6858000"/>
              <a:gd name="connsiteX6" fmla="*/ 0 w 9103027"/>
              <a:gd name="connsiteY6" fmla="*/ 6858000 h 6858000"/>
              <a:gd name="connsiteX7" fmla="*/ 1 w 9103027"/>
              <a:gd name="connsiteY7" fmla="*/ 6857999 h 6858000"/>
              <a:gd name="connsiteX8" fmla="*/ 3 w 9103027"/>
              <a:gd name="connsiteY8" fmla="*/ 6857997 h 6858000"/>
              <a:gd name="connsiteX9" fmla="*/ 6004074 w 9103027"/>
              <a:gd name="connsiteY9" fmla="*/ 1 h 6858000"/>
              <a:gd name="connsiteX10" fmla="*/ 6010592 w 9103027"/>
              <a:gd name="connsiteY10" fmla="*/ 1 h 6858000"/>
              <a:gd name="connsiteX11" fmla="*/ 6010593 w 9103027"/>
              <a:gd name="connsiteY11"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2229336 w 9103027"/>
              <a:gd name="connsiteY4" fmla="*/ 6857999 h 6858000"/>
              <a:gd name="connsiteX5" fmla="*/ 0 w 9103027"/>
              <a:gd name="connsiteY5" fmla="*/ 6858000 h 6858000"/>
              <a:gd name="connsiteX6" fmla="*/ 1 w 9103027"/>
              <a:gd name="connsiteY6" fmla="*/ 6857999 h 6858000"/>
              <a:gd name="connsiteX7" fmla="*/ 3 w 9103027"/>
              <a:gd name="connsiteY7" fmla="*/ 6857997 h 6858000"/>
              <a:gd name="connsiteX8" fmla="*/ 6004074 w 9103027"/>
              <a:gd name="connsiteY8" fmla="*/ 1 h 6858000"/>
              <a:gd name="connsiteX9" fmla="*/ 6010592 w 9103027"/>
              <a:gd name="connsiteY9" fmla="*/ 1 h 6858000"/>
              <a:gd name="connsiteX10" fmla="*/ 6010593 w 9103027"/>
              <a:gd name="connsiteY10"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2229336 w 9103027"/>
              <a:gd name="connsiteY3" fmla="*/ 6857999 h 6858000"/>
              <a:gd name="connsiteX4" fmla="*/ 0 w 9103027"/>
              <a:gd name="connsiteY4" fmla="*/ 6858000 h 6858000"/>
              <a:gd name="connsiteX5" fmla="*/ 1 w 9103027"/>
              <a:gd name="connsiteY5" fmla="*/ 6857999 h 6858000"/>
              <a:gd name="connsiteX6" fmla="*/ 3 w 9103027"/>
              <a:gd name="connsiteY6" fmla="*/ 6857997 h 6858000"/>
              <a:gd name="connsiteX7" fmla="*/ 6004074 w 9103027"/>
              <a:gd name="connsiteY7" fmla="*/ 1 h 6858000"/>
              <a:gd name="connsiteX8" fmla="*/ 6010592 w 9103027"/>
              <a:gd name="connsiteY8" fmla="*/ 1 h 6858000"/>
              <a:gd name="connsiteX9" fmla="*/ 6010593 w 9103027"/>
              <a:gd name="connsiteY9"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0 w 9103027"/>
              <a:gd name="connsiteY3" fmla="*/ 6858000 h 6858000"/>
              <a:gd name="connsiteX4" fmla="*/ 1 w 9103027"/>
              <a:gd name="connsiteY4" fmla="*/ 6857999 h 6858000"/>
              <a:gd name="connsiteX5" fmla="*/ 3 w 9103027"/>
              <a:gd name="connsiteY5" fmla="*/ 6857997 h 6858000"/>
              <a:gd name="connsiteX6" fmla="*/ 6004074 w 9103027"/>
              <a:gd name="connsiteY6" fmla="*/ 1 h 6858000"/>
              <a:gd name="connsiteX7" fmla="*/ 6010592 w 9103027"/>
              <a:gd name="connsiteY7" fmla="*/ 1 h 6858000"/>
              <a:gd name="connsiteX8" fmla="*/ 6010593 w 9103027"/>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03027" h="6858000">
                <a:moveTo>
                  <a:pt x="6010593" y="0"/>
                </a:moveTo>
                <a:lnTo>
                  <a:pt x="9103027" y="1"/>
                </a:lnTo>
                <a:lnTo>
                  <a:pt x="9103027" y="6858000"/>
                </a:lnTo>
                <a:lnTo>
                  <a:pt x="0" y="6858000"/>
                </a:lnTo>
                <a:lnTo>
                  <a:pt x="1" y="6857999"/>
                </a:lnTo>
                <a:lnTo>
                  <a:pt x="3" y="6857997"/>
                </a:lnTo>
                <a:lnTo>
                  <a:pt x="6004074" y="1"/>
                </a:lnTo>
                <a:lnTo>
                  <a:pt x="6010592" y="1"/>
                </a:lnTo>
                <a:lnTo>
                  <a:pt x="6010593"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3">
            <a:extLst>
              <a:ext uri="{FF2B5EF4-FFF2-40B4-BE49-F238E27FC236}">
                <a16:creationId xmlns:a16="http://schemas.microsoft.com/office/drawing/2014/main" id="{6BAC022C-3F5B-4776-2262-D40E9456F33C}"/>
              </a:ext>
            </a:extLst>
          </p:cNvPr>
          <p:cNvPicPr>
            <a:picLocks noChangeAspect="1"/>
          </p:cNvPicPr>
          <p:nvPr/>
        </p:nvPicPr>
        <p:blipFill rotWithShape="1">
          <a:blip r:embed="rId2">
            <a:alphaModFix/>
          </a:blip>
          <a:srcRect l="4900" r="6174" b="2"/>
          <a:stretch/>
        </p:blipFill>
        <p:spPr>
          <a:xfrm>
            <a:off x="20" y="10"/>
            <a:ext cx="9102514" cy="6857990"/>
          </a:xfrm>
          <a:custGeom>
            <a:avLst/>
            <a:gdLst/>
            <a:ahLst/>
            <a:cxnLst/>
            <a:rect l="l" t="t" r="r" b="b"/>
            <a:pathLst>
              <a:path w="9102534" h="6858000">
                <a:moveTo>
                  <a:pt x="0" y="0"/>
                </a:moveTo>
                <a:lnTo>
                  <a:pt x="9102534" y="0"/>
                </a:lnTo>
                <a:lnTo>
                  <a:pt x="9102532" y="2"/>
                </a:lnTo>
                <a:cubicBezTo>
                  <a:pt x="9102532" y="3"/>
                  <a:pt x="9102531" y="3"/>
                  <a:pt x="9102531" y="4"/>
                </a:cubicBezTo>
                <a:lnTo>
                  <a:pt x="3091942" y="6858000"/>
                </a:lnTo>
                <a:lnTo>
                  <a:pt x="0" y="6858000"/>
                </a:lnTo>
                <a:close/>
              </a:path>
            </a:pathLst>
          </a:custGeom>
        </p:spPr>
      </p:pic>
      <p:sp>
        <p:nvSpPr>
          <p:cNvPr id="26" name="Freeform: Shape 25">
            <a:extLst>
              <a:ext uri="{FF2B5EF4-FFF2-40B4-BE49-F238E27FC236}">
                <a16:creationId xmlns:a16="http://schemas.microsoft.com/office/drawing/2014/main" id="{BFB227E1-F100-4CF9-9797-1E2001BBE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143001" y="1203866"/>
            <a:ext cx="3813888" cy="1958340"/>
          </a:xfrm>
        </p:spPr>
        <p:txBody>
          <a:bodyPr vert="horz" lIns="91440" tIns="45720" rIns="91440" bIns="45720" rtlCol="0" anchor="t">
            <a:normAutofit/>
          </a:bodyPr>
          <a:lstStyle/>
          <a:p>
            <a:pPr>
              <a:lnSpc>
                <a:spcPct val="90000"/>
              </a:lnSpc>
            </a:pPr>
            <a:r>
              <a:rPr lang="en-US" sz="2800" b="1" u="sng" kern="1200">
                <a:solidFill>
                  <a:srgbClr val="FFFFFF"/>
                </a:solidFill>
                <a:latin typeface="+mj-lt"/>
                <a:ea typeface="+mj-ea"/>
                <a:cs typeface="+mj-cs"/>
              </a:rPr>
              <a:t>Dreamscape Destinations</a:t>
            </a:r>
            <a:endParaRPr lang="en-US" sz="2800" kern="1200">
              <a:solidFill>
                <a:srgbClr val="FFFFFF"/>
              </a:solidFill>
              <a:latin typeface="+mj-lt"/>
              <a:ea typeface="+mj-ea"/>
              <a:cs typeface="+mj-cs"/>
            </a:endParaRPr>
          </a:p>
        </p:txBody>
      </p:sp>
      <p:sp>
        <p:nvSpPr>
          <p:cNvPr id="3" name="Subtitle 2"/>
          <p:cNvSpPr>
            <a:spLocks noGrp="1"/>
          </p:cNvSpPr>
          <p:nvPr>
            <p:ph type="subTitle" idx="1"/>
          </p:nvPr>
        </p:nvSpPr>
        <p:spPr>
          <a:xfrm>
            <a:off x="6335907" y="1393687"/>
            <a:ext cx="4713092" cy="4321313"/>
          </a:xfrm>
        </p:spPr>
        <p:txBody>
          <a:bodyPr vert="horz" lIns="91440" tIns="45720" rIns="91440" bIns="45720" rtlCol="0" anchor="b">
            <a:normAutofit/>
          </a:bodyPr>
          <a:lstStyle/>
          <a:p>
            <a:pPr marL="285750" indent="-285750" algn="r">
              <a:lnSpc>
                <a:spcPct val="110000"/>
              </a:lnSpc>
              <a:buFont typeface="Arial"/>
              <a:buChar char="•"/>
            </a:pPr>
            <a:r>
              <a:rPr lang="en-US" dirty="0"/>
              <a:t>Veeresh Sakali</a:t>
            </a:r>
          </a:p>
          <a:p>
            <a:pPr marL="285750" indent="-285750" algn="r">
              <a:lnSpc>
                <a:spcPct val="110000"/>
              </a:lnSpc>
              <a:buFont typeface="Arial"/>
              <a:buChar char="•"/>
            </a:pPr>
            <a:r>
              <a:rPr lang="en-US" dirty="0"/>
              <a:t>Susmith </a:t>
            </a:r>
            <a:r>
              <a:rPr lang="en-US" err="1"/>
              <a:t>Meesa</a:t>
            </a:r>
            <a:endParaRPr lang="en-US"/>
          </a:p>
          <a:p>
            <a:pPr marL="285750" indent="-285750" algn="r">
              <a:lnSpc>
                <a:spcPct val="110000"/>
              </a:lnSpc>
              <a:buFont typeface="Arial"/>
              <a:buChar char="•"/>
            </a:pPr>
            <a:r>
              <a:rPr lang="en-US" dirty="0"/>
              <a:t>Harshath </a:t>
            </a:r>
            <a:r>
              <a:rPr lang="en-US" err="1"/>
              <a:t>Budida</a:t>
            </a:r>
            <a:endParaRPr lang="en-US"/>
          </a:p>
          <a:p>
            <a:pPr marL="285750" indent="-285750" algn="r">
              <a:lnSpc>
                <a:spcPct val="110000"/>
              </a:lnSpc>
              <a:buFont typeface="Arial"/>
              <a:buChar char="•"/>
            </a:pPr>
            <a:r>
              <a:rPr lang="en-US" dirty="0"/>
              <a:t>Harshitha </a:t>
            </a:r>
            <a:r>
              <a:rPr lang="en-US" err="1"/>
              <a:t>Thokala</a:t>
            </a:r>
            <a:endParaRPr lang="en-US"/>
          </a:p>
          <a:p>
            <a:pPr marL="285750" indent="-285750" algn="r">
              <a:lnSpc>
                <a:spcPct val="110000"/>
              </a:lnSpc>
              <a:buFont typeface="Arial"/>
              <a:buChar char="•"/>
            </a:pPr>
            <a:r>
              <a:rPr lang="en-US" dirty="0"/>
              <a:t>Gopi Krishna Kummari</a:t>
            </a:r>
          </a:p>
          <a:p>
            <a:pPr marL="285750" indent="-285750" algn="r">
              <a:lnSpc>
                <a:spcPct val="110000"/>
              </a:lnSpc>
              <a:buFont typeface="Arial"/>
              <a:buChar char="•"/>
            </a:pPr>
            <a:r>
              <a:rPr lang="en-US" dirty="0"/>
              <a:t>Pooja Sree Poka</a:t>
            </a:r>
          </a:p>
          <a:p>
            <a:pPr marL="285750" indent="-285750" algn="r">
              <a:lnSpc>
                <a:spcPct val="110000"/>
              </a:lnSpc>
              <a:buFont typeface="Arial"/>
              <a:buChar char="•"/>
            </a:pPr>
            <a:r>
              <a:rPr lang="en-US" dirty="0"/>
              <a:t>Sashidhar Chary </a:t>
            </a:r>
            <a:r>
              <a:rPr lang="en-US" err="1"/>
              <a:t>Viswanathula</a:t>
            </a:r>
            <a:endParaRPr lang="en-US"/>
          </a:p>
          <a:p>
            <a:pPr marL="285750" indent="-285750" algn="r">
              <a:lnSpc>
                <a:spcPct val="110000"/>
              </a:lnSpc>
              <a:buFont typeface="Arial"/>
              <a:buChar char="•"/>
            </a:pPr>
            <a:r>
              <a:rPr lang="en-US" dirty="0"/>
              <a:t>Balaji Valeti</a:t>
            </a:r>
          </a:p>
          <a:p>
            <a:pPr algn="r">
              <a:lnSpc>
                <a:spcPct val="110000"/>
              </a:lnSpc>
            </a:pPr>
            <a:endParaRPr lang="en-US" dirty="0"/>
          </a:p>
        </p:txBody>
      </p:sp>
      <p:cxnSp>
        <p:nvCxnSpPr>
          <p:cNvPr id="28" name="Straight Connector 27">
            <a:extLst>
              <a:ext uri="{FF2B5EF4-FFF2-40B4-BE49-F238E27FC236}">
                <a16:creationId xmlns:a16="http://schemas.microsoft.com/office/drawing/2014/main" id="{A06758A3-C4A6-479A-8755-3BEC631429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46F82-5AB3-D873-1137-7748A7EC1BF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B6027C8-CD64-9C15-D5EE-821465A0CF4D}"/>
              </a:ext>
            </a:extLst>
          </p:cNvPr>
          <p:cNvSpPr>
            <a:spLocks noGrp="1"/>
          </p:cNvSpPr>
          <p:nvPr>
            <p:ph idx="1"/>
          </p:nvPr>
        </p:nvSpPr>
        <p:spPr/>
        <p:txBody>
          <a:bodyPr vert="horz" lIns="91440" tIns="45720" rIns="91440" bIns="45720" rtlCol="0" anchor="t">
            <a:normAutofit lnSpcReduction="10000"/>
          </a:bodyPr>
          <a:lstStyle/>
          <a:p>
            <a:pPr marL="0" indent="0" algn="ctr">
              <a:buNone/>
            </a:pPr>
            <a:r>
              <a:rPr lang="en-US" dirty="0">
                <a:ea typeface="+mn-lt"/>
                <a:cs typeface="+mn-lt"/>
              </a:rPr>
              <a:t>In conclusion, Dreamscape represents a groundbreaking endeavor in the realm of online tour and travel agency platforms. Through meticulous planning, innovative technology, and a dedicated team, we have crafted a proposal that aims to redefine the way travelers explore the world. With a user-centric approach, robust technical architecture, and a passion for delivering exceptional experiences, Dreamscape is poised to revolutionize the travel industry and inspire wanderlust in adventurers worldwide. We are confident that our comprehensive proposal lays the groundwork for a successful project that will not only meet but exceed the expectations of our stakeholders and users. As we move forward, we are excited to bring Dreamscape to life and embark on this transformative journey together.</a:t>
            </a:r>
            <a:endParaRPr lang="en-US" dirty="0"/>
          </a:p>
        </p:txBody>
      </p:sp>
    </p:spTree>
    <p:extLst>
      <p:ext uri="{BB962C8B-B14F-4D97-AF65-F5344CB8AC3E}">
        <p14:creationId xmlns:p14="http://schemas.microsoft.com/office/powerpoint/2010/main" val="40631802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9" name="Straight Connector 8">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1CB17C-7498-E83B-06C9-08B23B7E41D2}"/>
              </a:ext>
            </a:extLst>
          </p:cNvPr>
          <p:cNvSpPr>
            <a:spLocks noGrp="1"/>
          </p:cNvSpPr>
          <p:nvPr>
            <p:ph type="title"/>
          </p:nvPr>
        </p:nvSpPr>
        <p:spPr>
          <a:xfrm>
            <a:off x="2477929" y="1181101"/>
            <a:ext cx="7236143" cy="2610914"/>
          </a:xfrm>
        </p:spPr>
        <p:txBody>
          <a:bodyPr vert="horz" lIns="91440" tIns="45720" rIns="91440" bIns="45720" rtlCol="0" anchor="b">
            <a:normAutofit/>
          </a:bodyPr>
          <a:lstStyle/>
          <a:p>
            <a:r>
              <a:rPr lang="en-US" sz="4800" cap="all" spc="300"/>
              <a:t>Thank You</a:t>
            </a:r>
          </a:p>
        </p:txBody>
      </p:sp>
      <p:sp>
        <p:nvSpPr>
          <p:cNvPr id="13" name="Freeform: Shape 12">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5" name="Straight Connector 14">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reeform: Shape 16">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380219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EFA4A-A82C-DF9A-C481-6A46DCCF06DE}"/>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69B4C7F9-66F5-2DAC-B5A4-86AAB225A2B1}"/>
              </a:ext>
            </a:extLst>
          </p:cNvPr>
          <p:cNvSpPr>
            <a:spLocks noGrp="1"/>
          </p:cNvSpPr>
          <p:nvPr>
            <p:ph idx="1"/>
          </p:nvPr>
        </p:nvSpPr>
        <p:spPr/>
        <p:txBody>
          <a:bodyPr vert="horz" lIns="91440" tIns="45720" rIns="91440" bIns="45720" rtlCol="0" anchor="t">
            <a:normAutofit fontScale="92500" lnSpcReduction="20000"/>
          </a:bodyPr>
          <a:lstStyle/>
          <a:p>
            <a:r>
              <a:rPr lang="en-US" dirty="0"/>
              <a:t>Project</a:t>
            </a:r>
          </a:p>
          <a:p>
            <a:r>
              <a:rPr lang="en-US" dirty="0"/>
              <a:t>Project Motive</a:t>
            </a:r>
          </a:p>
          <a:p>
            <a:r>
              <a:rPr lang="en-US" dirty="0"/>
              <a:t>Project Description </a:t>
            </a:r>
          </a:p>
          <a:p>
            <a:r>
              <a:rPr lang="en-US" dirty="0"/>
              <a:t>Project Timeline</a:t>
            </a:r>
          </a:p>
          <a:p>
            <a:r>
              <a:rPr lang="en-US" sz="1900" dirty="0">
                <a:latin typeface="Arial"/>
                <a:cs typeface="Arial"/>
              </a:rPr>
              <a:t>Risk Analysis</a:t>
            </a:r>
          </a:p>
          <a:p>
            <a:pPr marL="514350" lvl="1" indent="-285750">
              <a:buFont typeface="Arial" panose="020B0604020202020204" pitchFamily="34" charset="0"/>
              <a:buChar char="•"/>
            </a:pPr>
            <a:r>
              <a:rPr lang="en-US" sz="1700" i="0" dirty="0">
                <a:latin typeface="Times New Roman"/>
                <a:cs typeface="Times New Roman"/>
              </a:rPr>
              <a:t>Technical Complexity</a:t>
            </a:r>
          </a:p>
          <a:p>
            <a:pPr marL="514350" lvl="1" indent="-285750">
              <a:buFont typeface="Arial" panose="020B0604020202020204" pitchFamily="34" charset="0"/>
              <a:buChar char="•"/>
            </a:pPr>
            <a:r>
              <a:rPr lang="en-US" sz="1700" i="0" dirty="0">
                <a:latin typeface="Times New Roman"/>
                <a:cs typeface="Times New Roman"/>
              </a:rPr>
              <a:t>Resource Constraints</a:t>
            </a:r>
          </a:p>
          <a:p>
            <a:pPr marL="514350" lvl="1" indent="-285750">
              <a:buFont typeface="Arial" panose="020B0604020202020204" pitchFamily="34" charset="0"/>
              <a:buChar char="•"/>
            </a:pPr>
            <a:r>
              <a:rPr lang="en-US" sz="1700" i="0" dirty="0">
                <a:latin typeface="Times New Roman"/>
                <a:cs typeface="Times New Roman"/>
              </a:rPr>
              <a:t>Scope Creep</a:t>
            </a:r>
            <a:endParaRPr lang="en-US"/>
          </a:p>
          <a:p>
            <a:r>
              <a:rPr lang="en-US" dirty="0">
                <a:latin typeface="Times New Roman"/>
                <a:cs typeface="Times New Roman"/>
              </a:rPr>
              <a:t>Conclusion</a:t>
            </a:r>
            <a:r>
              <a:rPr lang="en-US" i="0" dirty="0">
                <a:latin typeface="Times New Roman"/>
                <a:cs typeface="Times New Roman"/>
              </a:rPr>
              <a:t> </a:t>
            </a:r>
            <a:endParaRPr lang="en-US" dirty="0"/>
          </a:p>
          <a:p>
            <a:pPr lvl="1"/>
            <a:endParaRPr lang="en-US" i="0" dirty="0">
              <a:latin typeface="Walbaum Display"/>
              <a:cs typeface="Times New Roman"/>
            </a:endParaRPr>
          </a:p>
        </p:txBody>
      </p:sp>
    </p:spTree>
    <p:extLst>
      <p:ext uri="{BB962C8B-B14F-4D97-AF65-F5344CB8AC3E}">
        <p14:creationId xmlns:p14="http://schemas.microsoft.com/office/powerpoint/2010/main" val="4967080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9" name="Straight Connector 8">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38CFE-FE56-42B2-B008-FCCE113E47F1}"/>
              </a:ext>
            </a:extLst>
          </p:cNvPr>
          <p:cNvSpPr>
            <a:spLocks noGrp="1"/>
          </p:cNvSpPr>
          <p:nvPr>
            <p:ph type="title"/>
          </p:nvPr>
        </p:nvSpPr>
        <p:spPr>
          <a:xfrm>
            <a:off x="2477929" y="1181101"/>
            <a:ext cx="7236143" cy="2610914"/>
          </a:xfrm>
        </p:spPr>
        <p:txBody>
          <a:bodyPr vert="horz" lIns="91440" tIns="45720" rIns="91440" bIns="45720" rtlCol="0" anchor="b">
            <a:normAutofit/>
          </a:bodyPr>
          <a:lstStyle/>
          <a:p>
            <a:r>
              <a:rPr lang="en-US" sz="2600" b="1" u="sng" cap="all" spc="300"/>
              <a:t>DREAMSCAPE DESTINATIONS</a:t>
            </a:r>
            <a:endParaRPr lang="en-US" sz="2600" cap="all" spc="300"/>
          </a:p>
        </p:txBody>
      </p:sp>
      <p:sp>
        <p:nvSpPr>
          <p:cNvPr id="13" name="Freeform: Shape 12">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5" name="Straight Connector 14">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reeform: Shape 16">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728237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A90E-A842-4C2C-CCE5-8A0B0F3D2DAB}"/>
              </a:ext>
            </a:extLst>
          </p:cNvPr>
          <p:cNvSpPr>
            <a:spLocks noGrp="1"/>
          </p:cNvSpPr>
          <p:nvPr>
            <p:ph type="title"/>
          </p:nvPr>
        </p:nvSpPr>
        <p:spPr/>
        <p:txBody>
          <a:bodyPr/>
          <a:lstStyle/>
          <a:p>
            <a:r>
              <a:rPr lang="en-US" dirty="0">
                <a:ea typeface="+mj-lt"/>
                <a:cs typeface="+mj-lt"/>
              </a:rPr>
              <a:t>Project Motive</a:t>
            </a:r>
            <a:endParaRPr lang="en-US" dirty="0"/>
          </a:p>
        </p:txBody>
      </p:sp>
      <p:sp>
        <p:nvSpPr>
          <p:cNvPr id="3" name="Content Placeholder 2">
            <a:extLst>
              <a:ext uri="{FF2B5EF4-FFF2-40B4-BE49-F238E27FC236}">
                <a16:creationId xmlns:a16="http://schemas.microsoft.com/office/drawing/2014/main" id="{4161301A-72D1-C33C-2719-04246F581BE4}"/>
              </a:ext>
            </a:extLst>
          </p:cNvPr>
          <p:cNvSpPr>
            <a:spLocks noGrp="1"/>
          </p:cNvSpPr>
          <p:nvPr>
            <p:ph idx="1"/>
          </p:nvPr>
        </p:nvSpPr>
        <p:spPr/>
        <p:txBody>
          <a:bodyPr vert="horz" lIns="91440" tIns="45720" rIns="91440" bIns="45720" rtlCol="0" anchor="t">
            <a:normAutofit/>
          </a:bodyPr>
          <a:lstStyle/>
          <a:p>
            <a:pPr marL="0" indent="0" algn="ctr">
              <a:buNone/>
            </a:pPr>
            <a:r>
              <a:rPr lang="en-US" dirty="0">
                <a:ea typeface="+mn-lt"/>
                <a:cs typeface="+mn-lt"/>
              </a:rPr>
              <a:t>Dreamscape embodies our shared passion for travel and exploration, driving us to create a seamless online platform where adventurers can turn their dreams into reality. With innovation and dedication at our core, we're motivated to redefine the travel experience, inspiring wanderlust and crafting unforgettable journeys for travelers worldwide. Together, we're embarking on an exciting journey to revolutionize how people discover and indulge in the beauty of our world.</a:t>
            </a:r>
            <a:endParaRPr lang="en-US" dirty="0"/>
          </a:p>
        </p:txBody>
      </p:sp>
    </p:spTree>
    <p:extLst>
      <p:ext uri="{BB962C8B-B14F-4D97-AF65-F5344CB8AC3E}">
        <p14:creationId xmlns:p14="http://schemas.microsoft.com/office/powerpoint/2010/main" val="30330646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A17B7-B269-B05C-9FF0-82BAC64E80F4}"/>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D15874D7-0219-238C-7C29-E6D31EC6CA62}"/>
              </a:ext>
            </a:extLst>
          </p:cNvPr>
          <p:cNvSpPr>
            <a:spLocks noGrp="1"/>
          </p:cNvSpPr>
          <p:nvPr>
            <p:ph idx="1"/>
          </p:nvPr>
        </p:nvSpPr>
        <p:spPr/>
        <p:txBody>
          <a:bodyPr vert="horz" lIns="91440" tIns="45720" rIns="91440" bIns="45720" rtlCol="0" anchor="t">
            <a:normAutofit/>
          </a:bodyPr>
          <a:lstStyle/>
          <a:p>
            <a:pPr marL="0" indent="0" algn="ctr">
              <a:buNone/>
            </a:pPr>
            <a:r>
              <a:rPr lang="en-US" dirty="0">
                <a:ea typeface="+mn-lt"/>
                <a:cs typeface="+mn-lt"/>
              </a:rPr>
              <a:t>Our motive is to provide a perfect tour planning site where users can see the available spots and their total expenses. Users will also be able to add or remove some services from the total package </a:t>
            </a:r>
            <a:r>
              <a:rPr lang="en-US" dirty="0" err="1">
                <a:ea typeface="+mn-lt"/>
                <a:cs typeface="+mn-lt"/>
              </a:rPr>
              <a:t>i.e</a:t>
            </a:r>
            <a:r>
              <a:rPr lang="en-US" dirty="0">
                <a:ea typeface="+mn-lt"/>
                <a:cs typeface="+mn-lt"/>
              </a:rPr>
              <a:t> food expenses, hotel type etc. at the end the users will make a payment to book their wonderful journey with us. </a:t>
            </a:r>
            <a:endParaRPr lang="en-US">
              <a:ea typeface="+mn-lt"/>
              <a:cs typeface="+mn-lt"/>
            </a:endParaRPr>
          </a:p>
          <a:p>
            <a:pPr marL="0" indent="0" algn="ctr">
              <a:buNone/>
            </a:pPr>
            <a:r>
              <a:rPr lang="en-US" dirty="0">
                <a:ea typeface="+mn-lt"/>
                <a:cs typeface="+mn-lt"/>
              </a:rPr>
              <a:t>For the backend we will be using Nodes.JS Express framework and will link it to SQLite3 database. The front end will be designed on React  while including Bootstrap in it.</a:t>
            </a:r>
            <a:endParaRPr lang="en-US" dirty="0"/>
          </a:p>
        </p:txBody>
      </p:sp>
    </p:spTree>
    <p:extLst>
      <p:ext uri="{BB962C8B-B14F-4D97-AF65-F5344CB8AC3E}">
        <p14:creationId xmlns:p14="http://schemas.microsoft.com/office/powerpoint/2010/main" val="30277271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A717-C6BC-6B55-C26B-4A3B0FC983C5}"/>
              </a:ext>
            </a:extLst>
          </p:cNvPr>
          <p:cNvSpPr>
            <a:spLocks noGrp="1"/>
          </p:cNvSpPr>
          <p:nvPr>
            <p:ph type="title"/>
          </p:nvPr>
        </p:nvSpPr>
        <p:spPr>
          <a:xfrm>
            <a:off x="1143000" y="805700"/>
            <a:ext cx="9905999" cy="1024722"/>
          </a:xfrm>
        </p:spPr>
        <p:txBody>
          <a:bodyPr>
            <a:normAutofit/>
          </a:bodyPr>
          <a:lstStyle/>
          <a:p>
            <a:r>
              <a:rPr lang="en-US" dirty="0"/>
              <a:t>Project Timeline</a:t>
            </a:r>
          </a:p>
        </p:txBody>
      </p:sp>
      <p:pic>
        <p:nvPicPr>
          <p:cNvPr id="5" name="Content Placeholder 4">
            <a:extLst>
              <a:ext uri="{FF2B5EF4-FFF2-40B4-BE49-F238E27FC236}">
                <a16:creationId xmlns:a16="http://schemas.microsoft.com/office/drawing/2014/main" id="{AF7D2942-0DD5-4D1B-0AD5-55EEBA3860A2}"/>
              </a:ext>
            </a:extLst>
          </p:cNvPr>
          <p:cNvPicPr>
            <a:picLocks noGrp="1" noChangeAspect="1"/>
          </p:cNvPicPr>
          <p:nvPr>
            <p:ph idx="1"/>
          </p:nvPr>
        </p:nvPicPr>
        <p:blipFill>
          <a:blip r:embed="rId2"/>
          <a:stretch>
            <a:fillRect/>
          </a:stretch>
        </p:blipFill>
        <p:spPr>
          <a:xfrm>
            <a:off x="194982" y="2287625"/>
            <a:ext cx="11802034" cy="3655919"/>
          </a:xfrm>
        </p:spPr>
      </p:pic>
    </p:spTree>
    <p:extLst>
      <p:ext uri="{BB962C8B-B14F-4D97-AF65-F5344CB8AC3E}">
        <p14:creationId xmlns:p14="http://schemas.microsoft.com/office/powerpoint/2010/main" val="22371080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CAD4-5B91-9FBD-C2C1-560CF7D3E2C1}"/>
              </a:ext>
            </a:extLst>
          </p:cNvPr>
          <p:cNvSpPr>
            <a:spLocks noGrp="1"/>
          </p:cNvSpPr>
          <p:nvPr>
            <p:ph type="title"/>
          </p:nvPr>
        </p:nvSpPr>
        <p:spPr/>
        <p:txBody>
          <a:bodyPr/>
          <a:lstStyle/>
          <a:p>
            <a:r>
              <a:rPr lang="en-US" dirty="0"/>
              <a:t>Risk Analysis - </a:t>
            </a:r>
            <a:r>
              <a:rPr lang="en-US" dirty="0">
                <a:ea typeface="+mj-lt"/>
                <a:cs typeface="+mj-lt"/>
              </a:rPr>
              <a:t>Technical Complexity</a:t>
            </a:r>
            <a:endParaRPr lang="en-US" dirty="0"/>
          </a:p>
        </p:txBody>
      </p:sp>
      <p:sp>
        <p:nvSpPr>
          <p:cNvPr id="3" name="Content Placeholder 2">
            <a:extLst>
              <a:ext uri="{FF2B5EF4-FFF2-40B4-BE49-F238E27FC236}">
                <a16:creationId xmlns:a16="http://schemas.microsoft.com/office/drawing/2014/main" id="{3B6BC9B0-6454-1BB6-6F26-021663203FD8}"/>
              </a:ext>
            </a:extLst>
          </p:cNvPr>
          <p:cNvSpPr>
            <a:spLocks noGrp="1"/>
          </p:cNvSpPr>
          <p:nvPr>
            <p:ph idx="1"/>
          </p:nvPr>
        </p:nvSpPr>
        <p:spPr/>
        <p:txBody>
          <a:bodyPr vert="horz" lIns="91440" tIns="45720" rIns="91440" bIns="45720" rtlCol="0" anchor="t">
            <a:normAutofit fontScale="85000" lnSpcReduction="20000"/>
          </a:bodyPr>
          <a:lstStyle/>
          <a:p>
            <a:r>
              <a:rPr lang="en-US" dirty="0">
                <a:ea typeface="+mn-lt"/>
                <a:cs typeface="+mn-lt"/>
              </a:rPr>
              <a:t>Risk: The project involves integrating various technologies and implementing complex functionalities such as backend development with Node.js, database management with SQLite3, and front-end development with React. Any technical challenges or limitations could delay the project timeline.</a:t>
            </a:r>
            <a:endParaRPr lang="en-US" dirty="0"/>
          </a:p>
          <a:p>
            <a:r>
              <a:rPr lang="en-US" dirty="0">
                <a:ea typeface="+mn-lt"/>
                <a:cs typeface="+mn-lt"/>
              </a:rPr>
              <a:t>Monitoring Plan: Regular team meetings will include discussions on technical progress and challenges. Project managers will monitor the development process closely to identify any technical roadblocks.</a:t>
            </a:r>
            <a:endParaRPr lang="en-US" dirty="0"/>
          </a:p>
          <a:p>
            <a:r>
              <a:rPr lang="en-US" dirty="0">
                <a:ea typeface="+mn-lt"/>
                <a:cs typeface="+mn-lt"/>
              </a:rPr>
              <a:t>Reevaluation: Technical risks will be reevaluated during weekly project status updates and sprint retrospectives. The team will assess progress and address any new technical challenges as they arise.</a:t>
            </a:r>
            <a:endParaRPr lang="en-US" dirty="0"/>
          </a:p>
          <a:p>
            <a:r>
              <a:rPr lang="en-US" dirty="0">
                <a:ea typeface="+mn-lt"/>
                <a:cs typeface="+mn-lt"/>
              </a:rPr>
              <a:t>Contingency Plan: Allocate additional resources or seek external expertise if the team encounters significant technical difficulties. Adjust project timelines and priorities if necessary to accommodate technical constraints.</a:t>
            </a:r>
            <a:endParaRPr lang="en-US" dirty="0"/>
          </a:p>
        </p:txBody>
      </p:sp>
    </p:spTree>
    <p:extLst>
      <p:ext uri="{BB962C8B-B14F-4D97-AF65-F5344CB8AC3E}">
        <p14:creationId xmlns:p14="http://schemas.microsoft.com/office/powerpoint/2010/main" val="21598361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CAD4-5B91-9FBD-C2C1-560CF7D3E2C1}"/>
              </a:ext>
            </a:extLst>
          </p:cNvPr>
          <p:cNvSpPr>
            <a:spLocks noGrp="1"/>
          </p:cNvSpPr>
          <p:nvPr>
            <p:ph type="title"/>
          </p:nvPr>
        </p:nvSpPr>
        <p:spPr/>
        <p:txBody>
          <a:bodyPr/>
          <a:lstStyle/>
          <a:p>
            <a:r>
              <a:rPr lang="en-US" dirty="0"/>
              <a:t>Risk Analysis - </a:t>
            </a:r>
            <a:r>
              <a:rPr lang="en-US" dirty="0">
                <a:ea typeface="+mj-lt"/>
                <a:cs typeface="+mj-lt"/>
              </a:rPr>
              <a:t>Resource Constraints</a:t>
            </a:r>
            <a:endParaRPr lang="en-US" dirty="0"/>
          </a:p>
        </p:txBody>
      </p:sp>
      <p:sp>
        <p:nvSpPr>
          <p:cNvPr id="3" name="Content Placeholder 2">
            <a:extLst>
              <a:ext uri="{FF2B5EF4-FFF2-40B4-BE49-F238E27FC236}">
                <a16:creationId xmlns:a16="http://schemas.microsoft.com/office/drawing/2014/main" id="{3B6BC9B0-6454-1BB6-6F26-021663203FD8}"/>
              </a:ext>
            </a:extLst>
          </p:cNvPr>
          <p:cNvSpPr>
            <a:spLocks noGrp="1"/>
          </p:cNvSpPr>
          <p:nvPr>
            <p:ph idx="1"/>
          </p:nvPr>
        </p:nvSpPr>
        <p:spPr/>
        <p:txBody>
          <a:bodyPr vert="horz" lIns="91440" tIns="45720" rIns="91440" bIns="45720" rtlCol="0" anchor="t">
            <a:normAutofit fontScale="85000" lnSpcReduction="10000"/>
          </a:bodyPr>
          <a:lstStyle/>
          <a:p>
            <a:r>
              <a:rPr lang="en-US" dirty="0">
                <a:ea typeface="+mn-lt"/>
                <a:cs typeface="+mn-lt"/>
              </a:rPr>
              <a:t>Risk: The project relies on the availability and expertise of team members who may have other academic or personal commitments. Unexpected absences or changes in team composition could impact project delivery.</a:t>
            </a:r>
          </a:p>
          <a:p>
            <a:r>
              <a:rPr lang="en-US" dirty="0">
                <a:ea typeface="+mn-lt"/>
                <a:cs typeface="+mn-lt"/>
              </a:rPr>
              <a:t>Monitoring Plan: Project managers will regularly check in with team members to assess workload and availability. Team members will communicate any scheduling conflicts or challenges proactively.</a:t>
            </a:r>
          </a:p>
          <a:p>
            <a:r>
              <a:rPr lang="en-US" dirty="0">
                <a:ea typeface="+mn-lt"/>
                <a:cs typeface="+mn-lt"/>
              </a:rPr>
              <a:t>Reevaluation: Resource availability will be reassessed during weekly project meetings and sprint planning sessions. Adjustments will be made to project timelines and task assignments as needed.</a:t>
            </a:r>
          </a:p>
          <a:p>
            <a:r>
              <a:rPr lang="en-US" dirty="0">
                <a:ea typeface="+mn-lt"/>
                <a:cs typeface="+mn-lt"/>
              </a:rPr>
              <a:t>Contingency Plan: Cross-train team members on critical tasks to mitigate the impact of potential absences. Consider outsourcing certain tasks or redistributing workload among team members if necessary</a:t>
            </a:r>
          </a:p>
        </p:txBody>
      </p:sp>
    </p:spTree>
    <p:extLst>
      <p:ext uri="{BB962C8B-B14F-4D97-AF65-F5344CB8AC3E}">
        <p14:creationId xmlns:p14="http://schemas.microsoft.com/office/powerpoint/2010/main" val="27979307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CAD4-5B91-9FBD-C2C1-560CF7D3E2C1}"/>
              </a:ext>
            </a:extLst>
          </p:cNvPr>
          <p:cNvSpPr>
            <a:spLocks noGrp="1"/>
          </p:cNvSpPr>
          <p:nvPr>
            <p:ph type="title"/>
          </p:nvPr>
        </p:nvSpPr>
        <p:spPr/>
        <p:txBody>
          <a:bodyPr/>
          <a:lstStyle/>
          <a:p>
            <a:r>
              <a:rPr lang="en-US" dirty="0"/>
              <a:t>Risk Analysis - </a:t>
            </a:r>
            <a:r>
              <a:rPr lang="en-US" dirty="0">
                <a:ea typeface="+mj-lt"/>
                <a:cs typeface="+mj-lt"/>
              </a:rPr>
              <a:t>Scope Creep</a:t>
            </a:r>
            <a:endParaRPr lang="en-US" dirty="0"/>
          </a:p>
        </p:txBody>
      </p:sp>
      <p:sp>
        <p:nvSpPr>
          <p:cNvPr id="3" name="Content Placeholder 2">
            <a:extLst>
              <a:ext uri="{FF2B5EF4-FFF2-40B4-BE49-F238E27FC236}">
                <a16:creationId xmlns:a16="http://schemas.microsoft.com/office/drawing/2014/main" id="{3B6BC9B0-6454-1BB6-6F26-021663203FD8}"/>
              </a:ext>
            </a:extLst>
          </p:cNvPr>
          <p:cNvSpPr>
            <a:spLocks noGrp="1"/>
          </p:cNvSpPr>
          <p:nvPr>
            <p:ph idx="1"/>
          </p:nvPr>
        </p:nvSpPr>
        <p:spPr/>
        <p:txBody>
          <a:bodyPr vert="horz" lIns="91440" tIns="45720" rIns="91440" bIns="45720" rtlCol="0" anchor="t">
            <a:normAutofit fontScale="77500" lnSpcReduction="20000"/>
          </a:bodyPr>
          <a:lstStyle/>
          <a:p>
            <a:r>
              <a:rPr lang="en-US" dirty="0">
                <a:ea typeface="+mn-lt"/>
                <a:cs typeface="+mn-lt"/>
              </a:rPr>
              <a:t>Risk: The project scope may expand beyond initial specifications as stakeholders request additional features or changes during the development process. Scope creep can lead to delays and resource overallocation.</a:t>
            </a:r>
            <a:endParaRPr lang="en-US" dirty="0"/>
          </a:p>
          <a:p>
            <a:r>
              <a:rPr lang="en-US" dirty="0">
                <a:ea typeface="+mn-lt"/>
                <a:cs typeface="+mn-lt"/>
              </a:rPr>
              <a:t>Monitoring Plan: Project managers will closely monitor project scope and requirements throughout the development process. Regular communication with stakeholders will help identify any changes or additions to the project scope.</a:t>
            </a:r>
          </a:p>
          <a:p>
            <a:r>
              <a:rPr lang="en-US" dirty="0">
                <a:ea typeface="+mn-lt"/>
                <a:cs typeface="+mn-lt"/>
              </a:rPr>
              <a:t>Reevaluation: Project scope will be reevaluated during sprint planning sessions and project status updates. Changes to the scope will be documented and assessed for their impact on project timelines and resources.</a:t>
            </a:r>
          </a:p>
          <a:p>
            <a:r>
              <a:rPr lang="en-US" dirty="0">
                <a:ea typeface="+mn-lt"/>
                <a:cs typeface="+mn-lt"/>
              </a:rPr>
              <a:t>Contingency Plan: Establish a formal change management process to evaluate and approve any scope changes. Prioritize features based on their impact and feasibility to manage scope effectively. Communicate any scope changes to the team and stakeholders promptly.</a:t>
            </a:r>
          </a:p>
        </p:txBody>
      </p:sp>
    </p:spTree>
    <p:extLst>
      <p:ext uri="{BB962C8B-B14F-4D97-AF65-F5344CB8AC3E}">
        <p14:creationId xmlns:p14="http://schemas.microsoft.com/office/powerpoint/2010/main" val="1184371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RegattaVTI</vt:lpstr>
      <vt:lpstr>Dreamscape Destinations</vt:lpstr>
      <vt:lpstr>Content</vt:lpstr>
      <vt:lpstr>DREAMSCAPE DESTINATIONS</vt:lpstr>
      <vt:lpstr>Project Motive</vt:lpstr>
      <vt:lpstr>Project Description</vt:lpstr>
      <vt:lpstr>Project Timeline</vt:lpstr>
      <vt:lpstr>Risk Analysis - Technical Complexity</vt:lpstr>
      <vt:lpstr>Risk Analysis - Resource Constraints</vt:lpstr>
      <vt:lpstr>Risk Analysis - Scope Creep</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95</cp:revision>
  <dcterms:created xsi:type="dcterms:W3CDTF">2024-02-04T23:55:17Z</dcterms:created>
  <dcterms:modified xsi:type="dcterms:W3CDTF">2024-02-05T00:15:41Z</dcterms:modified>
</cp:coreProperties>
</file>