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686" r:id="rId2"/>
    <p:sldId id="791" r:id="rId3"/>
    <p:sldId id="814" r:id="rId4"/>
    <p:sldId id="825" r:id="rId5"/>
    <p:sldId id="817" r:id="rId6"/>
    <p:sldId id="788" r:id="rId7"/>
    <p:sldId id="748" r:id="rId8"/>
    <p:sldId id="790" r:id="rId9"/>
    <p:sldId id="778" r:id="rId10"/>
    <p:sldId id="826" r:id="rId11"/>
    <p:sldId id="833" r:id="rId12"/>
    <p:sldId id="846" r:id="rId13"/>
    <p:sldId id="838" r:id="rId14"/>
    <p:sldId id="836" r:id="rId15"/>
    <p:sldId id="837" r:id="rId16"/>
    <p:sldId id="831" r:id="rId17"/>
    <p:sldId id="832" r:id="rId18"/>
    <p:sldId id="834" r:id="rId19"/>
    <p:sldId id="835" r:id="rId20"/>
    <p:sldId id="725" r:id="rId21"/>
    <p:sldId id="840" r:id="rId22"/>
    <p:sldId id="841" r:id="rId23"/>
    <p:sldId id="844" r:id="rId24"/>
    <p:sldId id="813" r:id="rId25"/>
    <p:sldId id="827" r:id="rId26"/>
    <p:sldId id="845" r:id="rId27"/>
    <p:sldId id="830" r:id="rId28"/>
  </p:sldIdLst>
  <p:sldSz cx="9144000" cy="6858000" type="screen4x3"/>
  <p:notesSz cx="6797675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E32"/>
    <a:srgbClr val="FF9933"/>
    <a:srgbClr val="990033"/>
    <a:srgbClr val="00CC00"/>
    <a:srgbClr val="3366CC"/>
    <a:srgbClr val="99CCFF"/>
    <a:srgbClr val="CCECFF"/>
    <a:srgbClr val="D25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5271" autoAdjust="0"/>
  </p:normalViewPr>
  <p:slideViewPr>
    <p:cSldViewPr>
      <p:cViewPr varScale="1">
        <p:scale>
          <a:sx n="66" d="100"/>
          <a:sy n="66" d="100"/>
        </p:scale>
        <p:origin x="14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48"/>
    </p:cViewPr>
  </p:sorterViewPr>
  <p:notesViewPr>
    <p:cSldViewPr>
      <p:cViewPr>
        <p:scale>
          <a:sx n="75" d="100"/>
          <a:sy n="75" d="100"/>
        </p:scale>
        <p:origin x="2364" y="-1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4.xml"/><Relationship Id="rId3" Type="http://schemas.openxmlformats.org/officeDocument/2006/relationships/slide" Target="slides/slide6.xml"/><Relationship Id="rId7" Type="http://schemas.openxmlformats.org/officeDocument/2006/relationships/slide" Target="slides/slide20.xml"/><Relationship Id="rId2" Type="http://schemas.openxmlformats.org/officeDocument/2006/relationships/slide" Target="slides/slide5.xml"/><Relationship Id="rId1" Type="http://schemas.openxmlformats.org/officeDocument/2006/relationships/slide" Target="slides/slide2.xml"/><Relationship Id="rId6" Type="http://schemas.openxmlformats.org/officeDocument/2006/relationships/slide" Target="slides/slide18.xml"/><Relationship Id="rId5" Type="http://schemas.openxmlformats.org/officeDocument/2006/relationships/slide" Target="slides/slide10.xml"/><Relationship Id="rId10" Type="http://schemas.openxmlformats.org/officeDocument/2006/relationships/slide" Target="slides/slide27.xml"/><Relationship Id="rId4" Type="http://schemas.openxmlformats.org/officeDocument/2006/relationships/slide" Target="slides/slide7.xml"/><Relationship Id="rId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3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7700" y="8943975"/>
            <a:ext cx="2952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08" tIns="46454" rIns="92908" bIns="46454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ED02D44-AA53-40D6-945B-72061774C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8915" name="Rectangle 9"/>
          <p:cNvSpPr>
            <a:spLocks noChangeArrowheads="1"/>
          </p:cNvSpPr>
          <p:nvPr/>
        </p:nvSpPr>
        <p:spPr bwMode="auto">
          <a:xfrm>
            <a:off x="446088" y="787400"/>
            <a:ext cx="5761037" cy="268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364" tIns="49182" rIns="98364" bIns="49182">
            <a:spAutoFit/>
          </a:bodyPr>
          <a:lstStyle>
            <a:lvl1pPr defTabSz="976313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6313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6313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6313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6313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73E1FF"/>
              </a:buClr>
              <a:defRPr/>
            </a:pPr>
            <a:r>
              <a:rPr lang="zh-CN" altLang="en-US" sz="1100" dirty="0" smtClean="0"/>
              <a:t>高级软件开发与管理   </a:t>
            </a:r>
            <a:r>
              <a:rPr lang="en-US" altLang="zh-CN" sz="1100" dirty="0" smtClean="0"/>
              <a:t>                                                                                        </a:t>
            </a:r>
            <a:r>
              <a:rPr lang="zh-CN" altLang="en-US" sz="1100" dirty="0" smtClean="0"/>
              <a:t>软件项目管理</a:t>
            </a:r>
          </a:p>
        </p:txBody>
      </p:sp>
    </p:spTree>
    <p:extLst>
      <p:ext uri="{BB962C8B-B14F-4D97-AF65-F5344CB8AC3E}">
        <p14:creationId xmlns:p14="http://schemas.microsoft.com/office/powerpoint/2010/main" val="192374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2" tIns="46366" rIns="92732" bIns="46366" numCol="1" anchor="t" anchorCtr="0" compatLnSpc="1">
            <a:prstTxWarp prst="textNoShape">
              <a:avLst/>
            </a:prstTxWarp>
          </a:bodyPr>
          <a:lstStyle>
            <a:lvl1pPr defTabSz="927100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2" tIns="46366" rIns="92732" bIns="46366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879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2" tIns="46366" rIns="92732" bIns="46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2" tIns="46366" rIns="92732" bIns="46366" numCol="1" anchor="b" anchorCtr="0" compatLnSpc="1">
            <a:prstTxWarp prst="textNoShape">
              <a:avLst/>
            </a:prstTxWarp>
          </a:bodyPr>
          <a:lstStyle>
            <a:lvl1pPr defTabSz="927100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2" tIns="46366" rIns="92732" bIns="46366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2A146C4-AEED-4FB9-AAAE-8D3FA3D0F5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01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615C6B-13A8-4021-9E9A-06F4D826B2D8}" type="slidenum">
              <a:rPr lang="en-US" altLang="zh-CN" sz="1200" smtClean="0">
                <a:latin typeface="Times New Roman" panose="02020603050405020304" pitchFamily="18" charset="0"/>
              </a:rPr>
              <a:pPr/>
              <a:t>1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21603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B58FDA-98FD-4D2D-BFD7-3A7BB0C7D93C}" type="slidenum">
              <a:rPr lang="en-US" altLang="zh-CN" sz="1200">
                <a:latin typeface="Times New Roman" panose="02020603050405020304" pitchFamily="18" charset="0"/>
              </a:rPr>
              <a:pPr/>
              <a:t>24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29156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48F7BB-9ED3-4DCD-A612-29530A92E7C6}" type="slidenum">
              <a:rPr lang="en-US" altLang="zh-CN" sz="1200">
                <a:latin typeface="Times New Roman" panose="02020603050405020304" pitchFamily="18" charset="0"/>
              </a:rPr>
              <a:pPr/>
              <a:t>25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52895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B58FDA-98FD-4D2D-BFD7-3A7BB0C7D93C}" type="slidenum">
              <a:rPr lang="en-US" altLang="zh-CN" sz="1200">
                <a:latin typeface="Times New Roman" panose="02020603050405020304" pitchFamily="18" charset="0"/>
              </a:rPr>
              <a:pPr/>
              <a:t>27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1127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48F7BB-9ED3-4DCD-A612-29530A92E7C6}" type="slidenum">
              <a:rPr lang="en-US" altLang="zh-CN" sz="1200">
                <a:latin typeface="Times New Roman" panose="02020603050405020304" pitchFamily="18" charset="0"/>
              </a:rPr>
              <a:pPr/>
              <a:t>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912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7706F-9E95-41E8-A0F4-1203204E52F3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3907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smtClean="0">
                <a:latin typeface="Times New Roman" panose="02020603050405020304" pitchFamily="18" charset="0"/>
              </a:rPr>
              <a:t>RMUC Instructor Notes</a:t>
            </a:r>
            <a:endParaRPr lang="zh-CN" altLang="en-US" sz="1100" i="1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smtClean="0">
                <a:latin typeface="Times New Roman" panose="02020603050405020304" pitchFamily="18" charset="0"/>
              </a:rPr>
              <a:t>Module 0 - About This Course</a:t>
            </a:r>
            <a:endParaRPr lang="en-US" altLang="zh-CN" sz="1200" smtClean="0">
              <a:latin typeface="ZapfHumnst BT" pitchFamily="34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000" dirty="0" smtClean="0"/>
              <a:t>美国项目管理学会</a:t>
            </a:r>
            <a:r>
              <a:rPr lang="en-US" altLang="zh-CN" sz="1000" dirty="0" smtClean="0"/>
              <a:t>PMI</a:t>
            </a:r>
            <a:r>
              <a:rPr lang="zh-CN" altLang="en-US" sz="1000" dirty="0" smtClean="0"/>
              <a:t>（</a:t>
            </a:r>
            <a:r>
              <a:rPr lang="en-US" altLang="zh-CN" sz="1000" dirty="0" smtClean="0"/>
              <a:t>Project Management Institute</a:t>
            </a:r>
            <a:r>
              <a:rPr lang="zh-CN" altLang="en-US" sz="1000" dirty="0" smtClean="0"/>
              <a:t>）</a:t>
            </a:r>
            <a:r>
              <a:rPr lang="en-US" altLang="zh-CN" sz="1000" dirty="0" smtClean="0"/>
              <a:t>1984</a:t>
            </a:r>
            <a:r>
              <a:rPr lang="zh-CN" altLang="en-US" sz="1000" dirty="0" smtClean="0"/>
              <a:t>年提出了项目管理的知识体系（</a:t>
            </a:r>
            <a:r>
              <a:rPr lang="en-US" altLang="zh-CN" sz="1000" dirty="0" smtClean="0"/>
              <a:t>Project Management Body of Knowledge, </a:t>
            </a:r>
            <a:r>
              <a:rPr lang="zh-CN" altLang="en-US" sz="1000" dirty="0" smtClean="0"/>
              <a:t>简称为</a:t>
            </a:r>
            <a:r>
              <a:rPr lang="en-US" altLang="zh-CN" sz="1000" dirty="0" smtClean="0"/>
              <a:t>PMBOK</a:t>
            </a:r>
            <a:r>
              <a:rPr lang="zh-CN" altLang="en-US" sz="1000" dirty="0" smtClean="0"/>
              <a:t>）</a:t>
            </a:r>
            <a:r>
              <a:rPr lang="en-US" altLang="zh-CN" sz="1000" dirty="0" smtClean="0"/>
              <a:t>,</a:t>
            </a:r>
            <a:r>
              <a:rPr lang="zh-CN" altLang="en-US" sz="1000" dirty="0" smtClean="0"/>
              <a:t>先后于</a:t>
            </a:r>
            <a:r>
              <a:rPr lang="en-US" altLang="zh-CN" sz="1000" dirty="0" smtClean="0"/>
              <a:t>1987</a:t>
            </a:r>
            <a:r>
              <a:rPr lang="zh-CN" altLang="en-US" sz="1000" dirty="0" smtClean="0"/>
              <a:t>年和</a:t>
            </a:r>
            <a:r>
              <a:rPr lang="en-US" altLang="zh-CN" sz="1000" dirty="0" smtClean="0"/>
              <a:t>1996</a:t>
            </a:r>
            <a:r>
              <a:rPr lang="zh-CN" altLang="en-US" sz="1000" dirty="0" smtClean="0"/>
              <a:t>年进行了两次修订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PMP</a:t>
            </a:r>
            <a:r>
              <a:rPr lang="zh-CN" altLang="en-US" sz="1000" dirty="0" smtClean="0"/>
              <a:t>是由</a:t>
            </a:r>
            <a:r>
              <a:rPr lang="en-US" altLang="zh-CN" sz="1000" dirty="0" smtClean="0"/>
              <a:t>PMI</a:t>
            </a:r>
            <a:r>
              <a:rPr lang="zh-CN" altLang="en-US" sz="1000" dirty="0" smtClean="0"/>
              <a:t>发起的项目管理专业人员资格认证</a:t>
            </a:r>
            <a:r>
              <a:rPr lang="en-US" altLang="zh-CN" sz="1000" dirty="0" smtClean="0"/>
              <a:t>,</a:t>
            </a:r>
            <a:r>
              <a:rPr lang="zh-CN" altLang="en-US" sz="1000" dirty="0" smtClean="0"/>
              <a:t>其目的是为了给项目管理人员提供一个行业标准</a:t>
            </a:r>
            <a:r>
              <a:rPr lang="en-US" altLang="zh-CN" sz="1000" dirty="0" smtClean="0"/>
              <a:t>,</a:t>
            </a:r>
            <a:r>
              <a:rPr lang="zh-CN" altLang="en-US" sz="1000" dirty="0" smtClean="0"/>
              <a:t>使全球的项目管理人员都能够得到科学的项目管理知识</a:t>
            </a:r>
          </a:p>
          <a:p>
            <a:r>
              <a:rPr lang="zh-CN" altLang="en-US" sz="1000" dirty="0" smtClean="0"/>
              <a:t>国际标准组织（</a:t>
            </a:r>
            <a:r>
              <a:rPr lang="en-US" altLang="zh-CN" sz="1000" dirty="0" smtClean="0"/>
              <a:t>ISO</a:t>
            </a:r>
            <a:r>
              <a:rPr lang="zh-CN" altLang="en-US" sz="1000" dirty="0" smtClean="0"/>
              <a:t>） 以</a:t>
            </a:r>
            <a:r>
              <a:rPr lang="en-US" altLang="zh-CN" sz="1000" dirty="0" smtClean="0"/>
              <a:t>PMBOK</a:t>
            </a:r>
            <a:r>
              <a:rPr lang="zh-CN" altLang="en-US" sz="1000" dirty="0" smtClean="0"/>
              <a:t>为框架制订了 </a:t>
            </a:r>
            <a:r>
              <a:rPr lang="en-US" altLang="zh-CN" sz="1000" dirty="0" smtClean="0"/>
              <a:t>ISO10006</a:t>
            </a:r>
            <a:r>
              <a:rPr lang="zh-CN" altLang="en-US" sz="1000" dirty="0" smtClean="0"/>
              <a:t>标准。</a:t>
            </a:r>
          </a:p>
          <a:p>
            <a:r>
              <a:rPr lang="en-US" altLang="zh-CN" sz="1000" dirty="0" smtClean="0"/>
              <a:t>PMI</a:t>
            </a:r>
            <a:r>
              <a:rPr lang="zh-CN" altLang="en-US" sz="1000" dirty="0" smtClean="0"/>
              <a:t>于</a:t>
            </a:r>
            <a:r>
              <a:rPr lang="en-US" altLang="zh-CN" sz="1000" dirty="0" smtClean="0"/>
              <a:t>1984</a:t>
            </a:r>
            <a:r>
              <a:rPr lang="zh-CN" altLang="en-US" sz="1000" dirty="0" smtClean="0"/>
              <a:t>年设立了项目管理资质认证制度。目前已有</a:t>
            </a:r>
            <a:r>
              <a:rPr lang="en-US" altLang="zh-CN" sz="1000" dirty="0" smtClean="0"/>
              <a:t>8000</a:t>
            </a:r>
            <a:r>
              <a:rPr lang="zh-CN" altLang="en-US" sz="1000" dirty="0" smtClean="0"/>
              <a:t>余人通过认证成为</a:t>
            </a:r>
            <a:r>
              <a:rPr lang="zh-CN" altLang="en-US" sz="1000" dirty="0" smtClean="0">
                <a:latin typeface="Arial" panose="020B0604020202020204" pitchFamily="34" charset="0"/>
              </a:rPr>
              <a:t>“</a:t>
            </a:r>
            <a:r>
              <a:rPr lang="zh-CN" altLang="en-US" sz="1000" dirty="0" smtClean="0"/>
              <a:t>项目管理专家</a:t>
            </a:r>
            <a:r>
              <a:rPr lang="zh-CN" altLang="en-US" sz="1000" dirty="0" smtClean="0">
                <a:latin typeface="Arial" panose="020B0604020202020204" pitchFamily="34" charset="0"/>
              </a:rPr>
              <a:t>”</a:t>
            </a:r>
            <a:r>
              <a:rPr lang="zh-CN" altLang="en-US" sz="1000" dirty="0" smtClean="0"/>
              <a:t>（</a:t>
            </a:r>
            <a:r>
              <a:rPr lang="en-US" altLang="zh-CN" sz="1000" dirty="0" smtClean="0"/>
              <a:t>PMP</a:t>
            </a:r>
            <a:r>
              <a:rPr lang="zh-CN" altLang="en-US" sz="1000" dirty="0" smtClean="0"/>
              <a:t>）。 </a:t>
            </a:r>
            <a:r>
              <a:rPr lang="en-US" altLang="zh-CN" sz="1000" dirty="0" smtClean="0"/>
              <a:t>PMBOK</a:t>
            </a:r>
            <a:r>
              <a:rPr lang="zh-CN" altLang="en-US" sz="1000" dirty="0" smtClean="0"/>
              <a:t>构成</a:t>
            </a:r>
            <a:r>
              <a:rPr lang="en-US" altLang="zh-CN" sz="1000" dirty="0" smtClean="0"/>
              <a:t>PMP</a:t>
            </a:r>
            <a:r>
              <a:rPr lang="zh-CN" altLang="en-US" sz="1000" dirty="0" smtClean="0"/>
              <a:t>考试的基础。要通过认证，申请者必须通过二种形式的考核：</a:t>
            </a:r>
          </a:p>
          <a:p>
            <a:pPr lvl="1"/>
            <a:r>
              <a:rPr lang="en-US" altLang="zh-CN" sz="900" dirty="0" smtClean="0"/>
              <a:t>1</a:t>
            </a:r>
            <a:r>
              <a:rPr lang="zh-CN" altLang="en-US" sz="900" dirty="0" smtClean="0"/>
              <a:t>、项目管理经历的审查。</a:t>
            </a:r>
          </a:p>
          <a:p>
            <a:pPr lvl="1"/>
            <a:r>
              <a:rPr lang="en-US" altLang="zh-CN" sz="900" dirty="0" smtClean="0"/>
              <a:t>2</a:t>
            </a:r>
            <a:r>
              <a:rPr lang="zh-CN" altLang="en-US" sz="900" dirty="0" smtClean="0"/>
              <a:t>、参加并通过包括</a:t>
            </a:r>
            <a:r>
              <a:rPr lang="en-US" altLang="zh-CN" sz="900" dirty="0" smtClean="0"/>
              <a:t>200</a:t>
            </a:r>
            <a:r>
              <a:rPr lang="zh-CN" altLang="en-US" sz="900" dirty="0" smtClean="0"/>
              <a:t>个问题的考试。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89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48F7BB-9ED3-4DCD-A612-29530A92E7C6}" type="slidenum">
              <a:rPr lang="en-US" altLang="zh-CN" sz="1200">
                <a:latin typeface="Times New Roman" panose="02020603050405020304" pitchFamily="18" charset="0"/>
              </a:rPr>
              <a:pPr/>
              <a:t>10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18155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管理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sprint backlog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最有效的形式是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挂在墙上的任务板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找一面无人使用的墙面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贴上大白纸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(2*2~2*3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平方米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或者可以使用白板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任务可以由上到下按优先级排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]</a:t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</a:b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Not Checked Out: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还没开始的任务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 Check Out: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今天正在进行的任务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 DONE: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完成的任务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BURNDOWN: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每天在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daily meeting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以后可以手动更新燃尽图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  UNPLANNED ITEMs: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计划外的产物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暂时放这里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Next: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如果所有的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都在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sprint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结束前做完了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可以在这里添加新的任务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;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RMUC Instructor Notes</a:t>
            </a:r>
            <a:endParaRPr lang="zh-CN" altLang="en-US" sz="1100" i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Module 0 - About This Course</a:t>
            </a:r>
            <a:endParaRPr lang="en-US" altLang="zh-CN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29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Kanban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146C4-AEED-4FB9-AAAE-8D3FA3D0F5C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219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271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7A1FD9-A804-4F07-9912-DBAC68A9F40C}" type="slidenum">
              <a:rPr lang="en-US" altLang="zh-CN" sz="1200" smtClean="0">
                <a:latin typeface="Times New Roman" panose="02020603050405020304" pitchFamily="18" charset="0"/>
              </a:rPr>
              <a:pPr/>
              <a:t>20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zh-CN" altLang="en-US" smtClean="0"/>
              <a:t>每位经理花时间处理每种可能要发生的错误是非常困难的，学习过去的成功和失败就是个成功的开始。</a:t>
            </a:r>
          </a:p>
          <a:p>
            <a:pPr eaLnBrk="1" hangingPunct="1">
              <a:buFontTx/>
              <a:buChar char="-"/>
            </a:pPr>
            <a:r>
              <a:rPr lang="zh-CN" altLang="en-US" smtClean="0"/>
              <a:t>项目结束后，不管其成功还是失败，实施项目总结。目标不是判定责任，而是为了在将来项目中作得更好。</a:t>
            </a:r>
            <a:r>
              <a:rPr lang="en-US" altLang="zh-CN" smtClean="0"/>
              <a:t>在每个项目的主要里程碑时，通过集体讨论或公平的组织者，用同样的方式，领导小组用头脑风暴的方式对其展开分析。</a:t>
            </a:r>
          </a:p>
          <a:p>
            <a:pPr eaLnBrk="1" hangingPunct="1">
              <a:buFontTx/>
              <a:buChar char="-"/>
            </a:pPr>
            <a:r>
              <a:rPr lang="en-US" altLang="zh-CN" smtClean="0"/>
              <a:t>了解已有的软件工业的最佳准则，</a:t>
            </a:r>
            <a:r>
              <a:rPr lang="zh-CN" altLang="en-US" smtClean="0"/>
              <a:t>如</a:t>
            </a:r>
            <a:r>
              <a:rPr lang="en-US" altLang="zh-CN" smtClean="0"/>
              <a:t>Steve McConnell</a:t>
            </a:r>
            <a:r>
              <a:rPr lang="zh-CN" altLang="en-US" smtClean="0"/>
              <a:t>的</a:t>
            </a:r>
            <a:r>
              <a:rPr lang="en-US" altLang="zh-CN" smtClean="0"/>
              <a:t>Rapid Development，Microsoft Press, 1996叙述了27个最佳准则</a:t>
            </a:r>
            <a:r>
              <a:rPr lang="zh-CN" altLang="en-US" smtClean="0"/>
              <a:t>和</a:t>
            </a:r>
            <a:r>
              <a:rPr lang="en-US" altLang="zh-CN" smtClean="0"/>
              <a:t>36</a:t>
            </a:r>
            <a:r>
              <a:rPr lang="zh-CN" altLang="en-US" smtClean="0"/>
              <a:t>个常见的软件开发错误 。</a:t>
            </a:r>
          </a:p>
        </p:txBody>
      </p:sp>
    </p:spTree>
    <p:extLst>
      <p:ext uri="{BB962C8B-B14F-4D97-AF65-F5344CB8AC3E}">
        <p14:creationId xmlns:p14="http://schemas.microsoft.com/office/powerpoint/2010/main" val="3833205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8020F-ACBA-4552-B6F5-6FD81535A120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861441"/>
            <a:ext cx="7099300" cy="5373172"/>
          </a:xfrm>
        </p:spPr>
        <p:txBody>
          <a:bodyPr lIns="88615" tIns="44307" rIns="88615" bIns="44307"/>
          <a:lstStyle/>
          <a:p>
            <a:r>
              <a:rPr lang="zh-CN" altLang="en-US" sz="1000"/>
              <a:t>        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5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732713" y="5965825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zh-CN" smtClean="0">
              <a:latin typeface="ZapfHumnst BT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blackWhite">
          <a:xfrm>
            <a:off x="36513" y="22225"/>
            <a:ext cx="9144000" cy="1690688"/>
          </a:xfrm>
          <a:prstGeom prst="rect">
            <a:avLst/>
          </a:prstGeom>
          <a:solidFill>
            <a:srgbClr val="7889FB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blackWhite">
          <a:xfrm>
            <a:off x="36513" y="5224463"/>
            <a:ext cx="9144000" cy="1660525"/>
          </a:xfrm>
          <a:prstGeom prst="rect">
            <a:avLst/>
          </a:prstGeom>
          <a:solidFill>
            <a:srgbClr val="7889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502400"/>
            <a:ext cx="91424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black">
          <a:xfrm>
            <a:off x="2035175" y="1287463"/>
            <a:ext cx="41036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 anchor="ctr"/>
          <a:lstStyle>
            <a:lvl1pPr marL="342900" indent="-3429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20000"/>
              </a:spcBef>
              <a:defRPr/>
            </a:pPr>
            <a:r>
              <a:rPr lang="en-US" altLang="zh-CN" sz="1700" smtClean="0">
                <a:cs typeface="Arial" panose="020B0604020202020204" pitchFamily="34" charset="0"/>
              </a:rPr>
              <a:t>Shanghai Jiao Tong University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black">
          <a:xfrm flipV="1">
            <a:off x="1890713" y="1362075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" name="Picture 10" descr="sjtu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3338"/>
            <a:ext cx="1368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6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22313" y="2289175"/>
            <a:ext cx="7772400" cy="1931988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4400"/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836625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01347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6250" y="76200"/>
            <a:ext cx="2249488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97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5659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334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  <a:lvl2pPr>
              <a:defRPr baseline="0">
                <a:ea typeface="微软雅黑" panose="020B0503020204020204" pitchFamily="34" charset="-122"/>
              </a:defRPr>
            </a:lvl2pPr>
            <a:lvl3pPr>
              <a:defRPr baseline="0">
                <a:ea typeface="微软雅黑" panose="020B0503020204020204" pitchFamily="34" charset="-122"/>
              </a:defRPr>
            </a:lvl3pPr>
            <a:lvl4pPr>
              <a:defRPr baseline="0">
                <a:ea typeface="微软雅黑" panose="020B0503020204020204" pitchFamily="34" charset="-122"/>
              </a:defRPr>
            </a:lvl4pPr>
            <a:lvl5pPr>
              <a:defRPr baseline="0"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7573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698239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1675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1950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7485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14314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9963749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82649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95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052513"/>
            <a:ext cx="8489950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7950" tIns="53975" rIns="107950" bIns="53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Articles and prepositions are not caps in titles</a:t>
            </a:r>
          </a:p>
          <a:p>
            <a:pPr lvl="1"/>
            <a:r>
              <a:rPr lang="en-US" altLang="zh-CN" dirty="0" smtClean="0"/>
              <a:t>Unless, of course, the title starts with one</a:t>
            </a:r>
          </a:p>
          <a:p>
            <a:pPr lvl="2"/>
            <a:r>
              <a:rPr lang="en-US" altLang="zh-CN" dirty="0" smtClean="0"/>
              <a:t>Proper names always have leading caps</a:t>
            </a:r>
          </a:p>
          <a:p>
            <a:pPr lvl="3"/>
            <a:r>
              <a:rPr lang="en-US" altLang="zh-CN" dirty="0" smtClean="0"/>
              <a:t>Acronyms are always all caps</a:t>
            </a:r>
          </a:p>
          <a:p>
            <a:pPr lvl="4"/>
            <a:r>
              <a:rPr lang="en-US" altLang="zh-CN" dirty="0" smtClean="0"/>
              <a:t>Fifth level</a:t>
            </a:r>
          </a:p>
          <a:p>
            <a:pPr lvl="0"/>
            <a:r>
              <a:rPr lang="en-US" altLang="zh-CN" dirty="0" smtClean="0"/>
              <a:t>Capitalize the first word of all bullet items</a:t>
            </a:r>
          </a:p>
          <a:p>
            <a:pPr lvl="1"/>
            <a:r>
              <a:rPr lang="en-US" altLang="zh-CN" dirty="0" smtClean="0"/>
              <a:t>This applies to sub-bullets too</a:t>
            </a:r>
          </a:p>
          <a:p>
            <a:pPr lvl="0"/>
            <a:r>
              <a:rPr lang="en-US" altLang="zh-CN" dirty="0" smtClean="0"/>
              <a:t>Rose, Apex, and Ada, not ROSE, APEX, and ADA</a:t>
            </a:r>
          </a:p>
        </p:txBody>
      </p:sp>
      <p:sp>
        <p:nvSpPr>
          <p:cNvPr id="1028" name="Rectangle 4"/>
          <p:cNvSpPr>
            <a:spLocks noGrp="1" noChangeArrowheads="1"/>
          </p:cNvSpPr>
          <p:nvPr/>
        </p:nvSpPr>
        <p:spPr bwMode="auto">
          <a:xfrm>
            <a:off x="3124200" y="638492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73E1FF"/>
              </a:buClr>
              <a:defRPr/>
            </a:pPr>
            <a:fld id="{898727E4-4C3E-47F1-B269-511331FA1F80}" type="slidenum">
              <a:rPr lang="en-US" altLang="zh-CN" sz="800" smtClean="0">
                <a:solidFill>
                  <a:srgbClr val="73E1FF"/>
                </a:solidFill>
              </a:rPr>
              <a:pPr algn="ctr">
                <a:buClr>
                  <a:srgbClr val="73E1FF"/>
                </a:buClr>
                <a:defRPr/>
              </a:pPr>
              <a:t>‹#›</a:t>
            </a:fld>
            <a:endParaRPr lang="en-US" altLang="zh-CN" sz="800" b="1" smtClean="0">
              <a:solidFill>
                <a:srgbClr val="73E1FF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696200" y="5943600"/>
            <a:ext cx="13716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73E1FF"/>
              </a:buClr>
              <a:buFontTx/>
              <a:buChar char="•"/>
              <a:defRPr/>
            </a:pPr>
            <a:endParaRPr lang="zh-CN" altLang="zh-CN" smtClean="0">
              <a:latin typeface="ZapfHumnst BT" pitchFamily="34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 flipV="1">
            <a:off x="0" y="6705600"/>
            <a:ext cx="9177338" cy="0"/>
          </a:xfrm>
          <a:prstGeom prst="line">
            <a:avLst/>
          </a:prstGeom>
          <a:noFill/>
          <a:ln w="9525">
            <a:solidFill>
              <a:srgbClr val="007E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698500"/>
            <a:ext cx="9144000" cy="0"/>
          </a:xfrm>
          <a:prstGeom prst="line">
            <a:avLst/>
          </a:prstGeom>
          <a:noFill/>
          <a:ln w="9525">
            <a:solidFill>
              <a:srgbClr val="73E1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200" y="6491288"/>
            <a:ext cx="2695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73E1FF"/>
              </a:buClr>
              <a:defRPr/>
            </a:pPr>
            <a:r>
              <a:rPr lang="en-US" altLang="zh-CN" smtClean="0">
                <a:solidFill>
                  <a:srgbClr val="73E1FF"/>
                </a:solidFill>
              </a:rPr>
              <a:t>Software Engineering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7488238" y="6497638"/>
            <a:ext cx="1692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rgbClr val="73E1FF"/>
              </a:buClr>
              <a:defRPr/>
            </a:pPr>
            <a:r>
              <a:rPr lang="zh-CN" altLang="en-US" smtClean="0">
                <a:solidFill>
                  <a:srgbClr val="73E1FF"/>
                </a:solidFill>
              </a:rPr>
              <a:t>沈备军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5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 baseline="0">
          <a:solidFill>
            <a:srgbClr val="FFFF99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Clr>
          <a:srgbClr val="73E1FF"/>
        </a:buClr>
        <a:defRPr sz="3600">
          <a:solidFill>
            <a:srgbClr val="FFFF99"/>
          </a:solidFill>
          <a:latin typeface="Arial Narrow" pitchFamily="34" charset="0"/>
          <a:ea typeface="宋体" pitchFamily="2" charset="-122"/>
        </a:defRPr>
      </a:lvl9pPr>
    </p:titleStyle>
    <p:bodyStyle>
      <a:lvl1pPr marL="339725" indent="-339725" algn="l" rtl="0" eaLnBrk="0" fontAlgn="base" hangingPunct="0">
        <a:spcBef>
          <a:spcPct val="1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3200" baseline="0">
          <a:solidFill>
            <a:srgbClr val="FFFF99"/>
          </a:solidFill>
          <a:latin typeface="+mn-lt"/>
          <a:ea typeface="宋体" panose="02010600030101010101" pitchFamily="2" charset="-122"/>
          <a:cs typeface="+mn-cs"/>
        </a:defRPr>
      </a:lvl1pPr>
      <a:lvl2pPr marL="682625" indent="-228600" algn="l" rtl="0" eaLnBrk="0" fontAlgn="base" hangingPunct="0">
        <a:spcBef>
          <a:spcPct val="10000"/>
        </a:spcBef>
        <a:spcAft>
          <a:spcPct val="0"/>
        </a:spcAft>
        <a:buClr>
          <a:srgbClr val="DDDDDD"/>
        </a:buClr>
        <a:buFont typeface="Wingdings" panose="05000000000000000000" pitchFamily="2" charset="2"/>
        <a:buChar char="§"/>
        <a:defRPr sz="2800" baseline="0">
          <a:solidFill>
            <a:srgbClr val="DDDDDD"/>
          </a:solidFill>
          <a:latin typeface="+mn-lt"/>
          <a:ea typeface="宋体" panose="02010600030101010101" pitchFamily="2" charset="-122"/>
        </a:defRPr>
      </a:lvl2pPr>
      <a:lvl3pPr marL="1025525" indent="-228600" algn="l" rtl="0" eaLnBrk="0" fontAlgn="base" hangingPunct="0">
        <a:spcBef>
          <a:spcPct val="10000"/>
        </a:spcBef>
        <a:spcAft>
          <a:spcPct val="0"/>
        </a:spcAft>
        <a:buClr>
          <a:srgbClr val="73E1FF"/>
        </a:buClr>
        <a:buChar char="•"/>
        <a:defRPr sz="2800" baseline="0">
          <a:solidFill>
            <a:srgbClr val="73E1FF"/>
          </a:solidFill>
          <a:latin typeface="+mn-lt"/>
          <a:ea typeface="宋体" panose="02010600030101010101" pitchFamily="2" charset="-122"/>
        </a:defRPr>
      </a:lvl3pPr>
      <a:lvl4pPr marL="1368425" indent="-228600" algn="l" rtl="0" eaLnBrk="0" fontAlgn="base" hangingPunct="0">
        <a:spcBef>
          <a:spcPct val="10000"/>
        </a:spcBef>
        <a:spcAft>
          <a:spcPct val="0"/>
        </a:spcAft>
        <a:buClr>
          <a:srgbClr val="FFFF99"/>
        </a:buClr>
        <a:buFont typeface="Wingdings" panose="05000000000000000000" pitchFamily="2" charset="2"/>
        <a:buChar char="w"/>
        <a:defRPr sz="2400" baseline="0">
          <a:solidFill>
            <a:srgbClr val="FFFF99"/>
          </a:solidFill>
          <a:latin typeface="+mn-lt"/>
          <a:ea typeface="宋体" panose="02010600030101010101" pitchFamily="2" charset="-122"/>
        </a:defRPr>
      </a:lvl4pPr>
      <a:lvl5pPr marL="1711325" indent="-228600" algn="l" rtl="0" eaLnBrk="0" fontAlgn="base" hangingPunct="0">
        <a:spcBef>
          <a:spcPct val="20000"/>
        </a:spcBef>
        <a:spcAft>
          <a:spcPct val="0"/>
        </a:spcAft>
        <a:buClr>
          <a:srgbClr val="FFFF99"/>
        </a:buClr>
        <a:buChar char="•"/>
        <a:defRPr sz="2400" baseline="0">
          <a:solidFill>
            <a:srgbClr val="FFFF99"/>
          </a:solidFill>
          <a:latin typeface="+mn-lt"/>
          <a:ea typeface="宋体" panose="02010600030101010101" pitchFamily="2" charset="-122"/>
        </a:defRPr>
      </a:lvl5pPr>
      <a:lvl6pPr marL="21685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</a:defRPr>
      </a:lvl6pPr>
      <a:lvl7pPr marL="26257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</a:defRPr>
      </a:lvl7pPr>
      <a:lvl8pPr marL="30829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</a:defRPr>
      </a:lvl8pPr>
      <a:lvl9pPr marL="3540125" indent="-228600" algn="l" rtl="0" fontAlgn="base">
        <a:spcBef>
          <a:spcPct val="20000"/>
        </a:spcBef>
        <a:spcAft>
          <a:spcPct val="0"/>
        </a:spcAft>
        <a:buClr>
          <a:srgbClr val="FFFF99"/>
        </a:buClr>
        <a:buChar char="•"/>
        <a:defRPr sz="2400">
          <a:solidFill>
            <a:srgbClr val="FFFF99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755650" y="2060575"/>
            <a:ext cx="7772400" cy="18716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73E1FF"/>
              </a:buClr>
            </a:pPr>
            <a:r>
              <a:rPr lang="zh-CN" altLang="en-US" sz="3600" dirty="0">
                <a:solidFill>
                  <a:srgbClr val="FFFF99"/>
                </a:solidFill>
                <a:latin typeface="Arial Narrow" panose="020B0606020202030204" pitchFamily="34" charset="0"/>
              </a:rPr>
              <a:t>敏捷</a:t>
            </a:r>
            <a:r>
              <a:rPr lang="zh-CN" altLang="en-US" sz="3600" dirty="0" smtClean="0">
                <a:solidFill>
                  <a:srgbClr val="FFFF99"/>
                </a:solidFill>
                <a:latin typeface="Arial Narrow" panose="020B0606020202030204" pitchFamily="34" charset="0"/>
              </a:rPr>
              <a:t>项目管理</a:t>
            </a:r>
            <a:endParaRPr lang="zh-CN" altLang="en-US" sz="3600" dirty="0">
              <a:solidFill>
                <a:srgbClr val="FFFF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6489700" y="4797425"/>
            <a:ext cx="2269852" cy="35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latin typeface="宋体" panose="02010600030101010101" pitchFamily="2" charset="-122"/>
              </a:rPr>
              <a:t>上海交通大学</a:t>
            </a:r>
            <a:r>
              <a:rPr lang="zh-CN" altLang="en-US" sz="1600" dirty="0" smtClean="0">
                <a:latin typeface="宋体" panose="02010600030101010101" pitchFamily="2" charset="-122"/>
              </a:rPr>
              <a:t>软件学院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本节内容</a:t>
            </a:r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ea typeface="宋体" panose="02010600030101010101" pitchFamily="2" charset="-122"/>
              </a:rPr>
              <a:t>项目管理的基本概念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ea typeface="宋体" panose="02010600030101010101" pitchFamily="2" charset="-122"/>
              </a:rPr>
              <a:t>敏捷项目管理的最佳实践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敏捷项目管理的最差实践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52512" y="1844824"/>
            <a:ext cx="381000" cy="3810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741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迭代开发与小型发布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ea typeface="宋体" panose="02010600030101010101" pitchFamily="2" charset="-122"/>
              </a:rPr>
              <a:t>强调在非常短的周期内以递增的方式发布新版本，从而可以很容易地估计每个迭代周期的进度，便于控制工作量和风险； 同时，也可以及时处理用户的反馈。</a:t>
            </a:r>
          </a:p>
          <a:p>
            <a:pPr eaLnBrk="1" hangingPunct="1"/>
            <a:endParaRPr lang="zh-CN" altLang="en-US" sz="28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 smtClean="0">
                <a:ea typeface="宋体" panose="02010600030101010101" pitchFamily="2" charset="-122"/>
              </a:rPr>
              <a:t>每个迭代必须要有</a:t>
            </a:r>
            <a:r>
              <a:rPr lang="en-US" altLang="zh-CN" sz="2800" dirty="0" smtClean="0">
                <a:ea typeface="宋体" panose="02010600030101010101" pitchFamily="2" charset="-122"/>
              </a:rPr>
              <a:t>executable release</a:t>
            </a: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 smtClean="0">
                <a:ea typeface="宋体" panose="02010600030101010101" pitchFamily="2" charset="-122"/>
              </a:rPr>
              <a:t>迭代结束后进行迭代评审与评估</a:t>
            </a:r>
            <a:endParaRPr lang="en-US" altLang="zh-CN" sz="28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4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滚动式规划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立项建议书中有整体项目计划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粗粒度、以迭代为单位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N</a:t>
            </a:r>
            <a:r>
              <a:rPr lang="zh-CN" altLang="en-US" dirty="0" smtClean="0"/>
              <a:t>个迭代计划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细粒度（例如</a:t>
            </a:r>
            <a:r>
              <a:rPr lang="en-US" altLang="zh-CN" dirty="0" smtClean="0"/>
              <a:t>1~2</a:t>
            </a:r>
            <a:r>
              <a:rPr lang="zh-CN" altLang="en-US" dirty="0" smtClean="0"/>
              <a:t>天）、以任务为单位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每个迭代开始前（或上个迭代结束时）编写迭代计划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每个迭代结束后编写迭代评估报告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55893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每日立会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每日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分钟简会</a:t>
            </a:r>
          </a:p>
          <a:p>
            <a:r>
              <a:rPr lang="zh-CN" altLang="en-US" dirty="0" smtClean="0"/>
              <a:t>时间固定、场地固定</a:t>
            </a:r>
            <a:endParaRPr lang="en-US" altLang="zh-CN" dirty="0" smtClean="0"/>
          </a:p>
          <a:p>
            <a:r>
              <a:rPr lang="zh-CN" altLang="en-US" dirty="0" smtClean="0"/>
              <a:t>会议内容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昨天做了什么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今天准备做什么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遇到什么问题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问题的解决方案不在会上讨论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0828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 </a:t>
            </a:r>
            <a:r>
              <a:rPr lang="zh-CN" altLang="en-US" dirty="0" smtClean="0"/>
              <a:t>任务板</a:t>
            </a:r>
            <a:endParaRPr lang="zh-CN" altLang="en-US" dirty="0"/>
          </a:p>
        </p:txBody>
      </p:sp>
      <p:pic>
        <p:nvPicPr>
          <p:cNvPr id="2314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1" y="1268760"/>
            <a:ext cx="774793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66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722" y="765175"/>
            <a:ext cx="7377360" cy="361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37720"/>
            <a:ext cx="8199784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Kanban </a:t>
            </a:r>
            <a:r>
              <a:rPr lang="zh-CN" altLang="en-US" dirty="0" smtClean="0"/>
              <a:t>任务</a:t>
            </a:r>
            <a:r>
              <a:rPr lang="zh-CN" altLang="en-US" dirty="0"/>
              <a:t>板</a:t>
            </a:r>
          </a:p>
        </p:txBody>
      </p:sp>
    </p:spTree>
    <p:extLst>
      <p:ext uri="{BB962C8B-B14F-4D97-AF65-F5344CB8AC3E}">
        <p14:creationId xmlns:p14="http://schemas.microsoft.com/office/powerpoint/2010/main" val="2469504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简化设计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需求是会经常变化的，因此设计不能一蹴而就而应该是一项持续进行的过程。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Kent Beck</a:t>
            </a:r>
            <a:r>
              <a:rPr lang="zh-CN" altLang="en-US" dirty="0" smtClean="0">
                <a:ea typeface="宋体" panose="02010600030101010101" pitchFamily="2" charset="-122"/>
              </a:rPr>
              <a:t>认为，简单设计应该满足以下几个原则：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不包含重复的代码；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向所有的开发人员清晰地描述编码以及其内在关系；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尽可能包含最少的类与方法。</a:t>
            </a:r>
          </a:p>
        </p:txBody>
      </p:sp>
    </p:spTree>
    <p:extLst>
      <p:ext uri="{BB962C8B-B14F-4D97-AF65-F5344CB8AC3E}">
        <p14:creationId xmlns:p14="http://schemas.microsoft.com/office/powerpoint/2010/main" val="2154539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测试驱动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先写测试用例，再编码；代码未动，测试先行</a:t>
            </a:r>
          </a:p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强调“测试先行”。在编码开始之前，首先将测试用例写好，而后再进行编码，直至所有的测试都得以通过。</a:t>
            </a:r>
          </a:p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注：测试的自动化。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146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持续集成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 Narrow" panose="020B0606020202030204" pitchFamily="34" charset="0"/>
                <a:ea typeface="宋体" panose="02010600030101010101" pitchFamily="2" charset="-122"/>
              </a:rPr>
              <a:t>开发人员应不断地将代码集成到代码库中，几小时一次，绝不超过</a:t>
            </a:r>
            <a:r>
              <a:rPr lang="en-US" altLang="zh-CN" dirty="0" smtClean="0"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Arial Narrow" panose="020B0606020202030204" pitchFamily="34" charset="0"/>
                <a:ea typeface="宋体" panose="02010600030101010101" pitchFamily="2" charset="-122"/>
              </a:rPr>
              <a:t>天</a:t>
            </a:r>
          </a:p>
          <a:p>
            <a:pPr eaLnBrk="1" hangingPunct="1"/>
            <a:r>
              <a:rPr lang="zh-CN" altLang="en-US" dirty="0" smtClean="0">
                <a:latin typeface="Arial Narrow" panose="020B0606020202030204" pitchFamily="34" charset="0"/>
                <a:ea typeface="宋体" panose="02010600030101010101" pitchFamily="2" charset="-122"/>
              </a:rPr>
              <a:t>每个人需要在最后的版本上工作</a:t>
            </a:r>
          </a:p>
          <a:p>
            <a:pPr eaLnBrk="1" hangingPunct="1"/>
            <a:r>
              <a:rPr lang="zh-CN" altLang="en-US" dirty="0" smtClean="0">
                <a:latin typeface="Arial Narrow" panose="020B0606020202030204" pitchFamily="34" charset="0"/>
                <a:ea typeface="宋体" panose="02010600030101010101" pitchFamily="2" charset="-122"/>
              </a:rPr>
              <a:t>持续集成能够在早期避免或发现一些兼容性问题。 </a:t>
            </a:r>
          </a:p>
          <a:p>
            <a:pPr eaLnBrk="1" hangingPunct="1"/>
            <a:endParaRPr lang="en-US" altLang="zh-CN" dirty="0" smtClean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842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代码规范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Arial Narrow" panose="020B0606020202030204" pitchFamily="34" charset="0"/>
                <a:ea typeface="宋体" panose="02010600030101010101" pitchFamily="2" charset="-122"/>
              </a:rPr>
              <a:t>所有代码必须采用统一标准以便理解。</a:t>
            </a: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多人开发的代码看上去应像是一个人开发</a:t>
            </a:r>
            <a:r>
              <a:rPr lang="zh-CN" altLang="en-US" dirty="0" smtClean="0">
                <a:ea typeface="宋体" panose="02010600030101010101" pitchFamily="2" charset="-122"/>
              </a:rPr>
              <a:t>的。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强调通过指定严格的代码规范来进行沟通，尽可能减少不必要的详细设计文档。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代码就是文档</a:t>
            </a:r>
            <a:r>
              <a:rPr lang="zh-CN" altLang="en-US" dirty="0" smtClean="0">
                <a:ea typeface="宋体" panose="02010600030101010101" pitchFamily="2" charset="-122"/>
              </a:rPr>
              <a:t>。。</a:t>
            </a:r>
          </a:p>
        </p:txBody>
      </p:sp>
    </p:spTree>
    <p:extLst>
      <p:ext uri="{BB962C8B-B14F-4D97-AF65-F5344CB8AC3E}">
        <p14:creationId xmlns:p14="http://schemas.microsoft.com/office/powerpoint/2010/main" val="3195661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本节内容</a:t>
            </a:r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项目管理的基本概念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敏捷项目管理的最佳实践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敏捷项目管理的最差实践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152400" y="1196975"/>
            <a:ext cx="381000" cy="3810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794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学习过去、</a:t>
            </a:r>
            <a:r>
              <a:rPr lang="zh-CN" altLang="en-US" smtClean="0"/>
              <a:t>持续改进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基于迭代总结，不断改进开发实践</a:t>
            </a:r>
          </a:p>
          <a:p>
            <a:pPr lvl="1" eaLnBrk="1" hangingPunct="1"/>
            <a:r>
              <a:rPr lang="zh-CN" altLang="en-US" dirty="0" smtClean="0">
                <a:ea typeface="宋体" panose="02010600030101010101" pitchFamily="2" charset="-122"/>
              </a:rPr>
              <a:t>找出当前正在使用的方法与实践的长处和短处，以及项目面临的风险</a:t>
            </a: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学习</a:t>
            </a:r>
            <a:r>
              <a:rPr lang="en-US" altLang="zh-CN" dirty="0" err="1" smtClean="0">
                <a:ea typeface="宋体" panose="02010600030101010101" pitchFamily="2" charset="-122"/>
              </a:rPr>
              <a:t>已有的软件工</a:t>
            </a:r>
            <a:r>
              <a:rPr lang="zh-CN" altLang="en-US" dirty="0" smtClean="0">
                <a:ea typeface="宋体" panose="02010600030101010101" pitchFamily="2" charset="-122"/>
              </a:rPr>
              <a:t>程</a:t>
            </a:r>
            <a:r>
              <a:rPr lang="en-US" altLang="zh-CN" dirty="0" err="1" smtClean="0">
                <a:ea typeface="宋体" panose="02010600030101010101" pitchFamily="2" charset="-122"/>
              </a:rPr>
              <a:t>的最佳</a:t>
            </a:r>
            <a:r>
              <a:rPr lang="zh-CN" altLang="en-US" dirty="0" smtClean="0">
                <a:ea typeface="宋体" panose="02010600030101010101" pitchFamily="2" charset="-122"/>
              </a:rPr>
              <a:t>实践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学习其他小组的最佳实践</a:t>
            </a: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建立自已的最差实践和最佳实践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AutoShape 3"/>
          <p:cNvSpPr>
            <a:spLocks noChangeArrowheads="1"/>
          </p:cNvSpPr>
          <p:nvPr/>
        </p:nvSpPr>
        <p:spPr bwMode="auto">
          <a:xfrm>
            <a:off x="4953000" y="1268761"/>
            <a:ext cx="1676400" cy="1524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chemeClr val="bg2"/>
              </a:solidFill>
            </a:endParaRPr>
          </a:p>
        </p:txBody>
      </p:sp>
      <p:sp>
        <p:nvSpPr>
          <p:cNvPr id="215044" name="AutoShape 4"/>
          <p:cNvSpPr>
            <a:spLocks noChangeArrowheads="1"/>
          </p:cNvSpPr>
          <p:nvPr/>
        </p:nvSpPr>
        <p:spPr bwMode="auto">
          <a:xfrm rot="-10703815">
            <a:off x="6858000" y="2259361"/>
            <a:ext cx="1676400" cy="1524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path path="rect">
              <a:fillToRect l="100000" b="10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bg2"/>
              </a:solidFill>
            </a:endParaRPr>
          </a:p>
        </p:txBody>
      </p:sp>
      <p:sp>
        <p:nvSpPr>
          <p:cNvPr id="215045" name="AutoShape 5"/>
          <p:cNvSpPr>
            <a:spLocks noChangeArrowheads="1"/>
          </p:cNvSpPr>
          <p:nvPr/>
        </p:nvSpPr>
        <p:spPr bwMode="auto">
          <a:xfrm rot="-10802910">
            <a:off x="1219200" y="2335561"/>
            <a:ext cx="1676400" cy="1524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path path="rect">
              <a:fillToRect l="100000" b="10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bg2"/>
              </a:solidFill>
            </a:endParaRPr>
          </a:p>
        </p:txBody>
      </p:sp>
      <p:sp>
        <p:nvSpPr>
          <p:cNvPr id="215046" name="AutoShape 6"/>
          <p:cNvSpPr>
            <a:spLocks noChangeArrowheads="1"/>
          </p:cNvSpPr>
          <p:nvPr/>
        </p:nvSpPr>
        <p:spPr bwMode="auto">
          <a:xfrm rot="-10800000">
            <a:off x="4114800" y="1268761"/>
            <a:ext cx="1676400" cy="1524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path path="rect">
              <a:fillToRect l="100000" t="10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bg2"/>
              </a:solidFill>
            </a:endParaRPr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3276600" y="1268761"/>
            <a:ext cx="1676400" cy="1524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bg2"/>
              </a:solidFill>
            </a:endParaRPr>
          </a:p>
        </p:txBody>
      </p:sp>
      <p:sp>
        <p:nvSpPr>
          <p:cNvPr id="215048" name="AutoShape 8"/>
          <p:cNvSpPr>
            <a:spLocks noChangeArrowheads="1"/>
          </p:cNvSpPr>
          <p:nvPr/>
        </p:nvSpPr>
        <p:spPr bwMode="auto">
          <a:xfrm rot="10811132">
            <a:off x="3276600" y="2945161"/>
            <a:ext cx="1676400" cy="1524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path path="rect">
              <a:fillToRect t="100000" r="10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bg2"/>
              </a:solidFill>
            </a:endParaRPr>
          </a:p>
        </p:txBody>
      </p:sp>
      <p:sp>
        <p:nvSpPr>
          <p:cNvPr id="215049" name="AutoShape 9"/>
          <p:cNvSpPr>
            <a:spLocks noChangeArrowheads="1"/>
          </p:cNvSpPr>
          <p:nvPr/>
        </p:nvSpPr>
        <p:spPr bwMode="auto">
          <a:xfrm rot="10714986">
            <a:off x="4953000" y="2945161"/>
            <a:ext cx="1676400" cy="1524000"/>
          </a:xfrm>
          <a:prstGeom prst="triangle">
            <a:avLst>
              <a:gd name="adj" fmla="val 51625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bg2"/>
              </a:solidFill>
            </a:endParaRPr>
          </a:p>
        </p:txBody>
      </p:sp>
      <p:sp>
        <p:nvSpPr>
          <p:cNvPr id="215050" name="AutoShape 10"/>
          <p:cNvSpPr>
            <a:spLocks noChangeArrowheads="1"/>
          </p:cNvSpPr>
          <p:nvPr/>
        </p:nvSpPr>
        <p:spPr bwMode="auto">
          <a:xfrm>
            <a:off x="4114800" y="2945161"/>
            <a:ext cx="1676400" cy="1524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bg2"/>
              </a:solidFill>
            </a:endParaRPr>
          </a:p>
        </p:txBody>
      </p:sp>
      <p:sp>
        <p:nvSpPr>
          <p:cNvPr id="215051" name="AutoShape 11"/>
          <p:cNvSpPr>
            <a:spLocks noChangeArrowheads="1"/>
          </p:cNvSpPr>
          <p:nvPr/>
        </p:nvSpPr>
        <p:spPr bwMode="auto">
          <a:xfrm rot="10802742">
            <a:off x="4114800" y="4697761"/>
            <a:ext cx="1676400" cy="1524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hlink"/>
              </a:gs>
              <a:gs pos="5000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>
              <a:solidFill>
                <a:schemeClr val="bg2"/>
              </a:solidFill>
            </a:endParaRPr>
          </a:p>
        </p:txBody>
      </p:sp>
      <p:sp>
        <p:nvSpPr>
          <p:cNvPr id="215052" name="Text Box 12"/>
          <p:cNvSpPr txBox="1">
            <a:spLocks noChangeArrowheads="1"/>
          </p:cNvSpPr>
          <p:nvPr/>
        </p:nvSpPr>
        <p:spPr bwMode="auto">
          <a:xfrm>
            <a:off x="1600200" y="2411761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2"/>
                </a:solidFill>
                <a:latin typeface="Times New Roman" charset="0"/>
              </a:rPr>
              <a:t>外部支持</a:t>
            </a:r>
          </a:p>
        </p:txBody>
      </p:sp>
      <p:sp>
        <p:nvSpPr>
          <p:cNvPr id="215053" name="Text Box 13"/>
          <p:cNvSpPr txBox="1">
            <a:spLocks noChangeArrowheads="1"/>
          </p:cNvSpPr>
          <p:nvPr/>
        </p:nvSpPr>
        <p:spPr bwMode="auto">
          <a:xfrm>
            <a:off x="4427984" y="1344961"/>
            <a:ext cx="114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2"/>
                </a:solidFill>
              </a:rPr>
              <a:t>一致的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承 诺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5257800" y="1894236"/>
            <a:ext cx="114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2"/>
                </a:solidFill>
                <a:latin typeface="Times New Roman" charset="0"/>
              </a:rPr>
              <a:t>开放的沟 通</a:t>
            </a:r>
          </a:p>
        </p:txBody>
      </p:sp>
      <p:sp>
        <p:nvSpPr>
          <p:cNvPr id="215055" name="Text Box 15"/>
          <p:cNvSpPr txBox="1">
            <a:spLocks noChangeArrowheads="1"/>
          </p:cNvSpPr>
          <p:nvPr/>
        </p:nvSpPr>
        <p:spPr bwMode="auto">
          <a:xfrm>
            <a:off x="3657600" y="2961036"/>
            <a:ext cx="114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2"/>
                </a:solidFill>
                <a:latin typeface="Times New Roman" charset="0"/>
              </a:rPr>
              <a:t>相关的技 能</a:t>
            </a:r>
          </a:p>
        </p:txBody>
      </p:sp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3581400" y="1878361"/>
            <a:ext cx="114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2"/>
                </a:solidFill>
                <a:latin typeface="Times New Roman" charset="0"/>
              </a:rPr>
              <a:t>相互的信 任</a:t>
            </a:r>
          </a:p>
        </p:txBody>
      </p:sp>
      <p:sp>
        <p:nvSpPr>
          <p:cNvPr id="215057" name="Text Box 17"/>
          <p:cNvSpPr txBox="1">
            <a:spLocks noChangeArrowheads="1"/>
          </p:cNvSpPr>
          <p:nvPr/>
        </p:nvSpPr>
        <p:spPr bwMode="auto">
          <a:xfrm>
            <a:off x="5334000" y="2945161"/>
            <a:ext cx="114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2"/>
                </a:solidFill>
                <a:latin typeface="Times New Roman" charset="0"/>
              </a:rPr>
              <a:t>有效的结构</a:t>
            </a:r>
          </a:p>
        </p:txBody>
      </p:sp>
      <p:sp>
        <p:nvSpPr>
          <p:cNvPr id="215058" name="Text Box 18"/>
          <p:cNvSpPr txBox="1">
            <a:spLocks noChangeArrowheads="1"/>
          </p:cNvSpPr>
          <p:nvPr/>
        </p:nvSpPr>
        <p:spPr bwMode="auto">
          <a:xfrm>
            <a:off x="7315200" y="2335561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2"/>
                </a:solidFill>
                <a:latin typeface="Times New Roman" charset="0"/>
              </a:rPr>
              <a:t>分享成果</a:t>
            </a:r>
          </a:p>
        </p:txBody>
      </p:sp>
      <p:sp>
        <p:nvSpPr>
          <p:cNvPr id="215059" name="Text Box 19"/>
          <p:cNvSpPr txBox="1">
            <a:spLocks noChangeArrowheads="1"/>
          </p:cNvSpPr>
          <p:nvPr/>
        </p:nvSpPr>
        <p:spPr bwMode="auto">
          <a:xfrm>
            <a:off x="4495800" y="3570636"/>
            <a:ext cx="1295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2"/>
                </a:solidFill>
                <a:latin typeface="Times New Roman" charset="0"/>
              </a:rPr>
              <a:t>恰当的领 导</a:t>
            </a:r>
          </a:p>
        </p:txBody>
      </p:sp>
      <p:sp>
        <p:nvSpPr>
          <p:cNvPr id="215060" name="Text Box 20"/>
          <p:cNvSpPr txBox="1">
            <a:spLocks noChangeArrowheads="1"/>
          </p:cNvSpPr>
          <p:nvPr/>
        </p:nvSpPr>
        <p:spPr bwMode="auto">
          <a:xfrm>
            <a:off x="4495800" y="4713636"/>
            <a:ext cx="1371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2"/>
                </a:solidFill>
                <a:latin typeface="Times New Roman" charset="0"/>
              </a:rPr>
              <a:t>清晰的目 标</a:t>
            </a:r>
          </a:p>
        </p:txBody>
      </p: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高效团队的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个特征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8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建设项目团队的方法与技术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950" y="1052513"/>
            <a:ext cx="8713788" cy="5043487"/>
          </a:xfrm>
        </p:spPr>
        <p:txBody>
          <a:bodyPr/>
          <a:lstStyle/>
          <a:p>
            <a:r>
              <a:rPr lang="zh-CN" altLang="en-US" sz="2400" dirty="0" smtClean="0"/>
              <a:t>激励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采用各种方法激励项目组成员</a:t>
            </a:r>
            <a:endParaRPr lang="en-US" altLang="zh-CN" sz="2400" dirty="0" smtClean="0"/>
          </a:p>
          <a:p>
            <a:r>
              <a:rPr lang="zh-CN" altLang="en-US" sz="2400" dirty="0" smtClean="0"/>
              <a:t>培训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培训可以是正式或非正式的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培训方式包括：课堂培训、在线培训、在岗培训（由其他项目团队成员提供）、辅导及指导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旨在提高项目团队成员能力</a:t>
            </a:r>
            <a:endParaRPr lang="en-US" altLang="zh-CN" sz="2400" dirty="0" smtClean="0"/>
          </a:p>
          <a:p>
            <a:r>
              <a:rPr lang="zh-CN" altLang="en-US" sz="2400" dirty="0" smtClean="0"/>
              <a:t>团队建设活动－－帮助各团队成员更加有效地协同工作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既可以是状态审查会上的五分钟议程，也可以是为改善人际关系而设计的、在非工作场所专门举办的体验活动。</a:t>
            </a:r>
            <a:endParaRPr lang="en-US" altLang="zh-CN" sz="2400" dirty="0" smtClean="0"/>
          </a:p>
          <a:p>
            <a:r>
              <a:rPr lang="zh-CN" altLang="en-US" sz="2400" dirty="0" smtClean="0"/>
              <a:t>制定基本规则</a:t>
            </a:r>
          </a:p>
          <a:p>
            <a:pPr lvl="1"/>
            <a:r>
              <a:rPr lang="zh-CN" altLang="en-US" sz="2400" dirty="0" smtClean="0"/>
              <a:t>对项目团队成员的可接受行为做出明确规定。尽早制定并遵守明确的规则，可减少误解，提高生产力。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0766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96" name="Rectangle 41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团队发展各个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946179" name="Line 4099"/>
          <p:cNvSpPr>
            <a:spLocks noChangeShapeType="1"/>
          </p:cNvSpPr>
          <p:nvPr/>
        </p:nvSpPr>
        <p:spPr bwMode="auto">
          <a:xfrm>
            <a:off x="1371600" y="1447800"/>
            <a:ext cx="0" cy="464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46180" name="Line 4100"/>
          <p:cNvSpPr>
            <a:spLocks noChangeShapeType="1"/>
          </p:cNvSpPr>
          <p:nvPr/>
        </p:nvSpPr>
        <p:spPr bwMode="auto">
          <a:xfrm>
            <a:off x="1371600" y="60960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46181" name="Line 4101"/>
          <p:cNvSpPr>
            <a:spLocks noChangeShapeType="1"/>
          </p:cNvSpPr>
          <p:nvPr/>
        </p:nvSpPr>
        <p:spPr bwMode="auto">
          <a:xfrm>
            <a:off x="2895600" y="14478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46182" name="Line 4102"/>
          <p:cNvSpPr>
            <a:spLocks noChangeShapeType="1"/>
          </p:cNvSpPr>
          <p:nvPr/>
        </p:nvSpPr>
        <p:spPr bwMode="auto">
          <a:xfrm>
            <a:off x="4572000" y="14478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46183" name="Line 4103"/>
          <p:cNvSpPr>
            <a:spLocks noChangeShapeType="1"/>
          </p:cNvSpPr>
          <p:nvPr/>
        </p:nvSpPr>
        <p:spPr bwMode="auto">
          <a:xfrm>
            <a:off x="6400800" y="14478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46184" name="Text Box 4104"/>
          <p:cNvSpPr txBox="1">
            <a:spLocks noChangeArrowheads="1"/>
          </p:cNvSpPr>
          <p:nvPr/>
        </p:nvSpPr>
        <p:spPr bwMode="auto">
          <a:xfrm>
            <a:off x="685800" y="1447800"/>
            <a:ext cx="53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高</a:t>
            </a:r>
          </a:p>
        </p:txBody>
      </p:sp>
      <p:sp>
        <p:nvSpPr>
          <p:cNvPr id="946185" name="Text Box 4105"/>
          <p:cNvSpPr txBox="1">
            <a:spLocks noChangeArrowheads="1"/>
          </p:cNvSpPr>
          <p:nvPr/>
        </p:nvSpPr>
        <p:spPr bwMode="auto">
          <a:xfrm>
            <a:off x="609600" y="5486400"/>
            <a:ext cx="53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低</a:t>
            </a:r>
          </a:p>
        </p:txBody>
      </p:sp>
      <p:sp>
        <p:nvSpPr>
          <p:cNvPr id="946186" name="Text Box 4106"/>
          <p:cNvSpPr txBox="1">
            <a:spLocks noChangeArrowheads="1"/>
          </p:cNvSpPr>
          <p:nvPr/>
        </p:nvSpPr>
        <p:spPr bwMode="auto">
          <a:xfrm>
            <a:off x="1600200" y="1447800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形成</a:t>
            </a:r>
          </a:p>
        </p:txBody>
      </p:sp>
      <p:sp>
        <p:nvSpPr>
          <p:cNvPr id="946187" name="Text Box 4107"/>
          <p:cNvSpPr txBox="1">
            <a:spLocks noChangeArrowheads="1"/>
          </p:cNvSpPr>
          <p:nvPr/>
        </p:nvSpPr>
        <p:spPr bwMode="auto">
          <a:xfrm>
            <a:off x="3200400" y="1447800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震荡</a:t>
            </a:r>
          </a:p>
        </p:txBody>
      </p:sp>
      <p:sp>
        <p:nvSpPr>
          <p:cNvPr id="946188" name="Text Box 4108"/>
          <p:cNvSpPr txBox="1">
            <a:spLocks noChangeArrowheads="1"/>
          </p:cNvSpPr>
          <p:nvPr/>
        </p:nvSpPr>
        <p:spPr bwMode="auto">
          <a:xfrm>
            <a:off x="4953000" y="1447800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规范</a:t>
            </a:r>
            <a:endParaRPr lang="zh-CN" alt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6189" name="Text Box 4109"/>
          <p:cNvSpPr txBox="1">
            <a:spLocks noChangeArrowheads="1"/>
          </p:cNvSpPr>
          <p:nvPr/>
        </p:nvSpPr>
        <p:spPr bwMode="auto">
          <a:xfrm>
            <a:off x="6588224" y="1447800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成熟</a:t>
            </a:r>
            <a:endParaRPr lang="zh-CN" alt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6190" name="Freeform 4110"/>
          <p:cNvSpPr>
            <a:spLocks/>
          </p:cNvSpPr>
          <p:nvPr/>
        </p:nvSpPr>
        <p:spPr bwMode="auto">
          <a:xfrm>
            <a:off x="1371600" y="1600200"/>
            <a:ext cx="7239000" cy="3733800"/>
          </a:xfrm>
          <a:custGeom>
            <a:avLst/>
            <a:gdLst/>
            <a:ahLst/>
            <a:cxnLst>
              <a:cxn ang="0">
                <a:pos x="0" y="1152"/>
              </a:cxn>
              <a:cxn ang="0">
                <a:pos x="960" y="1296"/>
              </a:cxn>
              <a:cxn ang="0">
                <a:pos x="1632" y="2256"/>
              </a:cxn>
              <a:cxn ang="0">
                <a:pos x="2016" y="2112"/>
              </a:cxn>
              <a:cxn ang="0">
                <a:pos x="3168" y="1056"/>
              </a:cxn>
              <a:cxn ang="0">
                <a:pos x="3792" y="240"/>
              </a:cxn>
              <a:cxn ang="0">
                <a:pos x="4560" y="0"/>
              </a:cxn>
            </a:cxnLst>
            <a:rect l="0" t="0" r="r" b="b"/>
            <a:pathLst>
              <a:path w="4560" h="2392">
                <a:moveTo>
                  <a:pt x="0" y="1152"/>
                </a:moveTo>
                <a:cubicBezTo>
                  <a:pt x="344" y="1132"/>
                  <a:pt x="688" y="1112"/>
                  <a:pt x="960" y="1296"/>
                </a:cubicBezTo>
                <a:cubicBezTo>
                  <a:pt x="1232" y="1480"/>
                  <a:pt x="1456" y="2120"/>
                  <a:pt x="1632" y="2256"/>
                </a:cubicBezTo>
                <a:cubicBezTo>
                  <a:pt x="1808" y="2392"/>
                  <a:pt x="1760" y="2312"/>
                  <a:pt x="2016" y="2112"/>
                </a:cubicBezTo>
                <a:cubicBezTo>
                  <a:pt x="2272" y="1912"/>
                  <a:pt x="2872" y="1368"/>
                  <a:pt x="3168" y="1056"/>
                </a:cubicBezTo>
                <a:cubicBezTo>
                  <a:pt x="3464" y="744"/>
                  <a:pt x="3560" y="416"/>
                  <a:pt x="3792" y="240"/>
                </a:cubicBezTo>
                <a:cubicBezTo>
                  <a:pt x="4024" y="64"/>
                  <a:pt x="4292" y="32"/>
                  <a:pt x="4560" y="0"/>
                </a:cubicBezTo>
              </a:path>
            </a:pathLst>
          </a:custGeom>
          <a:noFill/>
          <a:ln w="38100" cap="rnd" cmpd="sng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46191" name="Freeform 4111"/>
          <p:cNvSpPr>
            <a:spLocks/>
          </p:cNvSpPr>
          <p:nvPr/>
        </p:nvSpPr>
        <p:spPr bwMode="auto">
          <a:xfrm>
            <a:off x="1371600" y="1600200"/>
            <a:ext cx="7315200" cy="4495800"/>
          </a:xfrm>
          <a:custGeom>
            <a:avLst/>
            <a:gdLst/>
            <a:ahLst/>
            <a:cxnLst>
              <a:cxn ang="0">
                <a:pos x="0" y="2832"/>
              </a:cxn>
              <a:cxn ang="0">
                <a:pos x="2016" y="2064"/>
              </a:cxn>
              <a:cxn ang="0">
                <a:pos x="2784" y="1584"/>
              </a:cxn>
              <a:cxn ang="0">
                <a:pos x="3312" y="1008"/>
              </a:cxn>
              <a:cxn ang="0">
                <a:pos x="4032" y="336"/>
              </a:cxn>
              <a:cxn ang="0">
                <a:pos x="4608" y="0"/>
              </a:cxn>
            </a:cxnLst>
            <a:rect l="0" t="0" r="r" b="b"/>
            <a:pathLst>
              <a:path w="4608" h="2832">
                <a:moveTo>
                  <a:pt x="0" y="2832"/>
                </a:moveTo>
                <a:cubicBezTo>
                  <a:pt x="776" y="2552"/>
                  <a:pt x="1552" y="2272"/>
                  <a:pt x="2016" y="2064"/>
                </a:cubicBezTo>
                <a:cubicBezTo>
                  <a:pt x="2480" y="1856"/>
                  <a:pt x="2568" y="1760"/>
                  <a:pt x="2784" y="1584"/>
                </a:cubicBezTo>
                <a:cubicBezTo>
                  <a:pt x="3000" y="1408"/>
                  <a:pt x="3104" y="1216"/>
                  <a:pt x="3312" y="1008"/>
                </a:cubicBezTo>
                <a:cubicBezTo>
                  <a:pt x="3520" y="800"/>
                  <a:pt x="3816" y="504"/>
                  <a:pt x="4032" y="336"/>
                </a:cubicBezTo>
                <a:cubicBezTo>
                  <a:pt x="4248" y="168"/>
                  <a:pt x="4504" y="56"/>
                  <a:pt x="4608" y="0"/>
                </a:cubicBezTo>
              </a:path>
            </a:pathLst>
          </a:custGeom>
          <a:noFill/>
          <a:ln w="38100" cmpd="sng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46192" name="Text Box 4112"/>
          <p:cNvSpPr txBox="1">
            <a:spLocks noChangeArrowheads="1"/>
          </p:cNvSpPr>
          <p:nvPr/>
        </p:nvSpPr>
        <p:spPr bwMode="auto">
          <a:xfrm>
            <a:off x="2209800" y="2667000"/>
            <a:ext cx="2133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C000"/>
                </a:solidFill>
              </a:rPr>
              <a:t>团队精神</a:t>
            </a:r>
          </a:p>
        </p:txBody>
      </p:sp>
      <p:sp>
        <p:nvSpPr>
          <p:cNvPr id="946193" name="Line 4113"/>
          <p:cNvSpPr>
            <a:spLocks noChangeShapeType="1"/>
          </p:cNvSpPr>
          <p:nvPr/>
        </p:nvSpPr>
        <p:spPr bwMode="auto">
          <a:xfrm flipH="1">
            <a:off x="1981200" y="2971800"/>
            <a:ext cx="30480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46194" name="Text Box 4114"/>
          <p:cNvSpPr txBox="1">
            <a:spLocks noChangeArrowheads="1"/>
          </p:cNvSpPr>
          <p:nvPr/>
        </p:nvSpPr>
        <p:spPr bwMode="auto">
          <a:xfrm>
            <a:off x="7010400" y="3200400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工作绩效</a:t>
            </a:r>
          </a:p>
        </p:txBody>
      </p:sp>
      <p:sp>
        <p:nvSpPr>
          <p:cNvPr id="946195" name="Line 4115"/>
          <p:cNvSpPr>
            <a:spLocks noChangeShapeType="1"/>
          </p:cNvSpPr>
          <p:nvPr/>
        </p:nvSpPr>
        <p:spPr bwMode="auto">
          <a:xfrm flipH="1" flipV="1">
            <a:off x="6629400" y="3276600"/>
            <a:ext cx="5334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0" name="Text Box 4105"/>
          <p:cNvSpPr txBox="1">
            <a:spLocks noChangeArrowheads="1"/>
          </p:cNvSpPr>
          <p:nvPr/>
        </p:nvSpPr>
        <p:spPr bwMode="auto">
          <a:xfrm>
            <a:off x="7164288" y="6165304"/>
            <a:ext cx="93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时间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6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优秀的项目经理</a:t>
            </a:r>
            <a:endParaRPr lang="zh-CN" altLang="en-US" dirty="0" smtClean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有表率</a:t>
            </a:r>
            <a:endParaRPr lang="en-US" altLang="zh-CN" dirty="0" smtClean="0"/>
          </a:p>
          <a:p>
            <a:r>
              <a:rPr lang="zh-CN" altLang="en-US" dirty="0" smtClean="0"/>
              <a:t>有洞察力                        </a:t>
            </a:r>
            <a:endParaRPr lang="en-US" altLang="zh-CN" dirty="0" smtClean="0"/>
          </a:p>
          <a:p>
            <a:r>
              <a:rPr lang="zh-CN" altLang="en-US" dirty="0" smtClean="0"/>
              <a:t>技术过硬                                   </a:t>
            </a:r>
            <a:endParaRPr lang="en-US" altLang="zh-CN" dirty="0" smtClean="0"/>
          </a:p>
          <a:p>
            <a:r>
              <a:rPr lang="zh-CN" altLang="en-US" dirty="0" smtClean="0"/>
              <a:t>有决断力                                   </a:t>
            </a:r>
            <a:endParaRPr lang="en-US" altLang="zh-CN" dirty="0" smtClean="0"/>
          </a:p>
          <a:p>
            <a:r>
              <a:rPr lang="zh-CN" altLang="en-US" dirty="0" smtClean="0"/>
              <a:t>善于沟通                                   </a:t>
            </a:r>
            <a:endParaRPr lang="en-US" altLang="zh-CN" dirty="0" smtClean="0"/>
          </a:p>
          <a:p>
            <a:r>
              <a:rPr lang="zh-CN" altLang="en-US" dirty="0" smtClean="0"/>
              <a:t>善于激励他人</a:t>
            </a:r>
          </a:p>
          <a:p>
            <a:r>
              <a:rPr lang="zh-CN" altLang="en-US" dirty="0" smtClean="0"/>
              <a:t>必要时能够支持上级领导</a:t>
            </a:r>
          </a:p>
          <a:p>
            <a:r>
              <a:rPr lang="zh-CN" altLang="en-US" dirty="0" smtClean="0"/>
              <a:t>支持团队成员</a:t>
            </a:r>
          </a:p>
          <a:p>
            <a:r>
              <a:rPr lang="zh-CN" altLang="en-US" dirty="0" smtClean="0"/>
              <a:t>鼓励新观念新思想</a:t>
            </a:r>
          </a:p>
        </p:txBody>
      </p:sp>
      <p:sp>
        <p:nvSpPr>
          <p:cNvPr id="37894" name="Line 2054"/>
          <p:cNvSpPr>
            <a:spLocks noChangeShapeType="1"/>
          </p:cNvSpPr>
          <p:nvPr/>
        </p:nvSpPr>
        <p:spPr bwMode="auto">
          <a:xfrm>
            <a:off x="539750" y="6524625"/>
            <a:ext cx="7620000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47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本节内容</a:t>
            </a:r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ea typeface="宋体" panose="02010600030101010101" pitchFamily="2" charset="-122"/>
              </a:rPr>
              <a:t>项目管理的基本概念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ea typeface="宋体" panose="02010600030101010101" pitchFamily="2" charset="-122"/>
              </a:rPr>
              <a:t>敏捷项目管理的最佳实践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ea typeface="宋体" panose="02010600030101010101" pitchFamily="2" charset="-122"/>
              </a:rPr>
              <a:t>敏捷项目管理的最差实践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52512" y="2471936"/>
            <a:ext cx="381000" cy="3810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74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最差实践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采用瀑布模型，而不采用迭代过程</a:t>
            </a:r>
            <a:endParaRPr lang="en-US" altLang="zh-CN" dirty="0" smtClean="0"/>
          </a:p>
          <a:p>
            <a:r>
              <a:rPr lang="zh-CN" altLang="en-US" dirty="0" smtClean="0"/>
              <a:t>过程过重，开发效率低下</a:t>
            </a:r>
            <a:endParaRPr lang="en-US" altLang="zh-CN" dirty="0" smtClean="0"/>
          </a:p>
          <a:p>
            <a:r>
              <a:rPr lang="zh-CN" altLang="en-US" dirty="0" smtClean="0"/>
              <a:t>不重视设计，从而导致大量返工</a:t>
            </a:r>
            <a:endParaRPr lang="en-US" altLang="zh-CN" dirty="0" smtClean="0"/>
          </a:p>
          <a:p>
            <a:r>
              <a:rPr lang="zh-CN" altLang="en-US" dirty="0" smtClean="0"/>
              <a:t>不进行需求评审和设计评审，不重视测试，从而导致质量低下</a:t>
            </a:r>
            <a:endParaRPr lang="en-US" altLang="zh-CN" dirty="0" smtClean="0"/>
          </a:p>
          <a:p>
            <a:r>
              <a:rPr lang="zh-CN" altLang="en-US" dirty="0" smtClean="0"/>
              <a:t>文档只作为应付领导与客户的手段，与实际开发不一致</a:t>
            </a:r>
            <a:endParaRPr lang="en-US" altLang="zh-CN" dirty="0" smtClean="0"/>
          </a:p>
          <a:p>
            <a:r>
              <a:rPr lang="zh-CN" altLang="en-US" dirty="0" smtClean="0"/>
              <a:t>不进行风险管理，从而导致项目失败</a:t>
            </a:r>
            <a:endParaRPr lang="en-US" altLang="zh-CN" dirty="0" smtClean="0"/>
          </a:p>
          <a:p>
            <a:r>
              <a:rPr lang="zh-CN" altLang="en-US" dirty="0" smtClean="0"/>
              <a:t>不进行持续集成，集成放在最后几天，从而导致化大量时间在集成上，或者无法集成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94215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不合格的项目团队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没有共同的目标</a:t>
            </a:r>
            <a:endParaRPr lang="en-US" altLang="zh-CN" dirty="0" smtClean="0"/>
          </a:p>
          <a:p>
            <a:r>
              <a:rPr lang="zh-CN" altLang="en-US" dirty="0" smtClean="0"/>
              <a:t>各干各的，缺少协作</a:t>
            </a:r>
            <a:endParaRPr lang="en-US" altLang="zh-CN" dirty="0" smtClean="0"/>
          </a:p>
          <a:p>
            <a:r>
              <a:rPr lang="zh-CN" altLang="en-US" dirty="0" smtClean="0"/>
              <a:t>面对面交流过少</a:t>
            </a:r>
          </a:p>
          <a:p>
            <a:r>
              <a:rPr lang="zh-CN" altLang="en-US" dirty="0" smtClean="0"/>
              <a:t>不</a:t>
            </a:r>
            <a:r>
              <a:rPr lang="zh-CN" altLang="en-US" dirty="0"/>
              <a:t>相互</a:t>
            </a:r>
            <a:r>
              <a:rPr lang="zh-CN" altLang="en-US" dirty="0" smtClean="0"/>
              <a:t>激励，士气</a:t>
            </a:r>
            <a:r>
              <a:rPr lang="zh-CN" altLang="en-US" dirty="0"/>
              <a:t>低下，工作没有积级性</a:t>
            </a:r>
            <a:endParaRPr lang="en-US" altLang="zh-CN" dirty="0"/>
          </a:p>
          <a:p>
            <a:r>
              <a:rPr lang="zh-CN" altLang="en-US" dirty="0" smtClean="0"/>
              <a:t>相互推卸责任</a:t>
            </a:r>
            <a:endParaRPr lang="en-US" altLang="zh-CN" dirty="0" smtClean="0"/>
          </a:p>
          <a:p>
            <a:r>
              <a:rPr lang="zh-CN" altLang="en-US" dirty="0" smtClean="0"/>
              <a:t>开发能力弱，不主动学习</a:t>
            </a:r>
            <a:endParaRPr lang="en-US" altLang="zh-CN" dirty="0" smtClean="0"/>
          </a:p>
          <a:p>
            <a:r>
              <a:rPr lang="zh-CN" altLang="en-US" dirty="0" smtClean="0"/>
              <a:t>项目经理没有领导与管理能力</a:t>
            </a:r>
            <a:endParaRPr lang="en-US" altLang="zh-CN" dirty="0" smtClean="0"/>
          </a:p>
          <a:p>
            <a:r>
              <a:rPr lang="zh-CN" altLang="en-US" dirty="0" smtClean="0"/>
              <a:t>经常发生冲突，相互不信任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7894" name="Line 2054"/>
          <p:cNvSpPr>
            <a:spLocks noChangeShapeType="1"/>
          </p:cNvSpPr>
          <p:nvPr/>
        </p:nvSpPr>
        <p:spPr bwMode="auto">
          <a:xfrm>
            <a:off x="539750" y="6524625"/>
            <a:ext cx="7620000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99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项目的定义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61950" y="1052513"/>
            <a:ext cx="8489950" cy="5545137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所谓项目，是为创造独特的产品、服务或成果而进行的临时性工作。</a:t>
            </a:r>
          </a:p>
          <a:p>
            <a:pPr lvl="1"/>
            <a:r>
              <a:rPr lang="zh-CN" altLang="en-US" sz="2400" smtClean="0">
                <a:ea typeface="宋体" pitchFamily="2" charset="-122"/>
              </a:rPr>
              <a:t>项目具有临时性，即明确的起点和终点。</a:t>
            </a:r>
          </a:p>
          <a:p>
            <a:pPr lvl="1"/>
            <a:r>
              <a:rPr lang="zh-CN" altLang="en-US" sz="2400" smtClean="0">
                <a:ea typeface="宋体" pitchFamily="2" charset="-122"/>
              </a:rPr>
              <a:t>项目具有独特性。尽管某些项目可交付成果中可能存在重复的元素，但这种重复并不会改变项目工作本质上的独特性。</a:t>
            </a:r>
          </a:p>
          <a:p>
            <a:pPr lvl="1"/>
            <a:r>
              <a:rPr lang="zh-CN" altLang="en-US" sz="2400" smtClean="0">
                <a:ea typeface="宋体" pitchFamily="2" charset="-122"/>
              </a:rPr>
              <a:t>项目可以创造：</a:t>
            </a:r>
          </a:p>
          <a:p>
            <a:pPr lvl="2"/>
            <a:r>
              <a:rPr lang="zh-CN" altLang="en-US" sz="2000" smtClean="0">
                <a:ea typeface="宋体" pitchFamily="2" charset="-122"/>
              </a:rPr>
              <a:t>一种产品，既可以是其他产品的组成部分，也可以本身就是终端产品；</a:t>
            </a:r>
          </a:p>
          <a:p>
            <a:pPr lvl="2"/>
            <a:r>
              <a:rPr lang="zh-CN" altLang="en-US" sz="2000" smtClean="0">
                <a:ea typeface="宋体" pitchFamily="2" charset="-122"/>
              </a:rPr>
              <a:t>一种能力（如支持生产或配送的业务职能），能用来提供某种服务；</a:t>
            </a:r>
          </a:p>
          <a:p>
            <a:pPr lvl="2"/>
            <a:r>
              <a:rPr lang="zh-CN" altLang="en-US" sz="2000" smtClean="0">
                <a:ea typeface="宋体" pitchFamily="2" charset="-122"/>
              </a:rPr>
              <a:t>一种成果，例如结果或文件（如某研究项目所产生的知识，可据此判断某种趋势是否存在，或某个新过程是否有益于社会）。</a:t>
            </a:r>
          </a:p>
          <a:p>
            <a:pPr lvl="1"/>
            <a:endParaRPr lang="zh-CN" alt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701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项目边界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395288" y="4941888"/>
            <a:ext cx="8489950" cy="14398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dirty="0" smtClean="0">
                <a:ea typeface="宋体" pitchFamily="2" charset="-122"/>
              </a:rPr>
              <a:t>注：立项（项目的批准和资助）在项目边界之外</a:t>
            </a:r>
          </a:p>
        </p:txBody>
      </p:sp>
      <p:pic>
        <p:nvPicPr>
          <p:cNvPr id="30724" name="图片 6" descr="未标题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08050"/>
            <a:ext cx="91440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1292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项目管理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052513"/>
            <a:ext cx="8602538" cy="50434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项目管理</a:t>
            </a:r>
            <a:r>
              <a:rPr lang="en-US" altLang="zh-CN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----</a:t>
            </a: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把各种知识、技能、手段和技术应用于项目活动之中，以达到项目的要求。</a:t>
            </a:r>
            <a:endParaRPr lang="en-US" altLang="zh-CN" dirty="0" smtClean="0">
              <a:latin typeface="Arial Unicode MS" panose="020B0604020202020204" pitchFamily="34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管理一个项目通常要：</a:t>
            </a:r>
          </a:p>
          <a:p>
            <a:pPr lvl="1"/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识别需求；</a:t>
            </a:r>
          </a:p>
          <a:p>
            <a:pPr lvl="1"/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在规划和执行项目时，处理干系人的各种需要、关注和期望；</a:t>
            </a:r>
          </a:p>
          <a:p>
            <a:pPr lvl="1"/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平衡相互竞争的项目制约因素，包括但不限于：范围、质量、进度、成本、资源、风险</a:t>
            </a:r>
            <a:r>
              <a:rPr lang="zh-CN" altLang="en-US" dirty="0">
                <a:latin typeface="Arial Unicode MS" panose="020B0604020202020204" pitchFamily="34" charset="-122"/>
                <a:ea typeface="宋体" panose="02010600030101010101" pitchFamily="2" charset="-122"/>
              </a:rPr>
              <a:t>。</a:t>
            </a:r>
            <a:endParaRPr lang="zh-CN" altLang="en-US" dirty="0" smtClean="0">
              <a:latin typeface="Arial Unicode MS" panose="020B0604020202020204" pitchFamily="34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Arial Unicode MS" panose="020B0604020202020204" pitchFamily="34" charset="-122"/>
                <a:ea typeface="宋体" panose="02010600030101010101" pitchFamily="2" charset="-122"/>
              </a:rPr>
              <a:t>项目经理是负责实现项目目标的个人。</a:t>
            </a:r>
          </a:p>
        </p:txBody>
      </p:sp>
    </p:spTree>
    <p:extLst>
      <p:ext uri="{BB962C8B-B14F-4D97-AF65-F5344CB8AC3E}">
        <p14:creationId xmlns:p14="http://schemas.microsoft.com/office/powerpoint/2010/main" val="3904055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项目管理体系知识 </a:t>
            </a:r>
            <a:r>
              <a:rPr lang="en-US" altLang="zh-CN" smtClean="0"/>
              <a:t>PMBOK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964612" cy="5472112"/>
          </a:xfrm>
        </p:spPr>
        <p:txBody>
          <a:bodyPr/>
          <a:lstStyle/>
          <a:p>
            <a:r>
              <a:rPr lang="zh-CN" altLang="en-US" sz="2600" dirty="0" smtClean="0">
                <a:ea typeface="宋体" panose="02010600030101010101" pitchFamily="2" charset="-122"/>
              </a:rPr>
              <a:t>项目管理的知识体系（</a:t>
            </a:r>
            <a:r>
              <a:rPr lang="en-US" altLang="zh-CN" sz="2600" dirty="0" smtClean="0">
                <a:ea typeface="宋体" panose="02010600030101010101" pitchFamily="2" charset="-122"/>
              </a:rPr>
              <a:t>Project Management Body of Knowledge</a:t>
            </a:r>
            <a:r>
              <a:rPr lang="zh-CN" altLang="en-US" sz="2600" dirty="0" smtClean="0">
                <a:ea typeface="宋体" panose="02010600030101010101" pitchFamily="2" charset="-122"/>
              </a:rPr>
              <a:t>，</a:t>
            </a:r>
            <a:r>
              <a:rPr lang="en-US" altLang="zh-CN" sz="2600" dirty="0" smtClean="0">
                <a:ea typeface="宋体" panose="02010600030101010101" pitchFamily="2" charset="-122"/>
              </a:rPr>
              <a:t>PMBOK</a:t>
            </a:r>
            <a:r>
              <a:rPr lang="zh-CN" altLang="en-US" sz="2600" dirty="0" smtClean="0">
                <a:ea typeface="宋体" panose="02010600030101010101" pitchFamily="2" charset="-122"/>
              </a:rPr>
              <a:t>），是美国项目管理学会（</a:t>
            </a:r>
            <a:r>
              <a:rPr lang="en-US" altLang="en-US" sz="2600" dirty="0" smtClean="0"/>
              <a:t>PMI</a:t>
            </a:r>
            <a:r>
              <a:rPr lang="zh-CN" altLang="en-US" sz="2600" dirty="0" smtClean="0">
                <a:ea typeface="宋体" panose="02010600030101010101" pitchFamily="2" charset="-122"/>
              </a:rPr>
              <a:t>）对项目管理所需的知识、技能和工具进行的概括性描述。</a:t>
            </a:r>
          </a:p>
          <a:p>
            <a:r>
              <a:rPr lang="zh-CN" altLang="en-US" sz="2600" dirty="0" smtClean="0">
                <a:ea typeface="宋体" panose="02010600030101010101" pitchFamily="2" charset="-122"/>
              </a:rPr>
              <a:t>第</a:t>
            </a:r>
            <a:r>
              <a:rPr lang="en-US" altLang="zh-CN" sz="2600" dirty="0" smtClean="0">
                <a:ea typeface="宋体" panose="02010600030101010101" pitchFamily="2" charset="-122"/>
              </a:rPr>
              <a:t>1</a:t>
            </a:r>
            <a:r>
              <a:rPr lang="zh-CN" altLang="en-US" sz="2600" dirty="0" smtClean="0">
                <a:ea typeface="宋体" panose="02010600030101010101" pitchFamily="2" charset="-122"/>
              </a:rPr>
              <a:t>版</a:t>
            </a:r>
            <a:r>
              <a:rPr lang="en-US" altLang="zh-CN" sz="2600" dirty="0" smtClean="0">
                <a:ea typeface="宋体" panose="02010600030101010101" pitchFamily="2" charset="-122"/>
              </a:rPr>
              <a:t>1996</a:t>
            </a:r>
            <a:r>
              <a:rPr lang="zh-CN" altLang="en-US" sz="2600" dirty="0" smtClean="0">
                <a:ea typeface="宋体" panose="02010600030101010101" pitchFamily="2" charset="-122"/>
              </a:rPr>
              <a:t>年提出，目前最新版本为</a:t>
            </a:r>
            <a:r>
              <a:rPr lang="en-US" altLang="zh-CN" sz="2600" dirty="0" smtClean="0">
                <a:ea typeface="宋体" panose="02010600030101010101" pitchFamily="2" charset="-122"/>
              </a:rPr>
              <a:t>2017</a:t>
            </a:r>
            <a:r>
              <a:rPr lang="zh-CN" altLang="en-US" sz="2600" dirty="0" smtClean="0">
                <a:ea typeface="宋体" panose="02010600030101010101" pitchFamily="2" charset="-122"/>
              </a:rPr>
              <a:t>年第</a:t>
            </a:r>
            <a:r>
              <a:rPr lang="en-US" altLang="zh-CN" sz="2600" dirty="0">
                <a:ea typeface="宋体" panose="02010600030101010101" pitchFamily="2" charset="-122"/>
              </a:rPr>
              <a:t>6</a:t>
            </a:r>
            <a:r>
              <a:rPr lang="zh-CN" altLang="en-US" sz="2600" dirty="0" smtClean="0">
                <a:ea typeface="宋体" panose="02010600030101010101" pitchFamily="2" charset="-122"/>
              </a:rPr>
              <a:t>版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r>
              <a:rPr lang="zh-CN" altLang="en-US" sz="2600" dirty="0" smtClean="0">
                <a:ea typeface="宋体" panose="02010600030101010101" pitchFamily="2" charset="-122"/>
              </a:rPr>
              <a:t>核心内容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五大过程组：启动，计划，执行，控制和收尾</a:t>
            </a:r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十大知识域：范围管理、人力资源管理、采购管理、时间管理、风险管理、沟通管理、费用管理、质量管理、干系人管理、整合管理</a:t>
            </a:r>
          </a:p>
          <a:p>
            <a:r>
              <a:rPr lang="en-US" altLang="zh-CN" sz="2600" dirty="0" smtClean="0">
                <a:ea typeface="宋体" panose="02010600030101010101" pitchFamily="2" charset="-122"/>
              </a:rPr>
              <a:t>PMI</a:t>
            </a:r>
            <a:r>
              <a:rPr lang="zh-CN" altLang="en-US" sz="2600" dirty="0" smtClean="0">
                <a:ea typeface="宋体" panose="02010600030101010101" pitchFamily="2" charset="-122"/>
              </a:rPr>
              <a:t>项目管理专业人员资格认证</a:t>
            </a:r>
            <a:r>
              <a:rPr lang="en-US" altLang="zh-CN" sz="2600" dirty="0" smtClean="0">
                <a:ea typeface="宋体" panose="02010600030101010101" pitchFamily="2" charset="-122"/>
              </a:rPr>
              <a:t>PMP</a:t>
            </a:r>
          </a:p>
          <a:p>
            <a:r>
              <a:rPr lang="en-US" altLang="zh-CN" sz="2600" dirty="0" smtClean="0">
                <a:ea typeface="宋体" panose="02010600030101010101" pitchFamily="2" charset="-122"/>
              </a:rPr>
              <a:t>ISO</a:t>
            </a:r>
            <a:r>
              <a:rPr lang="zh-CN" altLang="en-US" sz="2600" dirty="0" smtClean="0">
                <a:ea typeface="宋体" panose="02010600030101010101" pitchFamily="2" charset="-122"/>
              </a:rPr>
              <a:t>以</a:t>
            </a:r>
            <a:r>
              <a:rPr lang="en-US" altLang="zh-CN" sz="2600" dirty="0" smtClean="0">
                <a:ea typeface="宋体" panose="02010600030101010101" pitchFamily="2" charset="-122"/>
              </a:rPr>
              <a:t>PMBOK</a:t>
            </a:r>
            <a:r>
              <a:rPr lang="zh-CN" altLang="en-US" sz="2600" dirty="0" smtClean="0">
                <a:ea typeface="宋体" panose="02010600030101010101" pitchFamily="2" charset="-122"/>
              </a:rPr>
              <a:t>为框架制订了</a:t>
            </a:r>
            <a:r>
              <a:rPr lang="en-US" altLang="zh-CN" sz="2600" dirty="0" smtClean="0">
                <a:ea typeface="宋体" panose="02010600030101010101" pitchFamily="2" charset="-122"/>
              </a:rPr>
              <a:t> ISO10006</a:t>
            </a:r>
            <a:r>
              <a:rPr lang="zh-CN" altLang="en-US" sz="2600" dirty="0" smtClean="0">
                <a:ea typeface="宋体" panose="02010600030101010101" pitchFamily="2" charset="-122"/>
              </a:rPr>
              <a:t>标准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r>
              <a:rPr lang="zh-CN" altLang="en-US" sz="2600" dirty="0" smtClean="0">
                <a:ea typeface="宋体" panose="02010600030101010101" pitchFamily="2" charset="-122"/>
              </a:rPr>
              <a:t>中国项目管理委员会（</a:t>
            </a:r>
            <a:r>
              <a:rPr lang="en-US" altLang="zh-CN" sz="2600" dirty="0" smtClean="0">
                <a:ea typeface="宋体" panose="02010600030101010101" pitchFamily="2" charset="-122"/>
              </a:rPr>
              <a:t>PMRC</a:t>
            </a:r>
            <a:r>
              <a:rPr lang="zh-CN" altLang="en-US" sz="2600" dirty="0" smtClean="0">
                <a:ea typeface="宋体" panose="02010600030101010101" pitchFamily="2" charset="-122"/>
              </a:rPr>
              <a:t>）参考</a:t>
            </a:r>
            <a:r>
              <a:rPr lang="en-US" altLang="zh-CN" sz="2600" dirty="0" smtClean="0">
                <a:ea typeface="宋体" panose="02010600030101010101" pitchFamily="2" charset="-122"/>
              </a:rPr>
              <a:t>PMBOK</a:t>
            </a:r>
            <a:r>
              <a:rPr lang="zh-CN" altLang="en-US" sz="2600" dirty="0" smtClean="0">
                <a:ea typeface="宋体" panose="02010600030101010101" pitchFamily="2" charset="-122"/>
              </a:rPr>
              <a:t>于</a:t>
            </a:r>
            <a:r>
              <a:rPr lang="en-US" altLang="zh-CN" sz="2600" dirty="0" smtClean="0">
                <a:ea typeface="宋体" panose="02010600030101010101" pitchFamily="2" charset="-122"/>
              </a:rPr>
              <a:t>2002</a:t>
            </a:r>
            <a:r>
              <a:rPr lang="zh-CN" altLang="en-US" sz="2600" dirty="0" smtClean="0">
                <a:ea typeface="宋体" panose="02010600030101010101" pitchFamily="2" charset="-122"/>
              </a:rPr>
              <a:t>年推出了</a:t>
            </a:r>
            <a:r>
              <a:rPr lang="en-US" altLang="zh-CN" sz="2600" dirty="0" smtClean="0">
                <a:ea typeface="宋体" panose="02010600030101010101" pitchFamily="2" charset="-122"/>
              </a:rPr>
              <a:t>C-PMBOK</a:t>
            </a:r>
          </a:p>
          <a:p>
            <a:endParaRPr lang="en-US" altLang="zh-CN" sz="2800" dirty="0" smtClean="0">
              <a:ea typeface="宋体" panose="02010600030101010101" pitchFamily="2" charset="-122"/>
            </a:endParaRPr>
          </a:p>
          <a:p>
            <a:pPr lvl="1"/>
            <a:endParaRPr lang="en-US" altLang="zh-CN" sz="2400" dirty="0" smtClean="0">
              <a:ea typeface="宋体" panose="02010600030101010101" pitchFamily="2" charset="-122"/>
            </a:endParaRPr>
          </a:p>
          <a:p>
            <a:endParaRPr lang="en-US" altLang="zh-CN" sz="2800" dirty="0" smtClean="0">
              <a:ea typeface="宋体" panose="02010600030101010101" pitchFamily="2" charset="-122"/>
            </a:endParaRPr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3563938" y="5949950"/>
            <a:ext cx="2716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FFC000"/>
                </a:solidFill>
              </a:rPr>
              <a:t>http://www.pmi.org</a:t>
            </a:r>
            <a:endParaRPr lang="zh-CN" altLang="en-US" sz="240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029575" cy="688975"/>
          </a:xfrm>
        </p:spPr>
        <p:txBody>
          <a:bodyPr/>
          <a:lstStyle/>
          <a:p>
            <a:pPr eaLnBrk="1" hangingPunct="1"/>
            <a:r>
              <a:rPr lang="en-US" altLang="zh-CN" smtClean="0"/>
              <a:t>PMBOK</a:t>
            </a:r>
            <a:r>
              <a:rPr lang="zh-CN" altLang="en-US" smtClean="0"/>
              <a:t>十大知识领域</a:t>
            </a:r>
          </a:p>
        </p:txBody>
      </p:sp>
      <p:sp>
        <p:nvSpPr>
          <p:cNvPr id="17411" name="Text Box 7"/>
          <p:cNvSpPr txBox="1">
            <a:spLocks noChangeArrowheads="1"/>
          </p:cNvSpPr>
          <p:nvPr/>
        </p:nvSpPr>
        <p:spPr bwMode="auto">
          <a:xfrm>
            <a:off x="3352800" y="17732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400" b="1">
                <a:solidFill>
                  <a:schemeClr val="bg2"/>
                </a:solidFill>
                <a:latin typeface="Times New Roman" panose="02020603050405020304" pitchFamily="18" charset="0"/>
              </a:rPr>
              <a:t>T</a:t>
            </a:r>
          </a:p>
        </p:txBody>
      </p:sp>
      <p:pic>
        <p:nvPicPr>
          <p:cNvPr id="17412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44663"/>
            <a:ext cx="8785225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什么是项目成功的标准？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052513"/>
            <a:ext cx="4281488" cy="5043487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所有</a:t>
            </a:r>
            <a:r>
              <a:rPr lang="en-US" altLang="zh-CN" smtClean="0">
                <a:ea typeface="宋体" panose="02010600030101010101" pitchFamily="2" charset="-122"/>
              </a:rPr>
              <a:t>Stakeholder</a:t>
            </a:r>
            <a:r>
              <a:rPr lang="zh-CN" altLang="en-US" smtClean="0">
                <a:ea typeface="宋体" panose="02010600030101010101" pitchFamily="2" charset="-122"/>
              </a:rPr>
              <a:t>都满意了</a:t>
            </a:r>
          </a:p>
          <a:p>
            <a:pPr lvl="1" eaLnBrk="1" hangingPunct="1"/>
            <a:r>
              <a:rPr lang="zh-CN" altLang="en-US" smtClean="0">
                <a:ea typeface="宋体" panose="02010600030101010101" pitchFamily="2" charset="-122"/>
              </a:rPr>
              <a:t>所有</a:t>
            </a:r>
            <a:r>
              <a:rPr lang="en-US" altLang="zh-CN" smtClean="0">
                <a:ea typeface="宋体" panose="02010600030101010101" pitchFamily="2" charset="-122"/>
              </a:rPr>
              <a:t>Stakeholder</a:t>
            </a:r>
            <a:r>
              <a:rPr lang="zh-CN" altLang="en-US" smtClean="0">
                <a:ea typeface="宋体" panose="02010600030101010101" pitchFamily="2" charset="-122"/>
              </a:rPr>
              <a:t>的需求和期望都被满足了</a:t>
            </a:r>
          </a:p>
          <a:p>
            <a:pPr lvl="1" eaLnBrk="1" hangingPunct="1"/>
            <a:r>
              <a:rPr lang="zh-CN" altLang="en-US" smtClean="0">
                <a:ea typeface="宋体" panose="02010600030101010101" pitchFamily="2" charset="-122"/>
              </a:rPr>
              <a:t>平衡</a:t>
            </a:r>
            <a:r>
              <a:rPr lang="en-US" altLang="zh-CN" smtClean="0">
                <a:ea typeface="宋体" panose="02010600030101010101" pitchFamily="2" charset="-122"/>
              </a:rPr>
              <a:t>Stakeholder</a:t>
            </a:r>
            <a:r>
              <a:rPr lang="zh-CN" altLang="en-US" smtClean="0">
                <a:ea typeface="宋体" panose="02010600030101010101" pitchFamily="2" charset="-122"/>
              </a:rPr>
              <a:t>的需求和期望</a:t>
            </a:r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5146675" y="5780088"/>
            <a:ext cx="32639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accent1"/>
                </a:solidFill>
              </a:rPr>
              <a:t>项目管理的核心知识域</a:t>
            </a:r>
          </a:p>
        </p:txBody>
      </p:sp>
      <p:sp>
        <p:nvSpPr>
          <p:cNvPr id="19461" name="AutoShape 5"/>
          <p:cNvSpPr>
            <a:spLocks noChangeAspect="1" noChangeArrowheads="1" noTextEdit="1"/>
          </p:cNvSpPr>
          <p:nvPr/>
        </p:nvSpPr>
        <p:spPr bwMode="auto">
          <a:xfrm>
            <a:off x="4716463" y="1412875"/>
            <a:ext cx="4124325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962525" y="2276475"/>
            <a:ext cx="3843338" cy="2740025"/>
            <a:chOff x="1630" y="1483"/>
            <a:chExt cx="2421" cy="1726"/>
          </a:xfrm>
        </p:grpSpPr>
        <p:sp>
          <p:nvSpPr>
            <p:cNvPr id="19475" name="Freeform 7"/>
            <p:cNvSpPr>
              <a:spLocks/>
            </p:cNvSpPr>
            <p:nvPr/>
          </p:nvSpPr>
          <p:spPr bwMode="auto">
            <a:xfrm>
              <a:off x="1630" y="1483"/>
              <a:ext cx="2421" cy="1726"/>
            </a:xfrm>
            <a:custGeom>
              <a:avLst/>
              <a:gdLst>
                <a:gd name="T0" fmla="*/ 0 w 20831"/>
                <a:gd name="T1" fmla="*/ 0 h 14839"/>
                <a:gd name="T2" fmla="*/ 0 w 20831"/>
                <a:gd name="T3" fmla="*/ 0 h 14839"/>
                <a:gd name="T4" fmla="*/ 0 w 20831"/>
                <a:gd name="T5" fmla="*/ 0 h 14839"/>
                <a:gd name="T6" fmla="*/ 0 w 20831"/>
                <a:gd name="T7" fmla="*/ 0 h 14839"/>
                <a:gd name="T8" fmla="*/ 0 w 20831"/>
                <a:gd name="T9" fmla="*/ 0 h 14839"/>
                <a:gd name="T10" fmla="*/ 0 w 20831"/>
                <a:gd name="T11" fmla="*/ 0 h 14839"/>
                <a:gd name="T12" fmla="*/ 0 w 20831"/>
                <a:gd name="T13" fmla="*/ 0 h 14839"/>
                <a:gd name="T14" fmla="*/ 0 w 20831"/>
                <a:gd name="T15" fmla="*/ 0 h 14839"/>
                <a:gd name="T16" fmla="*/ 0 w 20831"/>
                <a:gd name="T17" fmla="*/ 0 h 14839"/>
                <a:gd name="T18" fmla="*/ 0 w 20831"/>
                <a:gd name="T19" fmla="*/ 0 h 14839"/>
                <a:gd name="T20" fmla="*/ 0 w 20831"/>
                <a:gd name="T21" fmla="*/ 0 h 14839"/>
                <a:gd name="T22" fmla="*/ 0 w 20831"/>
                <a:gd name="T23" fmla="*/ 0 h 14839"/>
                <a:gd name="T24" fmla="*/ 0 w 20831"/>
                <a:gd name="T25" fmla="*/ 0 h 14839"/>
                <a:gd name="T26" fmla="*/ 0 w 20831"/>
                <a:gd name="T27" fmla="*/ 0 h 14839"/>
                <a:gd name="T28" fmla="*/ 0 w 20831"/>
                <a:gd name="T29" fmla="*/ 0 h 14839"/>
                <a:gd name="T30" fmla="*/ 0 w 20831"/>
                <a:gd name="T31" fmla="*/ 0 h 14839"/>
                <a:gd name="T32" fmla="*/ 0 w 20831"/>
                <a:gd name="T33" fmla="*/ 0 h 14839"/>
                <a:gd name="T34" fmla="*/ 0 w 20831"/>
                <a:gd name="T35" fmla="*/ 0 h 14839"/>
                <a:gd name="T36" fmla="*/ 0 w 20831"/>
                <a:gd name="T37" fmla="*/ 0 h 14839"/>
                <a:gd name="T38" fmla="*/ 0 w 20831"/>
                <a:gd name="T39" fmla="*/ 0 h 14839"/>
                <a:gd name="T40" fmla="*/ 0 w 20831"/>
                <a:gd name="T41" fmla="*/ 0 h 14839"/>
                <a:gd name="T42" fmla="*/ 0 w 20831"/>
                <a:gd name="T43" fmla="*/ 0 h 14839"/>
                <a:gd name="T44" fmla="*/ 0 w 20831"/>
                <a:gd name="T45" fmla="*/ 0 h 14839"/>
                <a:gd name="T46" fmla="*/ 0 w 20831"/>
                <a:gd name="T47" fmla="*/ 0 h 14839"/>
                <a:gd name="T48" fmla="*/ 0 w 20831"/>
                <a:gd name="T49" fmla="*/ 0 h 14839"/>
                <a:gd name="T50" fmla="*/ 0 w 20831"/>
                <a:gd name="T51" fmla="*/ 0 h 14839"/>
                <a:gd name="T52" fmla="*/ 0 w 20831"/>
                <a:gd name="T53" fmla="*/ 0 h 14839"/>
                <a:gd name="T54" fmla="*/ 0 w 20831"/>
                <a:gd name="T55" fmla="*/ 0 h 14839"/>
                <a:gd name="T56" fmla="*/ 0 w 20831"/>
                <a:gd name="T57" fmla="*/ 0 h 14839"/>
                <a:gd name="T58" fmla="*/ 0 w 20831"/>
                <a:gd name="T59" fmla="*/ 0 h 14839"/>
                <a:gd name="T60" fmla="*/ 0 w 20831"/>
                <a:gd name="T61" fmla="*/ 0 h 14839"/>
                <a:gd name="T62" fmla="*/ 0 w 20831"/>
                <a:gd name="T63" fmla="*/ 0 h 14839"/>
                <a:gd name="T64" fmla="*/ 0 w 20831"/>
                <a:gd name="T65" fmla="*/ 0 h 14839"/>
                <a:gd name="T66" fmla="*/ 0 w 20831"/>
                <a:gd name="T67" fmla="*/ 0 h 14839"/>
                <a:gd name="T68" fmla="*/ 0 w 20831"/>
                <a:gd name="T69" fmla="*/ 0 h 14839"/>
                <a:gd name="T70" fmla="*/ 0 w 20831"/>
                <a:gd name="T71" fmla="*/ 0 h 1483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0831"/>
                <a:gd name="T109" fmla="*/ 0 h 14839"/>
                <a:gd name="T110" fmla="*/ 20831 w 20831"/>
                <a:gd name="T111" fmla="*/ 14839 h 1483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0831" h="14839">
                  <a:moveTo>
                    <a:pt x="1880" y="4934"/>
                  </a:moveTo>
                  <a:cubicBezTo>
                    <a:pt x="812" y="5041"/>
                    <a:pt x="0" y="5919"/>
                    <a:pt x="0" y="6966"/>
                  </a:cubicBezTo>
                  <a:cubicBezTo>
                    <a:pt x="0" y="7691"/>
                    <a:pt x="395" y="8362"/>
                    <a:pt x="1036" y="8728"/>
                  </a:cubicBezTo>
                  <a:lnTo>
                    <a:pt x="1026" y="8705"/>
                  </a:lnTo>
                  <a:cubicBezTo>
                    <a:pt x="661" y="9082"/>
                    <a:pt x="459" y="9579"/>
                    <a:pt x="459" y="10094"/>
                  </a:cubicBezTo>
                  <a:cubicBezTo>
                    <a:pt x="459" y="11218"/>
                    <a:pt x="1400" y="12128"/>
                    <a:pt x="2561" y="12128"/>
                  </a:cubicBezTo>
                  <a:cubicBezTo>
                    <a:pt x="2642" y="12127"/>
                    <a:pt x="2724" y="12123"/>
                    <a:pt x="2806" y="12114"/>
                  </a:cubicBezTo>
                  <a:lnTo>
                    <a:pt x="2795" y="12127"/>
                  </a:lnTo>
                  <a:cubicBezTo>
                    <a:pt x="3458" y="13254"/>
                    <a:pt x="4691" y="13948"/>
                    <a:pt x="6026" y="13948"/>
                  </a:cubicBezTo>
                  <a:cubicBezTo>
                    <a:pt x="6701" y="13948"/>
                    <a:pt x="7364" y="13770"/>
                    <a:pt x="7943" y="13431"/>
                  </a:cubicBezTo>
                  <a:lnTo>
                    <a:pt x="7937" y="13434"/>
                  </a:lnTo>
                  <a:cubicBezTo>
                    <a:pt x="8541" y="14312"/>
                    <a:pt x="9557" y="14839"/>
                    <a:pt x="10645" y="14839"/>
                  </a:cubicBezTo>
                  <a:cubicBezTo>
                    <a:pt x="12079" y="14839"/>
                    <a:pt x="13345" y="13926"/>
                    <a:pt x="13761" y="12591"/>
                  </a:cubicBezTo>
                  <a:lnTo>
                    <a:pt x="13764" y="12609"/>
                  </a:lnTo>
                  <a:cubicBezTo>
                    <a:pt x="14208" y="12877"/>
                    <a:pt x="14719" y="13019"/>
                    <a:pt x="15242" y="13019"/>
                  </a:cubicBezTo>
                  <a:cubicBezTo>
                    <a:pt x="16773" y="13019"/>
                    <a:pt x="18019" y="11822"/>
                    <a:pt x="18031" y="10338"/>
                  </a:cubicBezTo>
                  <a:lnTo>
                    <a:pt x="18026" y="10331"/>
                  </a:lnTo>
                  <a:cubicBezTo>
                    <a:pt x="19635" y="10108"/>
                    <a:pt x="20831" y="8771"/>
                    <a:pt x="20831" y="7196"/>
                  </a:cubicBezTo>
                  <a:cubicBezTo>
                    <a:pt x="20831" y="6498"/>
                    <a:pt x="20593" y="5820"/>
                    <a:pt x="20155" y="5266"/>
                  </a:cubicBezTo>
                  <a:lnTo>
                    <a:pt x="20148" y="5264"/>
                  </a:lnTo>
                  <a:cubicBezTo>
                    <a:pt x="20285" y="4953"/>
                    <a:pt x="20356" y="4619"/>
                    <a:pt x="20356" y="4280"/>
                  </a:cubicBezTo>
                  <a:cubicBezTo>
                    <a:pt x="20356" y="3153"/>
                    <a:pt x="19579" y="2165"/>
                    <a:pt x="18460" y="1869"/>
                  </a:cubicBezTo>
                  <a:lnTo>
                    <a:pt x="18469" y="1864"/>
                  </a:lnTo>
                  <a:cubicBezTo>
                    <a:pt x="18268" y="785"/>
                    <a:pt x="17297" y="0"/>
                    <a:pt x="16164" y="0"/>
                  </a:cubicBezTo>
                  <a:cubicBezTo>
                    <a:pt x="15475" y="0"/>
                    <a:pt x="14822" y="293"/>
                    <a:pt x="14376" y="801"/>
                  </a:cubicBezTo>
                  <a:lnTo>
                    <a:pt x="14380" y="804"/>
                  </a:lnTo>
                  <a:cubicBezTo>
                    <a:pt x="13983" y="297"/>
                    <a:pt x="13364" y="0"/>
                    <a:pt x="12707" y="0"/>
                  </a:cubicBezTo>
                  <a:cubicBezTo>
                    <a:pt x="11909" y="0"/>
                    <a:pt x="11179" y="438"/>
                    <a:pt x="10823" y="1131"/>
                  </a:cubicBezTo>
                  <a:lnTo>
                    <a:pt x="10831" y="1164"/>
                  </a:lnTo>
                  <a:cubicBezTo>
                    <a:pt x="10350" y="704"/>
                    <a:pt x="9701" y="447"/>
                    <a:pt x="9026" y="447"/>
                  </a:cubicBezTo>
                  <a:cubicBezTo>
                    <a:pt x="8075" y="446"/>
                    <a:pt x="7201" y="956"/>
                    <a:pt x="6755" y="1772"/>
                  </a:cubicBezTo>
                  <a:lnTo>
                    <a:pt x="6747" y="1788"/>
                  </a:lnTo>
                  <a:cubicBezTo>
                    <a:pt x="6248" y="1505"/>
                    <a:pt x="5679" y="1355"/>
                    <a:pt x="5101" y="1355"/>
                  </a:cubicBezTo>
                  <a:cubicBezTo>
                    <a:pt x="3302" y="1355"/>
                    <a:pt x="1845" y="2769"/>
                    <a:pt x="1845" y="4513"/>
                  </a:cubicBezTo>
                  <a:cubicBezTo>
                    <a:pt x="1844" y="4655"/>
                    <a:pt x="1854" y="4797"/>
                    <a:pt x="1874" y="4938"/>
                  </a:cubicBezTo>
                  <a:lnTo>
                    <a:pt x="1880" y="4934"/>
                  </a:lnTo>
                  <a:close/>
                </a:path>
              </a:pathLst>
            </a:custGeom>
            <a:solidFill>
              <a:srgbClr val="87ABB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Freeform 8"/>
            <p:cNvSpPr>
              <a:spLocks/>
            </p:cNvSpPr>
            <p:nvPr/>
          </p:nvSpPr>
          <p:spPr bwMode="auto">
            <a:xfrm>
              <a:off x="1630" y="1483"/>
              <a:ext cx="2421" cy="1726"/>
            </a:xfrm>
            <a:custGeom>
              <a:avLst/>
              <a:gdLst>
                <a:gd name="T0" fmla="*/ 0 w 20831"/>
                <a:gd name="T1" fmla="*/ 0 h 14839"/>
                <a:gd name="T2" fmla="*/ 0 w 20831"/>
                <a:gd name="T3" fmla="*/ 0 h 14839"/>
                <a:gd name="T4" fmla="*/ 0 w 20831"/>
                <a:gd name="T5" fmla="*/ 0 h 14839"/>
                <a:gd name="T6" fmla="*/ 0 w 20831"/>
                <a:gd name="T7" fmla="*/ 0 h 14839"/>
                <a:gd name="T8" fmla="*/ 0 w 20831"/>
                <a:gd name="T9" fmla="*/ 0 h 14839"/>
                <a:gd name="T10" fmla="*/ 0 w 20831"/>
                <a:gd name="T11" fmla="*/ 0 h 14839"/>
                <a:gd name="T12" fmla="*/ 0 w 20831"/>
                <a:gd name="T13" fmla="*/ 0 h 14839"/>
                <a:gd name="T14" fmla="*/ 0 w 20831"/>
                <a:gd name="T15" fmla="*/ 0 h 14839"/>
                <a:gd name="T16" fmla="*/ 0 w 20831"/>
                <a:gd name="T17" fmla="*/ 0 h 14839"/>
                <a:gd name="T18" fmla="*/ 0 w 20831"/>
                <a:gd name="T19" fmla="*/ 0 h 14839"/>
                <a:gd name="T20" fmla="*/ 0 w 20831"/>
                <a:gd name="T21" fmla="*/ 0 h 14839"/>
                <a:gd name="T22" fmla="*/ 0 w 20831"/>
                <a:gd name="T23" fmla="*/ 0 h 14839"/>
                <a:gd name="T24" fmla="*/ 0 w 20831"/>
                <a:gd name="T25" fmla="*/ 0 h 14839"/>
                <a:gd name="T26" fmla="*/ 0 w 20831"/>
                <a:gd name="T27" fmla="*/ 0 h 14839"/>
                <a:gd name="T28" fmla="*/ 0 w 20831"/>
                <a:gd name="T29" fmla="*/ 0 h 14839"/>
                <a:gd name="T30" fmla="*/ 0 w 20831"/>
                <a:gd name="T31" fmla="*/ 0 h 14839"/>
                <a:gd name="T32" fmla="*/ 0 w 20831"/>
                <a:gd name="T33" fmla="*/ 0 h 14839"/>
                <a:gd name="T34" fmla="*/ 0 w 20831"/>
                <a:gd name="T35" fmla="*/ 0 h 14839"/>
                <a:gd name="T36" fmla="*/ 0 w 20831"/>
                <a:gd name="T37" fmla="*/ 0 h 14839"/>
                <a:gd name="T38" fmla="*/ 0 w 20831"/>
                <a:gd name="T39" fmla="*/ 0 h 14839"/>
                <a:gd name="T40" fmla="*/ 0 w 20831"/>
                <a:gd name="T41" fmla="*/ 0 h 14839"/>
                <a:gd name="T42" fmla="*/ 0 w 20831"/>
                <a:gd name="T43" fmla="*/ 0 h 14839"/>
                <a:gd name="T44" fmla="*/ 0 w 20831"/>
                <a:gd name="T45" fmla="*/ 0 h 14839"/>
                <a:gd name="T46" fmla="*/ 0 w 20831"/>
                <a:gd name="T47" fmla="*/ 0 h 14839"/>
                <a:gd name="T48" fmla="*/ 0 w 20831"/>
                <a:gd name="T49" fmla="*/ 0 h 14839"/>
                <a:gd name="T50" fmla="*/ 0 w 20831"/>
                <a:gd name="T51" fmla="*/ 0 h 14839"/>
                <a:gd name="T52" fmla="*/ 0 w 20831"/>
                <a:gd name="T53" fmla="*/ 0 h 14839"/>
                <a:gd name="T54" fmla="*/ 0 w 20831"/>
                <a:gd name="T55" fmla="*/ 0 h 14839"/>
                <a:gd name="T56" fmla="*/ 0 w 20831"/>
                <a:gd name="T57" fmla="*/ 0 h 14839"/>
                <a:gd name="T58" fmla="*/ 0 w 20831"/>
                <a:gd name="T59" fmla="*/ 0 h 14839"/>
                <a:gd name="T60" fmla="*/ 0 w 20831"/>
                <a:gd name="T61" fmla="*/ 0 h 14839"/>
                <a:gd name="T62" fmla="*/ 0 w 20831"/>
                <a:gd name="T63" fmla="*/ 0 h 14839"/>
                <a:gd name="T64" fmla="*/ 0 w 20831"/>
                <a:gd name="T65" fmla="*/ 0 h 14839"/>
                <a:gd name="T66" fmla="*/ 0 w 20831"/>
                <a:gd name="T67" fmla="*/ 0 h 14839"/>
                <a:gd name="T68" fmla="*/ 0 w 20831"/>
                <a:gd name="T69" fmla="*/ 0 h 14839"/>
                <a:gd name="T70" fmla="*/ 0 w 20831"/>
                <a:gd name="T71" fmla="*/ 0 h 1483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0831"/>
                <a:gd name="T109" fmla="*/ 0 h 14839"/>
                <a:gd name="T110" fmla="*/ 20831 w 20831"/>
                <a:gd name="T111" fmla="*/ 14839 h 1483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0831" h="14839">
                  <a:moveTo>
                    <a:pt x="1880" y="4934"/>
                  </a:moveTo>
                  <a:cubicBezTo>
                    <a:pt x="812" y="5041"/>
                    <a:pt x="0" y="5919"/>
                    <a:pt x="0" y="6966"/>
                  </a:cubicBezTo>
                  <a:cubicBezTo>
                    <a:pt x="0" y="7691"/>
                    <a:pt x="395" y="8362"/>
                    <a:pt x="1036" y="8728"/>
                  </a:cubicBezTo>
                  <a:lnTo>
                    <a:pt x="1026" y="8705"/>
                  </a:lnTo>
                  <a:cubicBezTo>
                    <a:pt x="661" y="9082"/>
                    <a:pt x="459" y="9579"/>
                    <a:pt x="459" y="10094"/>
                  </a:cubicBezTo>
                  <a:cubicBezTo>
                    <a:pt x="459" y="11218"/>
                    <a:pt x="1400" y="12128"/>
                    <a:pt x="2561" y="12128"/>
                  </a:cubicBezTo>
                  <a:cubicBezTo>
                    <a:pt x="2642" y="12127"/>
                    <a:pt x="2724" y="12123"/>
                    <a:pt x="2806" y="12114"/>
                  </a:cubicBezTo>
                  <a:lnTo>
                    <a:pt x="2795" y="12127"/>
                  </a:lnTo>
                  <a:cubicBezTo>
                    <a:pt x="3458" y="13254"/>
                    <a:pt x="4691" y="13948"/>
                    <a:pt x="6026" y="13948"/>
                  </a:cubicBezTo>
                  <a:cubicBezTo>
                    <a:pt x="6701" y="13948"/>
                    <a:pt x="7364" y="13770"/>
                    <a:pt x="7943" y="13431"/>
                  </a:cubicBezTo>
                  <a:lnTo>
                    <a:pt x="7937" y="13434"/>
                  </a:lnTo>
                  <a:cubicBezTo>
                    <a:pt x="8541" y="14312"/>
                    <a:pt x="9557" y="14839"/>
                    <a:pt x="10645" y="14839"/>
                  </a:cubicBezTo>
                  <a:cubicBezTo>
                    <a:pt x="12079" y="14839"/>
                    <a:pt x="13345" y="13926"/>
                    <a:pt x="13761" y="12591"/>
                  </a:cubicBezTo>
                  <a:lnTo>
                    <a:pt x="13764" y="12609"/>
                  </a:lnTo>
                  <a:cubicBezTo>
                    <a:pt x="14208" y="12877"/>
                    <a:pt x="14719" y="13019"/>
                    <a:pt x="15242" y="13019"/>
                  </a:cubicBezTo>
                  <a:cubicBezTo>
                    <a:pt x="16773" y="13019"/>
                    <a:pt x="18019" y="11822"/>
                    <a:pt x="18031" y="10338"/>
                  </a:cubicBezTo>
                  <a:lnTo>
                    <a:pt x="18026" y="10331"/>
                  </a:lnTo>
                  <a:cubicBezTo>
                    <a:pt x="19635" y="10108"/>
                    <a:pt x="20831" y="8771"/>
                    <a:pt x="20831" y="7196"/>
                  </a:cubicBezTo>
                  <a:cubicBezTo>
                    <a:pt x="20831" y="6498"/>
                    <a:pt x="20593" y="5820"/>
                    <a:pt x="20155" y="5266"/>
                  </a:cubicBezTo>
                  <a:lnTo>
                    <a:pt x="20148" y="5264"/>
                  </a:lnTo>
                  <a:cubicBezTo>
                    <a:pt x="20285" y="4953"/>
                    <a:pt x="20356" y="4619"/>
                    <a:pt x="20356" y="4280"/>
                  </a:cubicBezTo>
                  <a:cubicBezTo>
                    <a:pt x="20356" y="3153"/>
                    <a:pt x="19579" y="2165"/>
                    <a:pt x="18460" y="1869"/>
                  </a:cubicBezTo>
                  <a:lnTo>
                    <a:pt x="18469" y="1864"/>
                  </a:lnTo>
                  <a:cubicBezTo>
                    <a:pt x="18268" y="785"/>
                    <a:pt x="17297" y="0"/>
                    <a:pt x="16164" y="0"/>
                  </a:cubicBezTo>
                  <a:cubicBezTo>
                    <a:pt x="15475" y="0"/>
                    <a:pt x="14822" y="293"/>
                    <a:pt x="14376" y="801"/>
                  </a:cubicBezTo>
                  <a:lnTo>
                    <a:pt x="14380" y="804"/>
                  </a:lnTo>
                  <a:cubicBezTo>
                    <a:pt x="13983" y="297"/>
                    <a:pt x="13364" y="0"/>
                    <a:pt x="12707" y="0"/>
                  </a:cubicBezTo>
                  <a:cubicBezTo>
                    <a:pt x="11909" y="0"/>
                    <a:pt x="11179" y="438"/>
                    <a:pt x="10823" y="1131"/>
                  </a:cubicBezTo>
                  <a:lnTo>
                    <a:pt x="10831" y="1164"/>
                  </a:lnTo>
                  <a:cubicBezTo>
                    <a:pt x="10350" y="704"/>
                    <a:pt x="9701" y="447"/>
                    <a:pt x="9026" y="447"/>
                  </a:cubicBezTo>
                  <a:cubicBezTo>
                    <a:pt x="8075" y="446"/>
                    <a:pt x="7201" y="956"/>
                    <a:pt x="6755" y="1772"/>
                  </a:cubicBezTo>
                  <a:lnTo>
                    <a:pt x="6747" y="1788"/>
                  </a:lnTo>
                  <a:cubicBezTo>
                    <a:pt x="6248" y="1505"/>
                    <a:pt x="5679" y="1355"/>
                    <a:pt x="5101" y="1355"/>
                  </a:cubicBezTo>
                  <a:cubicBezTo>
                    <a:pt x="3302" y="1355"/>
                    <a:pt x="1845" y="2769"/>
                    <a:pt x="1845" y="4513"/>
                  </a:cubicBezTo>
                  <a:cubicBezTo>
                    <a:pt x="1844" y="4655"/>
                    <a:pt x="1854" y="4797"/>
                    <a:pt x="1874" y="4938"/>
                  </a:cubicBezTo>
                  <a:lnTo>
                    <a:pt x="1880" y="4934"/>
                  </a:lnTo>
                  <a:close/>
                </a:path>
              </a:pathLst>
            </a:custGeom>
            <a:noFill/>
            <a:ln w="7938" cap="rnd">
              <a:solidFill>
                <a:srgbClr val="39536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Freeform 9"/>
            <p:cNvSpPr>
              <a:spLocks/>
            </p:cNvSpPr>
            <p:nvPr/>
          </p:nvSpPr>
          <p:spPr bwMode="auto">
            <a:xfrm>
              <a:off x="1750" y="2498"/>
              <a:ext cx="142" cy="33"/>
            </a:xfrm>
            <a:custGeom>
              <a:avLst/>
              <a:gdLst>
                <a:gd name="T0" fmla="*/ 0 w 142"/>
                <a:gd name="T1" fmla="*/ 0 h 33"/>
                <a:gd name="T2" fmla="*/ 123 w 142"/>
                <a:gd name="T3" fmla="*/ 33 h 33"/>
                <a:gd name="T4" fmla="*/ 142 w 142"/>
                <a:gd name="T5" fmla="*/ 32 h 33"/>
                <a:gd name="T6" fmla="*/ 0 60000 65536"/>
                <a:gd name="T7" fmla="*/ 0 60000 65536"/>
                <a:gd name="T8" fmla="*/ 0 60000 65536"/>
                <a:gd name="T9" fmla="*/ 0 w 142"/>
                <a:gd name="T10" fmla="*/ 0 h 33"/>
                <a:gd name="T11" fmla="*/ 142 w 142"/>
                <a:gd name="T12" fmla="*/ 33 h 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2" h="33">
                  <a:moveTo>
                    <a:pt x="0" y="0"/>
                  </a:moveTo>
                  <a:cubicBezTo>
                    <a:pt x="38" y="21"/>
                    <a:pt x="80" y="33"/>
                    <a:pt x="123" y="33"/>
                  </a:cubicBezTo>
                  <a:cubicBezTo>
                    <a:pt x="129" y="33"/>
                    <a:pt x="136" y="32"/>
                    <a:pt x="142" y="32"/>
                  </a:cubicBezTo>
                </a:path>
              </a:pathLst>
            </a:custGeom>
            <a:noFill/>
            <a:ln w="7938" cap="rnd">
              <a:solidFill>
                <a:srgbClr val="39536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Freeform 10"/>
            <p:cNvSpPr>
              <a:spLocks/>
            </p:cNvSpPr>
            <p:nvPr/>
          </p:nvSpPr>
          <p:spPr bwMode="auto">
            <a:xfrm>
              <a:off x="1956" y="2877"/>
              <a:ext cx="62" cy="15"/>
            </a:xfrm>
            <a:custGeom>
              <a:avLst/>
              <a:gdLst>
                <a:gd name="T0" fmla="*/ 0 w 62"/>
                <a:gd name="T1" fmla="*/ 15 h 15"/>
                <a:gd name="T2" fmla="*/ 62 w 62"/>
                <a:gd name="T3" fmla="*/ 0 h 15"/>
                <a:gd name="T4" fmla="*/ 0 60000 65536"/>
                <a:gd name="T5" fmla="*/ 0 60000 65536"/>
                <a:gd name="T6" fmla="*/ 0 w 62"/>
                <a:gd name="T7" fmla="*/ 0 h 15"/>
                <a:gd name="T8" fmla="*/ 62 w 62"/>
                <a:gd name="T9" fmla="*/ 15 h 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" h="15">
                  <a:moveTo>
                    <a:pt x="0" y="15"/>
                  </a:moveTo>
                  <a:cubicBezTo>
                    <a:pt x="21" y="12"/>
                    <a:pt x="42" y="7"/>
                    <a:pt x="62" y="0"/>
                  </a:cubicBezTo>
                </a:path>
              </a:pathLst>
            </a:custGeom>
            <a:noFill/>
            <a:ln w="7938" cap="rnd">
              <a:solidFill>
                <a:srgbClr val="39536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Freeform 11"/>
            <p:cNvSpPr>
              <a:spLocks/>
            </p:cNvSpPr>
            <p:nvPr/>
          </p:nvSpPr>
          <p:spPr bwMode="auto">
            <a:xfrm>
              <a:off x="2515" y="2976"/>
              <a:ext cx="37" cy="69"/>
            </a:xfrm>
            <a:custGeom>
              <a:avLst/>
              <a:gdLst>
                <a:gd name="T0" fmla="*/ 0 w 37"/>
                <a:gd name="T1" fmla="*/ 0 h 69"/>
                <a:gd name="T2" fmla="*/ 37 w 37"/>
                <a:gd name="T3" fmla="*/ 69 h 69"/>
                <a:gd name="T4" fmla="*/ 0 60000 65536"/>
                <a:gd name="T5" fmla="*/ 0 60000 65536"/>
                <a:gd name="T6" fmla="*/ 0 w 37"/>
                <a:gd name="T7" fmla="*/ 0 h 69"/>
                <a:gd name="T8" fmla="*/ 37 w 37"/>
                <a:gd name="T9" fmla="*/ 69 h 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" h="69">
                  <a:moveTo>
                    <a:pt x="0" y="0"/>
                  </a:moveTo>
                  <a:cubicBezTo>
                    <a:pt x="10" y="24"/>
                    <a:pt x="22" y="47"/>
                    <a:pt x="37" y="69"/>
                  </a:cubicBezTo>
                </a:path>
              </a:pathLst>
            </a:custGeom>
            <a:noFill/>
            <a:ln w="7938" cap="rnd">
              <a:solidFill>
                <a:srgbClr val="39536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Freeform 12"/>
            <p:cNvSpPr>
              <a:spLocks/>
            </p:cNvSpPr>
            <p:nvPr/>
          </p:nvSpPr>
          <p:spPr bwMode="auto">
            <a:xfrm>
              <a:off x="3229" y="2871"/>
              <a:ext cx="15" cy="76"/>
            </a:xfrm>
            <a:custGeom>
              <a:avLst/>
              <a:gdLst>
                <a:gd name="T0" fmla="*/ 0 w 15"/>
                <a:gd name="T1" fmla="*/ 76 h 76"/>
                <a:gd name="T2" fmla="*/ 15 w 15"/>
                <a:gd name="T3" fmla="*/ 0 h 76"/>
                <a:gd name="T4" fmla="*/ 0 60000 65536"/>
                <a:gd name="T5" fmla="*/ 0 60000 65536"/>
                <a:gd name="T6" fmla="*/ 0 w 15"/>
                <a:gd name="T7" fmla="*/ 0 h 76"/>
                <a:gd name="T8" fmla="*/ 15 w 15"/>
                <a:gd name="T9" fmla="*/ 76 h 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" h="76">
                  <a:moveTo>
                    <a:pt x="0" y="76"/>
                  </a:moveTo>
                  <a:cubicBezTo>
                    <a:pt x="8" y="51"/>
                    <a:pt x="13" y="26"/>
                    <a:pt x="15" y="0"/>
                  </a:cubicBezTo>
                </a:path>
              </a:pathLst>
            </a:custGeom>
            <a:noFill/>
            <a:ln w="7938" cap="rnd">
              <a:solidFill>
                <a:srgbClr val="39536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Freeform 13"/>
            <p:cNvSpPr>
              <a:spLocks/>
            </p:cNvSpPr>
            <p:nvPr/>
          </p:nvSpPr>
          <p:spPr bwMode="auto">
            <a:xfrm>
              <a:off x="3543" y="2400"/>
              <a:ext cx="183" cy="285"/>
            </a:xfrm>
            <a:custGeom>
              <a:avLst/>
              <a:gdLst>
                <a:gd name="T0" fmla="*/ 182 w 183"/>
                <a:gd name="T1" fmla="*/ 285 h 285"/>
                <a:gd name="T2" fmla="*/ 183 w 183"/>
                <a:gd name="T3" fmla="*/ 283 h 285"/>
                <a:gd name="T4" fmla="*/ 0 w 183"/>
                <a:gd name="T5" fmla="*/ 0 h 285"/>
                <a:gd name="T6" fmla="*/ 0 60000 65536"/>
                <a:gd name="T7" fmla="*/ 0 60000 65536"/>
                <a:gd name="T8" fmla="*/ 0 60000 65536"/>
                <a:gd name="T9" fmla="*/ 0 w 183"/>
                <a:gd name="T10" fmla="*/ 0 h 285"/>
                <a:gd name="T11" fmla="*/ 183 w 183"/>
                <a:gd name="T12" fmla="*/ 285 h 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3" h="285">
                  <a:moveTo>
                    <a:pt x="182" y="285"/>
                  </a:moveTo>
                  <a:cubicBezTo>
                    <a:pt x="182" y="284"/>
                    <a:pt x="183" y="284"/>
                    <a:pt x="183" y="283"/>
                  </a:cubicBezTo>
                  <a:cubicBezTo>
                    <a:pt x="183" y="163"/>
                    <a:pt x="112" y="53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9536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Freeform 14"/>
            <p:cNvSpPr>
              <a:spLocks/>
            </p:cNvSpPr>
            <p:nvPr/>
          </p:nvSpPr>
          <p:spPr bwMode="auto">
            <a:xfrm>
              <a:off x="3890" y="2095"/>
              <a:ext cx="82" cy="107"/>
            </a:xfrm>
            <a:custGeom>
              <a:avLst/>
              <a:gdLst>
                <a:gd name="T0" fmla="*/ 0 w 82"/>
                <a:gd name="T1" fmla="*/ 107 h 107"/>
                <a:gd name="T2" fmla="*/ 82 w 82"/>
                <a:gd name="T3" fmla="*/ 0 h 107"/>
                <a:gd name="T4" fmla="*/ 0 60000 65536"/>
                <a:gd name="T5" fmla="*/ 0 60000 65536"/>
                <a:gd name="T6" fmla="*/ 0 w 82"/>
                <a:gd name="T7" fmla="*/ 0 h 107"/>
                <a:gd name="T8" fmla="*/ 82 w 82"/>
                <a:gd name="T9" fmla="*/ 107 h 10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2" h="107">
                  <a:moveTo>
                    <a:pt x="0" y="107"/>
                  </a:moveTo>
                  <a:cubicBezTo>
                    <a:pt x="36" y="78"/>
                    <a:pt x="63" y="42"/>
                    <a:pt x="82" y="0"/>
                  </a:cubicBezTo>
                </a:path>
              </a:pathLst>
            </a:custGeom>
            <a:noFill/>
            <a:ln w="7938" cap="rnd">
              <a:solidFill>
                <a:srgbClr val="39536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Freeform 15"/>
            <p:cNvSpPr>
              <a:spLocks/>
            </p:cNvSpPr>
            <p:nvPr/>
          </p:nvSpPr>
          <p:spPr bwMode="auto">
            <a:xfrm>
              <a:off x="3776" y="1700"/>
              <a:ext cx="5" cy="51"/>
            </a:xfrm>
            <a:custGeom>
              <a:avLst/>
              <a:gdLst>
                <a:gd name="T0" fmla="*/ 5 w 5"/>
                <a:gd name="T1" fmla="*/ 51 h 51"/>
                <a:gd name="T2" fmla="*/ 5 w 5"/>
                <a:gd name="T3" fmla="*/ 47 h 51"/>
                <a:gd name="T4" fmla="*/ 0 w 5"/>
                <a:gd name="T5" fmla="*/ 0 h 51"/>
                <a:gd name="T6" fmla="*/ 0 60000 65536"/>
                <a:gd name="T7" fmla="*/ 0 60000 65536"/>
                <a:gd name="T8" fmla="*/ 0 60000 65536"/>
                <a:gd name="T9" fmla="*/ 0 w 5"/>
                <a:gd name="T10" fmla="*/ 0 h 51"/>
                <a:gd name="T11" fmla="*/ 5 w 5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51">
                  <a:moveTo>
                    <a:pt x="5" y="51"/>
                  </a:moveTo>
                  <a:cubicBezTo>
                    <a:pt x="5" y="49"/>
                    <a:pt x="5" y="48"/>
                    <a:pt x="5" y="47"/>
                  </a:cubicBezTo>
                  <a:cubicBezTo>
                    <a:pt x="5" y="31"/>
                    <a:pt x="3" y="16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9536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Freeform 16"/>
            <p:cNvSpPr>
              <a:spLocks/>
            </p:cNvSpPr>
            <p:nvPr/>
          </p:nvSpPr>
          <p:spPr bwMode="auto">
            <a:xfrm>
              <a:off x="3259" y="1576"/>
              <a:ext cx="42" cy="65"/>
            </a:xfrm>
            <a:custGeom>
              <a:avLst/>
              <a:gdLst>
                <a:gd name="T0" fmla="*/ 42 w 42"/>
                <a:gd name="T1" fmla="*/ 0 h 65"/>
                <a:gd name="T2" fmla="*/ 0 w 42"/>
                <a:gd name="T3" fmla="*/ 65 h 65"/>
                <a:gd name="T4" fmla="*/ 0 60000 65536"/>
                <a:gd name="T5" fmla="*/ 0 60000 65536"/>
                <a:gd name="T6" fmla="*/ 0 w 42"/>
                <a:gd name="T7" fmla="*/ 0 h 65"/>
                <a:gd name="T8" fmla="*/ 42 w 42"/>
                <a:gd name="T9" fmla="*/ 65 h 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" h="65">
                  <a:moveTo>
                    <a:pt x="42" y="0"/>
                  </a:moveTo>
                  <a:cubicBezTo>
                    <a:pt x="25" y="20"/>
                    <a:pt x="11" y="42"/>
                    <a:pt x="0" y="65"/>
                  </a:cubicBezTo>
                </a:path>
              </a:pathLst>
            </a:custGeom>
            <a:noFill/>
            <a:ln w="7938" cap="rnd">
              <a:solidFill>
                <a:srgbClr val="39536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Freeform 17"/>
            <p:cNvSpPr>
              <a:spLocks/>
            </p:cNvSpPr>
            <p:nvPr/>
          </p:nvSpPr>
          <p:spPr bwMode="auto">
            <a:xfrm>
              <a:off x="2868" y="1615"/>
              <a:ext cx="20" cy="55"/>
            </a:xfrm>
            <a:custGeom>
              <a:avLst/>
              <a:gdLst>
                <a:gd name="T0" fmla="*/ 20 w 20"/>
                <a:gd name="T1" fmla="*/ 0 h 55"/>
                <a:gd name="T2" fmla="*/ 0 w 20"/>
                <a:gd name="T3" fmla="*/ 55 h 55"/>
                <a:gd name="T4" fmla="*/ 0 60000 65536"/>
                <a:gd name="T5" fmla="*/ 0 60000 65536"/>
                <a:gd name="T6" fmla="*/ 0 w 20"/>
                <a:gd name="T7" fmla="*/ 0 h 55"/>
                <a:gd name="T8" fmla="*/ 20 w 20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" h="55">
                  <a:moveTo>
                    <a:pt x="20" y="0"/>
                  </a:moveTo>
                  <a:cubicBezTo>
                    <a:pt x="11" y="18"/>
                    <a:pt x="4" y="36"/>
                    <a:pt x="0" y="55"/>
                  </a:cubicBezTo>
                </a:path>
              </a:pathLst>
            </a:custGeom>
            <a:noFill/>
            <a:ln w="7938" cap="rnd">
              <a:solidFill>
                <a:srgbClr val="39536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Freeform 18"/>
            <p:cNvSpPr>
              <a:spLocks/>
            </p:cNvSpPr>
            <p:nvPr/>
          </p:nvSpPr>
          <p:spPr bwMode="auto">
            <a:xfrm>
              <a:off x="2414" y="1691"/>
              <a:ext cx="73" cy="54"/>
            </a:xfrm>
            <a:custGeom>
              <a:avLst/>
              <a:gdLst>
                <a:gd name="T0" fmla="*/ 73 w 73"/>
                <a:gd name="T1" fmla="*/ 54 h 54"/>
                <a:gd name="T2" fmla="*/ 0 w 73"/>
                <a:gd name="T3" fmla="*/ 0 h 54"/>
                <a:gd name="T4" fmla="*/ 0 60000 65536"/>
                <a:gd name="T5" fmla="*/ 0 60000 65536"/>
                <a:gd name="T6" fmla="*/ 0 w 73"/>
                <a:gd name="T7" fmla="*/ 0 h 54"/>
                <a:gd name="T8" fmla="*/ 73 w 73"/>
                <a:gd name="T9" fmla="*/ 54 h 5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" h="54">
                  <a:moveTo>
                    <a:pt x="73" y="54"/>
                  </a:moveTo>
                  <a:cubicBezTo>
                    <a:pt x="51" y="33"/>
                    <a:pt x="26" y="15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9536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Freeform 19"/>
            <p:cNvSpPr>
              <a:spLocks/>
            </p:cNvSpPr>
            <p:nvPr/>
          </p:nvSpPr>
          <p:spPr bwMode="auto">
            <a:xfrm>
              <a:off x="1848" y="2057"/>
              <a:ext cx="12" cy="57"/>
            </a:xfrm>
            <a:custGeom>
              <a:avLst/>
              <a:gdLst>
                <a:gd name="T0" fmla="*/ 0 w 12"/>
                <a:gd name="T1" fmla="*/ 0 h 57"/>
                <a:gd name="T2" fmla="*/ 12 w 12"/>
                <a:gd name="T3" fmla="*/ 57 h 57"/>
                <a:gd name="T4" fmla="*/ 0 60000 65536"/>
                <a:gd name="T5" fmla="*/ 0 60000 65536"/>
                <a:gd name="T6" fmla="*/ 0 w 12"/>
                <a:gd name="T7" fmla="*/ 0 h 57"/>
                <a:gd name="T8" fmla="*/ 12 w 12"/>
                <a:gd name="T9" fmla="*/ 57 h 5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" h="57">
                  <a:moveTo>
                    <a:pt x="0" y="0"/>
                  </a:moveTo>
                  <a:cubicBezTo>
                    <a:pt x="2" y="20"/>
                    <a:pt x="6" y="39"/>
                    <a:pt x="12" y="57"/>
                  </a:cubicBezTo>
                </a:path>
              </a:pathLst>
            </a:custGeom>
            <a:noFill/>
            <a:ln w="7938" cap="rnd">
              <a:solidFill>
                <a:srgbClr val="39536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Oval 20"/>
            <p:cNvSpPr>
              <a:spLocks noChangeArrowheads="1"/>
            </p:cNvSpPr>
            <p:nvPr/>
          </p:nvSpPr>
          <p:spPr bwMode="auto">
            <a:xfrm>
              <a:off x="1980" y="1681"/>
              <a:ext cx="403" cy="288"/>
            </a:xfrm>
            <a:prstGeom prst="ellipse">
              <a:avLst/>
            </a:prstGeom>
            <a:solidFill>
              <a:srgbClr val="87ABB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89" name="Oval 21"/>
            <p:cNvSpPr>
              <a:spLocks noChangeArrowheads="1"/>
            </p:cNvSpPr>
            <p:nvPr/>
          </p:nvSpPr>
          <p:spPr bwMode="auto">
            <a:xfrm>
              <a:off x="1980" y="1681"/>
              <a:ext cx="403" cy="288"/>
            </a:xfrm>
            <a:prstGeom prst="ellipse">
              <a:avLst/>
            </a:prstGeom>
            <a:noFill/>
            <a:ln w="7938" cap="rnd">
              <a:solidFill>
                <a:srgbClr val="39536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90" name="Oval 22"/>
            <p:cNvSpPr>
              <a:spLocks noChangeArrowheads="1"/>
            </p:cNvSpPr>
            <p:nvPr/>
          </p:nvSpPr>
          <p:spPr bwMode="auto">
            <a:xfrm>
              <a:off x="2289" y="1920"/>
              <a:ext cx="269" cy="192"/>
            </a:xfrm>
            <a:prstGeom prst="ellipse">
              <a:avLst/>
            </a:prstGeom>
            <a:solidFill>
              <a:srgbClr val="87ABB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91" name="Oval 23"/>
            <p:cNvSpPr>
              <a:spLocks noChangeArrowheads="1"/>
            </p:cNvSpPr>
            <p:nvPr/>
          </p:nvSpPr>
          <p:spPr bwMode="auto">
            <a:xfrm>
              <a:off x="2289" y="1920"/>
              <a:ext cx="269" cy="192"/>
            </a:xfrm>
            <a:prstGeom prst="ellipse">
              <a:avLst/>
            </a:prstGeom>
            <a:noFill/>
            <a:ln w="7938" cap="rnd">
              <a:solidFill>
                <a:srgbClr val="39536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92" name="Oval 24"/>
            <p:cNvSpPr>
              <a:spLocks noChangeArrowheads="1"/>
            </p:cNvSpPr>
            <p:nvPr/>
          </p:nvSpPr>
          <p:spPr bwMode="auto">
            <a:xfrm>
              <a:off x="2507" y="2088"/>
              <a:ext cx="135" cy="96"/>
            </a:xfrm>
            <a:prstGeom prst="ellipse">
              <a:avLst/>
            </a:prstGeom>
            <a:solidFill>
              <a:srgbClr val="87ABB9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93" name="Oval 25"/>
            <p:cNvSpPr>
              <a:spLocks noChangeArrowheads="1"/>
            </p:cNvSpPr>
            <p:nvPr/>
          </p:nvSpPr>
          <p:spPr bwMode="auto">
            <a:xfrm>
              <a:off x="2507" y="2088"/>
              <a:ext cx="135" cy="96"/>
            </a:xfrm>
            <a:prstGeom prst="ellipse">
              <a:avLst/>
            </a:prstGeom>
            <a:noFill/>
            <a:ln w="7938" cap="rnd">
              <a:solidFill>
                <a:srgbClr val="39536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892800" y="3055938"/>
            <a:ext cx="1735138" cy="1304925"/>
            <a:chOff x="2216" y="1974"/>
            <a:chExt cx="1093" cy="822"/>
          </a:xfrm>
        </p:grpSpPr>
        <p:sp>
          <p:nvSpPr>
            <p:cNvPr id="19473" name="Freeform 27"/>
            <p:cNvSpPr>
              <a:spLocks/>
            </p:cNvSpPr>
            <p:nvPr/>
          </p:nvSpPr>
          <p:spPr bwMode="auto">
            <a:xfrm>
              <a:off x="2216" y="1974"/>
              <a:ext cx="1093" cy="822"/>
            </a:xfrm>
            <a:custGeom>
              <a:avLst/>
              <a:gdLst>
                <a:gd name="T0" fmla="*/ 546 w 1093"/>
                <a:gd name="T1" fmla="*/ 0 h 822"/>
                <a:gd name="T2" fmla="*/ 1093 w 1093"/>
                <a:gd name="T3" fmla="*/ 822 h 822"/>
                <a:gd name="T4" fmla="*/ 0 w 1093"/>
                <a:gd name="T5" fmla="*/ 822 h 822"/>
                <a:gd name="T6" fmla="*/ 546 w 1093"/>
                <a:gd name="T7" fmla="*/ 0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3"/>
                <a:gd name="T13" fmla="*/ 0 h 822"/>
                <a:gd name="T14" fmla="*/ 1093 w 1093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3" h="822">
                  <a:moveTo>
                    <a:pt x="546" y="0"/>
                  </a:moveTo>
                  <a:lnTo>
                    <a:pt x="1093" y="822"/>
                  </a:lnTo>
                  <a:lnTo>
                    <a:pt x="0" y="822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Freeform 28"/>
            <p:cNvSpPr>
              <a:spLocks/>
            </p:cNvSpPr>
            <p:nvPr/>
          </p:nvSpPr>
          <p:spPr bwMode="auto">
            <a:xfrm>
              <a:off x="2216" y="1974"/>
              <a:ext cx="1093" cy="822"/>
            </a:xfrm>
            <a:custGeom>
              <a:avLst/>
              <a:gdLst>
                <a:gd name="T0" fmla="*/ 546 w 1093"/>
                <a:gd name="T1" fmla="*/ 0 h 822"/>
                <a:gd name="T2" fmla="*/ 1093 w 1093"/>
                <a:gd name="T3" fmla="*/ 822 h 822"/>
                <a:gd name="T4" fmla="*/ 0 w 1093"/>
                <a:gd name="T5" fmla="*/ 822 h 822"/>
                <a:gd name="T6" fmla="*/ 546 w 1093"/>
                <a:gd name="T7" fmla="*/ 0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3"/>
                <a:gd name="T13" fmla="*/ 0 h 822"/>
                <a:gd name="T14" fmla="*/ 1093 w 1093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3" h="822">
                  <a:moveTo>
                    <a:pt x="546" y="0"/>
                  </a:moveTo>
                  <a:lnTo>
                    <a:pt x="1093" y="822"/>
                  </a:lnTo>
                  <a:lnTo>
                    <a:pt x="0" y="822"/>
                  </a:lnTo>
                  <a:lnTo>
                    <a:pt x="546" y="0"/>
                  </a:lnTo>
                  <a:close/>
                </a:path>
              </a:pathLst>
            </a:custGeom>
            <a:noFill/>
            <a:ln w="7938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11" name="Rectangle 29"/>
          <p:cNvSpPr>
            <a:spLocks noChangeArrowheads="1"/>
          </p:cNvSpPr>
          <p:nvPr/>
        </p:nvSpPr>
        <p:spPr bwMode="auto">
          <a:xfrm>
            <a:off x="6443663" y="3716338"/>
            <a:ext cx="612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hlink"/>
                </a:solidFill>
                <a:latin typeface="宋体" panose="02010600030101010101" pitchFamily="2" charset="-122"/>
              </a:rPr>
              <a:t>质量</a:t>
            </a:r>
            <a:endParaRPr lang="zh-CN" altLang="en-US" sz="2400" b="1">
              <a:solidFill>
                <a:schemeClr val="hlink"/>
              </a:solidFill>
            </a:endParaRPr>
          </a:p>
        </p:txBody>
      </p:sp>
      <p:sp>
        <p:nvSpPr>
          <p:cNvPr id="39" name="椭圆 38"/>
          <p:cNvSpPr>
            <a:spLocks noChangeArrowheads="1"/>
          </p:cNvSpPr>
          <p:nvPr/>
        </p:nvSpPr>
        <p:spPr bwMode="auto">
          <a:xfrm>
            <a:off x="6156325" y="1916113"/>
            <a:ext cx="1079500" cy="100806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950" tIns="53975" rIns="107950" bIns="53975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6" name="AutoShape 43"/>
          <p:cNvSpPr>
            <a:spLocks noChangeAspect="1" noChangeArrowheads="1"/>
          </p:cNvSpPr>
          <p:nvPr/>
        </p:nvSpPr>
        <p:spPr bwMode="auto">
          <a:xfrm>
            <a:off x="1588" y="1588"/>
            <a:ext cx="15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7" name="AutoShape 46"/>
          <p:cNvSpPr>
            <a:spLocks noChangeAspect="1" noChangeArrowheads="1"/>
          </p:cNvSpPr>
          <p:nvPr/>
        </p:nvSpPr>
        <p:spPr bwMode="auto">
          <a:xfrm>
            <a:off x="1588" y="1588"/>
            <a:ext cx="15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30537" name="Rectangle 41"/>
          <p:cNvSpPr>
            <a:spLocks noChangeArrowheads="1"/>
          </p:cNvSpPr>
          <p:nvPr/>
        </p:nvSpPr>
        <p:spPr bwMode="auto">
          <a:xfrm>
            <a:off x="6372225" y="2205038"/>
            <a:ext cx="619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5">
                    <a:lumMod val="25000"/>
                  </a:schemeClr>
                </a:solidFill>
                <a:latin typeface="宋体" pitchFamily="2" charset="-122"/>
              </a:rPr>
              <a:t>时间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latin typeface="Arial" charset="0"/>
            </a:endParaRPr>
          </a:p>
        </p:txBody>
      </p:sp>
      <p:sp>
        <p:nvSpPr>
          <p:cNvPr id="40" name="椭圆 39"/>
          <p:cNvSpPr>
            <a:spLocks noChangeArrowheads="1"/>
          </p:cNvSpPr>
          <p:nvPr/>
        </p:nvSpPr>
        <p:spPr bwMode="auto">
          <a:xfrm>
            <a:off x="4787900" y="4076700"/>
            <a:ext cx="1079500" cy="100806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950" tIns="53975" rIns="107950" bIns="53975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30535" name="Rectangle 39"/>
          <p:cNvSpPr>
            <a:spLocks noChangeArrowheads="1"/>
          </p:cNvSpPr>
          <p:nvPr/>
        </p:nvSpPr>
        <p:spPr bwMode="auto">
          <a:xfrm>
            <a:off x="5003800" y="4365625"/>
            <a:ext cx="61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5">
                    <a:lumMod val="25000"/>
                  </a:schemeClr>
                </a:solidFill>
                <a:latin typeface="宋体" pitchFamily="2" charset="-122"/>
              </a:rPr>
              <a:t>成本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latin typeface="Arial" charset="0"/>
            </a:endParaRPr>
          </a:p>
        </p:txBody>
      </p:sp>
      <p:sp>
        <p:nvSpPr>
          <p:cNvPr id="41" name="椭圆 40"/>
          <p:cNvSpPr>
            <a:spLocks noChangeArrowheads="1"/>
          </p:cNvSpPr>
          <p:nvPr/>
        </p:nvSpPr>
        <p:spPr bwMode="auto">
          <a:xfrm>
            <a:off x="7667625" y="4076700"/>
            <a:ext cx="1081088" cy="100806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950" tIns="53975" rIns="107950" bIns="53975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30536" name="Rectangle 40"/>
          <p:cNvSpPr>
            <a:spLocks noChangeArrowheads="1"/>
          </p:cNvSpPr>
          <p:nvPr/>
        </p:nvSpPr>
        <p:spPr bwMode="auto">
          <a:xfrm>
            <a:off x="7885113" y="4365625"/>
            <a:ext cx="61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5">
                    <a:lumMod val="25000"/>
                  </a:schemeClr>
                </a:solidFill>
                <a:latin typeface="宋体" pitchFamily="2" charset="-122"/>
              </a:rPr>
              <a:t>范围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3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3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3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3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3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499" grpId="0" build="p"/>
      <p:bldP spid="25607" grpId="0"/>
      <p:bldP spid="25611" grpId="0"/>
      <p:bldP spid="39" grpId="0" animBg="1"/>
      <p:bldP spid="1130537" grpId="0"/>
      <p:bldP spid="40" grpId="0" animBg="1"/>
      <p:bldP spid="1130535" grpId="0"/>
      <p:bldP spid="41" grpId="0" animBg="1"/>
      <p:bldP spid="11305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项目管理工具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908720"/>
            <a:ext cx="8489950" cy="5472608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Jira </a:t>
            </a:r>
            <a:r>
              <a:rPr lang="zh-CN" altLang="en-US" sz="2400" dirty="0">
                <a:ea typeface="宋体" panose="02010600030101010101" pitchFamily="2" charset="-122"/>
              </a:rPr>
              <a:t>－适合小型项目</a:t>
            </a:r>
          </a:p>
          <a:p>
            <a:pPr eaLnBrk="1" hangingPunct="1"/>
            <a:r>
              <a:rPr lang="en-US" altLang="zh-CN" sz="2400" dirty="0" err="1" smtClean="0">
                <a:ea typeface="宋体" panose="02010600030101010101" pitchFamily="2" charset="-122"/>
              </a:rPr>
              <a:t>Ms</a:t>
            </a:r>
            <a:r>
              <a:rPr lang="en-US" altLang="zh-CN" sz="2400" dirty="0" smtClean="0">
                <a:ea typeface="宋体" panose="02010600030101010101" pitchFamily="2" charset="-122"/>
              </a:rPr>
              <a:t> Project – </a:t>
            </a:r>
            <a:r>
              <a:rPr lang="zh-CN" altLang="en-US" sz="2400" dirty="0" smtClean="0">
                <a:ea typeface="宋体" panose="02010600030101010101" pitchFamily="2" charset="-122"/>
              </a:rPr>
              <a:t>适合中小型项目</a:t>
            </a: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IBM Rational Team Concert </a:t>
            </a:r>
            <a:r>
              <a:rPr lang="zh-CN" altLang="en-US" sz="2400" dirty="0" smtClean="0">
                <a:ea typeface="宋体" panose="02010600030101010101" pitchFamily="2" charset="-122"/>
              </a:rPr>
              <a:t>－适合敏捷过程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 err="1" smtClean="0">
                <a:ea typeface="宋体" panose="02010600030101010101" pitchFamily="2" charset="-122"/>
              </a:rPr>
              <a:t>ThoughtWorks</a:t>
            </a:r>
            <a:r>
              <a:rPr lang="en-US" altLang="zh-CN" sz="2400" dirty="0" smtClean="0">
                <a:ea typeface="宋体" panose="02010600030101010101" pitchFamily="2" charset="-122"/>
              </a:rPr>
              <a:t> Mingle </a:t>
            </a:r>
            <a:r>
              <a:rPr lang="zh-CN" altLang="en-US" sz="2400" dirty="0" smtClean="0">
                <a:ea typeface="宋体" panose="02010600030101010101" pitchFamily="2" charset="-122"/>
              </a:rPr>
              <a:t>－适合敏捷过程</a:t>
            </a: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Rally </a:t>
            </a:r>
            <a:r>
              <a:rPr lang="zh-CN" altLang="en-US" sz="2400" dirty="0" smtClean="0">
                <a:ea typeface="宋体" panose="02010600030101010101" pitchFamily="2" charset="-122"/>
              </a:rPr>
              <a:t>－适合敏捷过程</a:t>
            </a: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P3 (Primavera Project Planner)  </a:t>
            </a:r>
            <a:r>
              <a:rPr lang="zh-CN" altLang="en-US" sz="2400" dirty="0" smtClean="0">
                <a:ea typeface="宋体" panose="02010600030101010101" pitchFamily="2" charset="-122"/>
              </a:rPr>
              <a:t>－ 适合大型项目</a:t>
            </a: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IBM Rational Portfolio Manager </a:t>
            </a:r>
            <a:r>
              <a:rPr lang="zh-CN" altLang="en-US" sz="2400" dirty="0" smtClean="0">
                <a:ea typeface="宋体" panose="02010600030101010101" pitchFamily="2" charset="-122"/>
              </a:rPr>
              <a:t>－ 适合大型项目</a:t>
            </a:r>
          </a:p>
          <a:p>
            <a:pPr eaLnBrk="1" hangingPunct="1"/>
            <a:r>
              <a:rPr lang="en-US" altLang="zh-CN" sz="2400" dirty="0" err="1" smtClean="0">
                <a:ea typeface="宋体" panose="02010600030101010101" pitchFamily="2" charset="-122"/>
              </a:rPr>
              <a:t>OpenProj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</a:rPr>
              <a:t>－开源，和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Ms</a:t>
            </a:r>
            <a:r>
              <a:rPr lang="en-US" altLang="zh-CN" sz="2400" dirty="0" smtClean="0">
                <a:ea typeface="宋体" panose="02010600030101010101" pitchFamily="2" charset="-122"/>
              </a:rPr>
              <a:t> Project</a:t>
            </a:r>
            <a:r>
              <a:rPr lang="zh-CN" altLang="en-US" sz="2400" dirty="0" smtClean="0">
                <a:ea typeface="宋体" panose="02010600030101010101" pitchFamily="2" charset="-122"/>
              </a:rPr>
              <a:t>类似</a:t>
            </a:r>
          </a:p>
          <a:p>
            <a:pPr eaLnBrk="1" hangingPunct="1"/>
            <a:r>
              <a:rPr lang="en-US" altLang="zh-CN" sz="2400" dirty="0" err="1" smtClean="0">
                <a:ea typeface="宋体" panose="02010600030101010101" pitchFamily="2" charset="-122"/>
              </a:rPr>
              <a:t>Redmine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</a:rPr>
              <a:t>－ 开源，适合小型项目</a:t>
            </a:r>
          </a:p>
          <a:p>
            <a:pPr eaLnBrk="1" hangingPunct="1"/>
            <a:r>
              <a:rPr lang="en-US" altLang="zh-CN" sz="2400" dirty="0" err="1" smtClean="0">
                <a:ea typeface="宋体" panose="02010600030101010101" pitchFamily="2" charset="-122"/>
              </a:rPr>
              <a:t>DotProject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</a:rPr>
              <a:t>－ 开源，适合小型项目</a:t>
            </a:r>
          </a:p>
          <a:p>
            <a:pPr eaLnBrk="1" hangingPunct="1"/>
            <a:r>
              <a:rPr lang="en-US" altLang="zh-CN" sz="2400" dirty="0" err="1" smtClean="0">
                <a:ea typeface="宋体" panose="02010600030101010101" pitchFamily="2" charset="-122"/>
              </a:rPr>
              <a:t>XPlanner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</a:rPr>
              <a:t>－ 开源，适合</a:t>
            </a:r>
            <a:r>
              <a:rPr lang="en-US" altLang="zh-CN" sz="2400" dirty="0" smtClean="0">
                <a:ea typeface="宋体" panose="02010600030101010101" pitchFamily="2" charset="-122"/>
              </a:rPr>
              <a:t>XP</a:t>
            </a:r>
            <a:r>
              <a:rPr lang="zh-CN" altLang="en-US" sz="2400" dirty="0" smtClean="0">
                <a:ea typeface="宋体" panose="02010600030101010101" pitchFamily="2" charset="-122"/>
              </a:rPr>
              <a:t>过程</a:t>
            </a:r>
          </a:p>
          <a:p>
            <a:pPr eaLnBrk="1" hangingPunct="1"/>
            <a:r>
              <a:rPr lang="en-US" altLang="zh-CN" sz="2400" dirty="0" err="1" smtClean="0">
                <a:ea typeface="宋体" panose="02010600030101010101" pitchFamily="2" charset="-122"/>
              </a:rPr>
              <a:t>ScrumWorks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</a:rPr>
              <a:t>－ 开源，适合</a:t>
            </a:r>
            <a:r>
              <a:rPr lang="en-US" altLang="zh-CN" sz="2400" dirty="0" smtClean="0">
                <a:ea typeface="宋体" panose="02010600030101010101" pitchFamily="2" charset="-122"/>
              </a:rPr>
              <a:t>Scrum</a:t>
            </a:r>
            <a:r>
              <a:rPr lang="zh-CN" altLang="en-US" sz="2400" dirty="0" smtClean="0">
                <a:ea typeface="宋体" panose="02010600030101010101" pitchFamily="2" charset="-122"/>
              </a:rPr>
              <a:t>过程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 smtClean="0">
                <a:ea typeface="宋体" panose="02010600030101010101" pitchFamily="2" charset="-122"/>
              </a:rPr>
              <a:t>禅道</a:t>
            </a:r>
            <a:r>
              <a:rPr lang="en-US" altLang="zh-CN" sz="2400" dirty="0" smtClean="0">
                <a:ea typeface="宋体" panose="02010600030101010101" pitchFamily="2" charset="-122"/>
              </a:rPr>
              <a:t>……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z="28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OAD">
  <a:themeElements>
    <a:clrScheme name="OOAD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OOAD">
      <a:majorFont>
        <a:latin typeface="Arial Narrow"/>
        <a:ea typeface="宋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107950" tIns="53975" rIns="107950" bIns="53975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107950" tIns="53975" rIns="107950" bIns="53975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OOAD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A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OAD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AD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AD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AD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OAD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</Template>
  <TotalTime>9037</TotalTime>
  <Words>1653</Words>
  <Application>Microsoft Office PowerPoint</Application>
  <PresentationFormat>全屏显示(4:3)</PresentationFormat>
  <Paragraphs>207</Paragraphs>
  <Slides>27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 Unicode MS</vt:lpstr>
      <vt:lpstr>ZapfHumnst BT</vt:lpstr>
      <vt:lpstr>宋体</vt:lpstr>
      <vt:lpstr>微软雅黑</vt:lpstr>
      <vt:lpstr>Arial</vt:lpstr>
      <vt:lpstr>Arial Narrow</vt:lpstr>
      <vt:lpstr>Times New Roman</vt:lpstr>
      <vt:lpstr>Wingdings</vt:lpstr>
      <vt:lpstr>OOAD</vt:lpstr>
      <vt:lpstr>PowerPoint 演示文稿</vt:lpstr>
      <vt:lpstr>本节内容</vt:lpstr>
      <vt:lpstr>项目的定义</vt:lpstr>
      <vt:lpstr>项目边界</vt:lpstr>
      <vt:lpstr>项目管理</vt:lpstr>
      <vt:lpstr>项目管理体系知识 PMBOK </vt:lpstr>
      <vt:lpstr>PMBOK十大知识领域</vt:lpstr>
      <vt:lpstr>什么是项目成功的标准？</vt:lpstr>
      <vt:lpstr>项目管理工具</vt:lpstr>
      <vt:lpstr>本节内容</vt:lpstr>
      <vt:lpstr>迭代开发与小型发布</vt:lpstr>
      <vt:lpstr>滚动式规划</vt:lpstr>
      <vt:lpstr>每日立会</vt:lpstr>
      <vt:lpstr>Sprint 任务板</vt:lpstr>
      <vt:lpstr>Kanban 任务板</vt:lpstr>
      <vt:lpstr>简化设计</vt:lpstr>
      <vt:lpstr>测试驱动</vt:lpstr>
      <vt:lpstr>持续集成</vt:lpstr>
      <vt:lpstr>代码规范</vt:lpstr>
      <vt:lpstr>学习过去、持续改进</vt:lpstr>
      <vt:lpstr>高效团队的9个特征</vt:lpstr>
      <vt:lpstr>建设项目团队的方法与技术</vt:lpstr>
      <vt:lpstr>团队发展各个阶段</vt:lpstr>
      <vt:lpstr>优秀的项目经理</vt:lpstr>
      <vt:lpstr>本节内容</vt:lpstr>
      <vt:lpstr>最差实践</vt:lpstr>
      <vt:lpstr>不合格的项目团队</vt:lpstr>
    </vt:vector>
  </TitlesOfParts>
  <Company>Asti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软件管理</dc:title>
  <dc:creator>Shen Beijun</dc:creator>
  <cp:lastModifiedBy>bjshen</cp:lastModifiedBy>
  <cp:revision>238</cp:revision>
  <cp:lastPrinted>2017-07-29T09:14:09Z</cp:lastPrinted>
  <dcterms:created xsi:type="dcterms:W3CDTF">2000-09-08T02:56:43Z</dcterms:created>
  <dcterms:modified xsi:type="dcterms:W3CDTF">2018-06-21T13:46:52Z</dcterms:modified>
</cp:coreProperties>
</file>