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327" r:id="rId2"/>
    <p:sldId id="419" r:id="rId3"/>
    <p:sldId id="399" r:id="rId4"/>
    <p:sldId id="412" r:id="rId5"/>
    <p:sldId id="414" r:id="rId6"/>
    <p:sldId id="396" r:id="rId7"/>
    <p:sldId id="411" r:id="rId8"/>
    <p:sldId id="422" r:id="rId9"/>
    <p:sldId id="420" r:id="rId10"/>
    <p:sldId id="436" r:id="rId11"/>
    <p:sldId id="437" r:id="rId12"/>
    <p:sldId id="427" r:id="rId13"/>
    <p:sldId id="441" r:id="rId14"/>
    <p:sldId id="430" r:id="rId15"/>
    <p:sldId id="440" r:id="rId16"/>
    <p:sldId id="421" r:id="rId17"/>
    <p:sldId id="434" r:id="rId18"/>
    <p:sldId id="432" r:id="rId19"/>
    <p:sldId id="435" r:id="rId20"/>
    <p:sldId id="438" r:id="rId21"/>
    <p:sldId id="439" r:id="rId22"/>
  </p:sldIdLst>
  <p:sldSz cx="9144000" cy="6858000" type="screen4x3"/>
  <p:notesSz cx="6858000" cy="9144000"/>
  <p:defaultTextStyle>
    <a:defPPr>
      <a:defRPr lang="zh-CN"/>
    </a:defPPr>
    <a:lvl1pPr marL="0" algn="l" defTabSz="9126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314" algn="l" defTabSz="9126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2621" algn="l" defTabSz="9126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68934" algn="l" defTabSz="9126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5246" algn="l" defTabSz="9126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1557" algn="l" defTabSz="9126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37867" algn="l" defTabSz="9126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4181" algn="l" defTabSz="9126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0489" algn="l" defTabSz="9126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826" autoAdjust="0"/>
  </p:normalViewPr>
  <p:slideViewPr>
    <p:cSldViewPr>
      <p:cViewPr varScale="1">
        <p:scale>
          <a:sx n="71" d="100"/>
          <a:sy n="71" d="100"/>
        </p:scale>
        <p:origin x="1272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2B532D-6EA7-411F-AB3F-FAD15B7767DC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09869-FC40-42EE-AE6A-D66EF754A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248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26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314" algn="l" defTabSz="9126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2621" algn="l" defTabSz="9126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68934" algn="l" defTabSz="9126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5246" algn="l" defTabSz="9126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1557" algn="l" defTabSz="9126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7867" algn="l" defTabSz="9126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4181" algn="l" defTabSz="9126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0489" algn="l" defTabSz="9126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09869-FC40-42EE-AE6A-D66EF754AFE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7925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2053624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7878120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358231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639646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1334340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9980302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3144745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2336192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6543093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77934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3046109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7327273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285538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812381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061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026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124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990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53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932851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454" y="2129656"/>
            <a:ext cx="7771132" cy="14704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303" y="3886940"/>
            <a:ext cx="6401434" cy="1752530"/>
          </a:xfrm>
        </p:spPr>
        <p:txBody>
          <a:bodyPr/>
          <a:lstStyle>
            <a:lvl1pPr marL="0" indent="0" algn="ctr">
              <a:buNone/>
              <a:defRPr/>
            </a:lvl1pPr>
            <a:lvl2pPr marL="455583" indent="0" algn="ctr">
              <a:buNone/>
              <a:defRPr/>
            </a:lvl2pPr>
            <a:lvl3pPr marL="911162" indent="0" algn="ctr">
              <a:buNone/>
              <a:defRPr/>
            </a:lvl3pPr>
            <a:lvl4pPr marL="1366743" indent="0" algn="ctr">
              <a:buNone/>
              <a:defRPr/>
            </a:lvl4pPr>
            <a:lvl5pPr marL="1822326" indent="0" algn="ctr">
              <a:buNone/>
              <a:defRPr/>
            </a:lvl5pPr>
            <a:lvl6pPr marL="2277907" indent="0" algn="ctr">
              <a:buNone/>
              <a:defRPr/>
            </a:lvl6pPr>
            <a:lvl7pPr marL="2733487" indent="0" algn="ctr">
              <a:buNone/>
              <a:defRPr/>
            </a:lvl7pPr>
            <a:lvl8pPr marL="3189069" indent="0" algn="ctr">
              <a:buNone/>
              <a:defRPr/>
            </a:lvl8pPr>
            <a:lvl9pPr marL="364465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6/26/2017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CS433/533: COmputer Networks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00A42C-A254-4924-BC38-5AFE4E51E04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139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6/26/2017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CS433/533: COmputer Networks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4D617E-6666-42F8-988F-188151BD4EA6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377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3406" y="228197"/>
            <a:ext cx="1941991" cy="6019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2680" y="228197"/>
            <a:ext cx="5678538" cy="601976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6/26/2017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CS433/533: COmputer Networks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B80362-6F57-4C5E-9E1A-CCA0504FBFF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718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60" y="228178"/>
            <a:ext cx="7772718" cy="11440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2680" y="1600415"/>
            <a:ext cx="3809472" cy="464753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4340" y="1600415"/>
            <a:ext cx="3811057" cy="464753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6/26/2017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CS433/533: COmputer Networks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77E420-6229-46A1-B41F-2CCCA16B4D2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66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6/26/2017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CS433/533: COmputer Networks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0CE0DE-8EB9-4FBE-AE9F-80811437EAF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352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96" y="4406678"/>
            <a:ext cx="7771132" cy="136272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96" y="2906113"/>
            <a:ext cx="7771132" cy="1500584"/>
          </a:xfrm>
        </p:spPr>
        <p:txBody>
          <a:bodyPr anchor="b"/>
          <a:lstStyle>
            <a:lvl1pPr marL="0" indent="0">
              <a:buNone/>
              <a:defRPr sz="2000"/>
            </a:lvl1pPr>
            <a:lvl2pPr marL="455583" indent="0">
              <a:buNone/>
              <a:defRPr sz="1800"/>
            </a:lvl2pPr>
            <a:lvl3pPr marL="911162" indent="0">
              <a:buNone/>
              <a:defRPr sz="1600"/>
            </a:lvl3pPr>
            <a:lvl4pPr marL="1366743" indent="0">
              <a:buNone/>
              <a:defRPr sz="1400"/>
            </a:lvl4pPr>
            <a:lvl5pPr marL="1822326" indent="0">
              <a:buNone/>
              <a:defRPr sz="1400"/>
            </a:lvl5pPr>
            <a:lvl6pPr marL="2277907" indent="0">
              <a:buNone/>
              <a:defRPr sz="1400"/>
            </a:lvl6pPr>
            <a:lvl7pPr marL="2733487" indent="0">
              <a:buNone/>
              <a:defRPr sz="1400"/>
            </a:lvl7pPr>
            <a:lvl8pPr marL="3189069" indent="0">
              <a:buNone/>
              <a:defRPr sz="1400"/>
            </a:lvl8pPr>
            <a:lvl9pPr marL="364465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6/26/2017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CS433/533: COmputer Networks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15E346-6550-4B67-8736-808A15221DA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829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2680" y="1600415"/>
            <a:ext cx="3809472" cy="46475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4340" y="1600415"/>
            <a:ext cx="3811057" cy="46475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6/26/2017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CS433/533: COmputer Networks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90F72D-C870-4242-AB2D-DD9BD841C22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87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566" y="274131"/>
            <a:ext cx="8230868" cy="11440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566" y="1535444"/>
            <a:ext cx="4040926" cy="6401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583" indent="0">
              <a:buNone/>
              <a:defRPr sz="2000" b="1"/>
            </a:lvl2pPr>
            <a:lvl3pPr marL="911162" indent="0">
              <a:buNone/>
              <a:defRPr sz="1800" b="1"/>
            </a:lvl3pPr>
            <a:lvl4pPr marL="1366743" indent="0">
              <a:buNone/>
              <a:defRPr sz="1600" b="1"/>
            </a:lvl4pPr>
            <a:lvl5pPr marL="1822326" indent="0">
              <a:buNone/>
              <a:defRPr sz="1600" b="1"/>
            </a:lvl5pPr>
            <a:lvl6pPr marL="2277907" indent="0">
              <a:buNone/>
              <a:defRPr sz="1600" b="1"/>
            </a:lvl6pPr>
            <a:lvl7pPr marL="2733487" indent="0">
              <a:buNone/>
              <a:defRPr sz="1600" b="1"/>
            </a:lvl7pPr>
            <a:lvl8pPr marL="3189069" indent="0">
              <a:buNone/>
              <a:defRPr sz="1600" b="1"/>
            </a:lvl8pPr>
            <a:lvl9pPr marL="364465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566" y="2175609"/>
            <a:ext cx="4040926" cy="39503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924" y="1535444"/>
            <a:ext cx="4042510" cy="6401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583" indent="0">
              <a:buNone/>
              <a:defRPr sz="2000" b="1"/>
            </a:lvl2pPr>
            <a:lvl3pPr marL="911162" indent="0">
              <a:buNone/>
              <a:defRPr sz="1800" b="1"/>
            </a:lvl3pPr>
            <a:lvl4pPr marL="1366743" indent="0">
              <a:buNone/>
              <a:defRPr sz="1600" b="1"/>
            </a:lvl4pPr>
            <a:lvl5pPr marL="1822326" indent="0">
              <a:buNone/>
              <a:defRPr sz="1600" b="1"/>
            </a:lvl5pPr>
            <a:lvl6pPr marL="2277907" indent="0">
              <a:buNone/>
              <a:defRPr sz="1600" b="1"/>
            </a:lvl6pPr>
            <a:lvl7pPr marL="2733487" indent="0">
              <a:buNone/>
              <a:defRPr sz="1600" b="1"/>
            </a:lvl7pPr>
            <a:lvl8pPr marL="3189069" indent="0">
              <a:buNone/>
              <a:defRPr sz="1600" b="1"/>
            </a:lvl8pPr>
            <a:lvl9pPr marL="364465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924" y="2175609"/>
            <a:ext cx="4042510" cy="39503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6/26/2017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CS433/533: COmputer Networks</a:t>
            </a: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678DFD-D027-49AB-8C8A-8727621E250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091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6/26/2017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CS433/533: COmputer Networks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A1E947-AA44-4DB6-A688-626495581165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098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6/26/2017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CS433/533: COmputer Networks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7BC0EC-6F7E-48F6-8C5D-D98EA2A26D8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63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566" y="272565"/>
            <a:ext cx="3008896" cy="116307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67" y="272565"/>
            <a:ext cx="5112586" cy="58533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566" y="1435617"/>
            <a:ext cx="3008896" cy="4690314"/>
          </a:xfrm>
        </p:spPr>
        <p:txBody>
          <a:bodyPr/>
          <a:lstStyle>
            <a:lvl1pPr marL="0" indent="0">
              <a:buNone/>
              <a:defRPr sz="1400"/>
            </a:lvl1pPr>
            <a:lvl2pPr marL="455583" indent="0">
              <a:buNone/>
              <a:defRPr sz="1200"/>
            </a:lvl2pPr>
            <a:lvl3pPr marL="911162" indent="0">
              <a:buNone/>
              <a:defRPr sz="1000"/>
            </a:lvl3pPr>
            <a:lvl4pPr marL="1366743" indent="0">
              <a:buNone/>
              <a:defRPr sz="900"/>
            </a:lvl4pPr>
            <a:lvl5pPr marL="1822326" indent="0">
              <a:buNone/>
              <a:defRPr sz="900"/>
            </a:lvl5pPr>
            <a:lvl6pPr marL="2277907" indent="0">
              <a:buNone/>
              <a:defRPr sz="900"/>
            </a:lvl6pPr>
            <a:lvl7pPr marL="2733487" indent="0">
              <a:buNone/>
              <a:defRPr sz="900"/>
            </a:lvl7pPr>
            <a:lvl8pPr marL="3189069" indent="0">
              <a:buNone/>
              <a:defRPr sz="900"/>
            </a:lvl8pPr>
            <a:lvl9pPr marL="364465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6/26/2017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CS433/533: COmputer Networks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085487-C43C-4707-8C2E-6E91E079358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333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973" y="4801234"/>
            <a:ext cx="5485132" cy="5656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973" y="613228"/>
            <a:ext cx="5485132" cy="4115116"/>
          </a:xfrm>
        </p:spPr>
        <p:txBody>
          <a:bodyPr/>
          <a:lstStyle>
            <a:lvl1pPr marL="0" indent="0">
              <a:buNone/>
              <a:defRPr sz="3200"/>
            </a:lvl1pPr>
            <a:lvl2pPr marL="455583" indent="0">
              <a:buNone/>
              <a:defRPr sz="2800"/>
            </a:lvl2pPr>
            <a:lvl3pPr marL="911162" indent="0">
              <a:buNone/>
              <a:defRPr sz="2400"/>
            </a:lvl3pPr>
            <a:lvl4pPr marL="1366743" indent="0">
              <a:buNone/>
              <a:defRPr sz="2000"/>
            </a:lvl4pPr>
            <a:lvl5pPr marL="1822326" indent="0">
              <a:buNone/>
              <a:defRPr sz="2000"/>
            </a:lvl5pPr>
            <a:lvl6pPr marL="2277907" indent="0">
              <a:buNone/>
              <a:defRPr sz="2000"/>
            </a:lvl6pPr>
            <a:lvl7pPr marL="2733487" indent="0">
              <a:buNone/>
              <a:defRPr sz="2000"/>
            </a:lvl7pPr>
            <a:lvl8pPr marL="3189069" indent="0">
              <a:buNone/>
              <a:defRPr sz="2000"/>
            </a:lvl8pPr>
            <a:lvl9pPr marL="364465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973" y="5366924"/>
            <a:ext cx="5485132" cy="804959"/>
          </a:xfrm>
        </p:spPr>
        <p:txBody>
          <a:bodyPr/>
          <a:lstStyle>
            <a:lvl1pPr marL="0" indent="0">
              <a:buNone/>
              <a:defRPr sz="1400"/>
            </a:lvl1pPr>
            <a:lvl2pPr marL="455583" indent="0">
              <a:buNone/>
              <a:defRPr sz="1200"/>
            </a:lvl2pPr>
            <a:lvl3pPr marL="911162" indent="0">
              <a:buNone/>
              <a:defRPr sz="1000"/>
            </a:lvl3pPr>
            <a:lvl4pPr marL="1366743" indent="0">
              <a:buNone/>
              <a:defRPr sz="900"/>
            </a:lvl4pPr>
            <a:lvl5pPr marL="1822326" indent="0">
              <a:buNone/>
              <a:defRPr sz="900"/>
            </a:lvl5pPr>
            <a:lvl6pPr marL="2277907" indent="0">
              <a:buNone/>
              <a:defRPr sz="900"/>
            </a:lvl6pPr>
            <a:lvl7pPr marL="2733487" indent="0">
              <a:buNone/>
              <a:defRPr sz="900"/>
            </a:lvl7pPr>
            <a:lvl8pPr marL="3189069" indent="0">
              <a:buNone/>
              <a:defRPr sz="900"/>
            </a:lvl8pPr>
            <a:lvl9pPr marL="364465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6/26/2017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CS433/533: COmputer Networks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C97FC2-935D-4B61-AB4D-3357CDA0C27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655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2660" y="228178"/>
            <a:ext cx="7772718" cy="114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40" tIns="45624" rIns="91240" bIns="456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2660" y="1600415"/>
            <a:ext cx="7772718" cy="4647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40" tIns="45624" rIns="91240" bIns="456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30404" name="Rectangle 4"/>
          <p:cNvSpPr>
            <a:spLocks noChangeArrowheads="1"/>
          </p:cNvSpPr>
          <p:nvPr/>
        </p:nvSpPr>
        <p:spPr bwMode="auto">
          <a:xfrm>
            <a:off x="0" y="1293025"/>
            <a:ext cx="9144000" cy="76059"/>
          </a:xfrm>
          <a:prstGeom prst="rect">
            <a:avLst/>
          </a:prstGeom>
          <a:gradFill rotWithShape="0">
            <a:gsLst>
              <a:gs pos="0">
                <a:srgbClr val="99CCFF">
                  <a:gamma/>
                  <a:shade val="46275"/>
                  <a:invGamma/>
                </a:srgbClr>
              </a:gs>
              <a:gs pos="100000">
                <a:srgbClr val="99CCFF"/>
              </a:gs>
            </a:gsLst>
            <a:lin ang="0" scaled="1"/>
          </a:gradFill>
          <a:ln w="50800">
            <a:noFill/>
            <a:miter lim="800000"/>
            <a:headEnd/>
            <a:tailEnd/>
          </a:ln>
          <a:effectLst/>
        </p:spPr>
        <p:txBody>
          <a:bodyPr wrap="none" lIns="90157" tIns="44296" rIns="90157" bIns="4429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500">
              <a:solidFill>
                <a:srgbClr val="000000"/>
              </a:solidFill>
              <a:latin typeface="Times New Roman" pitchFamily="-108" charset="0"/>
              <a:ea typeface="ＭＳ Ｐゴシック" pitchFamily="-108" charset="-128"/>
            </a:endParaRPr>
          </a:p>
        </p:txBody>
      </p:sp>
      <p:sp>
        <p:nvSpPr>
          <p:cNvPr id="230405" name="Text Box 5"/>
          <p:cNvSpPr txBox="1">
            <a:spLocks noChangeArrowheads="1"/>
          </p:cNvSpPr>
          <p:nvPr/>
        </p:nvSpPr>
        <p:spPr bwMode="auto">
          <a:xfrm>
            <a:off x="8040632" y="6395307"/>
            <a:ext cx="183895" cy="1679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114" tIns="45547" rIns="91114" bIns="45547">
            <a:spAutoFit/>
          </a:bodyPr>
          <a:lstStyle>
            <a:lvl1pPr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1pPr>
            <a:lvl2pPr marL="37931725" indent="-37474525"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2pPr>
            <a:lvl3pPr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3pPr>
            <a:lvl4pPr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4pPr>
            <a:lvl5pPr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230407" name="Rectangle 7"/>
          <p:cNvSpPr>
            <a:spLocks noChangeArrowheads="1"/>
          </p:cNvSpPr>
          <p:nvPr userDrawn="1"/>
        </p:nvSpPr>
        <p:spPr bwMode="auto">
          <a:xfrm>
            <a:off x="0" y="1293025"/>
            <a:ext cx="9144000" cy="76059"/>
          </a:xfrm>
          <a:prstGeom prst="rect">
            <a:avLst/>
          </a:prstGeom>
          <a:gradFill rotWithShape="0">
            <a:gsLst>
              <a:gs pos="0">
                <a:srgbClr val="99CCFF">
                  <a:gamma/>
                  <a:shade val="46275"/>
                  <a:invGamma/>
                </a:srgbClr>
              </a:gs>
              <a:gs pos="100000">
                <a:srgbClr val="99CCFF"/>
              </a:gs>
            </a:gsLst>
            <a:lin ang="0" scaled="1"/>
          </a:gradFill>
          <a:ln w="50800">
            <a:noFill/>
            <a:miter lim="800000"/>
            <a:headEnd/>
            <a:tailEnd/>
          </a:ln>
          <a:effectLst/>
        </p:spPr>
        <p:txBody>
          <a:bodyPr wrap="none" lIns="90157" tIns="44296" rIns="90157" bIns="4429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500">
              <a:solidFill>
                <a:srgbClr val="000000"/>
              </a:solidFill>
              <a:latin typeface="Times New Roman" pitchFamily="-108" charset="0"/>
              <a:ea typeface="ＭＳ Ｐゴシック" pitchFamily="-108" charset="-128"/>
            </a:endParaRPr>
          </a:p>
        </p:txBody>
      </p:sp>
      <p:sp>
        <p:nvSpPr>
          <p:cNvPr id="230410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34624" y="6401645"/>
            <a:ext cx="2130641" cy="456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3" tIns="45552" rIns="91123" bIns="45552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ahoma" pitchFamily="-10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mtClean="0">
                <a:solidFill>
                  <a:srgbClr val="000000"/>
                </a:solidFill>
                <a:ea typeface="ＭＳ Ｐゴシック" pitchFamily="-108" charset="-128"/>
              </a:rPr>
              <a:t>6/26/2017</a:t>
            </a:r>
            <a:endParaRPr lang="en-US" altLang="zh-CN">
              <a:solidFill>
                <a:srgbClr val="000000"/>
              </a:solidFill>
              <a:ea typeface="ＭＳ Ｐゴシック" pitchFamily="-108" charset="-128"/>
            </a:endParaRPr>
          </a:p>
        </p:txBody>
      </p:sp>
      <p:sp>
        <p:nvSpPr>
          <p:cNvPr id="23041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21831" y="6401645"/>
            <a:ext cx="3956904" cy="456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3" tIns="45552" rIns="91123" bIns="45552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-108" charset="0"/>
                <a:ea typeface="+mn-ea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CS433/533: COmputer Networks</a:t>
            </a:r>
          </a:p>
        </p:txBody>
      </p:sp>
      <p:sp>
        <p:nvSpPr>
          <p:cNvPr id="23041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3359" y="6401645"/>
            <a:ext cx="2130641" cy="456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3" tIns="45552" rIns="91123" bIns="45552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-10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EF4209A-E5D0-4867-8617-D2A16182F287}" type="slidenum">
              <a:rPr lang="en-US" altLang="zh-CN">
                <a:solidFill>
                  <a:srgbClr val="000000"/>
                </a:solidFill>
                <a:ea typeface="ＭＳ Ｐゴシック" pitchFamily="-108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  <a:ea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45998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/>
  <p:txStyles>
    <p:titleStyle>
      <a:lvl1pPr algn="ctr" defTabSz="912746" rtl="0" eaLnBrk="0" fontAlgn="base" hangingPunct="0">
        <a:spcBef>
          <a:spcPct val="0"/>
        </a:spcBef>
        <a:spcAft>
          <a:spcPct val="0"/>
        </a:spcAft>
        <a:defRPr sz="4000">
          <a:solidFill>
            <a:srgbClr val="008000"/>
          </a:solidFill>
          <a:latin typeface="+mj-lt"/>
          <a:ea typeface="ＭＳ Ｐゴシック" pitchFamily="-108" charset="-128"/>
          <a:cs typeface="ＭＳ Ｐゴシック" pitchFamily="-108" charset="-128"/>
        </a:defRPr>
      </a:lvl1pPr>
      <a:lvl2pPr algn="ctr" defTabSz="912746" rtl="0" eaLnBrk="0" fontAlgn="base" hangingPunct="0">
        <a:spcBef>
          <a:spcPct val="0"/>
        </a:spcBef>
        <a:spcAft>
          <a:spcPct val="0"/>
        </a:spcAft>
        <a:defRPr sz="4000">
          <a:solidFill>
            <a:srgbClr val="008000"/>
          </a:solidFill>
          <a:latin typeface="Comic Sans MS" pitchFamily="66" charset="0"/>
          <a:ea typeface="ＭＳ Ｐゴシック" pitchFamily="-108" charset="-128"/>
          <a:cs typeface="ＭＳ Ｐゴシック" pitchFamily="-108" charset="-128"/>
        </a:defRPr>
      </a:lvl2pPr>
      <a:lvl3pPr algn="ctr" defTabSz="912746" rtl="0" eaLnBrk="0" fontAlgn="base" hangingPunct="0">
        <a:spcBef>
          <a:spcPct val="0"/>
        </a:spcBef>
        <a:spcAft>
          <a:spcPct val="0"/>
        </a:spcAft>
        <a:defRPr sz="4000">
          <a:solidFill>
            <a:srgbClr val="008000"/>
          </a:solidFill>
          <a:latin typeface="Comic Sans MS" pitchFamily="66" charset="0"/>
          <a:ea typeface="ＭＳ Ｐゴシック" pitchFamily="-108" charset="-128"/>
          <a:cs typeface="ＭＳ Ｐゴシック" pitchFamily="-108" charset="-128"/>
        </a:defRPr>
      </a:lvl3pPr>
      <a:lvl4pPr algn="ctr" defTabSz="912746" rtl="0" eaLnBrk="0" fontAlgn="base" hangingPunct="0">
        <a:spcBef>
          <a:spcPct val="0"/>
        </a:spcBef>
        <a:spcAft>
          <a:spcPct val="0"/>
        </a:spcAft>
        <a:defRPr sz="4000">
          <a:solidFill>
            <a:srgbClr val="008000"/>
          </a:solidFill>
          <a:latin typeface="Comic Sans MS" pitchFamily="66" charset="0"/>
          <a:ea typeface="ＭＳ Ｐゴシック" pitchFamily="-108" charset="-128"/>
          <a:cs typeface="ＭＳ Ｐゴシック" pitchFamily="-108" charset="-128"/>
        </a:defRPr>
      </a:lvl4pPr>
      <a:lvl5pPr algn="ctr" defTabSz="912746" rtl="0" eaLnBrk="0" fontAlgn="base" hangingPunct="0">
        <a:spcBef>
          <a:spcPct val="0"/>
        </a:spcBef>
        <a:spcAft>
          <a:spcPct val="0"/>
        </a:spcAft>
        <a:defRPr sz="4000">
          <a:solidFill>
            <a:srgbClr val="008000"/>
          </a:solidFill>
          <a:latin typeface="Comic Sans MS" pitchFamily="66" charset="0"/>
          <a:ea typeface="ＭＳ Ｐゴシック" pitchFamily="-108" charset="-128"/>
          <a:cs typeface="ＭＳ Ｐゴシック" pitchFamily="-108" charset="-128"/>
        </a:defRPr>
      </a:lvl5pPr>
      <a:lvl6pPr marL="455583" algn="l" defTabSz="912746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1162" algn="l" defTabSz="912746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66743" algn="l" defTabSz="912746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2326" algn="l" defTabSz="912746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1685" indent="-341685" algn="l" defTabSz="912746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pitchFamily="80" charset="2"/>
        <a:buChar char="r"/>
        <a:defRPr sz="2800">
          <a:solidFill>
            <a:schemeClr val="tx1"/>
          </a:solidFill>
          <a:latin typeface="Times New Roman"/>
          <a:ea typeface="Times New Roman" pitchFamily="-107" charset="0"/>
          <a:cs typeface="Times New Roman"/>
        </a:defRPr>
      </a:lvl1pPr>
      <a:lvl2pPr marL="741902" indent="-286322" algn="l" defTabSz="912746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pitchFamily="80" charset="2"/>
        <a:buChar char="m"/>
        <a:defRPr sz="2400">
          <a:solidFill>
            <a:schemeClr val="tx1"/>
          </a:solidFill>
          <a:latin typeface="Times New Roman"/>
          <a:ea typeface="Times New Roman" pitchFamily="-107" charset="0"/>
          <a:cs typeface="Times New Roman"/>
        </a:defRPr>
      </a:lvl2pPr>
      <a:lvl3pPr marL="1140536" indent="-227791" algn="l" defTabSz="912746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/>
          <a:ea typeface="Times New Roman" pitchFamily="-107" charset="0"/>
          <a:cs typeface="Times New Roman"/>
        </a:defRPr>
      </a:lvl3pPr>
      <a:lvl4pPr marL="1597698" indent="-229371" algn="l" defTabSz="912746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/>
          <a:ea typeface="Times New Roman" pitchFamily="-107" charset="0"/>
          <a:cs typeface="Times New Roman"/>
        </a:defRPr>
      </a:lvl4pPr>
      <a:lvl5pPr marL="2053276" indent="-227791" algn="l" defTabSz="912746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/>
          <a:ea typeface="Times New Roman" pitchFamily="-107" charset="0"/>
          <a:cs typeface="Times New Roman"/>
        </a:defRPr>
      </a:lvl5pPr>
      <a:lvl6pPr marL="2508861" indent="-227791" algn="l" defTabSz="912746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64439" indent="-227791" algn="l" defTabSz="912746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0023" indent="-227791" algn="l" defTabSz="912746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75605" indent="-227791" algn="l" defTabSz="912746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11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583" algn="l" defTabSz="9111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1162" algn="l" defTabSz="9111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6743" algn="l" defTabSz="9111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2326" algn="l" defTabSz="9111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7907" algn="l" defTabSz="9111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3487" algn="l" defTabSz="9111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9069" algn="l" defTabSz="9111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4650" algn="l" defTabSz="9111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251520" y="2129656"/>
            <a:ext cx="8640960" cy="1470477"/>
          </a:xfrm>
        </p:spPr>
        <p:txBody>
          <a:bodyPr anchor="ctr"/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软件开发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技术大型课程设计 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大二暑期大作业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1800" i="1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3347864" y="4581128"/>
            <a:ext cx="2840930" cy="1080120"/>
          </a:xfrm>
        </p:spPr>
        <p:txBody>
          <a:bodyPr>
            <a:normAutofit/>
          </a:bodyPr>
          <a:lstStyle/>
          <a:p>
            <a:r>
              <a:rPr lang="zh-CN" altLang="en-US" b="1" dirty="0"/>
              <a:t>于海波</a:t>
            </a:r>
            <a:endParaRPr lang="en-US" altLang="zh-CN" b="1" dirty="0" smtClean="0"/>
          </a:p>
          <a:p>
            <a:r>
              <a:rPr lang="en-US" altLang="zh-CN" dirty="0" smtClean="0"/>
              <a:t>2018.07.02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0A42C-A254-4924-BC38-5AFE4E51E04F}" type="slidenum">
              <a:rPr lang="en-US" altLang="zh-CN" smtClean="0">
                <a:solidFill>
                  <a:srgbClr val="000000"/>
                </a:solidFill>
              </a:rPr>
              <a:pPr/>
              <a:t>1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7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1pPr>
            <a:lvl2pPr marL="37801292" indent="-37345663"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2pPr>
            <a:lvl3pPr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3pPr>
            <a:lvl4pPr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4pPr>
            <a:lvl5pPr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5pPr>
            <a:lvl6pPr marL="45563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6pPr>
            <a:lvl7pPr marL="91125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7pPr>
            <a:lvl8pPr marL="136688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8pPr>
            <a:lvl9pPr marL="1822512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9pPr>
          </a:lstStyle>
          <a:p>
            <a:fld id="{0058BA41-D727-4DDC-8B9A-6E9EA39A88D7}" type="slidenum">
              <a:rPr lang="en-US" altLang="zh-CN" sz="1200">
                <a:solidFill>
                  <a:srgbClr val="000000"/>
                </a:solidFill>
                <a:latin typeface="Tahoma" pitchFamily="-108" charset="0"/>
              </a:rPr>
              <a:pPr/>
              <a:t>10</a:t>
            </a:fld>
            <a:endParaRPr lang="en-US" altLang="zh-CN" sz="1200">
              <a:solidFill>
                <a:srgbClr val="000000"/>
              </a:solidFill>
              <a:latin typeface="Tahoma" pitchFamily="-108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版本管理要求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2660" y="1372234"/>
            <a:ext cx="8071788" cy="5457166"/>
          </a:xfrm>
        </p:spPr>
        <p:txBody>
          <a:bodyPr/>
          <a:lstStyle/>
          <a:p>
            <a:pPr lvl="0">
              <a:buClr>
                <a:srgbClr val="3333CC"/>
              </a:buClr>
            </a:pPr>
            <a:r>
              <a:rPr lang="zh-CN" altLang="en-US" dirty="0" smtClean="0">
                <a:solidFill>
                  <a:srgbClr val="000000"/>
                </a:solidFill>
              </a:rPr>
              <a:t>使用</a:t>
            </a:r>
            <a:r>
              <a:rPr lang="en-US" altLang="zh-CN" dirty="0" smtClean="0">
                <a:solidFill>
                  <a:srgbClr val="000000"/>
                </a:solidFill>
              </a:rPr>
              <a:t>Github</a:t>
            </a:r>
            <a:r>
              <a:rPr lang="zh-CN" altLang="en-US" dirty="0" smtClean="0">
                <a:solidFill>
                  <a:srgbClr val="000000"/>
                </a:solidFill>
              </a:rPr>
              <a:t>进行版本管理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lvl="0">
              <a:buClr>
                <a:srgbClr val="3333CC"/>
              </a:buClr>
            </a:pPr>
            <a:r>
              <a:rPr lang="zh-CN" altLang="en-US" dirty="0" smtClean="0">
                <a:solidFill>
                  <a:srgbClr val="000000"/>
                </a:solidFill>
              </a:rPr>
              <a:t>每个项目</a:t>
            </a:r>
            <a:r>
              <a:rPr lang="zh-CN" altLang="en-US" dirty="0">
                <a:solidFill>
                  <a:srgbClr val="000000"/>
                </a:solidFill>
              </a:rPr>
              <a:t>一</a:t>
            </a:r>
            <a:r>
              <a:rPr lang="zh-CN" altLang="en-US" dirty="0" smtClean="0">
                <a:solidFill>
                  <a:srgbClr val="000000"/>
                </a:solidFill>
              </a:rPr>
              <a:t>个</a:t>
            </a:r>
            <a:r>
              <a:rPr lang="en-US" altLang="zh-CN" dirty="0" smtClean="0">
                <a:solidFill>
                  <a:srgbClr val="000000"/>
                </a:solidFill>
              </a:rPr>
              <a:t>Repository</a:t>
            </a:r>
            <a:r>
              <a:rPr lang="zh-CN" altLang="en-US" dirty="0" smtClean="0">
                <a:solidFill>
                  <a:srgbClr val="000000"/>
                </a:solidFill>
              </a:rPr>
              <a:t>、每位同学一个账户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lvl="1">
              <a:buClr>
                <a:srgbClr val="3333CC"/>
              </a:buClr>
            </a:pPr>
            <a:r>
              <a:rPr lang="zh-CN" altLang="en-US" dirty="0" smtClean="0">
                <a:solidFill>
                  <a:srgbClr val="000000"/>
                </a:solidFill>
              </a:rPr>
              <a:t>加</a:t>
            </a:r>
            <a:r>
              <a:rPr lang="zh-CN" altLang="en-US" dirty="0">
                <a:solidFill>
                  <a:srgbClr val="000000"/>
                </a:solidFill>
              </a:rPr>
              <a:t>助教作为</a:t>
            </a:r>
            <a:r>
              <a:rPr lang="en-US" altLang="zh-CN" dirty="0">
                <a:solidFill>
                  <a:srgbClr val="000000"/>
                </a:solidFill>
              </a:rPr>
              <a:t>collaborators</a:t>
            </a:r>
            <a:r>
              <a:rPr lang="zh-CN" altLang="en-US" dirty="0">
                <a:solidFill>
                  <a:srgbClr val="000000"/>
                </a:solidFill>
              </a:rPr>
              <a:t>，以便查看进度、文档评审等</a:t>
            </a:r>
          </a:p>
          <a:p>
            <a:pPr lvl="1">
              <a:buClr>
                <a:srgbClr val="3333CC"/>
              </a:buClr>
            </a:pPr>
            <a:r>
              <a:rPr lang="zh-CN" altLang="en-US" dirty="0" smtClean="0">
                <a:solidFill>
                  <a:srgbClr val="000000"/>
                </a:solidFill>
              </a:rPr>
              <a:t>版本目录结构：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lvl="2">
              <a:buClr>
                <a:srgbClr val="3333CC"/>
              </a:buClr>
            </a:pPr>
            <a:r>
              <a:rPr lang="en-US" altLang="zh-CN" dirty="0">
                <a:solidFill>
                  <a:srgbClr val="000000"/>
                </a:solidFill>
              </a:rPr>
              <a:t>d</a:t>
            </a:r>
            <a:r>
              <a:rPr lang="en-US" altLang="zh-CN" dirty="0" smtClean="0">
                <a:solidFill>
                  <a:srgbClr val="000000"/>
                </a:solidFill>
              </a:rPr>
              <a:t>oc</a:t>
            </a:r>
            <a:r>
              <a:rPr lang="zh-CN" altLang="en-US" dirty="0" smtClean="0">
                <a:solidFill>
                  <a:srgbClr val="000000"/>
                </a:solidFill>
              </a:rPr>
              <a:t>：文档 </a:t>
            </a:r>
            <a:r>
              <a:rPr lang="en-US" altLang="zh-CN" dirty="0" smtClean="0">
                <a:solidFill>
                  <a:srgbClr val="000000"/>
                </a:solidFill>
              </a:rPr>
              <a:t>(</a:t>
            </a:r>
            <a:r>
              <a:rPr lang="zh-CN" altLang="en-US" dirty="0" smtClean="0">
                <a:solidFill>
                  <a:srgbClr val="000000"/>
                </a:solidFill>
              </a:rPr>
              <a:t>项目计划、迭代计划、需求文档、设计文档、测试文档、迭代总结、项目总结等</a:t>
            </a:r>
            <a:r>
              <a:rPr lang="en-US" altLang="zh-CN" dirty="0" smtClean="0">
                <a:solidFill>
                  <a:srgbClr val="000000"/>
                </a:solidFill>
              </a:rPr>
              <a:t>)</a:t>
            </a:r>
          </a:p>
          <a:p>
            <a:pPr lvl="2">
              <a:buClr>
                <a:srgbClr val="3333CC"/>
              </a:buClr>
            </a:pPr>
            <a:r>
              <a:rPr lang="en-US" altLang="zh-CN" dirty="0">
                <a:solidFill>
                  <a:srgbClr val="000000"/>
                </a:solidFill>
              </a:rPr>
              <a:t>c</a:t>
            </a:r>
            <a:r>
              <a:rPr lang="en-US" altLang="zh-CN" dirty="0" smtClean="0">
                <a:solidFill>
                  <a:srgbClr val="000000"/>
                </a:solidFill>
              </a:rPr>
              <a:t>ode</a:t>
            </a:r>
            <a:r>
              <a:rPr lang="zh-CN" altLang="en-US" dirty="0" smtClean="0">
                <a:solidFill>
                  <a:srgbClr val="000000"/>
                </a:solidFill>
              </a:rPr>
              <a:t>：项目源代码及安装包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lvl="1">
              <a:buClr>
                <a:srgbClr val="3333CC"/>
              </a:buClr>
            </a:pPr>
            <a:r>
              <a:rPr lang="zh-CN" altLang="en-US" dirty="0" smtClean="0">
                <a:solidFill>
                  <a:srgbClr val="000000"/>
                </a:solidFill>
              </a:rPr>
              <a:t>按照</a:t>
            </a:r>
            <a:r>
              <a:rPr lang="en-US" altLang="zh-CN" dirty="0" err="1" smtClean="0">
                <a:solidFill>
                  <a:srgbClr val="000000"/>
                </a:solidFill>
              </a:rPr>
              <a:t>Git</a:t>
            </a:r>
            <a:r>
              <a:rPr lang="zh-CN" altLang="en-US" dirty="0" smtClean="0">
                <a:solidFill>
                  <a:srgbClr val="000000"/>
                </a:solidFill>
              </a:rPr>
              <a:t>工作流操作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lvl="2">
              <a:buClr>
                <a:srgbClr val="3333CC"/>
              </a:buClr>
            </a:pPr>
            <a:r>
              <a:rPr lang="zh-CN" altLang="en-US" dirty="0" smtClean="0">
                <a:solidFill>
                  <a:srgbClr val="000000"/>
                </a:solidFill>
              </a:rPr>
              <a:t>克隆代码</a:t>
            </a:r>
            <a:r>
              <a:rPr lang="en-US" altLang="zh-CN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olidFill>
                  <a:srgbClr val="000000"/>
                </a:solidFill>
                <a:sym typeface="Wingdings" panose="05000000000000000000" pitchFamily="2" charset="2"/>
              </a:rPr>
              <a:t>创建分支</a:t>
            </a:r>
            <a:r>
              <a:rPr lang="en-US" altLang="zh-CN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olidFill>
                  <a:srgbClr val="000000"/>
                </a:solidFill>
                <a:sym typeface="Wingdings" panose="05000000000000000000" pitchFamily="2" charset="2"/>
              </a:rPr>
              <a:t>在分支中开发</a:t>
            </a:r>
            <a:r>
              <a:rPr lang="en-US" altLang="zh-CN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Review</a:t>
            </a:r>
            <a:r>
              <a:rPr lang="zh-CN" altLang="en-US" dirty="0" smtClean="0">
                <a:solidFill>
                  <a:srgbClr val="000000"/>
                </a:solidFill>
                <a:sym typeface="Wingdings" panose="05000000000000000000" pitchFamily="2" charset="2"/>
              </a:rPr>
              <a:t>代码</a:t>
            </a:r>
            <a:r>
              <a:rPr lang="en-US" altLang="zh-CN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olidFill>
                  <a:srgbClr val="000000"/>
                </a:solidFill>
                <a:sym typeface="Wingdings" panose="05000000000000000000" pitchFamily="2" charset="2"/>
              </a:rPr>
              <a:t>第一轮测试</a:t>
            </a:r>
            <a:r>
              <a:rPr lang="en-US" altLang="zh-CN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olidFill>
                  <a:srgbClr val="000000"/>
                </a:solidFill>
                <a:sym typeface="Wingdings" panose="05000000000000000000" pitchFamily="2" charset="2"/>
              </a:rPr>
              <a:t>添加代码至分支</a:t>
            </a:r>
            <a:r>
              <a:rPr lang="en-US" altLang="zh-CN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olidFill>
                  <a:srgbClr val="000000"/>
                </a:solidFill>
                <a:sym typeface="Wingdings" panose="05000000000000000000" pitchFamily="2" charset="2"/>
              </a:rPr>
              <a:t>提交代码至分支</a:t>
            </a:r>
            <a:r>
              <a:rPr lang="en-US" altLang="zh-CN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olidFill>
                  <a:srgbClr val="000000"/>
                </a:solidFill>
                <a:sym typeface="Wingdings" panose="05000000000000000000" pitchFamily="2" charset="2"/>
              </a:rPr>
              <a:t>切换至主版本</a:t>
            </a:r>
            <a:r>
              <a:rPr lang="en-US" altLang="zh-CN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olidFill>
                  <a:srgbClr val="000000"/>
                </a:solidFill>
                <a:sym typeface="Wingdings" panose="05000000000000000000" pitchFamily="2" charset="2"/>
              </a:rPr>
              <a:t>获取远端最新代码</a:t>
            </a:r>
            <a:r>
              <a:rPr lang="en-US" altLang="zh-CN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olidFill>
                  <a:srgbClr val="000000"/>
                </a:solidFill>
                <a:sym typeface="Wingdings" panose="05000000000000000000" pitchFamily="2" charset="2"/>
              </a:rPr>
              <a:t>合并分支至</a:t>
            </a:r>
            <a:r>
              <a:rPr lang="en-US" altLang="zh-CN" dirty="0" smtClean="0">
                <a:solidFill>
                  <a:srgbClr val="000000"/>
                </a:solidFill>
                <a:sym typeface="Wingdings" panose="05000000000000000000" pitchFamily="2" charset="2"/>
              </a:rPr>
              <a:t>master</a:t>
            </a:r>
            <a:r>
              <a:rPr lang="zh-CN" altLang="en-US" dirty="0" smtClean="0">
                <a:solidFill>
                  <a:srgbClr val="000000"/>
                </a:solidFill>
                <a:sym typeface="Wingdings" panose="05000000000000000000" pitchFamily="2" charset="2"/>
              </a:rPr>
              <a:t>分支</a:t>
            </a:r>
            <a:r>
              <a:rPr lang="en-US" altLang="zh-CN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olidFill>
                  <a:srgbClr val="000000"/>
                </a:solidFill>
                <a:sym typeface="Wingdings" panose="05000000000000000000" pitchFamily="2" charset="2"/>
              </a:rPr>
              <a:t>解决合并冲突</a:t>
            </a:r>
            <a:r>
              <a:rPr lang="en-US" altLang="zh-CN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olidFill>
                  <a:srgbClr val="000000"/>
                </a:solidFill>
                <a:sym typeface="Wingdings" panose="05000000000000000000" pitchFamily="2" charset="2"/>
              </a:rPr>
              <a:t>第二轮测试</a:t>
            </a:r>
            <a:r>
              <a:rPr lang="en-US" altLang="zh-CN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olidFill>
                  <a:srgbClr val="000000"/>
                </a:solidFill>
                <a:sym typeface="Wingdings" panose="05000000000000000000" pitchFamily="2" charset="2"/>
              </a:rPr>
              <a:t>获取远端最新代码</a:t>
            </a:r>
            <a:r>
              <a:rPr lang="en-US" altLang="zh-CN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olidFill>
                  <a:srgbClr val="000000"/>
                </a:solidFill>
                <a:sym typeface="Wingdings" panose="05000000000000000000" pitchFamily="2" charset="2"/>
              </a:rPr>
              <a:t>推送至</a:t>
            </a:r>
            <a:r>
              <a:rPr lang="en-US" altLang="zh-CN" dirty="0" smtClean="0">
                <a:solidFill>
                  <a:srgbClr val="000000"/>
                </a:solidFill>
                <a:sym typeface="Wingdings" panose="05000000000000000000" pitchFamily="2" charset="2"/>
              </a:rPr>
              <a:t>master</a:t>
            </a:r>
            <a:r>
              <a:rPr lang="zh-CN" altLang="en-US" dirty="0" smtClean="0">
                <a:solidFill>
                  <a:srgbClr val="000000"/>
                </a:solidFill>
                <a:sym typeface="Wingdings" panose="05000000000000000000" pitchFamily="2" charset="2"/>
              </a:rPr>
              <a:t>分支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lvl="1">
              <a:buClr>
                <a:srgbClr val="3333CC"/>
              </a:buClr>
            </a:pPr>
            <a:r>
              <a:rPr lang="zh-CN" altLang="en-US" dirty="0" smtClean="0">
                <a:solidFill>
                  <a:srgbClr val="000000"/>
                </a:solidFill>
              </a:rPr>
              <a:t>每日提交：每天</a:t>
            </a:r>
            <a:r>
              <a:rPr lang="en-US" altLang="zh-CN" dirty="0" smtClean="0">
                <a:solidFill>
                  <a:srgbClr val="000000"/>
                </a:solidFill>
              </a:rPr>
              <a:t>18:00</a:t>
            </a:r>
            <a:r>
              <a:rPr lang="zh-CN" altLang="en-US" dirty="0" smtClean="0">
                <a:solidFill>
                  <a:srgbClr val="000000"/>
                </a:solidFill>
              </a:rPr>
              <a:t>前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lvl="1">
              <a:buClr>
                <a:srgbClr val="3333CC"/>
              </a:buClr>
            </a:pPr>
            <a:r>
              <a:rPr lang="zh-CN" altLang="en-US" dirty="0" smtClean="0">
                <a:solidFill>
                  <a:srgbClr val="000000"/>
                </a:solidFill>
              </a:rPr>
              <a:t>提交时附加注释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455580" lvl="1" indent="0">
              <a:buClr>
                <a:srgbClr val="3333CC"/>
              </a:buClr>
              <a:buNone/>
            </a:pPr>
            <a:endParaRPr lang="zh-CN" altLang="en-US" dirty="0">
              <a:solidFill>
                <a:srgbClr val="000000"/>
              </a:solidFill>
            </a:endParaRPr>
          </a:p>
          <a:p>
            <a:pPr marL="1369907" lvl="3" indent="0">
              <a:buClr>
                <a:srgbClr val="3333CC"/>
              </a:buClr>
              <a:buNone/>
            </a:pPr>
            <a:endParaRPr lang="en-US" altLang="zh-CN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28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1pPr>
            <a:lvl2pPr marL="37801292" indent="-37345663"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2pPr>
            <a:lvl3pPr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3pPr>
            <a:lvl4pPr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4pPr>
            <a:lvl5pPr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5pPr>
            <a:lvl6pPr marL="45563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6pPr>
            <a:lvl7pPr marL="91125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7pPr>
            <a:lvl8pPr marL="136688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8pPr>
            <a:lvl9pPr marL="1822512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9pPr>
          </a:lstStyle>
          <a:p>
            <a:fld id="{0058BA41-D727-4DDC-8B9A-6E9EA39A88D7}" type="slidenum">
              <a:rPr lang="en-US" altLang="zh-CN" sz="1200">
                <a:solidFill>
                  <a:srgbClr val="000000"/>
                </a:solidFill>
                <a:latin typeface="Tahoma" pitchFamily="-108" charset="0"/>
              </a:rPr>
              <a:pPr/>
              <a:t>11</a:t>
            </a:fld>
            <a:endParaRPr lang="en-US" altLang="zh-CN" sz="1200">
              <a:solidFill>
                <a:srgbClr val="000000"/>
              </a:solidFill>
              <a:latin typeface="Tahoma" pitchFamily="-108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开发要求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2660" y="1400834"/>
            <a:ext cx="7772718" cy="5457166"/>
          </a:xfrm>
        </p:spPr>
        <p:txBody>
          <a:bodyPr/>
          <a:lstStyle/>
          <a:p>
            <a:pPr lvl="0">
              <a:buClr>
                <a:srgbClr val="3333CC"/>
              </a:buClr>
            </a:pPr>
            <a:r>
              <a:rPr lang="zh-CN" altLang="en-US" dirty="0" smtClean="0">
                <a:solidFill>
                  <a:srgbClr val="000000"/>
                </a:solidFill>
              </a:rPr>
              <a:t>开发</a:t>
            </a:r>
            <a:r>
              <a:rPr lang="zh-CN" altLang="en-US" dirty="0">
                <a:solidFill>
                  <a:srgbClr val="000000"/>
                </a:solidFill>
              </a:rPr>
              <a:t>工具和运行</a:t>
            </a:r>
            <a:r>
              <a:rPr lang="zh-CN" altLang="en-US" dirty="0" smtClean="0">
                <a:solidFill>
                  <a:srgbClr val="000000"/>
                </a:solidFill>
              </a:rPr>
              <a:t>平台：不</a:t>
            </a:r>
            <a:r>
              <a:rPr lang="zh-CN" altLang="en-US" dirty="0">
                <a:solidFill>
                  <a:srgbClr val="000000"/>
                </a:solidFill>
              </a:rPr>
              <a:t>限</a:t>
            </a:r>
            <a:r>
              <a:rPr lang="zh-CN" altLang="en-US" dirty="0" smtClean="0">
                <a:solidFill>
                  <a:srgbClr val="000000"/>
                </a:solidFill>
              </a:rPr>
              <a:t>。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lvl="0">
              <a:buClr>
                <a:srgbClr val="3333CC"/>
              </a:buClr>
            </a:pPr>
            <a:r>
              <a:rPr lang="zh-CN" altLang="en-US" dirty="0" smtClean="0">
                <a:solidFill>
                  <a:srgbClr val="000000"/>
                </a:solidFill>
              </a:rPr>
              <a:t>开发方法：面向对象方法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lvl="0">
              <a:buClr>
                <a:srgbClr val="3333CC"/>
              </a:buClr>
            </a:pPr>
            <a:r>
              <a:rPr lang="zh-CN" altLang="en-US" dirty="0" smtClean="0">
                <a:solidFill>
                  <a:srgbClr val="000000"/>
                </a:solidFill>
              </a:rPr>
              <a:t>开发过程：</a:t>
            </a:r>
            <a:r>
              <a:rPr lang="zh-CN" altLang="en-US" dirty="0" smtClean="0">
                <a:solidFill>
                  <a:srgbClr val="000000"/>
                </a:solidFill>
              </a:rPr>
              <a:t>迭代</a:t>
            </a:r>
            <a:r>
              <a:rPr lang="zh-CN" altLang="en-US" dirty="0" smtClean="0">
                <a:solidFill>
                  <a:srgbClr val="000000"/>
                </a:solidFill>
              </a:rPr>
              <a:t>开发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lvl="1">
              <a:buClr>
                <a:srgbClr val="3333CC"/>
              </a:buClr>
            </a:pPr>
            <a:r>
              <a:rPr lang="zh-CN" altLang="en-US" dirty="0">
                <a:solidFill>
                  <a:srgbClr val="000000"/>
                </a:solidFill>
              </a:rPr>
              <a:t>每个迭代开始前编写迭代计划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lvl="1">
              <a:buClr>
                <a:srgbClr val="3333CC"/>
              </a:buClr>
            </a:pPr>
            <a:r>
              <a:rPr lang="zh-CN" altLang="en-US" dirty="0" smtClean="0">
                <a:solidFill>
                  <a:srgbClr val="000000"/>
                </a:solidFill>
              </a:rPr>
              <a:t>每个迭代结束后向助教提出迭代评审申请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lvl="1">
              <a:buClr>
                <a:srgbClr val="3333CC"/>
              </a:buClr>
            </a:pPr>
            <a:r>
              <a:rPr lang="zh-CN" altLang="en-US" dirty="0" smtClean="0">
                <a:solidFill>
                  <a:srgbClr val="000000"/>
                </a:solidFill>
              </a:rPr>
              <a:t>迭代评审通过后方可进入下一个迭代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lvl="1">
              <a:buClr>
                <a:srgbClr val="3333CC"/>
              </a:buClr>
            </a:pPr>
            <a:r>
              <a:rPr lang="zh-CN" altLang="en-US" dirty="0">
                <a:solidFill>
                  <a:srgbClr val="000000"/>
                </a:solidFill>
              </a:rPr>
              <a:t>每个迭代结束后编写迭代评估报告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lvl="0">
              <a:buClr>
                <a:srgbClr val="3333CC"/>
              </a:buClr>
            </a:pPr>
            <a:r>
              <a:rPr lang="zh-CN" altLang="en-US" dirty="0" smtClean="0">
                <a:solidFill>
                  <a:srgbClr val="000000"/>
                </a:solidFill>
              </a:rPr>
              <a:t>需独立完成项目开发，严禁抄袭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33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1pPr>
            <a:lvl2pPr marL="37801292" indent="-37345663"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2pPr>
            <a:lvl3pPr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3pPr>
            <a:lvl4pPr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4pPr>
            <a:lvl5pPr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5pPr>
            <a:lvl6pPr marL="45563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6pPr>
            <a:lvl7pPr marL="91125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7pPr>
            <a:lvl8pPr marL="136688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8pPr>
            <a:lvl9pPr marL="1822512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9pPr>
          </a:lstStyle>
          <a:p>
            <a:fld id="{0058BA41-D727-4DDC-8B9A-6E9EA39A88D7}" type="slidenum">
              <a:rPr lang="en-US" altLang="zh-CN" sz="1200">
                <a:solidFill>
                  <a:srgbClr val="000000"/>
                </a:solidFill>
                <a:latin typeface="Tahoma" pitchFamily="-108" charset="0"/>
              </a:rPr>
              <a:pPr/>
              <a:t>12</a:t>
            </a:fld>
            <a:endParaRPr lang="en-US" altLang="zh-CN" sz="1200">
              <a:solidFill>
                <a:srgbClr val="000000"/>
              </a:solidFill>
              <a:latin typeface="Tahoma" pitchFamily="-108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出勤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要求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547" y="1628800"/>
            <a:ext cx="8496944" cy="4772845"/>
          </a:xfrm>
        </p:spPr>
        <p:txBody>
          <a:bodyPr/>
          <a:lstStyle/>
          <a:p>
            <a:pPr lvl="0">
              <a:buClr>
                <a:srgbClr val="3333CC"/>
              </a:buClr>
            </a:pPr>
            <a:r>
              <a:rPr lang="en-US" altLang="zh-CN" sz="2400" dirty="0">
                <a:solidFill>
                  <a:srgbClr val="000000"/>
                </a:solidFill>
              </a:rPr>
              <a:t>7</a:t>
            </a:r>
            <a:r>
              <a:rPr lang="zh-CN" altLang="en-US" sz="2400" dirty="0" smtClean="0">
                <a:solidFill>
                  <a:srgbClr val="000000"/>
                </a:solidFill>
              </a:rPr>
              <a:t>月</a:t>
            </a:r>
            <a:r>
              <a:rPr lang="en-US" altLang="zh-CN" sz="2400" dirty="0" smtClean="0">
                <a:solidFill>
                  <a:srgbClr val="000000"/>
                </a:solidFill>
              </a:rPr>
              <a:t>2</a:t>
            </a:r>
            <a:r>
              <a:rPr lang="zh-CN" altLang="en-US" sz="2400" dirty="0" smtClean="0">
                <a:solidFill>
                  <a:srgbClr val="000000"/>
                </a:solidFill>
              </a:rPr>
              <a:t>日</a:t>
            </a:r>
            <a:r>
              <a:rPr lang="en-US" altLang="zh-CN" sz="2400" dirty="0" smtClean="0">
                <a:solidFill>
                  <a:srgbClr val="000000"/>
                </a:solidFill>
              </a:rPr>
              <a:t>-7</a:t>
            </a:r>
            <a:r>
              <a:rPr lang="zh-CN" altLang="en-US" sz="2400" dirty="0" smtClean="0">
                <a:solidFill>
                  <a:srgbClr val="000000"/>
                </a:solidFill>
              </a:rPr>
              <a:t>月</a:t>
            </a:r>
            <a:r>
              <a:rPr lang="en-US" altLang="zh-CN" sz="2400" dirty="0" smtClean="0">
                <a:solidFill>
                  <a:srgbClr val="000000"/>
                </a:solidFill>
              </a:rPr>
              <a:t>27</a:t>
            </a:r>
            <a:r>
              <a:rPr lang="zh-CN" altLang="en-US" sz="2400" dirty="0" smtClean="0">
                <a:solidFill>
                  <a:srgbClr val="000000"/>
                </a:solidFill>
              </a:rPr>
              <a:t>日：要求</a:t>
            </a:r>
            <a:r>
              <a:rPr lang="zh-CN" altLang="en-US" sz="2400" dirty="0">
                <a:solidFill>
                  <a:srgbClr val="000000"/>
                </a:solidFill>
              </a:rPr>
              <a:t>平日</a:t>
            </a:r>
            <a:r>
              <a:rPr lang="zh-CN" altLang="en-US" sz="2400" dirty="0" smtClean="0">
                <a:solidFill>
                  <a:srgbClr val="000000"/>
                </a:solidFill>
              </a:rPr>
              <a:t>每天到机房参加大作业</a:t>
            </a:r>
            <a:endParaRPr lang="zh-CN" altLang="en-US" sz="2400" dirty="0">
              <a:solidFill>
                <a:srgbClr val="000000"/>
              </a:solidFill>
            </a:endParaRPr>
          </a:p>
          <a:p>
            <a:pPr lvl="1">
              <a:buClr>
                <a:srgbClr val="3333CC"/>
              </a:buClr>
            </a:pPr>
            <a:r>
              <a:rPr lang="zh-CN" altLang="en-US" sz="2000" dirty="0" smtClean="0">
                <a:solidFill>
                  <a:srgbClr val="000000"/>
                </a:solidFill>
              </a:rPr>
              <a:t>周一 </a:t>
            </a:r>
            <a:r>
              <a:rPr lang="en-US" altLang="zh-CN" sz="2000" dirty="0" smtClean="0">
                <a:solidFill>
                  <a:srgbClr val="000000"/>
                </a:solidFill>
              </a:rPr>
              <a:t>-- </a:t>
            </a:r>
            <a:r>
              <a:rPr lang="zh-CN" altLang="en-US" sz="2000" dirty="0" smtClean="0">
                <a:solidFill>
                  <a:srgbClr val="000000"/>
                </a:solidFill>
              </a:rPr>
              <a:t>周五</a:t>
            </a:r>
            <a:r>
              <a:rPr lang="en-US" altLang="zh-CN" sz="2000" dirty="0" smtClean="0">
                <a:solidFill>
                  <a:srgbClr val="000000"/>
                </a:solidFill>
              </a:rPr>
              <a:t>: 8:30-11:30; 13:30-17:30</a:t>
            </a:r>
          </a:p>
          <a:p>
            <a:pPr lvl="1">
              <a:buClr>
                <a:srgbClr val="3333CC"/>
              </a:buClr>
            </a:pPr>
            <a:r>
              <a:rPr lang="zh-CN" altLang="en-US" sz="2000" dirty="0" smtClean="0">
                <a:solidFill>
                  <a:srgbClr val="000000"/>
                </a:solidFill>
              </a:rPr>
              <a:t>上午、下午各签到一次，每周确认一次考勤记录</a:t>
            </a:r>
            <a:endParaRPr lang="en-US" altLang="zh-CN" sz="2000" dirty="0" smtClean="0">
              <a:solidFill>
                <a:srgbClr val="000000"/>
              </a:solidFill>
            </a:endParaRPr>
          </a:p>
          <a:p>
            <a:pPr lvl="1">
              <a:buClr>
                <a:srgbClr val="3333CC"/>
              </a:buClr>
            </a:pPr>
            <a:r>
              <a:rPr lang="zh-CN" altLang="en-US" sz="2000" dirty="0" smtClean="0">
                <a:solidFill>
                  <a:srgbClr val="000000"/>
                </a:solidFill>
              </a:rPr>
              <a:t>选课按出勤计算，在机房打游戏按缺勤计算</a:t>
            </a:r>
            <a:endParaRPr lang="en-US" altLang="zh-CN" sz="2000" dirty="0" smtClean="0">
              <a:solidFill>
                <a:srgbClr val="000000"/>
              </a:solidFill>
            </a:endParaRPr>
          </a:p>
          <a:p>
            <a:pPr lvl="0">
              <a:buClr>
                <a:srgbClr val="3333CC"/>
              </a:buClr>
            </a:pPr>
            <a:r>
              <a:rPr lang="zh-CN" altLang="en-US" sz="2400" dirty="0" smtClean="0">
                <a:solidFill>
                  <a:srgbClr val="000000"/>
                </a:solidFill>
              </a:rPr>
              <a:t>选课</a:t>
            </a:r>
            <a:r>
              <a:rPr lang="zh-CN" altLang="en-US" dirty="0" smtClean="0">
                <a:solidFill>
                  <a:srgbClr val="000000"/>
                </a:solidFill>
              </a:rPr>
              <a:t>：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lvl="1">
              <a:buClr>
                <a:srgbClr val="3333CC"/>
              </a:buClr>
            </a:pPr>
            <a:r>
              <a:rPr lang="zh-CN" altLang="en-US" sz="2000" dirty="0" smtClean="0">
                <a:solidFill>
                  <a:srgbClr val="000000"/>
                </a:solidFill>
              </a:rPr>
              <a:t>学院要求：建议不选，最多选</a:t>
            </a:r>
            <a:r>
              <a:rPr lang="en-US" altLang="zh-CN" sz="2000" dirty="0" smtClean="0">
                <a:solidFill>
                  <a:srgbClr val="000000"/>
                </a:solidFill>
              </a:rPr>
              <a:t>2</a:t>
            </a:r>
            <a:r>
              <a:rPr lang="zh-CN" altLang="en-US" sz="2000" dirty="0" smtClean="0">
                <a:solidFill>
                  <a:srgbClr val="000000"/>
                </a:solidFill>
              </a:rPr>
              <a:t>门</a:t>
            </a:r>
            <a:endParaRPr lang="en-US" altLang="zh-CN" sz="2000" dirty="0" smtClean="0">
              <a:solidFill>
                <a:srgbClr val="000000"/>
              </a:solidFill>
            </a:endParaRPr>
          </a:p>
          <a:p>
            <a:pPr lvl="1">
              <a:buClr>
                <a:srgbClr val="3333CC"/>
              </a:buClr>
            </a:pPr>
            <a:r>
              <a:rPr lang="zh-CN" altLang="en-US" sz="2000" dirty="0">
                <a:solidFill>
                  <a:srgbClr val="000000"/>
                </a:solidFill>
              </a:rPr>
              <a:t>所</a:t>
            </a:r>
            <a:r>
              <a:rPr lang="zh-CN" altLang="en-US" sz="2000" dirty="0" smtClean="0">
                <a:solidFill>
                  <a:srgbClr val="000000"/>
                </a:solidFill>
              </a:rPr>
              <a:t>选课程名称、上课时间</a:t>
            </a:r>
            <a:r>
              <a:rPr lang="en-US" altLang="zh-CN" sz="2000" dirty="0" smtClean="0">
                <a:solidFill>
                  <a:srgbClr val="000000"/>
                </a:solidFill>
              </a:rPr>
              <a:t>7</a:t>
            </a:r>
            <a:r>
              <a:rPr lang="zh-CN" altLang="en-US" sz="2000" dirty="0" smtClean="0">
                <a:solidFill>
                  <a:srgbClr val="000000"/>
                </a:solidFill>
              </a:rPr>
              <a:t>月</a:t>
            </a:r>
            <a:r>
              <a:rPr lang="en-US" altLang="zh-CN" sz="2000" dirty="0" smtClean="0">
                <a:solidFill>
                  <a:srgbClr val="000000"/>
                </a:solidFill>
              </a:rPr>
              <a:t>2</a:t>
            </a:r>
            <a:r>
              <a:rPr lang="zh-CN" altLang="en-US" sz="2000" dirty="0" smtClean="0">
                <a:solidFill>
                  <a:srgbClr val="000000"/>
                </a:solidFill>
              </a:rPr>
              <a:t>日上午提交给助教</a:t>
            </a:r>
            <a:endParaRPr lang="en-US" altLang="zh-CN" sz="2000" dirty="0" smtClean="0">
              <a:solidFill>
                <a:srgbClr val="000000"/>
              </a:solidFill>
            </a:endParaRPr>
          </a:p>
          <a:p>
            <a:pPr lvl="0">
              <a:buClr>
                <a:srgbClr val="3333CC"/>
              </a:buClr>
            </a:pPr>
            <a:r>
              <a:rPr lang="zh-CN" altLang="en-US" sz="2400" dirty="0" smtClean="0">
                <a:solidFill>
                  <a:srgbClr val="000000"/>
                </a:solidFill>
              </a:rPr>
              <a:t>请假：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lvl="1">
              <a:buClr>
                <a:srgbClr val="3333CC"/>
              </a:buClr>
            </a:pPr>
            <a:r>
              <a:rPr lang="zh-CN" altLang="en-US" sz="2000" dirty="0" smtClean="0">
                <a:solidFill>
                  <a:srgbClr val="000000"/>
                </a:solidFill>
              </a:rPr>
              <a:t>临时性请假</a:t>
            </a:r>
            <a:r>
              <a:rPr lang="en-US" altLang="zh-CN" sz="2000" dirty="0" smtClean="0">
                <a:solidFill>
                  <a:srgbClr val="000000"/>
                </a:solidFill>
              </a:rPr>
              <a:t>(</a:t>
            </a:r>
            <a:r>
              <a:rPr lang="en-US" altLang="zh-CN" sz="2000" dirty="0">
                <a:solidFill>
                  <a:srgbClr val="000000"/>
                </a:solidFill>
              </a:rPr>
              <a:t>3</a:t>
            </a:r>
            <a:r>
              <a:rPr lang="zh-CN" altLang="en-US" sz="2000" dirty="0" smtClean="0">
                <a:solidFill>
                  <a:srgbClr val="000000"/>
                </a:solidFill>
              </a:rPr>
              <a:t>天以内</a:t>
            </a:r>
            <a:r>
              <a:rPr lang="en-US" altLang="zh-CN" sz="2000" dirty="0" smtClean="0">
                <a:solidFill>
                  <a:srgbClr val="000000"/>
                </a:solidFill>
              </a:rPr>
              <a:t>): </a:t>
            </a:r>
            <a:r>
              <a:rPr lang="zh-CN" altLang="en-US" sz="2000" dirty="0" smtClean="0">
                <a:solidFill>
                  <a:srgbClr val="000000"/>
                </a:solidFill>
              </a:rPr>
              <a:t>向沈备军老师请假</a:t>
            </a:r>
            <a:endParaRPr lang="en-US" altLang="zh-CN" sz="2000" dirty="0" smtClean="0">
              <a:solidFill>
                <a:srgbClr val="000000"/>
              </a:solidFill>
            </a:endParaRPr>
          </a:p>
          <a:p>
            <a:pPr lvl="1">
              <a:buClr>
                <a:srgbClr val="3333CC"/>
              </a:buClr>
            </a:pPr>
            <a:r>
              <a:rPr lang="zh-CN" altLang="en-US" sz="2000" dirty="0" smtClean="0">
                <a:solidFill>
                  <a:srgbClr val="000000"/>
                </a:solidFill>
              </a:rPr>
              <a:t>学校安排外出活动</a:t>
            </a:r>
            <a:r>
              <a:rPr lang="en-US" altLang="zh-CN" sz="2000" dirty="0" smtClean="0">
                <a:solidFill>
                  <a:srgbClr val="000000"/>
                </a:solidFill>
              </a:rPr>
              <a:t>(3</a:t>
            </a:r>
            <a:r>
              <a:rPr lang="zh-CN" altLang="en-US" sz="2000" dirty="0" smtClean="0">
                <a:solidFill>
                  <a:srgbClr val="000000"/>
                </a:solidFill>
              </a:rPr>
              <a:t>天以上</a:t>
            </a:r>
            <a:r>
              <a:rPr lang="en-US" altLang="zh-CN" sz="2000" dirty="0" smtClean="0">
                <a:solidFill>
                  <a:srgbClr val="000000"/>
                </a:solidFill>
              </a:rPr>
              <a:t>)</a:t>
            </a:r>
            <a:r>
              <a:rPr lang="zh-CN" altLang="en-US" sz="2000" dirty="0" smtClean="0">
                <a:solidFill>
                  <a:srgbClr val="000000"/>
                </a:solidFill>
              </a:rPr>
              <a:t>：向蔡鸿明副院长请假</a:t>
            </a:r>
            <a:endParaRPr lang="en-US" altLang="zh-CN" sz="2000" dirty="0" smtClean="0">
              <a:solidFill>
                <a:srgbClr val="000000"/>
              </a:solidFill>
            </a:endParaRPr>
          </a:p>
          <a:p>
            <a:pPr lvl="1">
              <a:buClr>
                <a:srgbClr val="3333CC"/>
              </a:buClr>
            </a:pPr>
            <a:r>
              <a:rPr lang="zh-CN" altLang="en-US" sz="2000" dirty="0" smtClean="0">
                <a:solidFill>
                  <a:srgbClr val="000000"/>
                </a:solidFill>
              </a:rPr>
              <a:t>理由：生病</a:t>
            </a:r>
            <a:r>
              <a:rPr lang="zh-CN" altLang="en-US" sz="2000" dirty="0">
                <a:solidFill>
                  <a:srgbClr val="000000"/>
                </a:solidFill>
              </a:rPr>
              <a:t>、参加考试</a:t>
            </a:r>
            <a:r>
              <a:rPr lang="zh-CN" altLang="en-US" sz="2000" dirty="0" smtClean="0">
                <a:solidFill>
                  <a:srgbClr val="000000"/>
                </a:solidFill>
              </a:rPr>
              <a:t>等</a:t>
            </a:r>
            <a:r>
              <a:rPr lang="en-US" altLang="zh-CN" sz="2000" dirty="0" smtClean="0">
                <a:solidFill>
                  <a:srgbClr val="000000"/>
                </a:solidFill>
              </a:rPr>
              <a:t>(</a:t>
            </a:r>
            <a:r>
              <a:rPr lang="zh-CN" altLang="en-US" sz="2000" dirty="0" smtClean="0">
                <a:solidFill>
                  <a:srgbClr val="000000"/>
                </a:solidFill>
              </a:rPr>
              <a:t>但不包括</a:t>
            </a:r>
            <a:r>
              <a:rPr lang="en-US" altLang="zh-CN" sz="2000" dirty="0" smtClean="0">
                <a:solidFill>
                  <a:srgbClr val="000000"/>
                </a:solidFill>
              </a:rPr>
              <a:t>GRE/TOFEL</a:t>
            </a:r>
            <a:r>
              <a:rPr lang="zh-CN" altLang="en-US" sz="2000" dirty="0" smtClean="0">
                <a:solidFill>
                  <a:srgbClr val="000000"/>
                </a:solidFill>
              </a:rPr>
              <a:t>考试</a:t>
            </a:r>
            <a:r>
              <a:rPr lang="en-US" altLang="zh-CN" sz="2000" dirty="0" smtClean="0">
                <a:solidFill>
                  <a:srgbClr val="000000"/>
                </a:solidFill>
              </a:rPr>
              <a:t>)</a:t>
            </a:r>
            <a:endParaRPr lang="zh-CN" altLang="en-US" sz="2000" dirty="0">
              <a:solidFill>
                <a:srgbClr val="000000"/>
              </a:solidFill>
            </a:endParaRPr>
          </a:p>
          <a:p>
            <a:pPr marL="1369907" lvl="3" indent="0">
              <a:buClr>
                <a:srgbClr val="3333CC"/>
              </a:buClr>
              <a:buNone/>
            </a:pPr>
            <a:endParaRPr lang="en-US" altLang="zh-CN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321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7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7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7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7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1pPr>
            <a:lvl2pPr marL="37801292" indent="-37345663"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2pPr>
            <a:lvl3pPr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3pPr>
            <a:lvl4pPr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4pPr>
            <a:lvl5pPr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5pPr>
            <a:lvl6pPr marL="45563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6pPr>
            <a:lvl7pPr marL="91125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7pPr>
            <a:lvl8pPr marL="136688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8pPr>
            <a:lvl9pPr marL="1822512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9pPr>
          </a:lstStyle>
          <a:p>
            <a:fld id="{0058BA41-D727-4DDC-8B9A-6E9EA39A88D7}" type="slidenum">
              <a:rPr lang="en-US" altLang="zh-CN" sz="1200">
                <a:solidFill>
                  <a:srgbClr val="000000"/>
                </a:solidFill>
                <a:latin typeface="Tahoma" pitchFamily="-108" charset="0"/>
              </a:rPr>
              <a:pPr/>
              <a:t>13</a:t>
            </a:fld>
            <a:endParaRPr lang="en-US" altLang="zh-CN" sz="1200">
              <a:solidFill>
                <a:srgbClr val="000000"/>
              </a:solidFill>
              <a:latin typeface="Tahoma" pitchFamily="-108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验收答辩要求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400834"/>
            <a:ext cx="8748464" cy="5457166"/>
          </a:xfrm>
        </p:spPr>
        <p:txBody>
          <a:bodyPr/>
          <a:lstStyle/>
          <a:p>
            <a:pPr lvl="0">
              <a:buClr>
                <a:srgbClr val="3333CC"/>
              </a:buClr>
            </a:pPr>
            <a:r>
              <a:rPr lang="zh-CN" altLang="en-US" dirty="0" smtClean="0">
                <a:solidFill>
                  <a:srgbClr val="000000"/>
                </a:solidFill>
              </a:rPr>
              <a:t>验收答辩：开学后第一周 </a:t>
            </a:r>
            <a:r>
              <a:rPr lang="en-US" altLang="zh-CN" dirty="0" smtClean="0">
                <a:solidFill>
                  <a:srgbClr val="000000"/>
                </a:solidFill>
              </a:rPr>
              <a:t>(</a:t>
            </a:r>
            <a:r>
              <a:rPr lang="zh-CN" altLang="en-US" dirty="0" smtClean="0">
                <a:solidFill>
                  <a:srgbClr val="000000"/>
                </a:solidFill>
              </a:rPr>
              <a:t>具体安排另行通知</a:t>
            </a:r>
            <a:r>
              <a:rPr lang="en-US" altLang="zh-CN" dirty="0" smtClean="0">
                <a:solidFill>
                  <a:srgbClr val="000000"/>
                </a:solidFill>
              </a:rPr>
              <a:t>)</a:t>
            </a:r>
            <a:endParaRPr lang="zh-CN" altLang="en-US" dirty="0">
              <a:solidFill>
                <a:srgbClr val="000000"/>
              </a:solidFill>
            </a:endParaRPr>
          </a:p>
          <a:p>
            <a:pPr lvl="1">
              <a:buClr>
                <a:srgbClr val="3333CC"/>
              </a:buClr>
            </a:pPr>
            <a:r>
              <a:rPr lang="zh-CN" altLang="en-US" dirty="0" smtClean="0">
                <a:solidFill>
                  <a:srgbClr val="000000"/>
                </a:solidFill>
              </a:rPr>
              <a:t>提交所有归档材料</a:t>
            </a:r>
            <a:r>
              <a:rPr lang="en-US" altLang="zh-CN" dirty="0" smtClean="0">
                <a:solidFill>
                  <a:srgbClr val="000000"/>
                </a:solidFill>
              </a:rPr>
              <a:t>(</a:t>
            </a:r>
            <a:r>
              <a:rPr lang="zh-CN" altLang="en-US" dirty="0" smtClean="0">
                <a:solidFill>
                  <a:srgbClr val="000000"/>
                </a:solidFill>
              </a:rPr>
              <a:t>打包</a:t>
            </a:r>
            <a:r>
              <a:rPr lang="en-US" altLang="zh-CN" dirty="0" smtClean="0">
                <a:solidFill>
                  <a:srgbClr val="000000"/>
                </a:solidFill>
              </a:rPr>
              <a:t>)</a:t>
            </a:r>
            <a:r>
              <a:rPr lang="zh-CN" altLang="en-US" dirty="0" smtClean="0">
                <a:solidFill>
                  <a:srgbClr val="000000"/>
                </a:solidFill>
              </a:rPr>
              <a:t>：答辩当天拷贝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lvl="1">
              <a:buClr>
                <a:srgbClr val="3333CC"/>
              </a:buClr>
            </a:pPr>
            <a:r>
              <a:rPr lang="zh-CN" altLang="en-US" dirty="0" smtClean="0">
                <a:solidFill>
                  <a:srgbClr val="000000"/>
                </a:solidFill>
              </a:rPr>
              <a:t>答辩</a:t>
            </a:r>
            <a:r>
              <a:rPr lang="en-US" altLang="zh-CN" dirty="0" smtClean="0">
                <a:solidFill>
                  <a:srgbClr val="000000"/>
                </a:solidFill>
              </a:rPr>
              <a:t>PPT</a:t>
            </a:r>
            <a:r>
              <a:rPr lang="zh-CN" altLang="en-US" dirty="0" smtClean="0">
                <a:solidFill>
                  <a:srgbClr val="000000"/>
                </a:solidFill>
              </a:rPr>
              <a:t>、演示视频文件：打包进归档材料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lvl="1">
              <a:buClr>
                <a:srgbClr val="3333CC"/>
              </a:buClr>
            </a:pPr>
            <a:r>
              <a:rPr lang="zh-CN" altLang="en-US" dirty="0" smtClean="0">
                <a:solidFill>
                  <a:srgbClr val="000000"/>
                </a:solidFill>
              </a:rPr>
              <a:t>项目验收测试：答辩当天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lvl="2">
              <a:buClr>
                <a:srgbClr val="3333CC"/>
              </a:buClr>
            </a:pPr>
            <a:r>
              <a:rPr lang="zh-CN" altLang="en-US" dirty="0" smtClean="0">
                <a:solidFill>
                  <a:srgbClr val="000000"/>
                </a:solidFill>
              </a:rPr>
              <a:t>验收通过</a:t>
            </a:r>
            <a:r>
              <a:rPr lang="zh-CN" altLang="en-US" dirty="0">
                <a:solidFill>
                  <a:srgbClr val="000000"/>
                </a:solidFill>
              </a:rPr>
              <a:t>才能</a:t>
            </a:r>
            <a:r>
              <a:rPr lang="zh-CN" altLang="en-US" dirty="0" smtClean="0">
                <a:solidFill>
                  <a:srgbClr val="000000"/>
                </a:solidFill>
              </a:rPr>
              <a:t>答辩：需</a:t>
            </a:r>
            <a:r>
              <a:rPr lang="zh-CN" altLang="en-US" dirty="0">
                <a:solidFill>
                  <a:srgbClr val="000000"/>
                </a:solidFill>
              </a:rPr>
              <a:t>实现相关</a:t>
            </a:r>
            <a:r>
              <a:rPr lang="zh-CN" altLang="en-US" dirty="0" smtClean="0">
                <a:solidFill>
                  <a:srgbClr val="000000"/>
                </a:solidFill>
              </a:rPr>
              <a:t>功能、需</a:t>
            </a:r>
            <a:r>
              <a:rPr lang="zh-CN" altLang="en-US" dirty="0">
                <a:solidFill>
                  <a:srgbClr val="000000"/>
                </a:solidFill>
              </a:rPr>
              <a:t>满足质量</a:t>
            </a:r>
            <a:r>
              <a:rPr lang="zh-CN" altLang="en-US" dirty="0" smtClean="0">
                <a:solidFill>
                  <a:srgbClr val="000000"/>
                </a:solidFill>
              </a:rPr>
              <a:t>要求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lvl="1">
              <a:buClr>
                <a:srgbClr val="3333CC"/>
              </a:buClr>
            </a:pPr>
            <a:r>
              <a:rPr lang="zh-CN" altLang="en-US" dirty="0" smtClean="0">
                <a:solidFill>
                  <a:srgbClr val="000000"/>
                </a:solidFill>
              </a:rPr>
              <a:t>项目答辩 </a:t>
            </a:r>
            <a:r>
              <a:rPr lang="en-US" altLang="zh-CN" dirty="0" smtClean="0">
                <a:solidFill>
                  <a:srgbClr val="000000"/>
                </a:solidFill>
              </a:rPr>
              <a:t>(</a:t>
            </a:r>
            <a:r>
              <a:rPr lang="zh-CN" altLang="en-US" dirty="0">
                <a:solidFill>
                  <a:srgbClr val="000000"/>
                </a:solidFill>
              </a:rPr>
              <a:t>自</a:t>
            </a:r>
            <a:r>
              <a:rPr lang="zh-CN" altLang="en-US" dirty="0" smtClean="0">
                <a:solidFill>
                  <a:srgbClr val="000000"/>
                </a:solidFill>
              </a:rPr>
              <a:t>带笔记本电脑</a:t>
            </a:r>
            <a:r>
              <a:rPr lang="en-US" altLang="zh-CN" dirty="0" smtClean="0">
                <a:solidFill>
                  <a:srgbClr val="000000"/>
                </a:solidFill>
              </a:rPr>
              <a:t>)</a:t>
            </a:r>
          </a:p>
          <a:p>
            <a:pPr lvl="2">
              <a:buClr>
                <a:srgbClr val="3333CC"/>
              </a:buClr>
            </a:pPr>
            <a:r>
              <a:rPr lang="zh-CN" altLang="en-US" dirty="0" smtClean="0">
                <a:solidFill>
                  <a:srgbClr val="000000"/>
                </a:solidFill>
              </a:rPr>
              <a:t>每组</a:t>
            </a:r>
            <a:r>
              <a:rPr lang="en-US" altLang="zh-CN" dirty="0" smtClean="0">
                <a:solidFill>
                  <a:srgbClr val="000000"/>
                </a:solidFill>
              </a:rPr>
              <a:t>23</a:t>
            </a:r>
            <a:r>
              <a:rPr lang="zh-CN" altLang="en-US" dirty="0" smtClean="0">
                <a:solidFill>
                  <a:srgbClr val="000000"/>
                </a:solidFill>
              </a:rPr>
              <a:t>分钟：</a:t>
            </a:r>
            <a:r>
              <a:rPr lang="en-US" altLang="zh-CN" dirty="0" smtClean="0">
                <a:solidFill>
                  <a:srgbClr val="000000"/>
                </a:solidFill>
              </a:rPr>
              <a:t>PPT</a:t>
            </a:r>
            <a:r>
              <a:rPr lang="zh-CN" altLang="en-US" dirty="0" smtClean="0">
                <a:solidFill>
                  <a:srgbClr val="000000"/>
                </a:solidFill>
              </a:rPr>
              <a:t>演讲与系统演示</a:t>
            </a:r>
            <a:r>
              <a:rPr lang="en-US" altLang="zh-CN" dirty="0" smtClean="0">
                <a:solidFill>
                  <a:srgbClr val="000000"/>
                </a:solidFill>
              </a:rPr>
              <a:t>15</a:t>
            </a:r>
            <a:r>
              <a:rPr lang="zh-CN" altLang="en-US" dirty="0" smtClean="0">
                <a:solidFill>
                  <a:srgbClr val="000000"/>
                </a:solidFill>
              </a:rPr>
              <a:t>分钟，提问</a:t>
            </a:r>
            <a:r>
              <a:rPr lang="en-US" altLang="zh-CN" dirty="0" smtClean="0">
                <a:solidFill>
                  <a:srgbClr val="000000"/>
                </a:solidFill>
              </a:rPr>
              <a:t>8</a:t>
            </a:r>
            <a:r>
              <a:rPr lang="zh-CN" altLang="en-US" dirty="0" smtClean="0">
                <a:solidFill>
                  <a:srgbClr val="000000"/>
                </a:solidFill>
              </a:rPr>
              <a:t>分钟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lvl="2">
              <a:buClr>
                <a:srgbClr val="3333CC"/>
              </a:buClr>
            </a:pPr>
            <a:r>
              <a:rPr lang="en-US" altLang="zh-CN" dirty="0" smtClean="0">
                <a:solidFill>
                  <a:srgbClr val="000000"/>
                </a:solidFill>
              </a:rPr>
              <a:t>PPT</a:t>
            </a:r>
            <a:r>
              <a:rPr lang="zh-CN" altLang="en-US" dirty="0" smtClean="0">
                <a:solidFill>
                  <a:srgbClr val="000000"/>
                </a:solidFill>
              </a:rPr>
              <a:t>内容：产品定位与价值</a:t>
            </a:r>
            <a:r>
              <a:rPr lang="zh-CN" altLang="en-US" dirty="0">
                <a:solidFill>
                  <a:srgbClr val="000000"/>
                </a:solidFill>
              </a:rPr>
              <a:t>、设计、关键技术、特色、</a:t>
            </a:r>
            <a:r>
              <a:rPr lang="zh-CN" altLang="en-US" dirty="0" smtClean="0">
                <a:solidFill>
                  <a:srgbClr val="000000"/>
                </a:solidFill>
              </a:rPr>
              <a:t>经验教训等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lvl="2">
              <a:buClr>
                <a:srgbClr val="3333CC"/>
              </a:buClr>
            </a:pPr>
            <a:r>
              <a:rPr lang="zh-CN" altLang="en-US" dirty="0" smtClean="0">
                <a:solidFill>
                  <a:srgbClr val="000000"/>
                </a:solidFill>
              </a:rPr>
              <a:t>系统演示：采用</a:t>
            </a:r>
            <a:r>
              <a:rPr lang="zh-CN" altLang="en-US" dirty="0">
                <a:solidFill>
                  <a:srgbClr val="000000"/>
                </a:solidFill>
              </a:rPr>
              <a:t>预录视频播放方式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912745" lvl="2" indent="0">
              <a:buClr>
                <a:srgbClr val="3333CC"/>
              </a:buClr>
              <a:buNone/>
            </a:pPr>
            <a:endParaRPr lang="en-US" altLang="zh-CN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97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1pPr>
            <a:lvl2pPr marL="37801292" indent="-37345663"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2pPr>
            <a:lvl3pPr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3pPr>
            <a:lvl4pPr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4pPr>
            <a:lvl5pPr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5pPr>
            <a:lvl6pPr marL="45563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6pPr>
            <a:lvl7pPr marL="91125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7pPr>
            <a:lvl8pPr marL="136688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8pPr>
            <a:lvl9pPr marL="1822512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9pPr>
          </a:lstStyle>
          <a:p>
            <a:fld id="{0058BA41-D727-4DDC-8B9A-6E9EA39A88D7}" type="slidenum">
              <a:rPr lang="en-US" altLang="zh-CN" sz="1200">
                <a:solidFill>
                  <a:srgbClr val="000000"/>
                </a:solidFill>
                <a:latin typeface="Tahoma" pitchFamily="-108" charset="0"/>
              </a:rPr>
              <a:pPr/>
              <a:t>14</a:t>
            </a:fld>
            <a:endParaRPr lang="en-US" altLang="zh-CN" sz="1200">
              <a:solidFill>
                <a:srgbClr val="000000"/>
              </a:solidFill>
              <a:latin typeface="Tahoma" pitchFamily="-108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作业成绩组成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400834"/>
            <a:ext cx="8496944" cy="5457166"/>
          </a:xfrm>
        </p:spPr>
        <p:txBody>
          <a:bodyPr/>
          <a:lstStyle/>
          <a:p>
            <a:pPr lvl="0">
              <a:buClr>
                <a:srgbClr val="3333CC"/>
              </a:buClr>
            </a:pPr>
            <a:r>
              <a:rPr lang="zh-CN" altLang="en-US" sz="2400" dirty="0" smtClean="0">
                <a:solidFill>
                  <a:srgbClr val="000000"/>
                </a:solidFill>
              </a:rPr>
              <a:t>平时成绩：</a:t>
            </a:r>
            <a:r>
              <a:rPr lang="en-US" altLang="zh-CN" sz="2400" dirty="0" smtClean="0">
                <a:solidFill>
                  <a:srgbClr val="000000"/>
                </a:solidFill>
              </a:rPr>
              <a:t>30%</a:t>
            </a:r>
            <a:endParaRPr lang="zh-CN" altLang="en-US" sz="2400" dirty="0">
              <a:solidFill>
                <a:srgbClr val="000000"/>
              </a:solidFill>
            </a:endParaRPr>
          </a:p>
          <a:p>
            <a:pPr lvl="1">
              <a:buClr>
                <a:srgbClr val="3333CC"/>
              </a:buClr>
            </a:pPr>
            <a:r>
              <a:rPr lang="zh-CN" altLang="en-US" sz="2000" dirty="0" smtClean="0">
                <a:solidFill>
                  <a:srgbClr val="000000"/>
                </a:solidFill>
              </a:rPr>
              <a:t>出勤：</a:t>
            </a:r>
            <a:r>
              <a:rPr lang="en-US" altLang="zh-CN" sz="2000" dirty="0" smtClean="0">
                <a:solidFill>
                  <a:srgbClr val="000000"/>
                </a:solidFill>
              </a:rPr>
              <a:t>10</a:t>
            </a:r>
            <a:r>
              <a:rPr lang="zh-CN" altLang="en-US" sz="2000" dirty="0" smtClean="0">
                <a:solidFill>
                  <a:srgbClr val="000000"/>
                </a:solidFill>
              </a:rPr>
              <a:t>分</a:t>
            </a:r>
            <a:endParaRPr lang="en-US" altLang="zh-CN" sz="2000" dirty="0" smtClean="0">
              <a:solidFill>
                <a:srgbClr val="000000"/>
              </a:solidFill>
            </a:endParaRPr>
          </a:p>
          <a:p>
            <a:pPr lvl="2">
              <a:buClr>
                <a:srgbClr val="3333CC"/>
              </a:buClr>
            </a:pP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zh-CN" altLang="en-US" sz="1800" dirty="0" smtClean="0">
                <a:solidFill>
                  <a:srgbClr val="000000"/>
                </a:solidFill>
              </a:rPr>
              <a:t>上、下午各签到一次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 lvl="2">
              <a:buClr>
                <a:srgbClr val="3333CC"/>
              </a:buClr>
            </a:pPr>
            <a:r>
              <a:rPr lang="zh-CN" altLang="en-US" sz="1800" dirty="0" smtClean="0">
                <a:solidFill>
                  <a:srgbClr val="000000"/>
                </a:solidFill>
              </a:rPr>
              <a:t>无理由缺席一次扣</a:t>
            </a:r>
            <a:r>
              <a:rPr lang="en-US" altLang="zh-CN" sz="1800" dirty="0" smtClean="0">
                <a:solidFill>
                  <a:srgbClr val="000000"/>
                </a:solidFill>
              </a:rPr>
              <a:t>2</a:t>
            </a:r>
            <a:r>
              <a:rPr lang="zh-CN" altLang="en-US" sz="1800" dirty="0" smtClean="0">
                <a:solidFill>
                  <a:srgbClr val="000000"/>
                </a:solidFill>
              </a:rPr>
              <a:t>分，打游戏一次扣</a:t>
            </a:r>
            <a:r>
              <a:rPr lang="en-US" altLang="zh-CN" sz="1800" dirty="0" smtClean="0">
                <a:solidFill>
                  <a:srgbClr val="000000"/>
                </a:solidFill>
              </a:rPr>
              <a:t>2</a:t>
            </a:r>
            <a:r>
              <a:rPr lang="zh-CN" altLang="en-US" sz="1800" dirty="0" smtClean="0">
                <a:solidFill>
                  <a:srgbClr val="000000"/>
                </a:solidFill>
              </a:rPr>
              <a:t>分，扣完为止。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 lvl="1">
              <a:buClr>
                <a:srgbClr val="3333CC"/>
              </a:buClr>
            </a:pPr>
            <a:r>
              <a:rPr lang="zh-CN" altLang="en-US" sz="2000" dirty="0" smtClean="0">
                <a:solidFill>
                  <a:srgbClr val="000000"/>
                </a:solidFill>
              </a:rPr>
              <a:t>每日检查：</a:t>
            </a:r>
            <a:r>
              <a:rPr lang="en-US" altLang="zh-CN" sz="2000" dirty="0" smtClean="0">
                <a:solidFill>
                  <a:srgbClr val="000000"/>
                </a:solidFill>
              </a:rPr>
              <a:t>5</a:t>
            </a:r>
            <a:r>
              <a:rPr lang="zh-CN" altLang="en-US" sz="2000" dirty="0" smtClean="0">
                <a:solidFill>
                  <a:srgbClr val="000000"/>
                </a:solidFill>
              </a:rPr>
              <a:t>分</a:t>
            </a:r>
            <a:endParaRPr lang="en-US" altLang="zh-CN" sz="2000" dirty="0" smtClean="0">
              <a:solidFill>
                <a:srgbClr val="000000"/>
              </a:solidFill>
            </a:endParaRPr>
          </a:p>
          <a:p>
            <a:pPr lvl="2">
              <a:buClr>
                <a:srgbClr val="3333CC"/>
              </a:buClr>
            </a:pPr>
            <a:r>
              <a:rPr lang="zh-CN" altLang="en-US" sz="1800" dirty="0">
                <a:solidFill>
                  <a:srgbClr val="000000"/>
                </a:solidFill>
              </a:rPr>
              <a:t>每日检查版本管理服务器中当天上交的文档和</a:t>
            </a:r>
            <a:r>
              <a:rPr lang="zh-CN" altLang="en-US" sz="1800" dirty="0" smtClean="0">
                <a:solidFill>
                  <a:srgbClr val="000000"/>
                </a:solidFill>
              </a:rPr>
              <a:t>代码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 lvl="2">
              <a:buClr>
                <a:srgbClr val="3333CC"/>
              </a:buClr>
            </a:pPr>
            <a:r>
              <a:rPr lang="zh-CN" altLang="en-US" sz="1800" dirty="0" smtClean="0">
                <a:solidFill>
                  <a:srgbClr val="000000"/>
                </a:solidFill>
              </a:rPr>
              <a:t>无</a:t>
            </a:r>
            <a:r>
              <a:rPr lang="zh-CN" altLang="en-US" sz="1800" dirty="0">
                <a:solidFill>
                  <a:srgbClr val="000000"/>
                </a:solidFill>
              </a:rPr>
              <a:t>正当理由连续</a:t>
            </a:r>
            <a:r>
              <a:rPr lang="en-US" altLang="zh-CN" sz="1800" dirty="0">
                <a:solidFill>
                  <a:srgbClr val="000000"/>
                </a:solidFill>
              </a:rPr>
              <a:t>2</a:t>
            </a:r>
            <a:r>
              <a:rPr lang="zh-CN" altLang="en-US" sz="1800" dirty="0">
                <a:solidFill>
                  <a:srgbClr val="000000"/>
                </a:solidFill>
              </a:rPr>
              <a:t>天工作量过少，扣除</a:t>
            </a:r>
            <a:r>
              <a:rPr lang="en-US" altLang="zh-CN" sz="1800" dirty="0">
                <a:solidFill>
                  <a:srgbClr val="000000"/>
                </a:solidFill>
              </a:rPr>
              <a:t>1</a:t>
            </a:r>
            <a:r>
              <a:rPr lang="zh-CN" altLang="en-US" sz="1800" dirty="0">
                <a:solidFill>
                  <a:srgbClr val="000000"/>
                </a:solidFill>
              </a:rPr>
              <a:t>分，直至扣完。</a:t>
            </a:r>
          </a:p>
          <a:p>
            <a:pPr lvl="2">
              <a:buClr>
                <a:srgbClr val="3333CC"/>
              </a:buClr>
            </a:pPr>
            <a:r>
              <a:rPr lang="zh-CN" altLang="en-US" sz="1800" dirty="0">
                <a:solidFill>
                  <a:srgbClr val="000000"/>
                </a:solidFill>
              </a:rPr>
              <a:t>如果学习技术，则需提交学习日志</a:t>
            </a:r>
            <a:r>
              <a:rPr lang="zh-CN" altLang="en-US" sz="1800" dirty="0" smtClean="0">
                <a:solidFill>
                  <a:srgbClr val="000000"/>
                </a:solidFill>
              </a:rPr>
              <a:t>。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 lvl="1">
              <a:buClr>
                <a:srgbClr val="3333CC"/>
              </a:buClr>
            </a:pPr>
            <a:r>
              <a:rPr lang="zh-CN" altLang="en-US" sz="2000" dirty="0" smtClean="0">
                <a:solidFill>
                  <a:srgbClr val="000000"/>
                </a:solidFill>
              </a:rPr>
              <a:t>迭代评审：</a:t>
            </a:r>
            <a:r>
              <a:rPr lang="en-US" altLang="zh-CN" sz="2000" dirty="0" smtClean="0">
                <a:solidFill>
                  <a:srgbClr val="000000"/>
                </a:solidFill>
              </a:rPr>
              <a:t>15</a:t>
            </a:r>
            <a:r>
              <a:rPr lang="zh-CN" altLang="en-US" sz="2000" dirty="0" smtClean="0">
                <a:solidFill>
                  <a:srgbClr val="000000"/>
                </a:solidFill>
              </a:rPr>
              <a:t>分</a:t>
            </a:r>
            <a:endParaRPr lang="en-US" altLang="zh-CN" sz="2000" dirty="0" smtClean="0">
              <a:solidFill>
                <a:srgbClr val="000000"/>
              </a:solidFill>
            </a:endParaRPr>
          </a:p>
          <a:p>
            <a:pPr lvl="2">
              <a:buClr>
                <a:srgbClr val="3333CC"/>
              </a:buClr>
            </a:pPr>
            <a:r>
              <a:rPr lang="zh-CN" altLang="en-US" sz="1800" dirty="0" smtClean="0">
                <a:solidFill>
                  <a:srgbClr val="000000"/>
                </a:solidFill>
              </a:rPr>
              <a:t>每个迭代均需评审，取多个迭代成绩之后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 lvl="2">
              <a:buClr>
                <a:srgbClr val="3333CC"/>
              </a:buClr>
            </a:pPr>
            <a:r>
              <a:rPr lang="zh-CN" altLang="en-US" sz="1800" dirty="0" smtClean="0">
                <a:solidFill>
                  <a:srgbClr val="000000"/>
                </a:solidFill>
              </a:rPr>
              <a:t>每个迭代评审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 lvl="3">
              <a:buClr>
                <a:srgbClr val="3333CC"/>
              </a:buClr>
            </a:pPr>
            <a:r>
              <a:rPr lang="zh-CN" altLang="en-US" sz="1600" dirty="0" smtClean="0">
                <a:solidFill>
                  <a:srgbClr val="000000"/>
                </a:solidFill>
              </a:rPr>
              <a:t>按计划进度按质完成迭代目标</a:t>
            </a:r>
            <a:endParaRPr lang="en-US" altLang="zh-CN" sz="1600" dirty="0">
              <a:solidFill>
                <a:srgbClr val="000000"/>
              </a:solidFill>
            </a:endParaRPr>
          </a:p>
          <a:p>
            <a:pPr lvl="3">
              <a:buClr>
                <a:srgbClr val="3333CC"/>
              </a:buClr>
            </a:pPr>
            <a:r>
              <a:rPr lang="zh-CN" altLang="en-US" sz="1600" dirty="0" smtClean="0">
                <a:solidFill>
                  <a:srgbClr val="000000"/>
                </a:solidFill>
              </a:rPr>
              <a:t>按时、按质完成本次迭代相关文档</a:t>
            </a:r>
            <a:endParaRPr lang="en-US" altLang="zh-CN" sz="1600" dirty="0" smtClean="0">
              <a:solidFill>
                <a:srgbClr val="000000"/>
              </a:solidFill>
            </a:endParaRPr>
          </a:p>
          <a:p>
            <a:pPr lvl="3">
              <a:buClr>
                <a:srgbClr val="3333CC"/>
              </a:buClr>
            </a:pPr>
            <a:r>
              <a:rPr lang="zh-CN" altLang="en-US" sz="1600" dirty="0" smtClean="0">
                <a:solidFill>
                  <a:srgbClr val="000000"/>
                </a:solidFill>
              </a:rPr>
              <a:t>评审时：完整清晰阐述项目进度及技术要点</a:t>
            </a:r>
            <a:endParaRPr lang="en-US" altLang="zh-CN" sz="1600" dirty="0" smtClean="0">
              <a:solidFill>
                <a:srgbClr val="000000"/>
              </a:solidFill>
            </a:endParaRPr>
          </a:p>
          <a:p>
            <a:pPr lvl="3">
              <a:buClr>
                <a:srgbClr val="3333CC"/>
              </a:buClr>
            </a:pPr>
            <a:r>
              <a:rPr lang="zh-CN" altLang="en-US" sz="1600" dirty="0" smtClean="0">
                <a:solidFill>
                  <a:srgbClr val="000000"/>
                </a:solidFill>
              </a:rPr>
              <a:t>评审后：及时按评审意见进行修改</a:t>
            </a:r>
            <a:endParaRPr lang="en-US" altLang="zh-CN" sz="1600" dirty="0" smtClean="0">
              <a:solidFill>
                <a:srgbClr val="000000"/>
              </a:solidFill>
            </a:endParaRPr>
          </a:p>
          <a:p>
            <a:pPr lvl="2">
              <a:buClr>
                <a:srgbClr val="3333CC"/>
              </a:buClr>
            </a:pPr>
            <a:endParaRPr lang="en-US" altLang="zh-CN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16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1pPr>
            <a:lvl2pPr marL="37801292" indent="-37345663"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2pPr>
            <a:lvl3pPr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3pPr>
            <a:lvl4pPr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4pPr>
            <a:lvl5pPr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5pPr>
            <a:lvl6pPr marL="45563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6pPr>
            <a:lvl7pPr marL="91125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7pPr>
            <a:lvl8pPr marL="136688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8pPr>
            <a:lvl9pPr marL="1822512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9pPr>
          </a:lstStyle>
          <a:p>
            <a:fld id="{0058BA41-D727-4DDC-8B9A-6E9EA39A88D7}" type="slidenum">
              <a:rPr lang="en-US" altLang="zh-CN" sz="1200">
                <a:solidFill>
                  <a:srgbClr val="000000"/>
                </a:solidFill>
                <a:latin typeface="Tahoma" pitchFamily="-108" charset="0"/>
              </a:rPr>
              <a:pPr/>
              <a:t>15</a:t>
            </a:fld>
            <a:endParaRPr lang="en-US" altLang="zh-CN" sz="1200">
              <a:solidFill>
                <a:srgbClr val="000000"/>
              </a:solidFill>
              <a:latin typeface="Tahoma" pitchFamily="-108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作业成绩组成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400834"/>
            <a:ext cx="8496944" cy="5457166"/>
          </a:xfrm>
        </p:spPr>
        <p:txBody>
          <a:bodyPr/>
          <a:lstStyle/>
          <a:p>
            <a:pPr lvl="0">
              <a:buClr>
                <a:srgbClr val="3333CC"/>
              </a:buClr>
            </a:pPr>
            <a:r>
              <a:rPr lang="zh-CN" altLang="en-US" dirty="0" smtClean="0">
                <a:solidFill>
                  <a:srgbClr val="000000"/>
                </a:solidFill>
              </a:rPr>
              <a:t>验收与答辩：</a:t>
            </a:r>
            <a:r>
              <a:rPr lang="en-US" altLang="zh-CN" dirty="0" smtClean="0">
                <a:solidFill>
                  <a:srgbClr val="000000"/>
                </a:solidFill>
              </a:rPr>
              <a:t>70%</a:t>
            </a:r>
          </a:p>
          <a:p>
            <a:pPr lvl="1">
              <a:buClr>
                <a:srgbClr val="3333CC"/>
              </a:buClr>
            </a:pPr>
            <a:r>
              <a:rPr lang="zh-CN" altLang="en-US" dirty="0" smtClean="0">
                <a:solidFill>
                  <a:srgbClr val="000000"/>
                </a:solidFill>
              </a:rPr>
              <a:t>通过验收才能进行答辩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lvl="1">
              <a:buClr>
                <a:srgbClr val="3333CC"/>
              </a:buClr>
            </a:pPr>
            <a:r>
              <a:rPr lang="zh-CN" altLang="en-US" smtClean="0">
                <a:solidFill>
                  <a:srgbClr val="000000"/>
                </a:solidFill>
              </a:rPr>
              <a:t>自述</a:t>
            </a:r>
            <a:r>
              <a:rPr lang="zh-CN" altLang="en-US" dirty="0" smtClean="0">
                <a:solidFill>
                  <a:srgbClr val="000000"/>
                </a:solidFill>
              </a:rPr>
              <a:t>与演示：</a:t>
            </a:r>
            <a:r>
              <a:rPr lang="en-US" altLang="zh-CN" dirty="0" smtClean="0">
                <a:solidFill>
                  <a:srgbClr val="000000"/>
                </a:solidFill>
              </a:rPr>
              <a:t>48</a:t>
            </a:r>
            <a:r>
              <a:rPr lang="zh-CN" altLang="en-US" dirty="0" smtClean="0">
                <a:solidFill>
                  <a:srgbClr val="000000"/>
                </a:solidFill>
              </a:rPr>
              <a:t>分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lvl="2">
              <a:buClr>
                <a:srgbClr val="3333CC"/>
              </a:buClr>
            </a:pPr>
            <a:r>
              <a:rPr lang="zh-CN" altLang="en-US" dirty="0" smtClean="0">
                <a:solidFill>
                  <a:srgbClr val="000000"/>
                </a:solidFill>
              </a:rPr>
              <a:t>演讲：</a:t>
            </a:r>
            <a:r>
              <a:rPr lang="en-US" altLang="zh-CN" dirty="0" smtClean="0">
                <a:solidFill>
                  <a:srgbClr val="000000"/>
                </a:solidFill>
              </a:rPr>
              <a:t>8</a:t>
            </a:r>
            <a:r>
              <a:rPr lang="zh-CN" altLang="en-US" dirty="0" smtClean="0">
                <a:solidFill>
                  <a:srgbClr val="000000"/>
                </a:solidFill>
              </a:rPr>
              <a:t>分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lvl="2">
              <a:buClr>
                <a:srgbClr val="3333CC"/>
              </a:buClr>
            </a:pPr>
            <a:r>
              <a:rPr lang="zh-CN" altLang="en-US" dirty="0" smtClean="0">
                <a:solidFill>
                  <a:srgbClr val="000000"/>
                </a:solidFill>
              </a:rPr>
              <a:t>软件功能：</a:t>
            </a:r>
            <a:r>
              <a:rPr lang="en-US" altLang="zh-CN" dirty="0" smtClean="0">
                <a:solidFill>
                  <a:srgbClr val="000000"/>
                </a:solidFill>
              </a:rPr>
              <a:t>20</a:t>
            </a:r>
            <a:r>
              <a:rPr lang="zh-CN" altLang="en-US" dirty="0" smtClean="0">
                <a:solidFill>
                  <a:srgbClr val="000000"/>
                </a:solidFill>
              </a:rPr>
              <a:t>分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lvl="2">
              <a:buClr>
                <a:srgbClr val="3333CC"/>
              </a:buClr>
            </a:pPr>
            <a:r>
              <a:rPr lang="zh-CN" altLang="en-US" dirty="0">
                <a:solidFill>
                  <a:srgbClr val="000000"/>
                </a:solidFill>
              </a:rPr>
              <a:t>软件创新与难度：</a:t>
            </a:r>
            <a:r>
              <a:rPr lang="en-US" altLang="zh-CN" dirty="0">
                <a:solidFill>
                  <a:srgbClr val="000000"/>
                </a:solidFill>
              </a:rPr>
              <a:t>15</a:t>
            </a:r>
            <a:r>
              <a:rPr lang="zh-CN" altLang="en-US" dirty="0">
                <a:solidFill>
                  <a:srgbClr val="000000"/>
                </a:solidFill>
              </a:rPr>
              <a:t>分</a:t>
            </a:r>
            <a:endParaRPr lang="en-US" altLang="zh-CN" dirty="0">
              <a:solidFill>
                <a:srgbClr val="000000"/>
              </a:solidFill>
            </a:endParaRPr>
          </a:p>
          <a:p>
            <a:pPr lvl="2">
              <a:buClr>
                <a:srgbClr val="3333CC"/>
              </a:buClr>
            </a:pPr>
            <a:r>
              <a:rPr lang="zh-CN" altLang="en-US" dirty="0" smtClean="0">
                <a:solidFill>
                  <a:srgbClr val="000000"/>
                </a:solidFill>
              </a:rPr>
              <a:t>软件质量及产品化：</a:t>
            </a:r>
            <a:r>
              <a:rPr lang="en-US" altLang="zh-CN" dirty="0" smtClean="0">
                <a:solidFill>
                  <a:srgbClr val="000000"/>
                </a:solidFill>
              </a:rPr>
              <a:t>5</a:t>
            </a:r>
            <a:r>
              <a:rPr lang="zh-CN" altLang="en-US" dirty="0" smtClean="0">
                <a:solidFill>
                  <a:srgbClr val="000000"/>
                </a:solidFill>
              </a:rPr>
              <a:t>分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lvl="1">
              <a:buClr>
                <a:srgbClr val="3333CC"/>
              </a:buClr>
            </a:pPr>
            <a:r>
              <a:rPr lang="zh-CN" altLang="en-US" dirty="0" smtClean="0">
                <a:solidFill>
                  <a:srgbClr val="000000"/>
                </a:solidFill>
              </a:rPr>
              <a:t>回答问题：</a:t>
            </a:r>
            <a:r>
              <a:rPr lang="en-US" altLang="zh-CN" dirty="0" smtClean="0">
                <a:solidFill>
                  <a:srgbClr val="000000"/>
                </a:solidFill>
              </a:rPr>
              <a:t>8</a:t>
            </a:r>
            <a:r>
              <a:rPr lang="zh-CN" altLang="en-US" dirty="0" smtClean="0">
                <a:solidFill>
                  <a:srgbClr val="000000"/>
                </a:solidFill>
              </a:rPr>
              <a:t>分</a:t>
            </a:r>
            <a:endParaRPr lang="en-US" altLang="zh-CN" dirty="0">
              <a:solidFill>
                <a:srgbClr val="000000"/>
              </a:solidFill>
            </a:endParaRPr>
          </a:p>
          <a:p>
            <a:pPr lvl="1">
              <a:buClr>
                <a:srgbClr val="3333CC"/>
              </a:buClr>
            </a:pPr>
            <a:r>
              <a:rPr lang="zh-CN" altLang="en-US" dirty="0" smtClean="0">
                <a:solidFill>
                  <a:srgbClr val="000000"/>
                </a:solidFill>
              </a:rPr>
              <a:t>最终交付成果：</a:t>
            </a:r>
            <a:r>
              <a:rPr lang="en-US" altLang="zh-CN" dirty="0" smtClean="0">
                <a:solidFill>
                  <a:srgbClr val="000000"/>
                </a:solidFill>
              </a:rPr>
              <a:t>14</a:t>
            </a:r>
            <a:r>
              <a:rPr lang="zh-CN" altLang="en-US" dirty="0" smtClean="0">
                <a:solidFill>
                  <a:srgbClr val="000000"/>
                </a:solidFill>
              </a:rPr>
              <a:t>分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39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1pPr>
            <a:lvl2pPr marL="37801292" indent="-37345663"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2pPr>
            <a:lvl3pPr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3pPr>
            <a:lvl4pPr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4pPr>
            <a:lvl5pPr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5pPr>
            <a:lvl6pPr marL="45563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6pPr>
            <a:lvl7pPr marL="91125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7pPr>
            <a:lvl8pPr marL="136688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8pPr>
            <a:lvl9pPr marL="1822512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9pPr>
          </a:lstStyle>
          <a:p>
            <a:fld id="{0058BA41-D727-4DDC-8B9A-6E9EA39A88D7}" type="slidenum">
              <a:rPr lang="en-US" altLang="zh-CN" sz="1200">
                <a:solidFill>
                  <a:srgbClr val="000000"/>
                </a:solidFill>
                <a:latin typeface="Tahoma" pitchFamily="-108" charset="0"/>
              </a:rPr>
              <a:pPr/>
              <a:t>16</a:t>
            </a:fld>
            <a:endParaRPr lang="en-US" altLang="zh-CN" sz="1200">
              <a:solidFill>
                <a:srgbClr val="000000"/>
              </a:solidFill>
              <a:latin typeface="Tahoma" pitchFamily="-108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2660" y="1400834"/>
            <a:ext cx="7772718" cy="5457166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总体安排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相关要求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  <a:p>
            <a:r>
              <a:rPr lang="zh-CN" altLang="en-US" dirty="0" smtClean="0"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注意事项</a:t>
            </a:r>
            <a:endParaRPr lang="en-US" altLang="zh-CN" dirty="0" smtClean="0"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  <a:p>
            <a:pPr lvl="1"/>
            <a:r>
              <a:rPr lang="zh-CN" altLang="en-US" dirty="0" smtClean="0"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安全</a:t>
            </a:r>
            <a:endParaRPr lang="en-US" altLang="zh-CN" dirty="0" smtClean="0"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  <a:p>
            <a:pPr lvl="1"/>
            <a:r>
              <a:rPr lang="zh-CN" altLang="en-US" dirty="0" smtClean="0"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机房管理</a:t>
            </a:r>
            <a:endParaRPr lang="en-US" altLang="zh-CN" dirty="0" smtClean="0"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49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1pPr>
            <a:lvl2pPr marL="37801292" indent="-37345663"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2pPr>
            <a:lvl3pPr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3pPr>
            <a:lvl4pPr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4pPr>
            <a:lvl5pPr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5pPr>
            <a:lvl6pPr marL="45563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6pPr>
            <a:lvl7pPr marL="91125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7pPr>
            <a:lvl8pPr marL="136688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8pPr>
            <a:lvl9pPr marL="1822512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9pPr>
          </a:lstStyle>
          <a:p>
            <a:fld id="{0058BA41-D727-4DDC-8B9A-6E9EA39A88D7}" type="slidenum">
              <a:rPr lang="en-US" altLang="zh-CN" sz="1200">
                <a:solidFill>
                  <a:srgbClr val="000000"/>
                </a:solidFill>
                <a:latin typeface="Tahoma" pitchFamily="-108" charset="0"/>
              </a:rPr>
              <a:pPr/>
              <a:t>17</a:t>
            </a:fld>
            <a:endParaRPr lang="en-US" altLang="zh-CN" sz="1200">
              <a:solidFill>
                <a:srgbClr val="000000"/>
              </a:solidFill>
              <a:latin typeface="Tahoma" pitchFamily="-108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安全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2660" y="1400834"/>
            <a:ext cx="8287812" cy="5457166"/>
          </a:xfrm>
        </p:spPr>
        <p:txBody>
          <a:bodyPr/>
          <a:lstStyle/>
          <a:p>
            <a:r>
              <a:rPr lang="zh-CN" altLang="en-US" dirty="0" smtClean="0"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人身安全与健康</a:t>
            </a:r>
            <a:endParaRPr lang="en-US" altLang="zh-CN" dirty="0" smtClean="0"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  <a:p>
            <a:pPr lvl="1"/>
            <a:r>
              <a:rPr lang="zh-CN" altLang="en-US" dirty="0" smtClean="0"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骑车、走路注意交通安全</a:t>
            </a:r>
            <a:endParaRPr lang="en-US" altLang="zh-CN" dirty="0" smtClean="0"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  <a:p>
            <a:pPr lvl="1"/>
            <a:r>
              <a:rPr lang="zh-CN" altLang="en-US" dirty="0" smtClean="0"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注意劳逸结合</a:t>
            </a:r>
            <a:endParaRPr lang="en-US" altLang="zh-CN" dirty="0" smtClean="0"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  <a:p>
            <a:r>
              <a:rPr lang="zh-CN" altLang="en-US" dirty="0" smtClean="0"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财物安全</a:t>
            </a:r>
            <a:endParaRPr lang="en-US" altLang="zh-CN" dirty="0" smtClean="0"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  <a:p>
            <a:pPr lvl="1"/>
            <a:r>
              <a:rPr lang="zh-CN" altLang="en-US" dirty="0" smtClean="0"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电脑、手机、钱包等贵重物品各自保管好</a:t>
            </a:r>
            <a:endParaRPr lang="en-US" altLang="zh-CN" dirty="0" smtClean="0"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  <a:p>
            <a:r>
              <a:rPr lang="zh-CN" altLang="en-US" dirty="0" smtClean="0"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机房安全</a:t>
            </a:r>
            <a:endParaRPr lang="en-US" altLang="zh-CN" dirty="0" smtClean="0"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  <a:p>
            <a:pPr lvl="1"/>
            <a:r>
              <a:rPr lang="zh-CN" altLang="en-US" dirty="0" smtClean="0"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用电安全</a:t>
            </a:r>
            <a:endParaRPr lang="en-US" altLang="zh-CN" dirty="0" smtClean="0"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  <a:p>
            <a:pPr lvl="1"/>
            <a:r>
              <a:rPr lang="zh-CN" altLang="en-US" dirty="0" smtClean="0"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最后</a:t>
            </a:r>
            <a:r>
              <a:rPr lang="zh-CN" altLang="en-US" dirty="0"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离开机房的人确认机房门窗、空调、灯关好</a:t>
            </a:r>
          </a:p>
          <a:p>
            <a:pPr lvl="1"/>
            <a:r>
              <a:rPr lang="zh-CN" altLang="en-US" dirty="0" smtClean="0"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如借用钥匙，请及时归还</a:t>
            </a:r>
            <a:endParaRPr lang="en-US" altLang="zh-CN" dirty="0" smtClean="0"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01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1pPr>
            <a:lvl2pPr marL="37801292" indent="-37345663"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2pPr>
            <a:lvl3pPr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3pPr>
            <a:lvl4pPr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4pPr>
            <a:lvl5pPr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5pPr>
            <a:lvl6pPr marL="45563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6pPr>
            <a:lvl7pPr marL="91125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7pPr>
            <a:lvl8pPr marL="136688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8pPr>
            <a:lvl9pPr marL="1822512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9pPr>
          </a:lstStyle>
          <a:p>
            <a:fld id="{0058BA41-D727-4DDC-8B9A-6E9EA39A88D7}" type="slidenum">
              <a:rPr lang="en-US" altLang="zh-CN" sz="1200">
                <a:solidFill>
                  <a:srgbClr val="000000"/>
                </a:solidFill>
                <a:latin typeface="Tahoma" pitchFamily="-108" charset="0"/>
              </a:rPr>
              <a:pPr/>
              <a:t>18</a:t>
            </a:fld>
            <a:endParaRPr lang="en-US" altLang="zh-CN" sz="1200">
              <a:solidFill>
                <a:srgbClr val="000000"/>
              </a:solidFill>
              <a:latin typeface="Tahoma" pitchFamily="-108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机房管理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400834"/>
            <a:ext cx="8856984" cy="5457166"/>
          </a:xfrm>
        </p:spPr>
        <p:txBody>
          <a:bodyPr/>
          <a:lstStyle/>
          <a:p>
            <a:r>
              <a:rPr lang="zh-CN" altLang="en-US" dirty="0" smtClean="0"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机房管理条例</a:t>
            </a:r>
            <a:endParaRPr lang="en-US" altLang="zh-CN" dirty="0" smtClean="0"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  <a:p>
            <a:pPr lvl="1"/>
            <a:r>
              <a:rPr lang="zh-CN" altLang="en-US" dirty="0" smtClean="0"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每个机房门口贴有机房管理条例</a:t>
            </a:r>
            <a:endParaRPr lang="en-US" altLang="zh-CN" dirty="0" smtClean="0"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  <a:p>
            <a:pPr lvl="1"/>
            <a:r>
              <a:rPr lang="zh-CN" altLang="en-US" dirty="0" smtClean="0"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非本大作业相关人员禁止入内</a:t>
            </a:r>
            <a:endParaRPr lang="en-US" altLang="zh-CN" dirty="0" smtClean="0"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  <a:p>
            <a:pPr lvl="1"/>
            <a:r>
              <a:rPr lang="zh-CN" altLang="en-US" dirty="0" smtClean="0"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严禁在机房内进行游戏等娱乐活动</a:t>
            </a:r>
            <a:endParaRPr lang="en-US" altLang="zh-CN" dirty="0" smtClean="0"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  <a:p>
            <a:pPr lvl="1"/>
            <a:r>
              <a:rPr lang="zh-CN" altLang="en-US" dirty="0" smtClean="0"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保持安静，不要大声喧哗</a:t>
            </a:r>
            <a:endParaRPr lang="en-US" altLang="zh-CN" dirty="0" smtClean="0"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  <a:p>
            <a:pPr lvl="1"/>
            <a:r>
              <a:rPr lang="zh-CN" altLang="en-US" dirty="0" smtClean="0"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为保证上网环境，不要将过多的个人无线设备连入网络</a:t>
            </a:r>
            <a:endParaRPr lang="en-US" altLang="zh-CN" dirty="0" smtClean="0"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  <a:p>
            <a:pPr lvl="1"/>
            <a:r>
              <a:rPr lang="zh-CN" altLang="en-US" dirty="0" smtClean="0"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不要移动机房桌子以免扯坏桌角电源及网线</a:t>
            </a:r>
            <a:endParaRPr lang="en-US" altLang="zh-CN" dirty="0" smtClean="0"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  <a:p>
            <a:pPr lvl="1"/>
            <a:r>
              <a:rPr lang="zh-CN" altLang="en-US" dirty="0" smtClean="0"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电源网络出现故障请通知助教，不要擅自处理</a:t>
            </a:r>
            <a:endParaRPr lang="en-US" altLang="zh-CN" dirty="0" smtClean="0"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  <a:p>
            <a:pPr lvl="1"/>
            <a:r>
              <a:rPr lang="zh-CN" altLang="en-US" dirty="0" smtClean="0"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离开机房前整理好自己座位桌椅及网线</a:t>
            </a:r>
            <a:endParaRPr lang="en-US" altLang="zh-CN" dirty="0" smtClean="0"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  <a:p>
            <a:pPr lvl="1"/>
            <a:r>
              <a:rPr lang="zh-CN" altLang="en-US" dirty="0" smtClean="0"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节约用电：</a:t>
            </a:r>
            <a:endParaRPr lang="en-US" altLang="zh-CN" dirty="0" smtClean="0"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  <a:p>
            <a:pPr lvl="2"/>
            <a:r>
              <a:rPr lang="zh-CN" altLang="en-US" dirty="0" smtClean="0"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空调温度设定为</a:t>
            </a:r>
            <a:r>
              <a:rPr lang="en-US" altLang="zh-CN" dirty="0" smtClean="0"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25</a:t>
            </a:r>
            <a:r>
              <a:rPr lang="zh-CN" altLang="en-US" dirty="0" smtClean="0"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度。</a:t>
            </a:r>
            <a:endParaRPr lang="en-US" altLang="zh-CN" dirty="0" smtClean="0"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  <a:p>
            <a:pPr lvl="2"/>
            <a:r>
              <a:rPr lang="zh-CN" altLang="en-US" dirty="0"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在机房时关掉不必要的</a:t>
            </a:r>
            <a:r>
              <a:rPr lang="zh-CN" altLang="en-US" dirty="0" smtClean="0"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灯；离开机房时关掉所有灯</a:t>
            </a:r>
            <a:endParaRPr lang="en-US" altLang="zh-CN" dirty="0" smtClean="0"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5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1pPr>
            <a:lvl2pPr marL="37801292" indent="-37345663"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2pPr>
            <a:lvl3pPr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3pPr>
            <a:lvl4pPr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4pPr>
            <a:lvl5pPr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5pPr>
            <a:lvl6pPr marL="45563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6pPr>
            <a:lvl7pPr marL="91125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7pPr>
            <a:lvl8pPr marL="136688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8pPr>
            <a:lvl9pPr marL="1822512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9pPr>
          </a:lstStyle>
          <a:p>
            <a:fld id="{0058BA41-D727-4DDC-8B9A-6E9EA39A88D7}" type="slidenum">
              <a:rPr lang="en-US" altLang="zh-CN" sz="1200">
                <a:solidFill>
                  <a:srgbClr val="000000"/>
                </a:solidFill>
                <a:latin typeface="Tahoma" pitchFamily="-108" charset="0"/>
              </a:rPr>
              <a:pPr/>
              <a:t>19</a:t>
            </a:fld>
            <a:endParaRPr lang="en-US" altLang="zh-CN" sz="1200">
              <a:solidFill>
                <a:srgbClr val="000000"/>
              </a:solidFill>
              <a:latin typeface="Tahoma" pitchFamily="-108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机房管理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续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400834"/>
            <a:ext cx="8856984" cy="5457166"/>
          </a:xfrm>
        </p:spPr>
        <p:txBody>
          <a:bodyPr/>
          <a:lstStyle/>
          <a:p>
            <a:r>
              <a:rPr lang="zh-CN" altLang="en-US" dirty="0" smtClean="0"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保持机房卫生</a:t>
            </a:r>
            <a:endParaRPr lang="en-US" altLang="zh-CN" dirty="0" smtClean="0"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  <a:p>
            <a:pPr lvl="1"/>
            <a:r>
              <a:rPr lang="zh-CN" altLang="en-US" dirty="0" smtClean="0"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不准吸烟</a:t>
            </a:r>
            <a:endParaRPr lang="en-US" altLang="zh-CN" dirty="0" smtClean="0"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不准将食品带入机房</a:t>
            </a:r>
            <a:endParaRPr lang="en-US" altLang="zh-CN" dirty="0" smtClean="0">
              <a:solidFill>
                <a:srgbClr val="FF0000"/>
              </a:solidFill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不准将饮料带入机房</a:t>
            </a:r>
            <a:r>
              <a:rPr lang="zh-CN" altLang="en-US" dirty="0" smtClean="0"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：</a:t>
            </a:r>
            <a:endParaRPr lang="en-US" altLang="zh-CN" dirty="0" smtClean="0"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  <a:p>
            <a:pPr lvl="2"/>
            <a:r>
              <a:rPr lang="zh-CN" altLang="en-US" dirty="0" smtClean="0"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只允许带装有水或茶的带盖的杯子</a:t>
            </a:r>
            <a:endParaRPr lang="en-US" altLang="zh-CN" dirty="0" smtClean="0"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  <a:p>
            <a:pPr lvl="2"/>
            <a:r>
              <a:rPr lang="zh-CN" altLang="en-US" dirty="0" smtClean="0"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注意不要把水弄撒</a:t>
            </a:r>
            <a:endParaRPr lang="en-US" altLang="zh-CN" dirty="0" smtClean="0"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  <a:p>
            <a:pPr lvl="1"/>
            <a:r>
              <a:rPr lang="zh-CN" altLang="en-US" dirty="0" smtClean="0"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各自负责清理个人桌面及周围，及时将垃圾放入垃圾筐内</a:t>
            </a:r>
            <a:endParaRPr lang="en-US" altLang="zh-CN" dirty="0" smtClean="0"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  <a:p>
            <a:pPr lvl="1"/>
            <a:r>
              <a:rPr lang="zh-CN" altLang="en-US" dirty="0" smtClean="0"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配合清洁工打扫卫生，保持机房干净整洁</a:t>
            </a:r>
            <a:endParaRPr lang="en-US" altLang="zh-CN" dirty="0" smtClean="0"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  <a:p>
            <a:pPr lvl="1"/>
            <a:endParaRPr lang="zh-CN" altLang="en-US" dirty="0"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38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1pPr>
            <a:lvl2pPr marL="37801292" indent="-37345663"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2pPr>
            <a:lvl3pPr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3pPr>
            <a:lvl4pPr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4pPr>
            <a:lvl5pPr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5pPr>
            <a:lvl6pPr marL="45563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6pPr>
            <a:lvl7pPr marL="91125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7pPr>
            <a:lvl8pPr marL="136688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8pPr>
            <a:lvl9pPr marL="1822512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9pPr>
          </a:lstStyle>
          <a:p>
            <a:fld id="{0058BA41-D727-4DDC-8B9A-6E9EA39A88D7}" type="slidenum">
              <a:rPr lang="en-US" altLang="zh-CN" sz="1200">
                <a:solidFill>
                  <a:srgbClr val="000000"/>
                </a:solidFill>
                <a:latin typeface="Tahoma" pitchFamily="-108" charset="0"/>
              </a:rPr>
              <a:pPr/>
              <a:t>2</a:t>
            </a:fld>
            <a:endParaRPr lang="en-US" altLang="zh-CN" sz="1200">
              <a:solidFill>
                <a:srgbClr val="000000"/>
              </a:solidFill>
              <a:latin typeface="Tahoma" pitchFamily="-108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2376" y="1496592"/>
            <a:ext cx="7772718" cy="5028752"/>
          </a:xfrm>
        </p:spPr>
        <p:txBody>
          <a:bodyPr/>
          <a:lstStyle/>
          <a:p>
            <a:r>
              <a:rPr lang="zh-CN" altLang="en-US" dirty="0" smtClean="0"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总体安排</a:t>
            </a:r>
            <a:endParaRPr lang="en-US" altLang="zh-CN" dirty="0" smtClean="0"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  <a:p>
            <a:r>
              <a:rPr lang="zh-CN" altLang="en-US" dirty="0" smtClean="0"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相关要求</a:t>
            </a:r>
            <a:endParaRPr lang="en-US" altLang="zh-CN" dirty="0" smtClean="0"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  <a:p>
            <a:r>
              <a:rPr lang="zh-CN" altLang="en-US" dirty="0" smtClean="0"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注意事项</a:t>
            </a:r>
            <a:endParaRPr lang="en-US" altLang="zh-CN" dirty="0" smtClean="0"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23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1pPr>
            <a:lvl2pPr marL="37801292" indent="-37345663"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2pPr>
            <a:lvl3pPr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3pPr>
            <a:lvl4pPr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4pPr>
            <a:lvl5pPr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5pPr>
            <a:lvl6pPr marL="45563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6pPr>
            <a:lvl7pPr marL="91125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7pPr>
            <a:lvl8pPr marL="136688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8pPr>
            <a:lvl9pPr marL="1822512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9pPr>
          </a:lstStyle>
          <a:p>
            <a:fld id="{0058BA41-D727-4DDC-8B9A-6E9EA39A88D7}" type="slidenum">
              <a:rPr lang="en-US" altLang="zh-CN" sz="1200">
                <a:solidFill>
                  <a:srgbClr val="000000"/>
                </a:solidFill>
                <a:latin typeface="Tahoma" pitchFamily="-108" charset="0"/>
              </a:rPr>
              <a:pPr/>
              <a:t>20</a:t>
            </a:fld>
            <a:endParaRPr lang="en-US" altLang="zh-CN" sz="1200">
              <a:solidFill>
                <a:srgbClr val="000000"/>
              </a:solidFill>
              <a:latin typeface="Tahoma" pitchFamily="-108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机房管理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续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2660" y="1400834"/>
            <a:ext cx="8503836" cy="5457166"/>
          </a:xfrm>
        </p:spPr>
        <p:txBody>
          <a:bodyPr/>
          <a:lstStyle/>
          <a:p>
            <a:r>
              <a:rPr lang="zh-CN" altLang="en-US" dirty="0" smtClean="0"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开关门</a:t>
            </a:r>
            <a:endParaRPr lang="en-US" altLang="zh-CN" dirty="0" smtClean="0"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  <a:p>
            <a:pPr lvl="1"/>
            <a:r>
              <a:rPr lang="zh-CN" altLang="en-US" dirty="0" smtClean="0"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平日</a:t>
            </a:r>
            <a:endParaRPr lang="en-US" altLang="zh-CN" dirty="0" smtClean="0"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  <a:p>
            <a:pPr lvl="2"/>
            <a:r>
              <a:rPr lang="zh-CN" altLang="en-US" dirty="0" smtClean="0"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早上</a:t>
            </a:r>
            <a:r>
              <a:rPr lang="en-US" altLang="zh-CN" dirty="0" smtClean="0"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8:15</a:t>
            </a:r>
            <a:r>
              <a:rPr lang="zh-CN" altLang="en-US" dirty="0" smtClean="0"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前保安开门。</a:t>
            </a:r>
            <a:endParaRPr lang="en-US" altLang="zh-CN" dirty="0" smtClean="0"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  <a:p>
            <a:pPr lvl="2"/>
            <a:r>
              <a:rPr lang="zh-CN" altLang="en-US" dirty="0" smtClean="0"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下午</a:t>
            </a:r>
            <a:r>
              <a:rPr lang="en-US" altLang="zh-CN" dirty="0" smtClean="0"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17:30</a:t>
            </a:r>
            <a:r>
              <a:rPr lang="zh-CN" altLang="en-US" dirty="0" smtClean="0"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学生离开后保安负责锁门。</a:t>
            </a:r>
            <a:endParaRPr lang="en-US" altLang="zh-CN" dirty="0" smtClean="0"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  <a:p>
            <a:pPr lvl="2"/>
            <a:r>
              <a:rPr lang="zh-CN" altLang="en-US" dirty="0" smtClean="0"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如小组需要临时借用教室需与老师联系申请使用，离开机房时关好门窗和灯，并告知保安锁门。</a:t>
            </a:r>
            <a:endParaRPr lang="en-US" altLang="zh-CN" dirty="0" smtClean="0"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  <a:p>
            <a:pPr lvl="1"/>
            <a:r>
              <a:rPr lang="zh-CN" altLang="en-US" dirty="0" smtClean="0"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周末</a:t>
            </a:r>
            <a:endParaRPr lang="en-US" altLang="zh-CN" dirty="0" smtClean="0"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  <a:p>
            <a:pPr lvl="2"/>
            <a:r>
              <a:rPr lang="zh-CN" altLang="en-US" dirty="0" smtClean="0"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实验室不开放。</a:t>
            </a:r>
            <a:endParaRPr lang="en-US" altLang="zh-CN" dirty="0" smtClean="0"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  <a:p>
            <a:pPr lvl="2"/>
            <a:r>
              <a:rPr lang="zh-CN" altLang="en-US" dirty="0"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如</a:t>
            </a:r>
            <a:r>
              <a:rPr lang="zh-CN" altLang="en-US" dirty="0" smtClean="0"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有特殊需求，请和老师联系申请使用。</a:t>
            </a:r>
            <a:endParaRPr lang="en-US" altLang="zh-CN" dirty="0" smtClean="0"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  <a:p>
            <a:pPr lvl="2"/>
            <a:endParaRPr lang="en-US" altLang="zh-CN" dirty="0" smtClean="0"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  <a:p>
            <a:pPr lvl="3"/>
            <a:endParaRPr lang="en-US" altLang="zh-CN" dirty="0" smtClean="0"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  <a:p>
            <a:pPr lvl="1"/>
            <a:endParaRPr lang="zh-CN" altLang="en-US" dirty="0"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17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1pPr>
            <a:lvl2pPr marL="37801292" indent="-37345663"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2pPr>
            <a:lvl3pPr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3pPr>
            <a:lvl4pPr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4pPr>
            <a:lvl5pPr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5pPr>
            <a:lvl6pPr marL="45563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6pPr>
            <a:lvl7pPr marL="91125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7pPr>
            <a:lvl8pPr marL="136688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8pPr>
            <a:lvl9pPr marL="1822512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9pPr>
          </a:lstStyle>
          <a:p>
            <a:fld id="{0058BA41-D727-4DDC-8B9A-6E9EA39A88D7}" type="slidenum">
              <a:rPr lang="en-US" altLang="zh-CN" sz="1200">
                <a:solidFill>
                  <a:srgbClr val="000000"/>
                </a:solidFill>
                <a:latin typeface="Tahoma" pitchFamily="-108" charset="0"/>
              </a:rPr>
              <a:pPr/>
              <a:t>21</a:t>
            </a:fld>
            <a:endParaRPr lang="en-US" altLang="zh-CN" sz="1200">
              <a:solidFill>
                <a:srgbClr val="000000"/>
              </a:solidFill>
              <a:latin typeface="Tahoma" pitchFamily="-108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2660" y="1400834"/>
            <a:ext cx="8503836" cy="5457166"/>
          </a:xfrm>
        </p:spPr>
        <p:txBody>
          <a:bodyPr/>
          <a:lstStyle/>
          <a:p>
            <a:r>
              <a:rPr lang="zh-CN" altLang="en-US" dirty="0" smtClean="0"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注意备份</a:t>
            </a:r>
            <a:endParaRPr lang="en-US" altLang="zh-CN" dirty="0" smtClean="0"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  <a:p>
            <a:pPr lvl="1"/>
            <a:r>
              <a:rPr lang="zh-CN" altLang="en-US" dirty="0" smtClean="0"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预防电脑故障</a:t>
            </a:r>
            <a:endParaRPr lang="en-US" altLang="zh-CN" dirty="0" smtClean="0"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  <a:p>
            <a:r>
              <a:rPr lang="zh-CN" altLang="en-US" dirty="0" smtClean="0"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有问题及时与老师及助教联系沟通</a:t>
            </a:r>
            <a:endParaRPr lang="en-US" altLang="zh-CN" dirty="0" smtClean="0"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  <a:p>
            <a:r>
              <a:rPr lang="zh-CN" altLang="en-US" dirty="0" smtClean="0"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同学之间多沟通切磋</a:t>
            </a:r>
            <a:endParaRPr lang="zh-CN" altLang="en-US" dirty="0"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  <a:p>
            <a:pPr marL="1368327" lvl="3" indent="0">
              <a:buNone/>
            </a:pPr>
            <a:endParaRPr lang="en-US" altLang="zh-CN" dirty="0" smtClean="0"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  <a:p>
            <a:pPr lvl="1"/>
            <a:endParaRPr lang="en-US" altLang="zh-CN" dirty="0" smtClean="0"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  <a:p>
            <a:pPr lvl="1"/>
            <a:endParaRPr lang="zh-CN" altLang="en-US" dirty="0"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1835696" y="4129417"/>
            <a:ext cx="4320480" cy="164790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</a:rPr>
              <a:t>祝大作业顺利！愉快！</a:t>
            </a:r>
            <a:endParaRPr kumimoji="0" lang="en-US" altLang="zh-CN" sz="32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3200" dirty="0">
              <a:solidFill>
                <a:srgbClr val="FF0000"/>
              </a:solidFill>
              <a:latin typeface="Times New Roman" pitchFamily="18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3200" dirty="0">
                <a:solidFill>
                  <a:srgbClr val="00B0F0"/>
                </a:solidFill>
                <a:latin typeface="Times New Roman" pitchFamily="18" charset="0"/>
              </a:rPr>
              <a:t>谢谢</a:t>
            </a:r>
            <a:r>
              <a: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Times New Roman" pitchFamily="18" charset="0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536361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1pPr>
            <a:lvl2pPr marL="37801292" indent="-37345663"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2pPr>
            <a:lvl3pPr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3pPr>
            <a:lvl4pPr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4pPr>
            <a:lvl5pPr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5pPr>
            <a:lvl6pPr marL="45563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6pPr>
            <a:lvl7pPr marL="91125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7pPr>
            <a:lvl8pPr marL="136688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8pPr>
            <a:lvl9pPr marL="1822512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9pPr>
          </a:lstStyle>
          <a:p>
            <a:fld id="{0058BA41-D727-4DDC-8B9A-6E9EA39A88D7}" type="slidenum">
              <a:rPr lang="en-US" altLang="zh-CN" sz="1200">
                <a:solidFill>
                  <a:srgbClr val="000000"/>
                </a:solidFill>
                <a:latin typeface="Tahoma" pitchFamily="-108" charset="0"/>
              </a:rPr>
              <a:pPr/>
              <a:t>3</a:t>
            </a:fld>
            <a:endParaRPr lang="en-US" altLang="zh-CN" sz="1200">
              <a:solidFill>
                <a:srgbClr val="000000"/>
              </a:solidFill>
              <a:latin typeface="Tahoma" pitchFamily="-108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2660" y="1400834"/>
            <a:ext cx="7772718" cy="5457166"/>
          </a:xfrm>
        </p:spPr>
        <p:txBody>
          <a:bodyPr/>
          <a:lstStyle/>
          <a:p>
            <a:r>
              <a:rPr lang="zh-CN" altLang="en-US" dirty="0" smtClean="0"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总体安排</a:t>
            </a:r>
            <a:endParaRPr lang="en-US" altLang="zh-CN" dirty="0" smtClean="0"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  <a:p>
            <a:pPr lvl="1"/>
            <a:r>
              <a:rPr lang="zh-CN" altLang="en-US" dirty="0" smtClean="0"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时间、地点</a:t>
            </a:r>
            <a:endParaRPr lang="en-US" altLang="zh-CN" dirty="0" smtClean="0"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  <a:p>
            <a:pPr lvl="1"/>
            <a:r>
              <a:rPr lang="zh-CN" altLang="en-US" dirty="0" smtClean="0"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项目</a:t>
            </a:r>
            <a:endParaRPr lang="en-US" altLang="zh-CN" dirty="0" smtClean="0"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  <a:p>
            <a:pPr lvl="1"/>
            <a:r>
              <a:rPr lang="zh-CN" altLang="en-US" dirty="0" smtClean="0"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指导教师</a:t>
            </a:r>
            <a:endParaRPr lang="en-US" altLang="zh-CN" dirty="0" smtClean="0"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  <a:p>
            <a:pPr lvl="1"/>
            <a:r>
              <a:rPr lang="zh-CN" altLang="en-US" dirty="0" smtClean="0"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机房设施</a:t>
            </a:r>
            <a:endParaRPr lang="en-US" altLang="zh-CN" dirty="0" smtClean="0"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  <a:p>
            <a:pPr lvl="1"/>
            <a:r>
              <a:rPr lang="zh-CN" altLang="en-US" dirty="0" smtClean="0"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交流平台</a:t>
            </a:r>
            <a:endParaRPr lang="en-US" altLang="zh-CN" dirty="0" smtClean="0"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相关要求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注意事项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73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28178"/>
            <a:ext cx="8496944" cy="1144056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时间安排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2660" y="1484784"/>
            <a:ext cx="7772718" cy="464753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第一阶段：</a:t>
            </a:r>
            <a:r>
              <a:rPr lang="en-US" altLang="zh-CN" dirty="0"/>
              <a:t>7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</a:t>
            </a:r>
            <a:r>
              <a:rPr lang="zh-CN" altLang="en-US" dirty="0" smtClean="0"/>
              <a:t>日</a:t>
            </a:r>
            <a:r>
              <a:rPr lang="en-US" altLang="zh-CN" dirty="0"/>
              <a:t>-7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27</a:t>
            </a:r>
            <a:r>
              <a:rPr lang="zh-CN" altLang="en-US" dirty="0" smtClean="0"/>
              <a:t>日</a:t>
            </a:r>
            <a:endParaRPr lang="zh-CN" altLang="en-US" dirty="0"/>
          </a:p>
          <a:p>
            <a:pPr lvl="1"/>
            <a:r>
              <a:rPr lang="zh-CN" altLang="en-US" dirty="0" smtClean="0"/>
              <a:t>完成项目基本要求及自选进阶功能</a:t>
            </a:r>
            <a:r>
              <a:rPr lang="en-US" altLang="zh-CN" dirty="0" smtClean="0"/>
              <a:t>(</a:t>
            </a:r>
            <a:r>
              <a:rPr lang="zh-CN" altLang="en-US" dirty="0" smtClean="0"/>
              <a:t>两个迭代以上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地点：软件</a:t>
            </a:r>
            <a:r>
              <a:rPr lang="zh-CN" altLang="en-US" dirty="0"/>
              <a:t>学院</a:t>
            </a:r>
            <a:r>
              <a:rPr lang="zh-CN" altLang="en-US" dirty="0" smtClean="0"/>
              <a:t>机房</a:t>
            </a:r>
            <a:r>
              <a:rPr lang="en-US" altLang="zh-CN" dirty="0" smtClean="0"/>
              <a:t>3101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3108</a:t>
            </a:r>
          </a:p>
          <a:p>
            <a:pPr lvl="1"/>
            <a:r>
              <a:rPr lang="zh-CN" altLang="en-US" dirty="0" smtClean="0"/>
              <a:t>时间：周一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周五：</a:t>
            </a:r>
            <a:r>
              <a:rPr lang="en-US" altLang="zh-CN" dirty="0" smtClean="0"/>
              <a:t>8:30-11:30</a:t>
            </a:r>
            <a:r>
              <a:rPr lang="zh-CN" altLang="en-US" dirty="0" smtClean="0"/>
              <a:t>； </a:t>
            </a:r>
            <a:r>
              <a:rPr lang="en-US" altLang="zh-CN" dirty="0" smtClean="0"/>
              <a:t>13:30-17:30</a:t>
            </a:r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第二阶段：</a:t>
            </a:r>
            <a:r>
              <a:rPr lang="en-US" altLang="zh-CN" dirty="0"/>
              <a:t>7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28</a:t>
            </a:r>
            <a:r>
              <a:rPr lang="zh-CN" altLang="en-US" dirty="0" smtClean="0"/>
              <a:t>日</a:t>
            </a:r>
            <a:r>
              <a:rPr lang="en-US" altLang="zh-CN" dirty="0"/>
              <a:t>-9</a:t>
            </a:r>
            <a:r>
              <a:rPr lang="zh-CN" altLang="en-US" dirty="0" smtClean="0"/>
              <a:t>月</a:t>
            </a:r>
            <a:r>
              <a:rPr lang="en-US" altLang="zh-CN" dirty="0" smtClean="0"/>
              <a:t>9</a:t>
            </a:r>
            <a:r>
              <a:rPr lang="zh-CN" altLang="en-US" dirty="0" smtClean="0"/>
              <a:t>日</a:t>
            </a:r>
            <a:endParaRPr lang="zh-CN" altLang="en-US" dirty="0"/>
          </a:p>
          <a:p>
            <a:pPr lvl="1"/>
            <a:r>
              <a:rPr lang="zh-CN" altLang="en-US" dirty="0" smtClean="0"/>
              <a:t>进阶功能及</a:t>
            </a:r>
            <a:r>
              <a:rPr lang="zh-CN" altLang="en-US" dirty="0"/>
              <a:t>项目改进</a:t>
            </a:r>
            <a:endParaRPr lang="en-US" altLang="zh-CN" dirty="0"/>
          </a:p>
          <a:p>
            <a:pPr lvl="1"/>
            <a:r>
              <a:rPr lang="zh-CN" altLang="en-US" dirty="0" smtClean="0"/>
              <a:t>地点：自己安排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0">
              <a:buClr>
                <a:srgbClr val="3333CC"/>
              </a:buClr>
            </a:pPr>
            <a:r>
              <a:rPr lang="zh-CN" altLang="en-US" dirty="0" smtClean="0">
                <a:solidFill>
                  <a:srgbClr val="000000"/>
                </a:solidFill>
              </a:rPr>
              <a:t>验收答辩：开学后第一周</a:t>
            </a:r>
            <a:r>
              <a:rPr lang="en-US" altLang="zh-CN" dirty="0" smtClean="0">
                <a:solidFill>
                  <a:srgbClr val="000000"/>
                </a:solidFill>
              </a:rPr>
              <a:t>(</a:t>
            </a:r>
            <a:r>
              <a:rPr lang="zh-CN" altLang="en-US" sz="2400" dirty="0" smtClean="0">
                <a:solidFill>
                  <a:srgbClr val="000000"/>
                </a:solidFill>
              </a:rPr>
              <a:t>具体时间另行通知</a:t>
            </a:r>
            <a:r>
              <a:rPr lang="en-US" altLang="zh-CN" dirty="0" smtClean="0">
                <a:solidFill>
                  <a:srgbClr val="000000"/>
                </a:solidFill>
              </a:rPr>
              <a:t>)</a:t>
            </a:r>
            <a:endParaRPr lang="zh-CN" altLang="en-US" dirty="0">
              <a:solidFill>
                <a:srgbClr val="000000"/>
              </a:solidFill>
            </a:endParaRPr>
          </a:p>
          <a:p>
            <a:pPr marL="455580" lvl="1" indent="0">
              <a:buNone/>
            </a:pPr>
            <a:endParaRPr lang="zh-CN" altLang="en-US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>
                <a:solidFill>
                  <a:prstClr val="white"/>
                </a:solidFill>
              </a:rPr>
              <a:pPr/>
              <a:t>4</a:t>
            </a:fld>
            <a:endParaRPr lang="zh-CN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229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28178"/>
            <a:ext cx="8496944" cy="1144056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(20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1625" y="1404708"/>
            <a:ext cx="7772718" cy="545329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学院项目</a:t>
            </a:r>
            <a:r>
              <a:rPr lang="en-US" altLang="zh-CN" dirty="0" smtClean="0"/>
              <a:t>(A</a:t>
            </a:r>
            <a:r>
              <a:rPr lang="zh-CN" altLang="en-US" dirty="0" smtClean="0"/>
              <a:t>类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11</a:t>
            </a:r>
            <a:r>
              <a:rPr lang="zh-CN" altLang="en-US" dirty="0" smtClean="0"/>
              <a:t>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</a:t>
            </a:r>
            <a:r>
              <a:rPr lang="zh-CN" altLang="en-US" dirty="0"/>
              <a:t>类项目</a:t>
            </a:r>
          </a:p>
          <a:p>
            <a:pPr lvl="1"/>
            <a:r>
              <a:rPr lang="zh-CN" altLang="en-US" dirty="0"/>
              <a:t>第</a:t>
            </a:r>
            <a:r>
              <a:rPr lang="en-US" altLang="zh-CN" dirty="0"/>
              <a:t>A1</a:t>
            </a:r>
            <a:r>
              <a:rPr lang="zh-CN" altLang="en-US" dirty="0"/>
              <a:t>题	智能</a:t>
            </a:r>
            <a:r>
              <a:rPr lang="zh-CN" altLang="en-US" dirty="0" smtClean="0"/>
              <a:t>花园  </a:t>
            </a:r>
            <a:r>
              <a:rPr lang="en-US" altLang="zh-CN" dirty="0" smtClean="0"/>
              <a:t>2</a:t>
            </a:r>
            <a:r>
              <a:rPr lang="zh-CN" altLang="en-US" dirty="0" smtClean="0"/>
              <a:t>组</a:t>
            </a:r>
            <a:endParaRPr lang="zh-CN" altLang="en-US" dirty="0"/>
          </a:p>
          <a:p>
            <a:pPr lvl="1"/>
            <a:r>
              <a:rPr lang="zh-CN" altLang="en-US" dirty="0"/>
              <a:t>第</a:t>
            </a:r>
            <a:r>
              <a:rPr lang="en-US" altLang="zh-CN" dirty="0"/>
              <a:t>A2</a:t>
            </a:r>
            <a:r>
              <a:rPr lang="zh-CN" altLang="en-US" dirty="0"/>
              <a:t>题	课堂威</a:t>
            </a:r>
            <a:r>
              <a:rPr lang="zh-CN" altLang="en-US" dirty="0" smtClean="0"/>
              <a:t>视  </a:t>
            </a:r>
            <a:r>
              <a:rPr lang="en-US" altLang="zh-CN" dirty="0" smtClean="0"/>
              <a:t>2</a:t>
            </a:r>
            <a:r>
              <a:rPr lang="zh-CN" altLang="en-US" dirty="0" smtClean="0"/>
              <a:t>组</a:t>
            </a:r>
            <a:endParaRPr lang="zh-CN" altLang="en-US" dirty="0"/>
          </a:p>
          <a:p>
            <a:pPr lvl="1"/>
            <a:r>
              <a:rPr lang="zh-CN" altLang="en-US" dirty="0"/>
              <a:t>第</a:t>
            </a:r>
            <a:r>
              <a:rPr lang="en-US" altLang="zh-CN" dirty="0"/>
              <a:t>A3</a:t>
            </a:r>
            <a:r>
              <a:rPr lang="zh-CN" altLang="en-US" dirty="0"/>
              <a:t>题	慧眼识</a:t>
            </a:r>
            <a:r>
              <a:rPr lang="zh-CN" altLang="en-US" dirty="0" smtClean="0"/>
              <a:t>踪  </a:t>
            </a:r>
            <a:r>
              <a:rPr lang="en-US" altLang="zh-CN" dirty="0" smtClean="0"/>
              <a:t>4</a:t>
            </a:r>
            <a:r>
              <a:rPr lang="zh-CN" altLang="en-US" dirty="0" smtClean="0"/>
              <a:t>组</a:t>
            </a:r>
            <a:endParaRPr lang="zh-CN" altLang="en-US" dirty="0"/>
          </a:p>
          <a:p>
            <a:pPr lvl="1"/>
            <a:r>
              <a:rPr lang="zh-CN" altLang="en-US" dirty="0"/>
              <a:t>第</a:t>
            </a:r>
            <a:r>
              <a:rPr lang="en-US" altLang="zh-CN" dirty="0"/>
              <a:t>A4</a:t>
            </a:r>
            <a:r>
              <a:rPr lang="zh-CN" altLang="en-US" dirty="0"/>
              <a:t>题	聚票</a:t>
            </a:r>
            <a:r>
              <a:rPr lang="zh-CN" altLang="en-US" dirty="0" smtClean="0"/>
              <a:t>网      </a:t>
            </a:r>
            <a:r>
              <a:rPr lang="en-US" altLang="zh-CN" dirty="0" smtClean="0"/>
              <a:t>3</a:t>
            </a:r>
            <a:r>
              <a:rPr lang="zh-CN" altLang="en-US" dirty="0" smtClean="0"/>
              <a:t>组</a:t>
            </a:r>
            <a:endParaRPr lang="zh-CN" altLang="en-US" dirty="0"/>
          </a:p>
          <a:p>
            <a:r>
              <a:rPr lang="zh-CN" altLang="en-US" dirty="0" smtClean="0"/>
              <a:t>企业</a:t>
            </a:r>
            <a:r>
              <a:rPr lang="zh-CN" altLang="en-US" dirty="0"/>
              <a:t>实训</a:t>
            </a:r>
            <a:r>
              <a:rPr lang="zh-CN" altLang="en-US" dirty="0" smtClean="0"/>
              <a:t>项目</a:t>
            </a:r>
            <a:r>
              <a:rPr lang="en-US" altLang="zh-CN" dirty="0" smtClean="0"/>
              <a:t>(B</a:t>
            </a:r>
            <a:r>
              <a:rPr lang="zh-CN" altLang="en-US" dirty="0" smtClean="0"/>
              <a:t>类</a:t>
            </a:r>
            <a:r>
              <a:rPr lang="en-US" altLang="zh-CN" dirty="0"/>
              <a:t>)</a:t>
            </a:r>
            <a:r>
              <a:rPr lang="zh-CN" altLang="en-US" dirty="0" smtClean="0"/>
              <a:t>：</a:t>
            </a:r>
            <a:r>
              <a:rPr lang="en-US" altLang="zh-CN" dirty="0" smtClean="0"/>
              <a:t>5</a:t>
            </a:r>
            <a:r>
              <a:rPr lang="zh-CN" altLang="en-US" dirty="0" smtClean="0"/>
              <a:t>组</a:t>
            </a:r>
            <a:endParaRPr lang="zh-CN" altLang="en-US" dirty="0"/>
          </a:p>
          <a:p>
            <a:pPr lvl="1"/>
            <a:r>
              <a:rPr lang="zh-CN" altLang="en-US" dirty="0"/>
              <a:t>第</a:t>
            </a:r>
            <a:r>
              <a:rPr lang="en-US" altLang="zh-CN" dirty="0"/>
              <a:t>B1</a:t>
            </a:r>
            <a:r>
              <a:rPr lang="zh-CN" altLang="en-US" dirty="0"/>
              <a:t>题	快借</a:t>
            </a:r>
            <a:r>
              <a:rPr lang="zh-CN" altLang="en-US" dirty="0" smtClean="0"/>
              <a:t>宝      </a:t>
            </a:r>
            <a:r>
              <a:rPr lang="en-US" altLang="zh-CN" dirty="0" smtClean="0"/>
              <a:t>3</a:t>
            </a:r>
            <a:r>
              <a:rPr lang="zh-CN" altLang="en-US" dirty="0" smtClean="0"/>
              <a:t>组</a:t>
            </a:r>
            <a:endParaRPr lang="zh-CN" altLang="en-US" dirty="0"/>
          </a:p>
          <a:p>
            <a:pPr lvl="1"/>
            <a:r>
              <a:rPr lang="zh-CN" altLang="en-US" dirty="0"/>
              <a:t>第</a:t>
            </a:r>
            <a:r>
              <a:rPr lang="en-US" altLang="zh-CN" dirty="0"/>
              <a:t>B2</a:t>
            </a:r>
            <a:r>
              <a:rPr lang="zh-CN" altLang="en-US" dirty="0"/>
              <a:t>题	健康</a:t>
            </a:r>
            <a:r>
              <a:rPr lang="en-US" altLang="zh-CN" dirty="0"/>
              <a:t>S</a:t>
            </a:r>
            <a:r>
              <a:rPr lang="zh-CN" altLang="en-US" dirty="0" smtClean="0"/>
              <a:t>生活 </a:t>
            </a:r>
            <a:r>
              <a:rPr lang="en-US" altLang="zh-CN" dirty="0" smtClean="0"/>
              <a:t>2</a:t>
            </a:r>
            <a:r>
              <a:rPr lang="zh-CN" altLang="en-US" dirty="0" smtClean="0"/>
              <a:t>组</a:t>
            </a:r>
            <a:endParaRPr lang="en-US" altLang="zh-CN" dirty="0" smtClean="0"/>
          </a:p>
          <a:p>
            <a:r>
              <a:rPr lang="zh-CN" altLang="en-US" dirty="0" smtClean="0"/>
              <a:t>创新项目</a:t>
            </a:r>
            <a:r>
              <a:rPr lang="en-US" altLang="zh-CN" dirty="0" smtClean="0"/>
              <a:t>(C</a:t>
            </a:r>
            <a:r>
              <a:rPr lang="zh-CN" altLang="en-US" dirty="0" smtClean="0"/>
              <a:t>类</a:t>
            </a:r>
            <a:r>
              <a:rPr lang="en-US" altLang="zh-CN" dirty="0" smtClean="0"/>
              <a:t>) </a:t>
            </a:r>
            <a:r>
              <a:rPr lang="zh-CN" altLang="en-US" dirty="0" smtClean="0"/>
              <a:t>：</a:t>
            </a:r>
            <a:r>
              <a:rPr lang="en-US" altLang="zh-CN" dirty="0" smtClean="0"/>
              <a:t>9</a:t>
            </a:r>
            <a:r>
              <a:rPr lang="zh-CN" altLang="en-US" dirty="0" smtClean="0"/>
              <a:t>组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>
                <a:solidFill>
                  <a:prstClr val="white"/>
                </a:solidFill>
              </a:rPr>
              <a:pPr/>
              <a:t>5</a:t>
            </a:fld>
            <a:endParaRPr lang="zh-CN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36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指导教师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>
                <a:solidFill>
                  <a:prstClr val="white"/>
                </a:solidFill>
              </a:rPr>
              <a:pPr/>
              <a:t>6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566581"/>
              </p:ext>
            </p:extLst>
          </p:nvPr>
        </p:nvGraphicFramePr>
        <p:xfrm>
          <a:off x="1299944" y="1659070"/>
          <a:ext cx="7344817" cy="49685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8164"/>
                <a:gridCol w="2677870"/>
                <a:gridCol w="3148783"/>
              </a:tblGrid>
              <a:tr h="40075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b="1" u="none" strike="noStrike" dirty="0">
                          <a:effectLst/>
                        </a:rPr>
                        <a:t>　</a:t>
                      </a:r>
                      <a:r>
                        <a:rPr lang="zh-CN" altLang="en-US" sz="1800" b="1" u="none" strike="noStrike" dirty="0" smtClean="0">
                          <a:effectLst/>
                        </a:rPr>
                        <a:t>教师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b="1" u="none" strike="noStrike" dirty="0" smtClean="0">
                          <a:effectLst/>
                        </a:rPr>
                        <a:t>手机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b="1" u="none" strike="noStrike" dirty="0">
                          <a:effectLst/>
                        </a:rPr>
                        <a:t>角色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556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>
                          <a:effectLst/>
                        </a:rPr>
                        <a:t>陈凯嘉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u="none" strike="noStrike">
                          <a:effectLst/>
                        </a:rPr>
                        <a:t>18616548292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>
                          <a:effectLst/>
                        </a:rPr>
                        <a:t>助教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556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>
                          <a:effectLst/>
                        </a:rPr>
                        <a:t>陈春祺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u="none" strike="noStrike">
                          <a:effectLst/>
                        </a:rPr>
                        <a:t>18217556751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>
                          <a:effectLst/>
                        </a:rPr>
                        <a:t>助教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556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>
                          <a:effectLst/>
                        </a:rPr>
                        <a:t>曹峻铭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u="none" strike="noStrike" dirty="0">
                          <a:effectLst/>
                        </a:rPr>
                        <a:t>15221928719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>
                          <a:effectLst/>
                        </a:rPr>
                        <a:t>助教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556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</a:rPr>
                        <a:t>熊云翔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u="none" strike="noStrike">
                          <a:effectLst/>
                        </a:rPr>
                        <a:t>18217356978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>
                          <a:effectLst/>
                        </a:rPr>
                        <a:t>助教组长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556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>
                          <a:effectLst/>
                        </a:rPr>
                        <a:t>虞洋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u="none" strike="noStrike">
                          <a:effectLst/>
                        </a:rPr>
                        <a:t>13638630623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>
                          <a:effectLst/>
                        </a:rPr>
                        <a:t>企业导师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556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 dirty="0">
                          <a:effectLst/>
                        </a:rPr>
                        <a:t>付端康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u="none" strike="noStrike">
                          <a:effectLst/>
                        </a:rPr>
                        <a:t>18817817859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>
                          <a:effectLst/>
                        </a:rPr>
                        <a:t>辅助虞洋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556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>
                          <a:effectLst/>
                        </a:rPr>
                        <a:t>沈备军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u="none" strike="noStrike">
                          <a:effectLst/>
                        </a:rPr>
                        <a:t>13701773501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 dirty="0" smtClean="0">
                          <a:effectLst/>
                        </a:rPr>
                        <a:t>主责任教师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556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>
                          <a:effectLst/>
                        </a:rPr>
                        <a:t>陈昊鹏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u="none" strike="noStrike">
                          <a:effectLst/>
                        </a:rPr>
                        <a:t>13917262561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 dirty="0" smtClean="0">
                          <a:effectLst/>
                        </a:rPr>
                        <a:t>主责任教师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329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>
                          <a:effectLst/>
                        </a:rPr>
                        <a:t>任锐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u="none" strike="noStrike">
                          <a:effectLst/>
                        </a:rPr>
                        <a:t>13816719332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 dirty="0">
                          <a:effectLst/>
                        </a:rPr>
                        <a:t>负责网络等基础设施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765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28178"/>
            <a:ext cx="8496944" cy="1144056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机房设施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机房：</a:t>
            </a:r>
            <a:r>
              <a:rPr lang="en-US" altLang="zh-CN" dirty="0" smtClean="0"/>
              <a:t>3101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3108</a:t>
            </a:r>
          </a:p>
          <a:p>
            <a:pPr lvl="1"/>
            <a:r>
              <a:rPr lang="zh-CN" altLang="en-US" dirty="0" smtClean="0"/>
              <a:t>每个座位有电源插座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网络：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有线 </a:t>
            </a:r>
            <a:r>
              <a:rPr lang="en-US" altLang="zh-CN" dirty="0" smtClean="0"/>
              <a:t>+</a:t>
            </a:r>
            <a:r>
              <a:rPr lang="zh-CN" altLang="en-US" dirty="0" smtClean="0"/>
              <a:t>无线  均提供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IP</a:t>
            </a:r>
            <a:r>
              <a:rPr lang="zh-CN" altLang="en-US" dirty="0" smtClean="0"/>
              <a:t>地址：自动获取</a:t>
            </a:r>
            <a:endParaRPr lang="en-US" altLang="zh-CN" dirty="0"/>
          </a:p>
          <a:p>
            <a:pPr lvl="1"/>
            <a:r>
              <a:rPr lang="zh-CN" altLang="en-US" dirty="0" smtClean="0"/>
              <a:t>空调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饮水机</a:t>
            </a:r>
            <a:endParaRPr lang="en-US" altLang="zh-CN" dirty="0" smtClean="0"/>
          </a:p>
          <a:p>
            <a:pPr lvl="1"/>
            <a:r>
              <a:rPr lang="zh-CN" altLang="en-US" dirty="0"/>
              <a:t>投影仪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学生自带</a:t>
            </a:r>
            <a:endParaRPr lang="en-US" altLang="zh-CN" dirty="0" smtClean="0"/>
          </a:p>
          <a:p>
            <a:pPr lvl="1"/>
            <a:r>
              <a:rPr lang="zh-CN" altLang="en-US" dirty="0"/>
              <a:t>电脑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>
                <a:solidFill>
                  <a:prstClr val="white"/>
                </a:solidFill>
              </a:rPr>
              <a:pPr/>
              <a:t>7</a:t>
            </a:fld>
            <a:endParaRPr lang="zh-CN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04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28178"/>
            <a:ext cx="8496944" cy="1144056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交流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1625" y="1700808"/>
            <a:ext cx="7772718" cy="515719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网上沟通</a:t>
            </a:r>
            <a:r>
              <a:rPr lang="zh-CN" altLang="en-US" dirty="0"/>
              <a:t>平台：</a:t>
            </a:r>
            <a:r>
              <a:rPr lang="en-US" altLang="zh-CN" dirty="0"/>
              <a:t>QQ</a:t>
            </a:r>
            <a:r>
              <a:rPr lang="zh-CN" altLang="en-US" dirty="0"/>
              <a:t>群</a:t>
            </a:r>
            <a:endParaRPr lang="en-US" altLang="zh-CN" dirty="0"/>
          </a:p>
          <a:p>
            <a:pPr lvl="1"/>
            <a:r>
              <a:rPr lang="zh-CN" altLang="en-US" dirty="0" smtClean="0"/>
              <a:t>要求全员加入</a:t>
            </a:r>
            <a:endParaRPr lang="en-US" altLang="zh-CN" dirty="0"/>
          </a:p>
          <a:p>
            <a:pPr lvl="1"/>
            <a:r>
              <a:rPr lang="zh-CN" altLang="en-US" dirty="0" smtClean="0"/>
              <a:t>入群后请修改群名片：姓名</a:t>
            </a:r>
            <a:r>
              <a:rPr lang="en-US" altLang="zh-CN" dirty="0" smtClean="0"/>
              <a:t>(</a:t>
            </a:r>
            <a:r>
              <a:rPr lang="zh-CN" altLang="en-US" dirty="0" smtClean="0"/>
              <a:t>要求实名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随时关注群消息</a:t>
            </a:r>
            <a:endParaRPr lang="en-US" altLang="zh-CN" dirty="0" smtClean="0"/>
          </a:p>
          <a:p>
            <a:r>
              <a:rPr lang="zh-CN" altLang="en-US" dirty="0" smtClean="0"/>
              <a:t>小组每日例会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15</a:t>
            </a:r>
            <a:r>
              <a:rPr lang="zh-CN" altLang="en-US" dirty="0"/>
              <a:t>分钟简</a:t>
            </a:r>
            <a:r>
              <a:rPr lang="zh-CN" altLang="en-US" dirty="0" smtClean="0"/>
              <a:t>会，由组长主持，助教以指导者身份参与</a:t>
            </a:r>
            <a:endParaRPr lang="zh-CN" altLang="en-US" dirty="0"/>
          </a:p>
          <a:p>
            <a:pPr lvl="1"/>
            <a:r>
              <a:rPr lang="zh-CN" altLang="en-US" dirty="0"/>
              <a:t>时间固定、场地固定</a:t>
            </a:r>
            <a:endParaRPr lang="en-US" altLang="zh-CN" dirty="0"/>
          </a:p>
          <a:p>
            <a:pPr lvl="1"/>
            <a:r>
              <a:rPr lang="zh-CN" altLang="en-US" dirty="0"/>
              <a:t>会议内容</a:t>
            </a:r>
            <a:endParaRPr lang="en-US" altLang="zh-CN" dirty="0"/>
          </a:p>
          <a:p>
            <a:pPr lvl="2"/>
            <a:r>
              <a:rPr lang="zh-CN" altLang="en-US" dirty="0"/>
              <a:t>昨天做了什么</a:t>
            </a:r>
            <a:endParaRPr lang="en-US" altLang="zh-CN" dirty="0"/>
          </a:p>
          <a:p>
            <a:pPr lvl="2"/>
            <a:r>
              <a:rPr lang="zh-CN" altLang="en-US" dirty="0"/>
              <a:t>今天准备做什么</a:t>
            </a:r>
            <a:endParaRPr lang="en-US" altLang="zh-CN" dirty="0"/>
          </a:p>
          <a:p>
            <a:pPr lvl="2"/>
            <a:r>
              <a:rPr lang="zh-CN" altLang="en-US" dirty="0"/>
              <a:t>遇到什么问题</a:t>
            </a:r>
            <a:endParaRPr lang="en-US" altLang="zh-CN" dirty="0"/>
          </a:p>
          <a:p>
            <a:pPr lvl="3"/>
            <a:r>
              <a:rPr lang="zh-CN" altLang="en-US" dirty="0"/>
              <a:t>问题的解决方案不在会上讨论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>
                <a:solidFill>
                  <a:prstClr val="white"/>
                </a:solidFill>
              </a:rPr>
              <a:pPr/>
              <a:t>8</a:t>
            </a:fld>
            <a:endParaRPr lang="zh-CN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17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1pPr>
            <a:lvl2pPr marL="37801292" indent="-37345663"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2pPr>
            <a:lvl3pPr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3pPr>
            <a:lvl4pPr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4pPr>
            <a:lvl5pPr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5pPr>
            <a:lvl6pPr marL="45563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6pPr>
            <a:lvl7pPr marL="91125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7pPr>
            <a:lvl8pPr marL="136688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8pPr>
            <a:lvl9pPr marL="1822512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9pPr>
          </a:lstStyle>
          <a:p>
            <a:fld id="{0058BA41-D727-4DDC-8B9A-6E9EA39A88D7}" type="slidenum">
              <a:rPr lang="en-US" altLang="zh-CN" sz="1200">
                <a:solidFill>
                  <a:srgbClr val="000000"/>
                </a:solidFill>
                <a:latin typeface="Tahoma" pitchFamily="-108" charset="0"/>
              </a:rPr>
              <a:pPr/>
              <a:t>9</a:t>
            </a:fld>
            <a:endParaRPr lang="en-US" altLang="zh-CN" sz="1200">
              <a:solidFill>
                <a:srgbClr val="000000"/>
              </a:solidFill>
              <a:latin typeface="Tahoma" pitchFamily="-108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2660" y="1400834"/>
            <a:ext cx="7772718" cy="5457166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总体安排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  <a:p>
            <a:r>
              <a:rPr lang="zh-CN" altLang="en-US" dirty="0" smtClean="0"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相关要求</a:t>
            </a:r>
            <a:endParaRPr lang="en-US" altLang="zh-CN" dirty="0" smtClean="0"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  <a:p>
            <a:pPr lvl="1"/>
            <a:r>
              <a:rPr lang="zh-CN" altLang="en-US" dirty="0" smtClean="0"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版本管理要求</a:t>
            </a:r>
            <a:endParaRPr lang="en-US" altLang="zh-CN" dirty="0" smtClean="0"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  <a:p>
            <a:pPr lvl="1"/>
            <a:r>
              <a:rPr lang="zh-CN" altLang="en-US" dirty="0" smtClean="0"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开发要求</a:t>
            </a:r>
            <a:endParaRPr lang="en-US" altLang="zh-CN" dirty="0" smtClean="0"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  <a:p>
            <a:pPr lvl="1"/>
            <a:r>
              <a:rPr lang="zh-CN" altLang="en-US" dirty="0" smtClean="0"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出勤要求</a:t>
            </a:r>
            <a:endParaRPr lang="en-US" altLang="zh-CN" dirty="0" smtClean="0"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  <a:p>
            <a:pPr lvl="1"/>
            <a:r>
              <a:rPr lang="zh-CN" altLang="en-US" dirty="0"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答辩</a:t>
            </a:r>
            <a:r>
              <a:rPr lang="zh-CN" altLang="en-US" dirty="0" smtClean="0"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要求</a:t>
            </a:r>
            <a:endParaRPr lang="en-US" altLang="zh-CN" dirty="0" smtClean="0"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  <a:p>
            <a:pPr lvl="1"/>
            <a:r>
              <a:rPr lang="zh-CN" altLang="en-US" dirty="0" smtClean="0"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成绩组成</a:t>
            </a:r>
            <a:endParaRPr lang="en-US" altLang="zh-CN" dirty="0" smtClean="0"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注意事项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26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Kurose">
  <a:themeElements>
    <a:clrScheme name="1_Kuros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Kuros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Kuros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Kuros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6187</TotalTime>
  <Words>1298</Words>
  <Application>Microsoft Office PowerPoint</Application>
  <PresentationFormat>全屏显示(4:3)</PresentationFormat>
  <Paragraphs>257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Arial Unicode MS</vt:lpstr>
      <vt:lpstr>ＭＳ Ｐゴシック</vt:lpstr>
      <vt:lpstr>ZapfDingbats</vt:lpstr>
      <vt:lpstr>宋体</vt:lpstr>
      <vt:lpstr>宋体</vt:lpstr>
      <vt:lpstr>微软雅黑</vt:lpstr>
      <vt:lpstr>Calibri</vt:lpstr>
      <vt:lpstr>Comic Sans MS</vt:lpstr>
      <vt:lpstr>Tahoma</vt:lpstr>
      <vt:lpstr>Times New Roman</vt:lpstr>
      <vt:lpstr>Wingdings</vt:lpstr>
      <vt:lpstr>1_Kurose</vt:lpstr>
      <vt:lpstr>2018软件开发技术大型课程设计  (大二暑期大作业) </vt:lpstr>
      <vt:lpstr>Outline</vt:lpstr>
      <vt:lpstr>Outline</vt:lpstr>
      <vt:lpstr>时间安排</vt:lpstr>
      <vt:lpstr>项目 (20组)</vt:lpstr>
      <vt:lpstr>指导教师</vt:lpstr>
      <vt:lpstr>机房设施</vt:lpstr>
      <vt:lpstr>交流</vt:lpstr>
      <vt:lpstr>Outline</vt:lpstr>
      <vt:lpstr>版本管理要求</vt:lpstr>
      <vt:lpstr>开发要求</vt:lpstr>
      <vt:lpstr>出勤要求</vt:lpstr>
      <vt:lpstr>验收答辩要求</vt:lpstr>
      <vt:lpstr>大作业成绩组成</vt:lpstr>
      <vt:lpstr>大作业成绩组成</vt:lpstr>
      <vt:lpstr>Outline</vt:lpstr>
      <vt:lpstr>安全问题</vt:lpstr>
      <vt:lpstr>机房管理</vt:lpstr>
      <vt:lpstr>机房管理(续)</vt:lpstr>
      <vt:lpstr>机房管理(续)</vt:lpstr>
      <vt:lpstr>其他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服务管理 IT Service Management</dc:title>
  <dc:creator>Yu</dc:creator>
  <cp:lastModifiedBy>bjshen</cp:lastModifiedBy>
  <cp:revision>598</cp:revision>
  <dcterms:created xsi:type="dcterms:W3CDTF">2012-09-02T09:15:10Z</dcterms:created>
  <dcterms:modified xsi:type="dcterms:W3CDTF">2018-06-21T13:43:28Z</dcterms:modified>
</cp:coreProperties>
</file>