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621" r:id="rId3"/>
    <p:sldId id="554" r:id="rId4"/>
    <p:sldId id="555" r:id="rId5"/>
    <p:sldId id="622" r:id="rId6"/>
    <p:sldId id="556" r:id="rId7"/>
    <p:sldId id="62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7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EDB0A4-D68D-4B5D-8C98-D895218E3D1C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37D39-0437-4D69-A2E5-2462B8F150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651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F37D39-0437-4D69-A2E5-2462B8F1509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051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5367C904-9DA5-C2D3-4A72-356305447F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5C032B-E190-49B4-8308-293E06EAA9C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1F87EA3-7418-A5CE-AB60-97656B179A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21B6367-373D-C2E7-8F3D-C072CD8F0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891B0D92-C860-BD7A-817D-A448B91CE2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37CEEBA-5488-4673-870C-D5733F6A0F3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644847A-355E-6042-CDF5-2FE253497A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3A8ECDD1-8247-0F62-4096-64FD03BF82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添加了手机匹配，</a:t>
            </a:r>
            <a:r>
              <a:rPr lang="en-US" altLang="zh-CN" dirty="0"/>
              <a:t>uc-1 unlock</a:t>
            </a:r>
            <a:r>
              <a:rPr lang="zh-CN" altLang="en-US"/>
              <a:t>应该不怎么需要修改，主要修改</a:t>
            </a:r>
            <a:r>
              <a:rPr lang="en-US" altLang="zh-CN" dirty="0"/>
              <a:t>sub use case UC-7 </a:t>
            </a:r>
            <a:r>
              <a:rPr lang="en-US" altLang="zh-CN" dirty="0" err="1"/>
              <a:t>authenticateUser</a:t>
            </a:r>
            <a:endParaRPr lang="en-US" altLang="en-US" dirty="0"/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5367C904-9DA5-C2D3-4A72-356305447F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5C032B-E190-49B4-8308-293E06EAA9C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71F87EA3-7418-A5CE-AB60-97656B179A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21B6367-373D-C2E7-8F3D-C072CD8F0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19178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6E3F4304-CEB5-490A-0BC4-8C8EBC692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EEEB13-0B0A-4870-A192-A315AD8C555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C556839-779B-5BE3-1025-68F82D823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CBE1A50-1CEC-3AB1-0186-E230FBC4D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6E3F4304-CEB5-490A-0BC4-8C8EBC6928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EEEB13-0B0A-4870-A192-A315AD8C555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C556839-779B-5BE3-1025-68F82D8230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ACBE1A50-1CEC-3AB1-0186-E230FBC4D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24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7BCA3-8578-5918-BB33-9955E358E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051376-0C39-39F1-0461-CC6C45E7DF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D046D-B653-FFDD-ECCE-76D21344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127F20-A6A5-1451-931A-553515F7A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858230-1A7C-CC75-2649-132C68A8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53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25782-4E7D-038B-C555-E0EF4C53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03415D-FF80-5AEE-375B-7E9C2E34D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678705-F88C-6C7D-4513-74999B8E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506800-DCB5-9BB6-F792-5633585D7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9CE86-215B-6307-7435-4920B9D9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13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D6BE21-9C29-DC9D-D117-CD42DBBCA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9756E0-EE1C-00ED-A6B2-E826A0C5A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68EA88-DC91-8037-910E-1C942016D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D5A57-ED1E-D7C5-4D38-01AA1BD40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DE5C4B-A798-DC9B-07CE-C4F97A91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533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2A2F2E-7062-A42E-E5A8-581C3F7F8D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A450E9C-ED12-7F8E-5DB2-77F3EECC2B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9490AB-5BF3-6F76-BB84-F39E094DE0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59508-E3AE-41C4-8F82-BF9156133F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2646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rgbClr val="680000"/>
              </a:buClr>
              <a:buFont typeface="Wingdings" panose="05000000000000000000" pitchFamily="2" charset="2"/>
              <a:buChar char="q"/>
              <a:defRPr>
                <a:latin typeface="AvantGarde Bk BT" panose="020B0402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389AEA-4056-A696-A273-807101007C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8A15EF-B59D-D315-C244-8403349264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BC33E5-9E19-839B-59C3-55D344E2E4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0B24D-1DD8-418F-AE3E-587E739FE1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388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BF5360-BBB6-5D70-0B8F-F7F48AE74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5C5160-CCAB-F7A1-6921-ED1736C6C1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1727DA0-FAD2-F7F7-7FAF-AAF5C60BA3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5F76A4-1288-4565-A6CF-2506238782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598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3100" y="1600200"/>
            <a:ext cx="5505451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1752" y="1600200"/>
            <a:ext cx="5505449" cy="46815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D58A2-AD5B-FCAB-5CF0-8BCB24202A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418747-0147-0A04-6602-733C0B9088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A85E6-14F0-982D-6509-28D10C7A75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93704-A25E-4AF0-864E-C58B11DB4B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3367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3D18E54-AD71-A7D1-F3E4-CF85B72CE9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6AC422-616F-E759-2816-8C2C14F50A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FF2B236-6760-014E-2DAD-BFEBB3025A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474B2-DCD7-4E59-A6D4-5D04170F42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1232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>
                <a:latin typeface="Arial Rounded MT Bold" panose="020F07040305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E65DEBD-3A58-E531-AEC4-323F4B73B8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5C863B6-CB98-A148-7885-D0DD3BFF4F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0ACFD1D-3555-FFE2-5291-CABFAFFC4A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3E886-C116-47E9-A66E-B40B8C3196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2949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AA25769-AE53-F0F0-9DDA-07A3AFCE53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E9AE1E0-6F10-2626-B705-C44AFF13E9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73C1042-BD13-B3F8-3363-42E0234ED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D21F2B-C065-4008-93AA-9D78C24481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030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841617-1EBF-1966-CFFF-894414B0443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888921-1846-7E8B-0B65-2D2A1815296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6878C7-8E73-CB35-33A0-CF13CAF396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B585D-E9AE-48D2-9584-2CD25F4B1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4045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1AA7C-360D-03F4-B10E-376ED53CB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B114BC-B132-9551-F0BC-30B9E9C6E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83C1F-4AE8-8EC1-2BF4-848FB9F4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74F354-2B68-11AC-2B83-01F724CF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AD9973-8A85-A8FC-B933-6C599BD3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286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2FB725-FC84-5874-A882-80E2E1E898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32BA7C-43BD-2675-E4F3-5B79390638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F8DAB9-5386-3242-392E-340DAD99E1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513467-1FA9-47DF-8499-A6FACE85E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15305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237F150-0075-FA98-79CB-3109E0202D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2F298C-FB93-281E-F718-A93E627E00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53FF311-EE5A-597E-A80A-A01F836B7FB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1241CE-225E-44A7-9F0B-C7BBED565F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05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80501" y="152400"/>
            <a:ext cx="2857500" cy="61293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152400"/>
            <a:ext cx="8369300" cy="6129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F77CC93-A1DE-8AC5-CEF3-7AD4785FC9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2546D9-BF35-A667-0CA4-00FEB07BB4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4804D6-09B3-E448-A782-9E7EEB7F7D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E2802-13D9-4641-9EE3-0775D94528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787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656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F8764-F5D1-DC33-4C9D-65A7954B8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F62FFF-1C3D-576F-D8F3-563561443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1A8007-2509-7468-3D9C-15D11A43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5B857-CA89-1A50-FDD8-82F4E6363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70B558-C52F-F3F0-3F39-096B68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49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49CFE-27D0-BA99-EA27-E3D0FC3C8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2BFAD-78F7-66AF-64BB-41824D748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21718A-2675-233E-52BC-F430BC9A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4FC21A-8B62-1476-8945-E46CE469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390FB8-038C-57A8-184B-BD7360A2D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CCD77B-E8BA-E6F0-2203-C38722FA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7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2F511-35F0-A255-176D-FDE22F2B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B364E7-637D-CB45-FF5F-2360E231E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CED9BD-2262-2EAA-DD53-CF24A70C8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4A437B-3DF2-FB39-C6AB-5D08D7410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26D115-9E93-7112-CF8B-5FCE0CC98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6114EA-D283-0CFC-018C-16B996C2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2A19AD-5492-6A0A-B0FD-C744FDDC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C10A78-B8F4-0A9A-5519-6A0E4447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65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1E71E-DBD4-478C-F69D-A7B2645E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24B75F-D160-869A-A959-893ACDD9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9974AB-D44E-F97A-0DAD-E47E1AFEF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DF90EB-3341-7EC7-5B7E-03D935EE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6290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2A3515-616B-6B1E-8DF2-A56F1116B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1C437D-E749-E879-AC17-1D230152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0634E4-9171-44B1-31AE-662BB7C5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727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8F2F6-05A4-007D-D335-833007E5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826ED-3600-B8E0-CF9E-1CAD01032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3EDDE7-D3D3-8459-50E8-F845B04B9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75639B-0CB3-BD28-90A7-26591EBC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6FF928-88AF-9636-36DC-2595895A7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D13B48-9A72-7508-B9E8-C08E67E2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88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C553CC-A673-3579-4DDB-B7F5AD0F2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86157C2-38D1-102B-CA83-4013A7B1F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D5968A-E76F-7D0B-75E2-068880FAB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E1FE0-E54A-670B-62A9-E65588C9F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F9AE8-7A3C-4E0C-9421-39F67F60FAF4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B2A56-977E-C2D8-3F03-407EEAA02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9DE85-BDCF-64E1-E408-8D1C7AF7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730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CFD4B86-8595-3F09-19B6-45BB33A3B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00D9FA-D687-154F-19B2-C93C2FC55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E78833-84E4-B3D8-E80C-036479DC4A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F9AE8-7A3C-4E0C-9421-39F67F60FAF4}" type="datetimeFigureOut">
              <a:rPr lang="zh-CN" altLang="en-US" smtClean="0"/>
              <a:t>2023/10/8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F34C0D-32CA-95E2-671A-44A2D65DD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9C5D2-73BD-1C63-7A6F-A0C37BB62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50F66-74CE-406A-8B8E-A046F71DE0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69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E7576BA-08CF-254B-D4A2-9D45AADFA7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152400"/>
            <a:ext cx="1143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EC19FC-4545-23B1-ABC4-5D02E0CDB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3101" y="1600200"/>
            <a:ext cx="11214100" cy="4681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78CBA4-180B-5EFB-CFE8-9462C021017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49A408E-2399-27AB-EFC1-CF58957761D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69BE0E0-1F3C-FCDF-13FC-845DB11F062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4F1A161-0029-4D39-9B37-247D0DA470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33170090-0790-A68C-960E-2440482F528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1371600"/>
            <a:ext cx="1219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25798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3AC37-8394-F946-7E35-324A0F0C0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 case diagram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CBE159-406E-B988-4963-5CAAD92D0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41" y="1535280"/>
            <a:ext cx="10937831" cy="48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68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>
            <a:extLst>
              <a:ext uri="{FF2B5EF4-FFF2-40B4-BE49-F238E27FC236}">
                <a16:creationId xmlns:a16="http://schemas.microsoft.com/office/drawing/2014/main" id="{E086905A-3129-83B6-8EF7-741E61CB1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Case 1: Unlock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5948E7-3BBC-E325-378A-4BC9E9FCC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119015"/>
              </p:ext>
            </p:extLst>
          </p:nvPr>
        </p:nvGraphicFramePr>
        <p:xfrm>
          <a:off x="2168525" y="1692275"/>
          <a:ext cx="7932738" cy="4724404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UC-1: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Requirem’ts: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REQ1, REQ3, REQ4, and REQ5 stated in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able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kumimoji="0" lang="zh-CN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REQs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Initiating Actor: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 of: Tenant, Landlord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Actor’s Goal: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disarm the lock and enter, and get space lighted up automatically.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Participating Actors: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LockDevice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LightSwitch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Timer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1781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The set of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information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stored in the system database is non-empty.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• The system displays the menu of available functions; at the door keypad the menu choices are “Lock” and “Unlock.”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1781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auto-lock timer has started countdown from 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autoLockInterval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 for Main Success Scenario: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arrives at the door and selects the menu item “Unlock”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include::</a:t>
                      </a:r>
                      <a:r>
                        <a:rPr kumimoji="0" lang="en-US" altLang="en-US" sz="1400" b="0" i="1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AuthenticateUser</a:t>
                      </a:r>
                      <a:r>
                        <a:rPr kumimoji="0" lang="en-US" altLang="en-US" sz="14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(UC-7)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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(a) signals to the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the lock status, e.g., “disarmed,” (b) signals to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LockDevice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disarm the lock, and (c) signals to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LightSwitch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turn the light on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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signals to the </a:t>
                      </a: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Timer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start the auto-lock timer countdown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opens the door, enters the home [and shuts the door and locks]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2022" name="Text Box 5">
            <a:extLst>
              <a:ext uri="{FF2B5EF4-FFF2-40B4-BE49-F238E27FC236}">
                <a16:creationId xmlns:a16="http://schemas.microsoft.com/office/drawing/2014/main" id="{3305F3A2-EC01-E146-925B-52200A103F5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54950" y="1068389"/>
            <a:ext cx="262255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REQ1: Keep door locked and auto-lock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REQ2: Lock when “LOCK” pressed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REQ3: Unlock when valid key provided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REQ4: Allow mistakes but prevent dictionary attacks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REQ5: Maintain a history log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REQ6: Adding/removing users at runtime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REQ7: Configuring the device activation preferences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REQ8: Inspecting the access history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rgbClr val="000000"/>
                </a:solidFill>
                <a:latin typeface="Arial" panose="020B0604020202020204" pitchFamily="34" charset="0"/>
              </a:rPr>
              <a:t>REQ9: Filing inquiries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3">
            <a:extLst>
              <a:ext uri="{FF2B5EF4-FFF2-40B4-BE49-F238E27FC236}">
                <a16:creationId xmlns:a16="http://schemas.microsoft.com/office/drawing/2014/main" id="{460BC9AC-DF20-C0B4-6E9F-CD061B70FD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Subroutine «include» Use Case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EBBFD86-68DB-58C7-DFF4-C27A9851CC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232000"/>
              </p:ext>
            </p:extLst>
          </p:nvPr>
        </p:nvGraphicFramePr>
        <p:xfrm>
          <a:off x="2387600" y="1468438"/>
          <a:ext cx="7315200" cy="5443544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391140425"/>
                    </a:ext>
                  </a:extLst>
                </a:gridCol>
                <a:gridCol w="444500">
                  <a:extLst>
                    <a:ext uri="{9D8B030D-6E8A-4147-A177-3AD203B41FA5}">
                      <a16:colId xmlns:a16="http://schemas.microsoft.com/office/drawing/2014/main" val="1648017843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959194367"/>
                    </a:ext>
                  </a:extLst>
                </a:gridCol>
                <a:gridCol w="220662">
                  <a:extLst>
                    <a:ext uri="{9D8B030D-6E8A-4147-A177-3AD203B41FA5}">
                      <a16:colId xmlns:a16="http://schemas.microsoft.com/office/drawing/2014/main" val="2259773242"/>
                    </a:ext>
                  </a:extLst>
                </a:gridCol>
                <a:gridCol w="5794375">
                  <a:extLst>
                    <a:ext uri="{9D8B030D-6E8A-4147-A177-3AD203B41FA5}">
                      <a16:colId xmlns:a16="http://schemas.microsoft.com/office/drawing/2014/main" val="2749015317"/>
                    </a:ext>
                  </a:extLst>
                </a:gridCol>
              </a:tblGrid>
              <a:tr h="30321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Use Case UC-7:</a:t>
                      </a:r>
                      <a:endParaRPr kumimoji="0" lang="en-US" altLang="zh-CN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AuthenticateUser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(sub-use case)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110643"/>
                  </a:ext>
                </a:extLst>
              </a:tr>
              <a:tr h="439738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Related Requirements: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REQ3, REQ4 stated in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able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of</a:t>
                      </a:r>
                      <a:r>
                        <a:rPr kumimoji="0" lang="zh-C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REQs</a:t>
                      </a:r>
                    </a:p>
                  </a:txBody>
                  <a:tcPr marL="73025" marR="3683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36160"/>
                  </a:ext>
                </a:extLst>
              </a:tr>
              <a:tr h="22066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Initiating Actor: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Any of: Tenant, Landlord</a:t>
                      </a:r>
                    </a:p>
                  </a:txBody>
                  <a:tcPr marL="73025" marR="3683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325637"/>
                  </a:ext>
                </a:extLst>
              </a:tr>
              <a:tr h="22066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Actor’s Goal: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To be positively identified by the system (at the door interface).</a:t>
                      </a:r>
                    </a:p>
                  </a:txBody>
                  <a:tcPr marL="73025" marR="3683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3327118"/>
                  </a:ext>
                </a:extLst>
              </a:tr>
              <a:tr h="439738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Participating Actors: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AlarmBell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Police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marL="73025" marR="3683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7467448"/>
                  </a:ext>
                </a:extLst>
              </a:tr>
              <a:tr h="48736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Preconditions: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184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 The set of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information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stored in the system database is non-empty.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• The counter of authentication attempts equals zero.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957012"/>
                  </a:ext>
                </a:extLst>
              </a:tr>
              <a:tr h="220663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Postconditions: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18415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None worth mentioning.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365138"/>
                  </a:ext>
                </a:extLst>
              </a:tr>
              <a:tr h="415925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Flow of Events for Main Success Scenario: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537523"/>
                  </a:ext>
                </a:extLst>
              </a:tr>
              <a:tr h="220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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prompts the actor for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proximity of user’s phone using the Bluetooth network.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098095"/>
                  </a:ext>
                </a:extLst>
              </a:tr>
              <a:tr h="220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turns on the phone's Bluetooth and holds the phone close to the sensing zone on the screen.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81419"/>
                  </a:ext>
                </a:extLst>
              </a:tr>
              <a:tr h="220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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 (a) verifies that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the phone matching succeeds through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PhoneReco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and (b) signals to the actor the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phone matching success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788415"/>
                  </a:ext>
                </a:extLst>
              </a:tr>
              <a:tr h="220663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Flow of Events for Extensions (Alternate Scenarios):</a:t>
                      </a:r>
                      <a:endParaRPr kumimoji="0" lang="en-US" altLang="zh-CN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39632"/>
                  </a:ext>
                </a:extLst>
              </a:tr>
              <a:tr h="220663">
                <a:tc grid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2a. 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failes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to match the phone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925317"/>
                  </a:ext>
                </a:extLst>
              </a:tr>
              <a:tr h="220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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(a) detects error, (b) marks a failed attempt, and (c) signals to the actor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320269"/>
                  </a:ext>
                </a:extLst>
              </a:tr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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1.a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(a) detects that the count of failed attempts exceeds the maximum allowed number, (b) signals to sound </a:t>
                      </a:r>
                      <a:r>
                        <a:rPr kumimoji="0" lang="en-US" altLang="zh-CN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AlarmBell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, and (c) notifies the 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Police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actor of a possible break-in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11166"/>
                  </a:ext>
                </a:extLst>
              </a:tr>
              <a:tr h="220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endParaRPr kumimoji="0" lang="en-US" altLang="zh-CN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Tenant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successfully matched the phone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725899"/>
                  </a:ext>
                </a:extLst>
              </a:tr>
              <a:tr h="2206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Same as in Step 3 above</a:t>
                      </a: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4589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3">
            <a:extLst>
              <a:ext uri="{FF2B5EF4-FFF2-40B4-BE49-F238E27FC236}">
                <a16:creationId xmlns:a16="http://schemas.microsoft.com/office/drawing/2014/main" id="{E086905A-3129-83B6-8EF7-741E61CB16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Case 4: </a:t>
            </a:r>
            <a:r>
              <a:rPr lang="en-US" altLang="zh-CN" dirty="0" err="1"/>
              <a:t>RetireUser</a:t>
            </a:r>
            <a:endParaRPr lang="en-US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D5948E7-3BBC-E325-378A-4BC9E9FCC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514085"/>
              </p:ext>
            </p:extLst>
          </p:nvPr>
        </p:nvGraphicFramePr>
        <p:xfrm>
          <a:off x="2129631" y="1395496"/>
          <a:ext cx="7932738" cy="4724404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230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UC-4: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RetireUser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Requirem’ts: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REQ6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Initiating Actor: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Actor’s Goal: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remove departed residents at runtime.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Participating Actors: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Tennant</a:t>
                      </a:r>
                    </a:p>
                  </a:txBody>
                  <a:tcPr marL="70647" marR="3563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500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Preconditions: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1781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 worth mentioning . (But note that this use case is only available on the main computer and not at the door.)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488"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Postconditions:</a:t>
                      </a:r>
                      <a:endParaRPr kumimoji="0" lang="en-US" alt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0647" marR="1781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modified data is stored into the database.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7800">
                <a:tc grid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Flow of Events for Main Success Scenario: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selects the menu item “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ManageUser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938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identification: Include Login (UC-8)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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(a)displays the options of activities available to the Landlord (including “</a:t>
                      </a:r>
                      <a:r>
                        <a:rPr kumimoji="0" lang="en-US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AddUser"and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</a:t>
                      </a: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Retire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User"), and (b) prompts the Landlord to make selection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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Landlord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selects the activity “Retire User," and delete the data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itchFamily="2" charset="2"/>
                        </a:rPr>
                        <a:t></a:t>
                      </a:r>
                      <a:endParaRPr kumimoji="0" lang="en-US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348" marR="66348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</a:t>
                      </a: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(a) delete the data on a persistent storage, and (b) signals completion</a:t>
                      </a:r>
                    </a:p>
                  </a:txBody>
                  <a:tcPr marL="66348" marR="66348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2022" name="Text Box 5">
            <a:extLst>
              <a:ext uri="{FF2B5EF4-FFF2-40B4-BE49-F238E27FC236}">
                <a16:creationId xmlns:a16="http://schemas.microsoft.com/office/drawing/2014/main" id="{3305F3A2-EC01-E146-925B-52200A103F5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54950" y="1068389"/>
            <a:ext cx="2622550" cy="1247775"/>
          </a:xfrm>
          <a:prstGeom prst="rect">
            <a:avLst/>
          </a:prstGeom>
          <a:solidFill>
            <a:schemeClr val="bg1"/>
          </a:solidFill>
          <a:ln w="57150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REQ1: Keep door locked and auto-lock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REQ2: Lock when “LOCK” pressed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REQ3: Unlock when valid key provided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REQ4: Allow mistakes but prevent dictionary attacks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REQ5: Maintain a history log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REQ6: Adding/removing users at runtime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REQ7: Configuring the device activation preferences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REQ8: Inspecting the access history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REQ9: Filing inquiries</a:t>
            </a:r>
          </a:p>
        </p:txBody>
      </p:sp>
    </p:spTree>
    <p:extLst>
      <p:ext uri="{BB962C8B-B14F-4D97-AF65-F5344CB8AC3E}">
        <p14:creationId xmlns:p14="http://schemas.microsoft.com/office/powerpoint/2010/main" val="424685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>
            <a:extLst>
              <a:ext uri="{FF2B5EF4-FFF2-40B4-BE49-F238E27FC236}">
                <a16:creationId xmlns:a16="http://schemas.microsoft.com/office/drawing/2014/main" id="{97F27AC2-3216-10AD-FA37-F3C12ADFB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Acceptance Test Case for</a:t>
            </a:r>
            <a:br>
              <a:rPr lang="en-US" altLang="en-US" sz="3600" dirty="0"/>
            </a:br>
            <a:r>
              <a:rPr lang="en-US" altLang="en-US" sz="3600" dirty="0">
                <a:solidFill>
                  <a:srgbClr val="FF0000"/>
                </a:solidFill>
              </a:rPr>
              <a:t>UC-1 Unlock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35A4F0-D28C-510F-54A0-7E7230EFF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1375059"/>
              </p:ext>
            </p:extLst>
          </p:nvPr>
        </p:nvGraphicFramePr>
        <p:xfrm>
          <a:off x="2297114" y="2009775"/>
          <a:ext cx="7418387" cy="4065588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Test-case Identifier: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TC-1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Tested: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UC-1, main success scenario, and UC-7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82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Pass/fail Criteria: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test passes if the user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successfully matched the phone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that is contained in the database, with less than a maximum allowed number of unsuccessful attempts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Data: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phone, door identifier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Procedure: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821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1.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fail to match the phone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a valid door identifier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beeps to indicate failure;</a:t>
                      </a:r>
                      <a:b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records unsuccessful attempt in the database;</a:t>
                      </a:r>
                      <a:b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prompts the user to try again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38212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 2. </a:t>
                      </a: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successfully match the phone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door identifier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flashes a green light to indicate success;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records successful access in the database;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disarms the lock device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3">
            <a:extLst>
              <a:ext uri="{FF2B5EF4-FFF2-40B4-BE49-F238E27FC236}">
                <a16:creationId xmlns:a16="http://schemas.microsoft.com/office/drawing/2014/main" id="{97F27AC2-3216-10AD-FA37-F3C12ADFB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Acceptance Test Case for</a:t>
            </a:r>
            <a:br>
              <a:rPr lang="en-US" altLang="en-US" sz="3600" dirty="0"/>
            </a:br>
            <a:r>
              <a:rPr lang="en-US" altLang="en-US" sz="3600" dirty="0">
                <a:solidFill>
                  <a:srgbClr val="FF0000"/>
                </a:solidFill>
              </a:rPr>
              <a:t>UC-4 </a:t>
            </a:r>
            <a:r>
              <a:rPr lang="en-US" altLang="en-US" sz="3600" dirty="0" err="1">
                <a:solidFill>
                  <a:srgbClr val="FF0000"/>
                </a:solidFill>
              </a:rPr>
              <a:t>RetireUser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35A4F0-D28C-510F-54A0-7E7230EFF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988013"/>
              </p:ext>
            </p:extLst>
          </p:nvPr>
        </p:nvGraphicFramePr>
        <p:xfrm>
          <a:off x="2297114" y="2009775"/>
          <a:ext cx="7446950" cy="3789445"/>
        </p:xfrm>
        <a:graphic>
          <a:graphicData uri="http://schemas.openxmlformats.org/drawingml/2006/table">
            <a:tbl>
              <a:tblPr/>
              <a:tblGrid>
                <a:gridCol w="2280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4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Test-case Identifier: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TC-4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4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 Tested: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UC-1, main success scenario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4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Pass/fail Criteria: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test passes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removed tenant can’t unlock the previous lock with less than a maximum allowed number of unsuccessful attempts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4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Data:</a:t>
                      </a: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phone of removed tenant, door identifier</a:t>
                      </a:r>
                    </a:p>
                  </a:txBody>
                  <a:tcPr marL="68581" marR="68581" marT="0" marB="0" anchor="ctr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496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Procedure: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Result:</a:t>
                      </a: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4487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fail to match the phone </a:t>
                      </a: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a valid door identifier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 beeps to indicate failure;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records unsuccessful attempt in the database;</a:t>
                      </a:r>
                      <a:b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prompts the user to try again</a:t>
                      </a: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74487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Comic Sans MS" panose="030F0902030302020204" pitchFamily="66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14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1" marR="68581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94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1055</Words>
  <Application>Microsoft Office PowerPoint</Application>
  <PresentationFormat>宽屏</PresentationFormat>
  <Paragraphs>158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AvantGarde Bk BT</vt:lpstr>
      <vt:lpstr>等线</vt:lpstr>
      <vt:lpstr>等线 Light</vt:lpstr>
      <vt:lpstr>Arial</vt:lpstr>
      <vt:lpstr>Arial Rounded MT Bold</vt:lpstr>
      <vt:lpstr>Comic Sans MS</vt:lpstr>
      <vt:lpstr>Times New Roman</vt:lpstr>
      <vt:lpstr>Wingdings</vt:lpstr>
      <vt:lpstr>Office 主题​​</vt:lpstr>
      <vt:lpstr>Default Design</vt:lpstr>
      <vt:lpstr>Use case diagram</vt:lpstr>
      <vt:lpstr>Use Case 1: Unlock</vt:lpstr>
      <vt:lpstr>Subroutine «include» Use Case</vt:lpstr>
      <vt:lpstr>Use Case 4: RetireUser</vt:lpstr>
      <vt:lpstr>Acceptance Test Case for UC-1 Unlock</vt:lpstr>
      <vt:lpstr>Acceptance Test Case for UC-4 RetireUser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勇军 杨</dc:creator>
  <cp:lastModifiedBy>勇军 杨</cp:lastModifiedBy>
  <cp:revision>5</cp:revision>
  <dcterms:created xsi:type="dcterms:W3CDTF">2023-10-08T11:28:15Z</dcterms:created>
  <dcterms:modified xsi:type="dcterms:W3CDTF">2023-10-08T12:27:40Z</dcterms:modified>
</cp:coreProperties>
</file>