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trictFirstAndLastChars="0" saveSubsetFonts="1">
  <p:sldMasterIdLst>
    <p:sldMasterId id="2147483674" r:id="rId6"/>
  </p:sldMasterIdLst>
  <p:notesMasterIdLst>
    <p:notesMasterId r:id="rId10"/>
  </p:notesMasterIdLst>
  <p:handoutMasterIdLst>
    <p:handoutMasterId r:id="rId8"/>
  </p:handoutMasterIdLst>
  <p:sldIdLst>
    <p:sldId id="256" r:id="rId12"/>
    <p:sldId id="257" r:id="rId13"/>
    <p:sldId id="286" r:id="rId14"/>
    <p:sldId id="284" r:id="rId15"/>
    <p:sldId id="269" r:id="rId16"/>
    <p:sldId id="270" r:id="rId17"/>
    <p:sldId id="287" r:id="rId18"/>
    <p:sldId id="271" r:id="rId19"/>
    <p:sldId id="272" r:id="rId20"/>
    <p:sldId id="273" r:id="rId21"/>
    <p:sldId id="274" r:id="rId22"/>
    <p:sldId id="275" r:id="rId23"/>
    <p:sldId id="276" r:id="rId24"/>
    <p:sldId id="288" r:id="rId25"/>
    <p:sldId id="289" r:id="rId26"/>
    <p:sldId id="277" r:id="rId27"/>
    <p:sldId id="278" r:id="rId28"/>
    <p:sldId id="279" r:id="rId29"/>
    <p:sldId id="280" r:id="rId30"/>
    <p:sldId id="293" r:id="rId31"/>
    <p:sldId id="292" r:id="rId32"/>
    <p:sldId id="290" r:id="rId33"/>
    <p:sldId id="291" r:id="rId34"/>
  </p:sldIdLst>
  <p:sldSz cx="9144000" cy="6858000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0" userDrawn="0">
          <p15:clr>
            <a:srgbClr val="A4A3A4"/>
          </p15:clr>
        </p15:guide>
        <p15:guide id="2" pos="2879" userDrawn="0">
          <p15:clr>
            <a:srgbClr val="A4A3A4"/>
          </p15:clr>
        </p15:guide>
        <p15:guide id="3" pos="5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2193" autoAdjust="0"/>
    <p:restoredTop sz="97248" autoAdjust="0"/>
  </p:normalViewPr>
  <p:slideViewPr>
    <p:cSldViewPr snapToGrid="0" snapToObjects="1">
      <p:cViewPr varScale="1">
        <p:scale>
          <a:sx n="75" d="100"/>
          <a:sy n="75" d="100"/>
        </p:scale>
        <p:origin x="-634" y="-86"/>
      </p:cViewPr>
      <p:guideLst>
        <p:guide orient="horz"/>
        <p:guide pos="2879"/>
        <p:guide pos="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>
      <p:cViewPr>
        <p:scale>
          <a:sx n="100" d="100"/>
          <a:sy n="100" d="100"/>
        </p:scale>
        <p:origin x="-780" y="1956"/>
      </p:cViewPr>
      <p:guideLst>
        <p:guide orient="horz"/>
        <p:guide pos="2879"/>
        <p:guide pos="5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microsoft.com/office/2015/10/relationships/revisionInfo" Target="revisionInfo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handoutMaster" Target="handoutMasters/handoutMaster1.xml"></Relationship><Relationship Id="rId10" Type="http://schemas.openxmlformats.org/officeDocument/2006/relationships/notesMaster" Target="notesMasters/notesMaster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5" Type="http://schemas.openxmlformats.org/officeDocument/2006/relationships/slide" Target="slides/slide4.xml"></Relationship><Relationship Id="rId16" Type="http://schemas.openxmlformats.org/officeDocument/2006/relationships/slide" Target="slides/slide5.xml"></Relationship><Relationship Id="rId17" Type="http://schemas.openxmlformats.org/officeDocument/2006/relationships/slide" Target="slides/slide6.xml"></Relationship><Relationship Id="rId18" Type="http://schemas.openxmlformats.org/officeDocument/2006/relationships/slide" Target="slides/slide7.xml"></Relationship><Relationship Id="rId19" Type="http://schemas.openxmlformats.org/officeDocument/2006/relationships/slide" Target="slides/slide8.xml"></Relationship><Relationship Id="rId20" Type="http://schemas.openxmlformats.org/officeDocument/2006/relationships/slide" Target="slides/slide9.xml"></Relationship><Relationship Id="rId21" Type="http://schemas.openxmlformats.org/officeDocument/2006/relationships/slide" Target="slides/slide10.xml"></Relationship><Relationship Id="rId22" Type="http://schemas.openxmlformats.org/officeDocument/2006/relationships/slide" Target="slides/slide11.xml"></Relationship><Relationship Id="rId23" Type="http://schemas.openxmlformats.org/officeDocument/2006/relationships/slide" Target="slides/slide12.xml"></Relationship><Relationship Id="rId24" Type="http://schemas.openxmlformats.org/officeDocument/2006/relationships/slide" Target="slides/slide13.xml"></Relationship><Relationship Id="rId25" Type="http://schemas.openxmlformats.org/officeDocument/2006/relationships/slide" Target="slides/slide14.xml"></Relationship><Relationship Id="rId26" Type="http://schemas.openxmlformats.org/officeDocument/2006/relationships/slide" Target="slides/slide15.xml"></Relationship><Relationship Id="rId27" Type="http://schemas.openxmlformats.org/officeDocument/2006/relationships/slide" Target="slides/slide16.xml"></Relationship><Relationship Id="rId28" Type="http://schemas.openxmlformats.org/officeDocument/2006/relationships/slide" Target="slides/slide17.xml"></Relationship><Relationship Id="rId29" Type="http://schemas.openxmlformats.org/officeDocument/2006/relationships/slide" Target="slides/slide18.xml"></Relationship><Relationship Id="rId30" Type="http://schemas.openxmlformats.org/officeDocument/2006/relationships/slide" Target="slides/slide19.xml"></Relationship><Relationship Id="rId31" Type="http://schemas.openxmlformats.org/officeDocument/2006/relationships/slide" Target="slides/slide20.xml"></Relationship><Relationship Id="rId32" Type="http://schemas.openxmlformats.org/officeDocument/2006/relationships/slide" Target="slides/slide21.xml"></Relationship><Relationship Id="rId33" Type="http://schemas.openxmlformats.org/officeDocument/2006/relationships/slide" Target="slides/slide22.xml"></Relationship><Relationship Id="rId34" Type="http://schemas.openxmlformats.org/officeDocument/2006/relationships/slide" Target="slides/slide23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5.JP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5.JP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6.jpe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6.jpeg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7.jpeg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7.jpe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8.jpeg"></Relationship><Relationship Id="rId3" Type="http://schemas.openxmlformats.org/officeDocument/2006/relationships/image" Target="../media/fImage81817526334.png"></Relationship><Relationship Id="rId4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8.jpeg"></Relationship><Relationship Id="rId3" Type="http://schemas.openxmlformats.org/officeDocument/2006/relationships/image" Target="../media/fImage81817536500.png"></Relationship><Relationship Id="rId4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image9.jpeg"></Relationship><Relationship Id="rId3" Type="http://schemas.openxmlformats.org/officeDocument/2006/relationships/image" Target="../media/fImage89887549169.png"></Relationship><Relationship Id="rId4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image9.jpeg"></Relationship><Relationship Id="rId3" Type="http://schemas.openxmlformats.org/officeDocument/2006/relationships/image" Target="../media/fImage89887555724.png"></Relationship><Relationship Id="rId4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4619091478.png"></Relationship><Relationship Id="rId3" Type="http://schemas.openxmlformats.org/officeDocument/2006/relationships/image" Target="../media/fImage249711399358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4619126962.png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image10.jpeg"></Relationship><Relationship Id="rId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image10.jpe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4.JPG"></Relationship><Relationship Id="rId3" Type="http://schemas.openxmlformats.org/officeDocument/2006/relationships/image" Target="../media/fImage1546190741.pn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4.JPG"></Relationship><Relationship Id="rId3" Type="http://schemas.openxmlformats.org/officeDocument/2006/relationships/image" Target="../media/fImage154619088467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7710" y="1954530"/>
            <a:ext cx="7773035" cy="1017905"/>
          </a:xfrm>
        </p:spPr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8160" y="4980940"/>
            <a:ext cx="2978785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/>
              <a:t>TenoutofTen</a:t>
            </a:r>
            <a:endParaRPr lang="ko-KR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3910" y="1210945"/>
            <a:ext cx="4184015" cy="440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자신이 듣고있는 강의를 추가시키는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015" cy="1582420"/>
            <a:chOff x="4613910" y="1732280"/>
            <a:chExt cx="4184015" cy="158242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3910" y="1732280"/>
              <a:ext cx="4184015" cy="346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3910" y="2078990"/>
              <a:ext cx="4184015" cy="12357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강의추가 </a:t>
              </a: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 관련 내용작성 후 </a:t>
              </a: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눌러 추가한다</a:t>
              </a:r>
              <a:r>
                <a:rPr kumimoji="0" lang="en-US" altLang="ko-KR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en-US" altLang="ko-KR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빈 내용이 있을 경우</a:t>
              </a:r>
              <a:r>
                <a:rPr kumimoji="0" lang="en-US" altLang="ko-KR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안내 메시지를 출력한다</a:t>
              </a:r>
              <a:r>
                <a:rPr kumimoji="0" lang="en-US" altLang="ko-KR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475355"/>
            <a:ext cx="4184015" cy="2660015"/>
            <a:chOff x="4613910" y="3475355"/>
            <a:chExt cx="4184015" cy="266001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3910" y="3475355"/>
              <a:ext cx="4184015" cy="3219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3910" y="3797300"/>
              <a:ext cx="4184015" cy="233807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수강학기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JLabel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입력창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JTextField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수강학기 입력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JComboBox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추가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JButton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/>
        </p:nvGraphicFramePr>
        <p:xfrm>
          <a:off x="101600" y="107950"/>
          <a:ext cx="8933180" cy="909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강의추가화면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SC003_1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CL001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90" y="1820545"/>
            <a:ext cx="30480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4920" y="6614160"/>
            <a:ext cx="2799080" cy="300355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817179"/>
              </p:ext>
            </p:extLst>
          </p:nvPr>
        </p:nvGraphicFramePr>
        <p:xfrm>
          <a:off x="4623752" y="2466320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JTextField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0" y="107950"/>
          <a:ext cx="8933180" cy="909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강의추가화면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SC003_1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CL001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90" y="1820545"/>
            <a:ext cx="30480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1661795" y="2260600"/>
            <a:ext cx="38671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70685" y="2668905"/>
            <a:ext cx="38671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②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60525" y="3088640"/>
            <a:ext cx="38671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③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6240" y="3507105"/>
            <a:ext cx="38671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④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60525" y="3911600"/>
            <a:ext cx="38671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⑤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66240" y="4311650"/>
            <a:ext cx="38671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3910" y="1210945"/>
            <a:ext cx="4328795" cy="440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자신이 듣고있는 강의를 변경시키는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328795" cy="1582420"/>
            <a:chOff x="4613910" y="1732280"/>
            <a:chExt cx="4328795" cy="158242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3910" y="1732280"/>
              <a:ext cx="4328795" cy="346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3910" y="2078990"/>
              <a:ext cx="4328795" cy="12357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변경하고자 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하는 강의의 </a:t>
              </a: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이전입력 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정보가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입력창에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강의변경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정보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경 후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눌러 변경한다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Tx/>
                <a:buChar char="-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빈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내용이 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안내 메시지를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475355"/>
            <a:ext cx="4328795" cy="2867660"/>
            <a:chOff x="4613910" y="3475355"/>
            <a:chExt cx="4328795" cy="286766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3910" y="3475355"/>
              <a:ext cx="4328795" cy="346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3910" y="3822700"/>
              <a:ext cx="4328795" cy="25209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수강학기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Jlabel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입력창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JTextField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수강학기 입력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JComboBox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변경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JButton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/>
        </p:nvGraphicFramePr>
        <p:xfrm>
          <a:off x="101600" y="107950"/>
          <a:ext cx="8933180" cy="9245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3124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강의변경화면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SC003_2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CL002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5" y="1678305"/>
            <a:ext cx="3048000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4920" y="6614160"/>
            <a:ext cx="2799080" cy="300355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564282"/>
              </p:ext>
            </p:extLst>
          </p:nvPr>
        </p:nvGraphicFramePr>
        <p:xfrm>
          <a:off x="4468304" y="232769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smtClean="0"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강의날짜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0" y="107950"/>
          <a:ext cx="8933180" cy="909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강의변경화면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SC003_2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CL002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5" y="1678305"/>
            <a:ext cx="3048000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1751965" y="2123440"/>
            <a:ext cx="396875" cy="2389505"/>
            <a:chOff x="1751965" y="2123440"/>
            <a:chExt cx="396875" cy="2389505"/>
          </a:xfrm>
        </p:grpSpPr>
        <p:sp>
          <p:nvSpPr>
            <p:cNvPr id="30" name="TextBox 29"/>
            <p:cNvSpPr txBox="1"/>
            <p:nvPr/>
          </p:nvSpPr>
          <p:spPr>
            <a:xfrm>
              <a:off x="1753235" y="2123440"/>
              <a:ext cx="386715" cy="338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①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62125" y="2531745"/>
              <a:ext cx="386715" cy="338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②</a:t>
              </a:r>
              <a:endPara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1965" y="2951480"/>
              <a:ext cx="386715" cy="338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③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57680" y="3369945"/>
              <a:ext cx="386715" cy="338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④</a:t>
              </a:r>
              <a:endPara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51965" y="3774440"/>
              <a:ext cx="386715" cy="338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⑤</a:t>
              </a:r>
              <a:endPara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57680" y="4174490"/>
              <a:ext cx="386715" cy="338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4920" y="6614160"/>
            <a:ext cx="2799080" cy="300355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0" y="107950"/>
          <a:ext cx="8933180" cy="909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강의삭제화면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SC003_3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CL002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05" y="2696845"/>
            <a:ext cx="2133600" cy="152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613910" y="1210945"/>
            <a:ext cx="4184015" cy="440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강의를 삭제시키는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613910" y="1732280"/>
            <a:ext cx="4184015" cy="1582420"/>
            <a:chOff x="4613910" y="1732280"/>
            <a:chExt cx="4184015" cy="158242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3910" y="1732280"/>
              <a:ext cx="4184015" cy="346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3910" y="2078990"/>
              <a:ext cx="4184015" cy="12357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삭제할 강의명을 입력한 후 확인 버튼을 눌러 삭제한다</a:t>
              </a:r>
              <a:r>
                <a:rPr kumimoji="0" lang="en-US" altLang="ko-KR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613910" y="3475355"/>
            <a:ext cx="4184015" cy="2660015"/>
            <a:chOff x="4613910" y="3475355"/>
            <a:chExt cx="4184015" cy="2660015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4613910" y="3475355"/>
              <a:ext cx="4184015" cy="3219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4613910" y="3797300"/>
              <a:ext cx="4184015" cy="233807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Tx/>
                <a:buChar char="-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안내메시지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Jlabel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입력창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JTextField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JButton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41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4920" y="6614160"/>
            <a:ext cx="2799080" cy="300355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0" y="107950"/>
          <a:ext cx="8933180" cy="909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강의삭제화면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SC003_3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CL002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05" y="2696845"/>
            <a:ext cx="2133600" cy="152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060902"/>
              </p:ext>
            </p:extLst>
          </p:nvPr>
        </p:nvGraphicFramePr>
        <p:xfrm>
          <a:off x="4468304" y="296777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강의입력창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65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3910" y="1210945"/>
            <a:ext cx="4184015" cy="440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자신의 할 일을 추가시키는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015" cy="1582420"/>
            <a:chOff x="4613910" y="1732280"/>
            <a:chExt cx="4184015" cy="158242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3910" y="1732280"/>
              <a:ext cx="4184015" cy="346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3910" y="2078990"/>
              <a:ext cx="4184015" cy="12357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Tx/>
                <a:buChar char="-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관련 내용작성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Tx/>
                <a:buChar char="-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빈 내용이 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안내 메시지를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475355"/>
            <a:ext cx="4184015" cy="2867660"/>
            <a:chOff x="4613910" y="3475355"/>
            <a:chExt cx="4184015" cy="286766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3910" y="3475355"/>
              <a:ext cx="4184015" cy="346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3910" y="3822700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170" tIns="144145" rIns="90170" bIns="46990" numCol="1" vert="horz" anchor="t">
              <a:noAutofit/>
            </a:bodyPr>
            <a:lstStyle/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할일, 마감일, 마감시간, 중요여부, 완료여부 -&gt; JLabel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 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할일 입력창 -&gt; JTextField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171450" indent="-17145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마감일, 마감시간 입력 -&gt; JComboBox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171450" indent="-17145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중요여부, 완료여부 -&gt; JComboBox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171450" indent="-17145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추가 -&gt; JButton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/>
        </p:nvGraphicFramePr>
        <p:xfrm>
          <a:off x="101600" y="107950"/>
          <a:ext cx="8933180" cy="909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할일추가화면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SC004_1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TD001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pic>
        <p:nvPicPr>
          <p:cNvPr id="33" name="그림 32" descr="C:/Users/naeun/AppData/Roaming/PolarisOffice/ETemp/34308_18325976/fImage8181752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6410" y="1499235"/>
            <a:ext cx="3810635" cy="45726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4920" y="6614160"/>
            <a:ext cx="2799080" cy="300355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 noGrp="1"/>
          </p:cNvGraphicFramePr>
          <p:nvPr/>
        </p:nvGraphicFramePr>
        <p:xfrm>
          <a:off x="4623435" y="2356485"/>
          <a:ext cx="405003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/>
                <a:gridCol w="504190"/>
                <a:gridCol w="1520825"/>
                <a:gridCol w="1520825"/>
              </a:tblGrid>
              <a:tr h="301625"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kern="1200" dirty="0" smtClean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kern="1200" dirty="0" smtClean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kern="1200" dirty="0" smtClean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kern="1200" dirty="0" smtClean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kern="1200" dirty="0" smtClean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할일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JTextField</a:t>
                      </a:r>
                      <a:endParaRPr lang="ko-KR" altLang="en-US" sz="105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마감일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JComboBox</a:t>
                      </a:r>
                      <a:endParaRPr lang="ko-KR" altLang="en-US" sz="105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마감시간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JComboBox</a:t>
                      </a:r>
                      <a:endParaRPr lang="ko-KR" altLang="en-US" sz="105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중요여부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JRadioButton</a:t>
                      </a:r>
                      <a:endParaRPr lang="ko-KR" altLang="en-US" sz="105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완료여부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JRadioButton</a:t>
                      </a:r>
                      <a:endParaRPr lang="ko-KR" altLang="en-US" sz="105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0" y="107950"/>
          <a:ext cx="8933180" cy="909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할일추가화면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SC004_1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TD001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pic>
        <p:nvPicPr>
          <p:cNvPr id="37" name="그림 36" descr="C:/Users/naeun/AppData/Roaming/PolarisOffice/ETemp/34308_18325976/fImage8181753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5620" y="1217295"/>
            <a:ext cx="3810635" cy="4572635"/>
          </a:xfrm>
          <a:prstGeom prst="rect"/>
          <a:noFill/>
        </p:spPr>
      </p:pic>
      <p:grpSp>
        <p:nvGrpSpPr>
          <p:cNvPr id="30" name="그룹 29"/>
          <p:cNvGrpSpPr/>
          <p:nvPr/>
        </p:nvGrpSpPr>
        <p:grpSpPr>
          <a:xfrm>
            <a:off x="1620520" y="2124710"/>
            <a:ext cx="397510" cy="2389505"/>
            <a:chOff x="1620520" y="2124710"/>
            <a:chExt cx="397510" cy="2389505"/>
          </a:xfrm>
        </p:grpSpPr>
        <p:sp>
          <p:nvSpPr>
            <p:cNvPr id="31" name="TextBox 30"/>
            <p:cNvSpPr txBox="1">
              <a:spLocks/>
            </p:cNvSpPr>
            <p:nvPr/>
          </p:nvSpPr>
          <p:spPr>
            <a:xfrm rot="0">
              <a:off x="1622425" y="2124710"/>
              <a:ext cx="387350" cy="3390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latin typeface="HY견고딕" charset="0"/>
                  <a:ea typeface="HY견고딕" charset="0"/>
                </a:rPr>
                <a:t>①</a:t>
              </a:r>
              <a:endParaRPr lang="ko-KR" altLang="en-US" sz="1600" cap="none" dirty="0" smtClean="0" b="1">
                <a:latin typeface="HY견고딕" charset="0"/>
                <a:ea typeface="HY견고딕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 rot="0">
              <a:off x="1631315" y="2533015"/>
              <a:ext cx="387350" cy="33845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latin typeface="HY견고딕" charset="0"/>
                  <a:ea typeface="HY견고딕" charset="0"/>
                </a:rPr>
                <a:t>②</a:t>
              </a:r>
              <a:endParaRPr lang="ko-KR" altLang="en-US" sz="1600" cap="none" dirty="0" smtClean="0" b="1">
                <a:latin typeface="HY견고딕" charset="0"/>
                <a:ea typeface="HY견고딕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 rot="0">
              <a:off x="1620520" y="2952750"/>
              <a:ext cx="387350" cy="3390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latin typeface="HY견고딕" charset="0"/>
                  <a:ea typeface="HY견고딕" charset="0"/>
                </a:rPr>
                <a:t>③</a:t>
              </a:r>
              <a:endParaRPr lang="ko-KR" altLang="en-US" sz="1600" cap="none" dirty="0" smtClean="0" b="1">
                <a:latin typeface="HY견고딕" charset="0"/>
                <a:ea typeface="HY견고딕" charset="0"/>
              </a:endParaRPr>
            </a:p>
          </p:txBody>
        </p:sp>
        <p:sp>
          <p:nvSpPr>
            <p:cNvPr id="34" name="TextBox 33"/>
            <p:cNvSpPr txBox="1">
              <a:spLocks/>
            </p:cNvSpPr>
            <p:nvPr/>
          </p:nvSpPr>
          <p:spPr>
            <a:xfrm rot="0">
              <a:off x="1626870" y="3371215"/>
              <a:ext cx="387350" cy="3390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latin typeface="HY견고딕" charset="0"/>
                  <a:ea typeface="HY견고딕" charset="0"/>
                </a:rPr>
                <a:t>④</a:t>
              </a:r>
              <a:endParaRPr lang="ko-KR" altLang="en-US" sz="1600" cap="none" dirty="0" smtClean="0" b="1">
                <a:latin typeface="HY견고딕" charset="0"/>
                <a:ea typeface="HY견고딕" charset="0"/>
              </a:endParaRPr>
            </a:p>
          </p:txBody>
        </p:sp>
        <p:sp>
          <p:nvSpPr>
            <p:cNvPr id="35" name="TextBox 34"/>
            <p:cNvSpPr txBox="1">
              <a:spLocks/>
            </p:cNvSpPr>
            <p:nvPr/>
          </p:nvSpPr>
          <p:spPr>
            <a:xfrm rot="0">
              <a:off x="1620520" y="3775710"/>
              <a:ext cx="387350" cy="3390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latin typeface="HY견고딕" charset="0"/>
                  <a:ea typeface="HY견고딕" charset="0"/>
                </a:rPr>
                <a:t>⑤</a:t>
              </a:r>
              <a:endParaRPr lang="ko-KR" altLang="en-US" sz="1600" cap="none" dirty="0" smtClean="0" b="1">
                <a:latin typeface="HY견고딕" charset="0"/>
                <a:ea typeface="HY견고딕" charset="0"/>
              </a:endParaRPr>
            </a:p>
          </p:txBody>
        </p:sp>
        <p:sp>
          <p:nvSpPr>
            <p:cNvPr id="36" name="TextBox 35"/>
            <p:cNvSpPr txBox="1">
              <a:spLocks/>
            </p:cNvSpPr>
            <p:nvPr/>
          </p:nvSpPr>
          <p:spPr>
            <a:xfrm rot="0">
              <a:off x="1626870" y="4175760"/>
              <a:ext cx="387350" cy="3390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latin typeface="HY견고딕" charset="0"/>
                  <a:ea typeface="HY견고딕" charset="0"/>
                </a:rPr>
                <a:t>⑥</a:t>
              </a:r>
              <a:endParaRPr lang="ko-KR" altLang="en-US" sz="1600" cap="none" dirty="0" smtClean="0" b="1">
                <a:latin typeface="HY견고딕" charset="0"/>
                <a:ea typeface="HY견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3910" y="1210945"/>
            <a:ext cx="4184015" cy="440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자신의 할 일을 변경시키는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015" cy="1582420"/>
            <a:chOff x="4613910" y="1732280"/>
            <a:chExt cx="4184015" cy="158242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3910" y="1732280"/>
              <a:ext cx="4184015" cy="346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3910" y="2078990"/>
              <a:ext cx="4184015" cy="12357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Tx/>
                <a:buChar char="-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이전입력 정보가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입력창에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Tx/>
                <a:buChar char="-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 변경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Tx/>
                <a:buChar char="-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빈 내용이 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안내 메시지를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475355"/>
            <a:ext cx="4184015" cy="2867660"/>
            <a:chOff x="4613910" y="3475355"/>
            <a:chExt cx="4184015" cy="286766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3910" y="3475355"/>
              <a:ext cx="4184015" cy="346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3910" y="3822700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170" tIns="144145" rIns="90170" bIns="46990" numCol="1" vert="horz" anchor="t">
              <a:noAutofit/>
            </a:bodyPr>
            <a:lstStyle/>
            <a:p>
              <a:pPr marL="171450" indent="-17145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할일, 마감일, 마감시간, 실제마감일, 중요여부, 완료여부 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320040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-&gt; JLabel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 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할일 입력창 -&gt; JTextField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171450" indent="-17145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마감일, 마감시간, 실제마감일 입력 -&gt; JComboBox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171450" indent="-17145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중요여부, 완료여부 -&gt; JComboBox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171450" indent="-17145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변경 -&gt; JButton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/>
        </p:nvGraphicFramePr>
        <p:xfrm>
          <a:off x="101600" y="107950"/>
          <a:ext cx="8933180" cy="909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할일변경화면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SC004_2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TD002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pic>
        <p:nvPicPr>
          <p:cNvPr id="33" name="그림 32" descr="C:/Users/naeun/AppData/Roaming/PolarisOffice/ETemp/34308_18325976/fImage8988754916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0380" y="1429385"/>
            <a:ext cx="3782060" cy="45631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4920" y="6614160"/>
            <a:ext cx="2799080" cy="300355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0" y="107950"/>
          <a:ext cx="8933180" cy="909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할일변경화면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SC004_2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TD002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graphicFrame>
        <p:nvGraphicFramePr>
          <p:cNvPr id="30" name="내용 개체 틀 4"/>
          <p:cNvGraphicFramePr>
            <a:graphicFrameLocks noGrp="1"/>
          </p:cNvGraphicFramePr>
          <p:nvPr/>
        </p:nvGraphicFramePr>
        <p:xfrm>
          <a:off x="4623435" y="2356485"/>
          <a:ext cx="4050030" cy="225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/>
                <a:gridCol w="504190"/>
                <a:gridCol w="1520825"/>
                <a:gridCol w="1520825"/>
              </a:tblGrid>
              <a:tr h="301625"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kern="1200" dirty="0" smtClean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kern="1200" dirty="0" smtClean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kern="1200" dirty="0" smtClean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kern="1200" dirty="0" smtClean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kern="1200" dirty="0" smtClean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할일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JTextField</a:t>
                      </a:r>
                      <a:endParaRPr lang="ko-KR" altLang="en-US" sz="105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마감일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JComboBox</a:t>
                      </a:r>
                      <a:endParaRPr lang="ko-KR" altLang="en-US" sz="105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0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실제마감일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JComboBox</a:t>
                      </a:r>
                      <a:endParaRPr lang="ko-KR" altLang="en-US" sz="105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마감시간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JComboBox</a:t>
                      </a:r>
                      <a:endParaRPr lang="ko-KR" altLang="en-US" sz="105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중요여부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JComboBox</a:t>
                      </a:r>
                      <a:endParaRPr lang="ko-KR" altLang="en-US" sz="105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완료여부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JComboBox</a:t>
                      </a:r>
                      <a:endParaRPr lang="ko-KR" altLang="en-US" sz="105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9" name="그림 38" descr="C:/Users/naeun/AppData/Roaming/PolarisOffice/ETemp/34308_18325976/fImage898875557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785" y="1532890"/>
            <a:ext cx="3782060" cy="4563110"/>
          </a:xfrm>
          <a:prstGeom prst="rect"/>
          <a:noFill/>
        </p:spPr>
      </p:pic>
      <p:grpSp>
        <p:nvGrpSpPr>
          <p:cNvPr id="31" name="그룹 30"/>
          <p:cNvGrpSpPr/>
          <p:nvPr/>
        </p:nvGrpSpPr>
        <p:grpSpPr>
          <a:xfrm>
            <a:off x="1734820" y="2113280"/>
            <a:ext cx="461010" cy="2404745"/>
            <a:chOff x="1734820" y="2113280"/>
            <a:chExt cx="461010" cy="2404745"/>
          </a:xfrm>
        </p:grpSpPr>
        <p:sp>
          <p:nvSpPr>
            <p:cNvPr id="32" name="TextBox 31"/>
            <p:cNvSpPr txBox="1">
              <a:spLocks/>
            </p:cNvSpPr>
            <p:nvPr/>
          </p:nvSpPr>
          <p:spPr>
            <a:xfrm rot="0">
              <a:off x="1809115" y="2113280"/>
              <a:ext cx="387350" cy="3390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latin typeface="HY견고딕" charset="0"/>
                  <a:ea typeface="HY견고딕" charset="0"/>
                </a:rPr>
                <a:t>①</a:t>
              </a:r>
              <a:endParaRPr lang="ko-KR" altLang="en-US" sz="1600" cap="none" dirty="0" smtClean="0" b="1">
                <a:latin typeface="HY견고딕" charset="0"/>
                <a:ea typeface="HY견고딕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 rot="0">
              <a:off x="1735455" y="2540635"/>
              <a:ext cx="461010" cy="33845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latin typeface="HY견고딕" charset="0"/>
                  <a:ea typeface="HY견고딕" charset="0"/>
                </a:rPr>
                <a:t>②</a:t>
              </a:r>
              <a:endParaRPr lang="ko-KR" altLang="en-US" sz="1600" cap="none" dirty="0" smtClean="0" b="1">
                <a:latin typeface="HY견고딕" charset="0"/>
                <a:ea typeface="HY견고딕" charset="0"/>
              </a:endParaRPr>
            </a:p>
          </p:txBody>
        </p:sp>
        <p:sp>
          <p:nvSpPr>
            <p:cNvPr id="34" name="TextBox 33"/>
            <p:cNvSpPr txBox="1">
              <a:spLocks/>
            </p:cNvSpPr>
            <p:nvPr/>
          </p:nvSpPr>
          <p:spPr>
            <a:xfrm rot="0">
              <a:off x="1734820" y="2967990"/>
              <a:ext cx="386715" cy="3390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latin typeface="HY견고딕" charset="0"/>
                  <a:ea typeface="HY견고딕" charset="0"/>
                </a:rPr>
                <a:t>③</a:t>
              </a:r>
              <a:endParaRPr lang="ko-KR" altLang="en-US" sz="1600" cap="none" dirty="0" smtClean="0" b="1">
                <a:latin typeface="HY견고딕" charset="0"/>
                <a:ea typeface="HY견고딕" charset="0"/>
              </a:endParaRPr>
            </a:p>
          </p:txBody>
        </p:sp>
        <p:sp>
          <p:nvSpPr>
            <p:cNvPr id="35" name="TextBox 34"/>
            <p:cNvSpPr txBox="1">
              <a:spLocks/>
            </p:cNvSpPr>
            <p:nvPr/>
          </p:nvSpPr>
          <p:spPr>
            <a:xfrm rot="0">
              <a:off x="1779270" y="3445510"/>
              <a:ext cx="386715" cy="33845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latin typeface="HY견고딕" charset="0"/>
                  <a:ea typeface="HY견고딕" charset="0"/>
                </a:rPr>
                <a:t>④</a:t>
              </a:r>
              <a:endParaRPr lang="ko-KR" altLang="en-US" sz="1600" cap="none" dirty="0" smtClean="0" b="1">
                <a:latin typeface="HY견고딕" charset="0"/>
                <a:ea typeface="HY견고딕" charset="0"/>
              </a:endParaRPr>
            </a:p>
          </p:txBody>
        </p:sp>
        <p:sp>
          <p:nvSpPr>
            <p:cNvPr id="36" name="TextBox 35"/>
            <p:cNvSpPr txBox="1">
              <a:spLocks/>
            </p:cNvSpPr>
            <p:nvPr/>
          </p:nvSpPr>
          <p:spPr>
            <a:xfrm rot="0">
              <a:off x="1749425" y="3856355"/>
              <a:ext cx="386715" cy="3390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latin typeface="HY견고딕" charset="0"/>
                  <a:ea typeface="HY견고딕" charset="0"/>
                </a:rPr>
                <a:t>⑤</a:t>
              </a:r>
              <a:endParaRPr lang="ko-KR" altLang="en-US" sz="1600" cap="none" dirty="0" smtClean="0" b="1">
                <a:latin typeface="HY견고딕" charset="0"/>
                <a:ea typeface="HY견고딕" charset="0"/>
              </a:endParaRPr>
            </a:p>
          </p:txBody>
        </p:sp>
        <p:sp>
          <p:nvSpPr>
            <p:cNvPr id="37" name="TextBox 36"/>
            <p:cNvSpPr txBox="1">
              <a:spLocks/>
            </p:cNvSpPr>
            <p:nvPr/>
          </p:nvSpPr>
          <p:spPr>
            <a:xfrm rot="0">
              <a:off x="1764665" y="4179570"/>
              <a:ext cx="386715" cy="3390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latin typeface="HY견고딕" charset="0"/>
                  <a:ea typeface="HY견고딕" charset="0"/>
                </a:rPr>
                <a:t>⑥</a:t>
              </a:r>
              <a:endParaRPr lang="ko-KR" altLang="en-US" sz="1600" cap="none" dirty="0" smtClean="0" b="1">
                <a:latin typeface="HY견고딕" charset="0"/>
                <a:ea typeface="HY견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</p:spPr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/>
        </p:nvGraphicFramePr>
        <p:xfrm>
          <a:off x="281305" y="1025525"/>
          <a:ext cx="8582660" cy="3422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665"/>
                <a:gridCol w="2145665"/>
                <a:gridCol w="2145665"/>
                <a:gridCol w="2145665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200" kern="12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200" kern="12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변경 내역</a:t>
                      </a:r>
                      <a:endParaRPr lang="ko-KR" altLang="en-US" sz="1200" kern="12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200" kern="12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2017.05.16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V1.0.0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디자인 부분 초안 작성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(손으로 작성하여 스캔한 이미지 첨부 -&gt; 참고하여 정리)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최훈아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2017.05.17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V1.0.1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손으로 필기한 초안내용을 이미지를 제외한 부분 작성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김재영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2017.05.19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V1.0.2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System Map 작성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채나은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2017.05.20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V1.0.3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System Process 작성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채나은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2017.05.21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V1.0.4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System Process 수정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나소영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2017.05.26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V1.1.0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이미지추가 및 최종본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최훈아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2017.06.04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숨기기/다시보기 기능 추가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이미지 변경 및 수정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채나은</a:t>
                      </a:r>
                      <a:endParaRPr lang="ko-KR" altLang="en-US" sz="12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 idx="3"/>
          </p:nvPr>
        </p:nvSpPr>
        <p:spPr>
          <a:xfrm rot="0">
            <a:off x="6061710" y="646430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 bwMode="auto">
          <a:xfrm rot="0">
            <a:off x="4613910" y="1210945"/>
            <a:ext cx="4184650" cy="620395"/>
          </a:xfrm>
          <a:prstGeom prst="rect"/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vert="horz" anchor="t">
            <a:no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>
              <a:ln w="9525" cap="flat" cmpd="sng"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ln w="9525" cap="flat" cmpd="sng"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사용자가 </a:t>
            </a:r>
            <a:r>
              <a:rPr lang="en-US" altLang="ko-KR" sz="1050" cap="none" dirty="0" smtClean="0" b="0">
                <a:latin typeface="맑은 고딕" charset="0"/>
                <a:ea typeface="맑은 고딕" charset="0"/>
              </a:rPr>
              <a:t>‘투두리’에 숨기고 싶은 할일을 숨기는 화면이다.</a:t>
            </a:r>
            <a:endParaRPr lang="ko-KR" altLang="en-US" sz="1050" cap="none" dirty="0" smtClean="0" b="0">
              <a:latin typeface="맑은 고딕" charset="0"/>
              <a:ea typeface="맑은 고딕" charset="0"/>
            </a:endParaRPr>
          </a:p>
          <a:p>
            <a:pPr marL="0" indent="0" algn="just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latin typeface="맑은 고딕" charset="0"/>
                <a:ea typeface="맑은 고딕" charset="0"/>
              </a:rPr>
              <a:t> 사용자가 ‘투두리’에 숨겨져 있던 할일을 다시 볼수있다. </a:t>
            </a:r>
            <a:endParaRPr lang="ko-KR" altLang="en-US" sz="1050" cap="none" dirty="0" smtClean="0" b="0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3910" y="1924685"/>
            <a:ext cx="4184650" cy="2039620"/>
            <a:chOff x="4613910" y="1924685"/>
            <a:chExt cx="4184650" cy="2039620"/>
          </a:xfrm>
        </p:grpSpPr>
        <p:sp>
          <p:nvSpPr>
            <p:cNvPr id="22" name="직사각형 21"/>
            <p:cNvSpPr>
              <a:spLocks/>
            </p:cNvSpPr>
            <p:nvPr/>
          </p:nvSpPr>
          <p:spPr bwMode="auto">
            <a:xfrm rot="0">
              <a:off x="4613910" y="1924685"/>
              <a:ext cx="4184650" cy="332740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>
                <a:ln w="9525" cap="flat" cmpd="sng"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cap="none" dirty="0" smtClean="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직사각형 29"/>
            <p:cNvSpPr>
              <a:spLocks/>
            </p:cNvSpPr>
            <p:nvPr/>
          </p:nvSpPr>
          <p:spPr bwMode="auto">
            <a:xfrm rot="0">
              <a:off x="4613910" y="2341245"/>
              <a:ext cx="4184650" cy="1623060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 메뉴창에 들어온다.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 텍스트창에 숨기고 싶은 할일을 입력한다.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 숨기기 버튼을 누른다.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 출력창에 숨기고싶은 할일이 보이지 않는다.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 텍스트창에 다시보고 싶은 할일을 입력한다.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 다시보기 버튼을 누른다. 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 출력창에 다시보고싶은 할일이 보인다.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3910" y="4060190"/>
            <a:ext cx="4184650" cy="2201545"/>
            <a:chOff x="4613910" y="4060190"/>
            <a:chExt cx="4184650" cy="2201545"/>
          </a:xfrm>
        </p:grpSpPr>
        <p:sp>
          <p:nvSpPr>
            <p:cNvPr id="31" name="직사각형 30"/>
            <p:cNvSpPr>
              <a:spLocks/>
            </p:cNvSpPr>
            <p:nvPr/>
          </p:nvSpPr>
          <p:spPr bwMode="auto">
            <a:xfrm rot="0">
              <a:off x="4613910" y="4060190"/>
              <a:ext cx="4184650" cy="386080"/>
            </a:xfrm>
            <a:prstGeom prst="rect"/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46990" rIns="90170" bIns="46990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cap="none" dirty="0" smtClean="0" b="0">
                <a:ln w="9525" cap="flat" cmpd="sng"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cap="none" dirty="0" smtClean="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직사각형 31"/>
            <p:cNvSpPr>
              <a:spLocks/>
            </p:cNvSpPr>
            <p:nvPr/>
          </p:nvSpPr>
          <p:spPr bwMode="auto">
            <a:xfrm rot="0">
              <a:off x="4613910" y="4528185"/>
              <a:ext cx="4184650" cy="1733550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90170" tIns="144145" rIns="90170" bIns="46990" vert="horz" anchor="t">
              <a:noAutofit/>
            </a:bodyPr>
            <a:lstStyle/>
            <a:p>
              <a:pPr marL="171450" indent="-17145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강의목록, 할일목록 -&gt; JLabel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 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검색, 숨기기, 다시보기 입력창 -&gt; JTextField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171450" indent="-17145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강의목록조회, 강의추가, 강의변경, 강의삭제, 종료 -&gt; JButton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할일목록조회, 할일추가, 할일변경, 할일삭제,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  숨기기, 다시보기, 검사  -&gt; JButton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7" name="Group 26"/>
          <p:cNvGraphicFramePr>
            <a:graphicFrameLocks noGrp="1"/>
          </p:cNvGraphicFramePr>
          <p:nvPr/>
        </p:nvGraphicFramePr>
        <p:xfrm>
          <a:off x="101600" y="107950"/>
          <a:ext cx="8933180" cy="909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숨기기/다시보기 기능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SC004_2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TH001, TH002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pic>
        <p:nvPicPr>
          <p:cNvPr id="33" name="그림 32" descr="C:/Users/naeun/AppData/Roaming/PolarisOffice/ETemp/34308_18325976/fImage15461909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855" y="1327150"/>
            <a:ext cx="4418965" cy="2472690"/>
          </a:xfrm>
          <a:prstGeom prst="rect"/>
          <a:noFill/>
        </p:spPr>
      </p:pic>
      <p:pic>
        <p:nvPicPr>
          <p:cNvPr id="34" name="그림 33" descr="C:/Users/naeun/AppData/Roaming/PolarisOffice/ETemp/34308_18325976/fImage2497113993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855" y="4346575"/>
            <a:ext cx="4432300" cy="7740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 idx="3"/>
          </p:nvPr>
        </p:nvSpPr>
        <p:spPr>
          <a:xfrm rot="0">
            <a:off x="6344920" y="6614160"/>
            <a:ext cx="2799715" cy="3009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cap="none" dirty="0" smtClean="0" i="1" b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cap="none" dirty="0" smtClean="0" i="1" b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cap="none" dirty="0" smtClean="0" i="1" b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3" name="Group 22"/>
          <p:cNvGraphicFramePr>
            <a:graphicFrameLocks noGrp="1"/>
          </p:cNvGraphicFramePr>
          <p:nvPr/>
        </p:nvGraphicFramePr>
        <p:xfrm>
          <a:off x="101600" y="107950"/>
          <a:ext cx="8933180" cy="909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숨기기/ 다시보기 기능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SC004_2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TH001, TH002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sp>
        <p:nvSpPr>
          <p:cNvPr id="40" name="TextBox 39"/>
          <p:cNvSpPr txBox="1">
            <a:spLocks/>
          </p:cNvSpPr>
          <p:nvPr/>
        </p:nvSpPr>
        <p:spPr>
          <a:xfrm rot="0">
            <a:off x="399415" y="3547110"/>
            <a:ext cx="453390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latin typeface="HY견고딕" charset="0"/>
                <a:ea typeface="HY견고딕" charset="0"/>
              </a:rPr>
              <a:t>②</a:t>
            </a:r>
            <a:endParaRPr lang="ko-KR" altLang="en-US" sz="1600" cap="none" dirty="0" smtClean="0" b="1">
              <a:latin typeface="HY견고딕" charset="0"/>
              <a:ea typeface="HY견고딕" charset="0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4706620" y="480314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/>
                <a:gridCol w="504190"/>
                <a:gridCol w="1520825"/>
                <a:gridCol w="1520825"/>
              </a:tblGrid>
              <a:tr h="301625"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kern="1200" dirty="0" smtClean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kern="1200" dirty="0" smtClean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kern="1200" dirty="0" smtClean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kern="1200" dirty="0" smtClean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kern="1200" dirty="0" smtClean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강의목록 출력창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JTextArea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할일목록 출력창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JTextArea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7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검색 입력창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JTextField</a:t>
                      </a:r>
                      <a:endParaRPr lang="ko-KR" altLang="en-US" sz="105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8" name="그림 47" descr="C:/Users/naeun/AppData/Roaming/PolarisOffice/ETemp/34308_18325976/fImage15461912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5740" y="1174750"/>
            <a:ext cx="6304280" cy="3532505"/>
          </a:xfrm>
          <a:prstGeom prst="rect"/>
          <a:noFill/>
        </p:spPr>
      </p:pic>
      <p:grpSp>
        <p:nvGrpSpPr>
          <p:cNvPr id="41" name="그룹 40"/>
          <p:cNvGrpSpPr/>
          <p:nvPr/>
        </p:nvGrpSpPr>
        <p:grpSpPr>
          <a:xfrm rot="0">
            <a:off x="-2101850" y="1788795"/>
            <a:ext cx="6990080" cy="2287270"/>
            <a:chOff x="-2101850" y="1788795"/>
            <a:chExt cx="6990080" cy="2287270"/>
          </a:xfrm>
        </p:grpSpPr>
        <p:sp>
          <p:nvSpPr>
            <p:cNvPr id="42" name="TextBox 41"/>
            <p:cNvSpPr txBox="1">
              <a:spLocks/>
            </p:cNvSpPr>
            <p:nvPr/>
          </p:nvSpPr>
          <p:spPr>
            <a:xfrm rot="0">
              <a:off x="371475" y="1788795"/>
              <a:ext cx="372110" cy="33845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latin typeface="HY견고딕" charset="0"/>
                  <a:ea typeface="HY견고딕" charset="0"/>
                </a:rPr>
                <a:t>①</a:t>
              </a:r>
              <a:endParaRPr lang="ko-KR" altLang="en-US" sz="1600" cap="none" dirty="0" smtClean="0" b="1">
                <a:latin typeface="HY견고딕" charset="0"/>
                <a:ea typeface="HY견고딕" charset="0"/>
              </a:endParaRPr>
            </a:p>
          </p:txBody>
        </p:sp>
        <p:sp>
          <p:nvSpPr>
            <p:cNvPr id="44" name="TextBox 43"/>
            <p:cNvSpPr txBox="1">
              <a:spLocks/>
            </p:cNvSpPr>
            <p:nvPr/>
          </p:nvSpPr>
          <p:spPr>
            <a:xfrm rot="0">
              <a:off x="4501515" y="3060700"/>
              <a:ext cx="386715" cy="33845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1">
                  <a:latin typeface="HY견고딕" charset="0"/>
                  <a:ea typeface="HY견고딕" charset="0"/>
                </a:rPr>
                <a:t>③</a:t>
              </a:r>
              <a:endParaRPr lang="ko-KR" altLang="en-US" sz="1600" cap="none" dirty="0" smtClean="0" b="1">
                <a:latin typeface="HY견고딕" charset="0"/>
                <a:ea typeface="HY견고딕" charset="0"/>
              </a:endParaRPr>
            </a:p>
          </p:txBody>
        </p:sp>
      </p:grpSp>
      <p:sp>
        <p:nvSpPr>
          <p:cNvPr id="50" name="TextBox 49"/>
          <p:cNvSpPr txBox="1">
            <a:spLocks/>
          </p:cNvSpPr>
          <p:nvPr/>
        </p:nvSpPr>
        <p:spPr>
          <a:xfrm rot="0">
            <a:off x="551815" y="3545205"/>
            <a:ext cx="461010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latin typeface="HY견고딕" charset="0"/>
                <a:ea typeface="HY견고딕" charset="0"/>
              </a:rPr>
              <a:t>②</a:t>
            </a:r>
            <a:endParaRPr lang="ko-KR" altLang="en-US" sz="1600" cap="none" dirty="0" smtClean="0" b="1"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4920" y="6614160"/>
            <a:ext cx="2799080" cy="300355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0" y="107950"/>
          <a:ext cx="8933180" cy="909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할일삭제화면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SC004_3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TD002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90" y="3061335"/>
            <a:ext cx="2041525" cy="1082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4613910" y="1210945"/>
            <a:ext cx="4184015" cy="440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할일을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삭제시키는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613910" y="1732280"/>
            <a:ext cx="4184015" cy="1582420"/>
            <a:chOff x="4613910" y="1732280"/>
            <a:chExt cx="4184015" cy="1582420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4613910" y="1732280"/>
              <a:ext cx="4184015" cy="346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4613910" y="2078990"/>
              <a:ext cx="4184015" cy="12357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삭제할 </a:t>
              </a:r>
              <a:r>
                <a:rPr kumimoji="0" lang="ko-KR" altLang="en-US" sz="105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할일을</a:t>
              </a:r>
              <a:r>
                <a:rPr kumimoji="0" lang="ko-KR" altLang="en-US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선택한 후 확인 버튼을 눌러 삭제한다</a:t>
              </a:r>
              <a:r>
                <a:rPr kumimoji="0" lang="en-US" altLang="ko-KR" sz="105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13910" y="3475355"/>
            <a:ext cx="4184015" cy="2660015"/>
            <a:chOff x="4613910" y="3475355"/>
            <a:chExt cx="4184015" cy="2660015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4613910" y="3475355"/>
              <a:ext cx="4184015" cy="3219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4613910" y="3797300"/>
              <a:ext cx="4184015" cy="233807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Tx/>
                <a:buChar char="-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안내메시지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JLabel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할일선택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JComboBox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JButton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80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4920" y="6614160"/>
            <a:ext cx="2799080" cy="300355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0" y="107950"/>
          <a:ext cx="8933180" cy="909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할일삭제화면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SC004_3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TD002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90" y="2922270"/>
            <a:ext cx="2041525" cy="1082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406854"/>
              </p:ext>
            </p:extLst>
          </p:nvPr>
        </p:nvGraphicFramePr>
        <p:xfrm>
          <a:off x="4468304" y="296777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할일선택창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38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>
            <a:spLocks/>
          </p:cNvSpPr>
          <p:nvPr/>
        </p:nvSpPr>
        <p:spPr bwMode="auto">
          <a:xfrm rot="0">
            <a:off x="2499995" y="4203065"/>
            <a:ext cx="6482080" cy="1108075"/>
          </a:xfrm>
          <a:prstGeom prst="rect"/>
          <a:noFill/>
          <a:ln w="9525" cap="flat" cmpd="dbl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90170" tIns="46990" rIns="90170" bIns="46990" numCol="1" vert="horz" anchor="ctr">
            <a:noAutofit/>
          </a:bodyPr>
          <a:lstStyle/>
          <a:p>
            <a:pPr marL="0" indent="0" algn="ctr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9525" cap="flat" cmpd="sng"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407920" y="2743200"/>
            <a:ext cx="5069840" cy="568960"/>
          </a:xfrm>
          <a:prstGeom prst="rect">
            <a:avLst/>
          </a:prstGeom>
          <a:noFill/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System Map</a:t>
            </a:r>
            <a:endParaRPr lang="ko-KR" altLang="en-US" sz="16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3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굴림" charset="0"/>
                <a:ea typeface="굴림" charset="0"/>
              </a:rPr>
              <a:t>팀</a:t>
            </a:r>
            <a:r>
              <a:rPr lang="en-US" altLang="ko-KR" dirty="0">
                <a:ea typeface="Times New Roman" charset="0"/>
              </a:rPr>
              <a:t> </a:t>
            </a:r>
            <a:r>
              <a:rPr lang="en-US" altLang="ko-KR" dirty="0">
                <a:latin typeface="굴림" charset="0"/>
                <a:ea typeface="굴림" charset="0"/>
              </a:rPr>
              <a:t>명</a:t>
            </a:r>
            <a:endParaRPr lang="ko-KR" altLang="en-US" dirty="0">
              <a:latin typeface="굴림" charset="0"/>
              <a:ea typeface="굴림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869950" y="1285875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4198620" y="1285875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152525" y="2654935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1152525" y="4105910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할일 관리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1152525" y="5434965"/>
            <a:ext cx="1453515" cy="370840"/>
          </a:xfrm>
          <a:prstGeom prst="rect"/>
          <a:ln w="19050" cap="flat" cmpd="sng"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보기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2745740" y="2842260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추가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2745740" y="4302760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할일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4315460" y="4302760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할일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4308475" y="2842260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변경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1151890" y="2063115"/>
            <a:ext cx="1737995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목록 조회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>
            <a:off x="1151255" y="3502025"/>
            <a:ext cx="1726565" cy="370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할일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 조회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5882640" y="4851400"/>
            <a:ext cx="1453515" cy="370840"/>
          </a:xfrm>
          <a:prstGeom prst="rect"/>
          <a:ln w="19050" cap="flat" cmpd="sng"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8"/>
          <p:cNvSpPr txBox="1">
            <a:spLocks/>
          </p:cNvSpPr>
          <p:nvPr/>
        </p:nvSpPr>
        <p:spPr>
          <a:xfrm rot="0">
            <a:off x="1151255" y="5878195"/>
            <a:ext cx="1453515" cy="370840"/>
          </a:xfrm>
          <a:prstGeom prst="rect"/>
          <a:ln w="19050" cap="flat" cmpd="sng"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종료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22"/>
          <p:cNvSpPr txBox="1">
            <a:spLocks/>
          </p:cNvSpPr>
          <p:nvPr/>
        </p:nvSpPr>
        <p:spPr>
          <a:xfrm>
            <a:off x="5875020" y="2841625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텍스트 상자 22"/>
          <p:cNvSpPr txBox="1">
            <a:spLocks/>
          </p:cNvSpPr>
          <p:nvPr/>
        </p:nvSpPr>
        <p:spPr>
          <a:xfrm>
            <a:off x="5869940" y="4298950"/>
            <a:ext cx="1452880" cy="3702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algn="ctr" defTabSz="50800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할일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auto">
          <a:xfrm rot="0">
            <a:off x="869950" y="1656080"/>
            <a:ext cx="6350" cy="4411345"/>
          </a:xfrm>
          <a:prstGeom prst="line"/>
          <a:solidFill>
            <a:schemeClr val="accent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31" idx="1"/>
          </p:cNvCxnSpPr>
          <p:nvPr/>
        </p:nvCxnSpPr>
        <p:spPr bwMode="auto">
          <a:xfrm>
            <a:off x="869950" y="2247900"/>
            <a:ext cx="2819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>
            <a:endCxn id="7" idx="1"/>
          </p:cNvCxnSpPr>
          <p:nvPr/>
        </p:nvCxnSpPr>
        <p:spPr bwMode="auto">
          <a:xfrm>
            <a:off x="869950" y="2839720"/>
            <a:ext cx="2825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>
            <a:endCxn id="32" idx="1"/>
          </p:cNvCxnSpPr>
          <p:nvPr/>
        </p:nvCxnSpPr>
        <p:spPr bwMode="auto">
          <a:xfrm>
            <a:off x="869950" y="3686810"/>
            <a:ext cx="28130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>
            <a:endCxn id="8" idx="1"/>
          </p:cNvCxnSpPr>
          <p:nvPr/>
        </p:nvCxnSpPr>
        <p:spPr bwMode="auto">
          <a:xfrm>
            <a:off x="869950" y="4291330"/>
            <a:ext cx="2825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>
            <a:endCxn id="9" idx="1"/>
          </p:cNvCxnSpPr>
          <p:nvPr/>
        </p:nvCxnSpPr>
        <p:spPr bwMode="auto">
          <a:xfrm rot="0">
            <a:off x="869950" y="5619750"/>
            <a:ext cx="283210" cy="635"/>
          </a:xfrm>
          <a:prstGeom prst="line"/>
          <a:solidFill>
            <a:schemeClr val="accent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35" idx="1"/>
          </p:cNvCxnSpPr>
          <p:nvPr/>
        </p:nvCxnSpPr>
        <p:spPr bwMode="auto">
          <a:xfrm rot="0">
            <a:off x="869950" y="6062980"/>
            <a:ext cx="281940" cy="635"/>
          </a:xfrm>
          <a:prstGeom prst="line"/>
          <a:solidFill>
            <a:schemeClr val="accent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5" idx="3"/>
            <a:endCxn id="6" idx="1"/>
          </p:cNvCxnSpPr>
          <p:nvPr/>
        </p:nvCxnSpPr>
        <p:spPr bwMode="auto">
          <a:xfrm>
            <a:off x="2322830" y="1471295"/>
            <a:ext cx="187579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텍스트 상자 50"/>
          <p:cNvSpPr txBox="1">
            <a:spLocks/>
          </p:cNvSpPr>
          <p:nvPr/>
        </p:nvSpPr>
        <p:spPr>
          <a:xfrm rot="0">
            <a:off x="2744470" y="4865370"/>
            <a:ext cx="1453515" cy="370205"/>
          </a:xfrm>
          <a:prstGeom prst="rect"/>
          <a:ln w="19050" cap="flat" cmpd="sng"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숨기기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 rot="0">
            <a:off x="4316730" y="4850765"/>
            <a:ext cx="1453515" cy="370205"/>
          </a:xfrm>
          <a:prstGeom prst="rect"/>
          <a:ln w="19050" cap="flat" cmpd="sng"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다시 보기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System Process 정의</a:t>
            </a:r>
            <a:endParaRPr lang="ko-KR" altLang="en-US" sz="16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3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cap="none" dirty="0">
                <a:solidFill>
                  <a:srgbClr val="000066"/>
                </a:solidFill>
                <a:latin typeface="+mn-lt"/>
                <a:ea typeface="굴림" charset="0"/>
              </a:rPr>
              <a:t>팀</a:t>
            </a:r>
            <a:r>
              <a:rPr lang="en-US" altLang="ko-KR" sz="900" b="0" i="1" cap="none" dirty="0">
                <a:solidFill>
                  <a:srgbClr val="000066"/>
                </a:solidFill>
                <a:latin typeface="+mn-lt"/>
                <a:ea typeface="Times New Roman" charset="0"/>
              </a:rPr>
              <a:t> </a:t>
            </a:r>
            <a:r>
              <a:rPr lang="en-US" altLang="ko-KR" sz="900" b="0" i="1" cap="none" dirty="0">
                <a:solidFill>
                  <a:srgbClr val="000066"/>
                </a:solidFill>
                <a:latin typeface="+mn-lt"/>
                <a:ea typeface="굴림" charset="0"/>
              </a:rPr>
              <a:t>명</a:t>
            </a:r>
            <a:endParaRPr lang="ko-KR" altLang="en-US" sz="900" b="0" i="1" cap="none" dirty="0">
              <a:solidFill>
                <a:srgbClr val="000066"/>
              </a:solidFill>
              <a:latin typeface="+mn-lt"/>
              <a:ea typeface="굴림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1917065" y="2165985"/>
            <a:ext cx="1292860" cy="4178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 등록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258695" y="4282440"/>
            <a:ext cx="1018540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7449820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400" b="0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6132195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ko-KR" altLang="en-US" sz="1400" b="0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4839970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ko-KR" altLang="en-US" sz="1400" b="0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3312795" y="2922905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2060575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808355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4017645" y="1473835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5974715" y="2165985"/>
            <a:ext cx="1344930" cy="4178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일 등록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도형 18"/>
          <p:cNvCxnSpPr/>
          <p:nvPr/>
        </p:nvCxnSpPr>
        <p:spPr>
          <a:xfrm rot="5400000">
            <a:off x="3397885" y="1043940"/>
            <a:ext cx="288290" cy="1957070"/>
          </a:xfrm>
          <a:prstGeom prst="bentConnector3">
            <a:avLst>
              <a:gd name="adj1" fmla="val 5010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4513580" y="2035175"/>
            <a:ext cx="2133600" cy="14478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도형 20"/>
          <p:cNvCxnSpPr/>
          <p:nvPr/>
        </p:nvCxnSpPr>
        <p:spPr>
          <a:xfrm rot="5400000">
            <a:off x="1767205" y="2126615"/>
            <a:ext cx="339725" cy="1253490"/>
          </a:xfrm>
          <a:prstGeom prst="bentConnector3">
            <a:avLst>
              <a:gd name="adj1" fmla="val 49995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16200000" flipH="1">
            <a:off x="2481580" y="2828290"/>
            <a:ext cx="182245" cy="6985"/>
          </a:xfrm>
          <a:prstGeom prst="bentConnector3">
            <a:avLst>
              <a:gd name="adj1" fmla="val 55617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556510" y="2752725"/>
            <a:ext cx="1259205" cy="170815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도형 23"/>
          <p:cNvCxnSpPr/>
          <p:nvPr/>
        </p:nvCxnSpPr>
        <p:spPr>
          <a:xfrm rot="5400000">
            <a:off x="5844540" y="2139315"/>
            <a:ext cx="339725" cy="1253490"/>
          </a:xfrm>
          <a:prstGeom prst="bentConnector3">
            <a:avLst>
              <a:gd name="adj1" fmla="val 49995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5400000">
            <a:off x="6559550" y="2832100"/>
            <a:ext cx="165735" cy="16510"/>
          </a:xfrm>
          <a:prstGeom prst="bentConnector3">
            <a:avLst>
              <a:gd name="adj1" fmla="val 49954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6614160" y="2766060"/>
            <a:ext cx="1259205" cy="170815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도형 26"/>
          <p:cNvCxnSpPr/>
          <p:nvPr/>
        </p:nvCxnSpPr>
        <p:spPr>
          <a:xfrm rot="16200000" flipH="1">
            <a:off x="2562225" y="2075180"/>
            <a:ext cx="2540" cy="2505075"/>
          </a:xfrm>
          <a:prstGeom prst="bentConnector3">
            <a:avLst>
              <a:gd name="adj1" fmla="val 14146389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16200000" flipH="1">
            <a:off x="6614160" y="2087245"/>
            <a:ext cx="2540" cy="2505075"/>
          </a:xfrm>
          <a:prstGeom prst="bentConnector3">
            <a:avLst>
              <a:gd name="adj1" fmla="val 14146389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 bwMode="auto">
          <a:xfrm flipV="1">
            <a:off x="2933065" y="4525645"/>
            <a:ext cx="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도형 9"/>
          <p:cNvSpPr>
            <a:spLocks/>
          </p:cNvSpPr>
          <p:nvPr/>
        </p:nvSpPr>
        <p:spPr>
          <a:xfrm>
            <a:off x="1443355" y="516128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오름차순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도형 9"/>
          <p:cNvSpPr>
            <a:spLocks/>
          </p:cNvSpPr>
          <p:nvPr/>
        </p:nvSpPr>
        <p:spPr>
          <a:xfrm>
            <a:off x="2959100" y="518414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내림차순</a:t>
            </a:r>
            <a:endParaRPr lang="ko-KR" altLang="en-US" sz="1400" b="0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5" name="직선 연결선 114"/>
          <p:cNvCxnSpPr>
            <a:cxnSpLocks/>
            <a:stCxn id="15" idx="2"/>
          </p:cNvCxnSpPr>
          <p:nvPr/>
        </p:nvCxnSpPr>
        <p:spPr bwMode="auto">
          <a:xfrm flipH="1">
            <a:off x="2562860" y="3327400"/>
            <a:ext cx="0" cy="338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cxnSpLocks/>
          </p:cNvCxnSpPr>
          <p:nvPr/>
        </p:nvCxnSpPr>
        <p:spPr bwMode="auto">
          <a:xfrm flipH="1">
            <a:off x="2815590" y="3818890"/>
            <a:ext cx="3175" cy="4540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cxnSpLocks/>
            <a:stCxn id="12" idx="2"/>
          </p:cNvCxnSpPr>
          <p:nvPr/>
        </p:nvCxnSpPr>
        <p:spPr bwMode="auto">
          <a:xfrm flipH="1">
            <a:off x="6634480" y="3327400"/>
            <a:ext cx="635" cy="338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cxnSpLocks/>
          </p:cNvCxnSpPr>
          <p:nvPr/>
        </p:nvCxnSpPr>
        <p:spPr bwMode="auto">
          <a:xfrm>
            <a:off x="4487545" y="3818890"/>
            <a:ext cx="216281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cxnSpLocks/>
          </p:cNvCxnSpPr>
          <p:nvPr/>
        </p:nvCxnSpPr>
        <p:spPr bwMode="auto">
          <a:xfrm>
            <a:off x="6633845" y="3665855"/>
            <a:ext cx="635" cy="1530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cxnSpLocks/>
          </p:cNvCxnSpPr>
          <p:nvPr/>
        </p:nvCxnSpPr>
        <p:spPr bwMode="auto">
          <a:xfrm>
            <a:off x="2562860" y="3665855"/>
            <a:ext cx="6350" cy="1530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cxnSpLocks/>
          </p:cNvCxnSpPr>
          <p:nvPr/>
        </p:nvCxnSpPr>
        <p:spPr bwMode="auto">
          <a:xfrm>
            <a:off x="2552700" y="3818890"/>
            <a:ext cx="14319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 bwMode="auto">
          <a:xfrm>
            <a:off x="3964305" y="3818890"/>
            <a:ext cx="5562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/>
          <p:cNvCxnSpPr>
            <a:cxnSpLocks/>
          </p:cNvCxnSpPr>
          <p:nvPr/>
        </p:nvCxnSpPr>
        <p:spPr bwMode="auto">
          <a:xfrm rot="5400000">
            <a:off x="2172970" y="4521835"/>
            <a:ext cx="438785" cy="82169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연결선: 꺾임 240"/>
          <p:cNvCxnSpPr>
            <a:cxnSpLocks/>
            <a:endCxn id="67" idx="0"/>
          </p:cNvCxnSpPr>
          <p:nvPr/>
        </p:nvCxnSpPr>
        <p:spPr bwMode="auto">
          <a:xfrm>
            <a:off x="2802890" y="4930775"/>
            <a:ext cx="658495" cy="253365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도형 241"/>
          <p:cNvSpPr>
            <a:spLocks/>
          </p:cNvSpPr>
          <p:nvPr/>
        </p:nvSpPr>
        <p:spPr>
          <a:xfrm rot="0">
            <a:off x="5563235" y="4286885"/>
            <a:ext cx="1019175" cy="405765"/>
          </a:xfrm>
          <a:prstGeom prst="roundRect"/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숨기기</a:t>
            </a:r>
            <a:endParaRPr lang="ko-KR" altLang="en-US" sz="1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3" name="도형 242"/>
          <p:cNvSpPr>
            <a:spLocks/>
          </p:cNvSpPr>
          <p:nvPr/>
        </p:nvSpPr>
        <p:spPr>
          <a:xfrm rot="0">
            <a:off x="6780530" y="4006850"/>
            <a:ext cx="775335" cy="280670"/>
          </a:xfrm>
          <a:prstGeom prst="bentConnector2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244" name="직선 연결선 243"/>
          <p:cNvCxnSpPr/>
          <p:nvPr/>
        </p:nvCxnSpPr>
        <p:spPr bwMode="auto">
          <a:xfrm rot="0">
            <a:off x="6794500" y="3337560"/>
            <a:ext cx="635" cy="66802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도형 244"/>
          <p:cNvSpPr>
            <a:spLocks/>
          </p:cNvSpPr>
          <p:nvPr/>
        </p:nvSpPr>
        <p:spPr>
          <a:xfrm rot="0">
            <a:off x="7045960" y="4286885"/>
            <a:ext cx="1019175" cy="405765"/>
          </a:xfrm>
          <a:prstGeom prst="roundRect"/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다시 보기</a:t>
            </a:r>
            <a:endParaRPr lang="ko-KR" altLang="en-US" sz="1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6" name="도형 245"/>
          <p:cNvSpPr>
            <a:spLocks/>
          </p:cNvSpPr>
          <p:nvPr/>
        </p:nvSpPr>
        <p:spPr>
          <a:xfrm rot="10800000" flipV="1">
            <a:off x="6072505" y="4005580"/>
            <a:ext cx="706755" cy="281940"/>
          </a:xfrm>
          <a:prstGeom prst="bentConnector2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</p:spTree>
    <p:extLst>
      <p:ext uri="{BB962C8B-B14F-4D97-AF65-F5344CB8AC3E}">
        <p14:creationId xmlns:p14="http://schemas.microsoft.com/office/powerpoint/2010/main" val="373664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3910" y="1210945"/>
            <a:ext cx="4184015" cy="440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’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사용하기 위해 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자신의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‘PW’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입력하여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로그인한다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015" cy="1506220"/>
            <a:chOff x="4613910" y="1732280"/>
            <a:chExt cx="4184015" cy="150622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3910" y="1732280"/>
              <a:ext cx="4184015" cy="2705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3910" y="2002790"/>
              <a:ext cx="4184015" cy="12357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‘PW’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 입력되어지지 않았거나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입력이 틀린 경우 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안내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메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세지를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‘PW’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제대로 입력된 후 로그인 버튼을 누르면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 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48355"/>
            <a:ext cx="4184015" cy="2775585"/>
            <a:chOff x="4613910" y="3348355"/>
            <a:chExt cx="4184015" cy="27755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3910" y="3348355"/>
              <a:ext cx="4184015" cy="2546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3910" y="3602990"/>
              <a:ext cx="4184015" cy="25209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투두리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로고 사진을 삽입한다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기본값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맑은 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JLabel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입력창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JTextField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Jbutton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/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색상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rbg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(60, 184, 120)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 화면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LG001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288415"/>
            <a:ext cx="4088765" cy="47701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4920" y="6614160"/>
            <a:ext cx="2799080" cy="300355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351379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 화면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LG001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288415"/>
            <a:ext cx="4088765" cy="47701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83410" y="4700270"/>
            <a:ext cx="38671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83410" y="5021580"/>
            <a:ext cx="38671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②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4920" y="6614160"/>
            <a:ext cx="2799080" cy="300355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화면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pic>
        <p:nvPicPr>
          <p:cNvPr id="24" name="그림 23" descr="C:/Users/naeun/AppData/Roaming/PolarisOffice/ETemp/34308_18325976/fImage15461907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8435" y="1216025"/>
            <a:ext cx="8781415" cy="49644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471237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73990" y="1210945"/>
            <a:ext cx="8787130" cy="224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성공시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보이는 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73990" y="1558290"/>
            <a:ext cx="4393565" cy="4394200"/>
            <a:chOff x="173990" y="1558290"/>
            <a:chExt cx="4393565" cy="439420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173990" y="1558290"/>
              <a:ext cx="4393565" cy="2609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면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173990" y="1819910"/>
              <a:ext cx="4394200" cy="41338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170" tIns="144145" rIns="90170" bIns="46990" numCol="1" vert="horz" anchor="t">
              <a:noAutofit/>
            </a:bodyPr>
            <a:lstStyle/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’강의목록조회’를 누르면 출력창에 강의 목록 출력 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-&gt;’강의목록조회’를 누를 때마다 정렬이 된다. ex) 오름차순, 내림차순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’추가’,’변경’ 버튼을 누르면 각각 ‘강의추가’ ‘강의변경’ ‘할일추가’,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   ‘할일변경’ 창이 생성된다.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’종료’ 버튼을 누르면 안내창이 생성된다.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-&gt;</a:t>
              </a:r>
              <a:r>
                <a:rPr lang="en-US" altLang="ko-KR" sz="1050" cap="none" dirty="0" smtClean="0" b="0">
                  <a:ln w="9525" cap="flat" cmpd="sng"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‘예’를 </a:t>
              </a: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누르면 ‘투두리’ 종료,  ‘아니오’를 누르면 안내창이 꺼지고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n w="9525" cap="flat" cmpd="sng"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  메인화면</a:t>
              </a: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이 유지된다.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171450" indent="-17145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맑은 고딕"/>
                <a:buChar char="-"/>
              </a:pPr>
              <a:endParaRPr lang="ko-KR" altLang="en-US" sz="1050" cap="none" dirty="0" smtClean="0" b="0">
                <a:ln w="9525" cap="flat" cmpd="sng"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 찾을 항목 입력 후 ‘검색’을 누르면 &lt;할일목록&gt; 출력창에 </a:t>
              </a:r>
              <a:r>
                <a:rPr lang="en-US" altLang="ko-KR" sz="1050" cap="none" dirty="0" smtClean="0" b="0">
                  <a:ln w="9525" cap="flat" cmpd="sng"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검색결과가 </a:t>
              </a:r>
              <a:endParaRPr lang="ko-KR" altLang="en-US" sz="1050" cap="none" dirty="0" smtClean="0" b="0">
                <a:ln w="9525" cap="flat" cmpd="sng"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  </a:t>
              </a:r>
              <a:r>
                <a:rPr lang="en-US" altLang="ko-KR" sz="1050" cap="none" dirty="0" smtClean="0" b="0">
                  <a:ln w="9525" cap="flat" cmpd="sng"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출력된다.  </a:t>
              </a:r>
              <a:endParaRPr lang="ko-KR" altLang="en-US" sz="1050" cap="none" dirty="0" smtClean="0" b="0">
                <a:ln w="9525" cap="flat" cmpd="sng"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  -&gt; 찾는 항목이 없을 때 출력창에 ‘해당 내용이 존재하지 않는다.’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n w="9525" cap="flat" cmpd="sng"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      출력된다.</a:t>
              </a:r>
              <a:endParaRPr lang="ko-KR" altLang="en-US" sz="1050" cap="none" dirty="0" smtClean="0" b="0">
                <a:ln w="9525" cap="flat" cmpd="sng"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>
                <a:ln w="9525" cap="flat" cmpd="sng"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n w="9525" cap="flat" cmpd="sng"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- 숨길 항목 입력 후 ‘숨기기’를 누르면 &lt;할일목록&gt; 출력창에서 숨기고</a:t>
              </a:r>
              <a:endParaRPr lang="ko-KR" altLang="en-US" sz="1050" cap="none" dirty="0" smtClean="0" b="0">
                <a:ln w="9525" cap="flat" cmpd="sng"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n w="9525" cap="flat" cmpd="sng"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싶은 할일이 숨겨진다.</a:t>
              </a:r>
              <a:endParaRPr lang="ko-KR" altLang="en-US" sz="1050" cap="none" dirty="0" smtClean="0" b="0">
                <a:ln w="9525" cap="flat" cmpd="sng"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>
                <a:ln w="9525" cap="flat" cmpd="sng"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n w="9525" cap="flat" cmpd="sng"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- 다시 보고싶은 항목 입력 후 ‘다시 보기’를 누르면 &lt;할일목록&gt; 출력창</a:t>
              </a:r>
              <a:endParaRPr lang="ko-KR" altLang="en-US" sz="1050" cap="none" dirty="0" smtClean="0" b="0">
                <a:ln w="9525" cap="flat" cmpd="sng"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n w="9525" cap="flat" cmpd="sng"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에서 숨겨져 있던 할일이 다시 보여진다. </a:t>
              </a:r>
              <a:endParaRPr lang="ko-KR" altLang="en-US" sz="1050" cap="none" dirty="0" smtClean="0" b="0">
                <a:ln w="9525" cap="flat" cmpd="sng"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1">
                <a:ln w="9525" cap="flat" cmpd="sng"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77105" y="1558290"/>
            <a:ext cx="4184015" cy="2519680"/>
            <a:chOff x="4777105" y="1558290"/>
            <a:chExt cx="4184015" cy="251968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777105" y="1558290"/>
              <a:ext cx="4184015" cy="2609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777105" y="1819910"/>
              <a:ext cx="4184650" cy="22593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170" tIns="144145" rIns="90170" bIns="46990" numCol="1" vert="horz" anchor="t">
              <a:noAutofit/>
            </a:bodyPr>
            <a:lstStyle/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배경색 ‘기본값’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171450" indent="-17145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폰트 ‘맑은고딕’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ctr" fontAlgn="auto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l" fontAlgn="auto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강의목록, 할일목록 -&gt; </a:t>
              </a:r>
              <a:r>
                <a:rPr lang="en-US" altLang="ko-KR" sz="1050" cap="none" dirty="0" smtClean="0" b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JTextArea</a:t>
              </a:r>
              <a:endParaRPr lang="ko-KR" altLang="en-US" sz="10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&lt;강의목록&gt; , &lt;할일목록&gt; -&gt; Jlabel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검색창 -&gt; JTextField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171450" indent="-17145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</a:pP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강의목록조회, 강의추가, 강의변경, 강의삭제, 종료 -&gt; JButton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- 할일목록조회, 할일추가, 할일변경, 할일삭제,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just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cap="none" dirty="0" smtClean="0" b="0">
                  <a:latin typeface="맑은 고딕" charset="0"/>
                  <a:ea typeface="맑은 고딕" charset="0"/>
                </a:rPr>
                <a:t>  숨기기, 다시보기, 검사 -&gt; JButton</a:t>
              </a:r>
              <a:endParaRPr lang="ko-KR" altLang="en-US" sz="105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화면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4920" y="6614160"/>
            <a:ext cx="2799080" cy="300355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288127"/>
              </p:ext>
            </p:extLst>
          </p:nvPr>
        </p:nvGraphicFramePr>
        <p:xfrm>
          <a:off x="4623752" y="4825472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강의목록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JTextArea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할일목록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JTextArea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/>
                <a:gridCol w="2983865"/>
                <a:gridCol w="1196340"/>
                <a:gridCol w="1859280"/>
                <a:gridCol w="597535"/>
                <a:gridCol w="1271905"/>
              </a:tblGrid>
              <a:tr h="29972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투두리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설계(UI 명세서)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화면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V1.2.0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ase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ME001</a:t>
                      </a:r>
                      <a:endParaRPr lang="ko-KR" altLang="en-US" sz="900" kern="1200" dirty="0" smtClean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</a:tr>
            </a:tbl>
          </a:graphicData>
        </a:graphic>
      </p:graphicFrame>
      <p:pic>
        <p:nvPicPr>
          <p:cNvPr id="33" name="그림 32" descr="C:/Users/naeun/AppData/Roaming/PolarisOffice/ETemp/34308_18325976/fImage15461908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1130" y="1133475"/>
            <a:ext cx="6386830" cy="3601720"/>
          </a:xfrm>
          <a:prstGeom prst="rect"/>
          <a:noFill/>
        </p:spPr>
      </p:pic>
      <p:sp>
        <p:nvSpPr>
          <p:cNvPr id="32" name="TextBox 31"/>
          <p:cNvSpPr txBox="1">
            <a:spLocks/>
          </p:cNvSpPr>
          <p:nvPr/>
        </p:nvSpPr>
        <p:spPr>
          <a:xfrm rot="0">
            <a:off x="4293870" y="3105785"/>
            <a:ext cx="39751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latin typeface="HY견고딕" charset="0"/>
                <a:ea typeface="HY견고딕" charset="0"/>
              </a:rPr>
              <a:t>③</a:t>
            </a:r>
            <a:endParaRPr lang="ko-KR" altLang="en-US" sz="1600" cap="none" dirty="0" smtClean="0" b="1">
              <a:latin typeface="HY견고딕" charset="0"/>
              <a:ea typeface="HY견고딕" charset="0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 rot="0">
            <a:off x="338455" y="3361690"/>
            <a:ext cx="36385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latin typeface="HY견고딕" charset="0"/>
                <a:ea typeface="HY견고딕" charset="0"/>
              </a:rPr>
              <a:t>②</a:t>
            </a:r>
            <a:endParaRPr lang="ko-KR" altLang="en-US" sz="1600" cap="none" dirty="0" smtClean="0" b="1">
              <a:latin typeface="HY견고딕" charset="0"/>
              <a:ea typeface="HY견고딕" charset="0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 rot="0">
            <a:off x="338455" y="1700530"/>
            <a:ext cx="3873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latin typeface="HY견고딕" charset="0"/>
                <a:ea typeface="HY견고딕" charset="0"/>
              </a:rPr>
              <a:t>①</a:t>
            </a:r>
            <a:endParaRPr lang="ko-KR" altLang="en-US" sz="1600" cap="none" dirty="0" smtClean="0" b="1">
              <a:latin typeface="HY견고딕" charset="0"/>
              <a:ea typeface="HY견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Company>SMU SELab</Company>
  <DocSecurity>0</DocSecurity>
  <HyperlinksChanged>false</HyperlinksChanged>
  <Lines>0</Lines>
  <LinksUpToDate>false</LinksUpToDate>
  <Pages>23</Pages>
  <Paragraphs>687</Paragraphs>
  <Words>1656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JackyDo</dc:creator>
  <cp:lastModifiedBy>coskdms</cp:lastModifiedBy>
  <dc:title>슬라이드 1</dc:title>
  <dcterms:modified xsi:type="dcterms:W3CDTF">2017-05-26T11:37:50Z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