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trictFirstAndLastChars="0" saveSubsetFonts="1">
  <p:sldMasterIdLst>
    <p:sldMasterId id="2147483665" r:id="rId6"/>
  </p:sldMasterIdLst>
  <p:notesMasterIdLst>
    <p:notesMasterId r:id="rId10"/>
  </p:notesMasterIdLst>
  <p:handoutMasterIdLst>
    <p:handoutMasterId r:id="rId8"/>
  </p:handoutMasterIdLst>
  <p:sldIdLst>
    <p:sldId id="256" r:id="rId12"/>
    <p:sldId id="257" r:id="rId13"/>
    <p:sldId id="271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267" r:id="rId25"/>
    <p:sldId id="270" r:id="rId26"/>
  </p:sldIdLst>
  <p:sldSz cx="9144000" cy="6858000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0" userDrawn="0">
          <p15:clr>
            <a:srgbClr val="A4A3A4"/>
          </p15:clr>
        </p15:guide>
        <p15:guide id="3" pos="4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3D3FF"/>
    <a:srgbClr val="FDFFD5"/>
    <a:srgbClr val="FFA3A3"/>
    <a:srgbClr val="CFBFD3"/>
    <a:srgbClr val="C0BED4"/>
    <a:srgbClr val="BFD5BD"/>
    <a:srgbClr val="333399"/>
    <a:srgbClr val="BCD6D3"/>
    <a:srgbClr val="BCCFD6"/>
    <a:srgbClr val="D6E1B1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2193" autoAdjust="0"/>
    <p:restoredTop sz="97248" autoAdjust="0"/>
  </p:normalViewPr>
  <p:slideViewPr>
    <p:cSldViewPr snapToGrid="0" snapToObjects="1">
      <p:cViewPr varScale="1">
        <p:scale>
          <a:sx n="83" d="100"/>
          <a:sy n="83" d="100"/>
        </p:scale>
        <p:origin x="-158" y="-62"/>
      </p:cViewPr>
      <p:guideLst>
        <p:guide orient="horz"/>
        <p:guide pos="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>
      <p:cViewPr>
        <p:scale>
          <a:sx n="100" d="100"/>
          <a:sy n="100" d="100"/>
        </p:scale>
        <p:origin x="-780" y="1956"/>
      </p:cViewPr>
      <p:guideLst>
        <p:guide orient="horz"/>
        <p:guide pos="4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handoutMaster" Target="handoutMasters/handoutMaster1.xml"></Relationship><Relationship Id="rId10" Type="http://schemas.openxmlformats.org/officeDocument/2006/relationships/notesMaster" Target="notesMasters/notesMaster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4" Type="http://schemas.openxmlformats.org/officeDocument/2006/relationships/slide" Target="slides/slide13.xml"></Relationship><Relationship Id="rId25" Type="http://schemas.openxmlformats.org/officeDocument/2006/relationships/slide" Target="slides/slide14.xml"></Relationship><Relationship Id="rId26" Type="http://schemas.openxmlformats.org/officeDocument/2006/relationships/slide" Target="slides/slide1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5" name="바닥글 개체 틀 3"/>
          <p:cNvSpPr txBox="1">
            <a:spLocks/>
          </p:cNvSpPr>
          <p:nvPr/>
        </p:nvSpPr>
        <p:spPr>
          <a:xfrm>
            <a:off x="5701382" y="5092700"/>
            <a:ext cx="2798763" cy="300038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sz="3200" b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3200" b="1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Control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61684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52936"/>
              </p:ext>
            </p:extLst>
          </p:nvPr>
        </p:nvGraphicFramePr>
        <p:xfrm>
          <a:off x="2208657" y="1228296"/>
          <a:ext cx="5225415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2254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loginedStudent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Student</a:t>
                      </a:r>
                    </a:p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loginUI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LoginUI</a:t>
                      </a:r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mainUI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MainUI</a:t>
                      </a:r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registeredStudent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StudentList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 login UI : Login UI 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isLogin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 id : String ,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pwd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String 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+login (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loginedStudent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Strudent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+logout()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getLoginedStudent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06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12083"/>
              </p:ext>
            </p:extLst>
          </p:nvPr>
        </p:nvGraphicFramePr>
        <p:xfrm>
          <a:off x="1714882" y="1185576"/>
          <a:ext cx="5709320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709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CourseManageSystem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CourseList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CourseManageSystem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AddCourseSystem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Edit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sz="18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Delete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SortCourseSystem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getCourseContesnts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String[][]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getCourseList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CourseList</a:t>
                      </a:r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96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345"/>
            <a:ext cx="8327390" cy="62611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44065" y="1006475"/>
          <a:ext cx="5115560" cy="53054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15560"/>
              </a:tblGrid>
              <a:tr h="7429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4000" kern="1200" dirty="0" smtClean="0" b="0">
                          <a:latin typeface="나눔바른고딕" charset="0"/>
                          <a:ea typeface="나눔바른고딕" charset="0"/>
                        </a:rPr>
                        <a:t>TodoManageSystem</a:t>
                      </a:r>
                      <a:endParaRPr lang="ko-KR" altLang="en-US" sz="40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ctr"/>
                </a:tc>
              </a:tr>
              <a:tr h="1979295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latin typeface="나눔바른고딕" charset="0"/>
                          <a:ea typeface="나눔바른고딕" charset="0"/>
                        </a:rPr>
                        <a:t>- TodoList : TodoList</a:t>
                      </a:r>
                      <a:endParaRPr lang="ko-KR" altLang="en-US" sz="18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ctr"/>
                </a:tc>
              </a:tr>
              <a:tr h="2583180"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latin typeface="나눔바른고딕" charset="0"/>
                          <a:ea typeface="나눔바른고딕" charset="0"/>
                        </a:rPr>
                        <a:t>+TodoManageSystem()</a:t>
                      </a:r>
                      <a:endParaRPr lang="ko-KR" altLang="en-US" sz="18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latin typeface="나눔바른고딕" charset="0"/>
                          <a:ea typeface="나눔바른고딕" charset="0"/>
                        </a:rPr>
                        <a:t>+AddTodoSystem()</a:t>
                      </a:r>
                      <a:endParaRPr lang="ko-KR" altLang="en-US" sz="18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latin typeface="나눔바른고딕" charset="0"/>
                          <a:ea typeface="나눔바른고딕" charset="0"/>
                        </a:rPr>
                        <a:t>+EditTodoSystem()</a:t>
                      </a:r>
                      <a:endParaRPr lang="ko-KR" altLang="en-US" sz="18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latin typeface="나눔바른고딕" charset="0"/>
                          <a:ea typeface="나눔바른고딕" charset="0"/>
                        </a:rPr>
                        <a:t>+DeleteTodoSystem()</a:t>
                      </a:r>
                      <a:endParaRPr lang="ko-KR" altLang="en-US" sz="18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latin typeface="나눔바른고딕" charset="0"/>
                          <a:ea typeface="나눔바른고딕" charset="0"/>
                        </a:rPr>
                        <a:t>+SortTodoSystem()</a:t>
                      </a:r>
                      <a:endParaRPr lang="ko-KR" altLang="en-US" sz="18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latin typeface="나눔바른고딕" charset="0"/>
                          <a:ea typeface="나눔바른고딕" charset="0"/>
                        </a:rPr>
                        <a:t>+HideTodoSystem()</a:t>
                      </a:r>
                      <a:endParaRPr lang="ko-KR" altLang="en-US" sz="18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latin typeface="나눔바른고딕" charset="0"/>
                          <a:ea typeface="나눔바른고딕" charset="0"/>
                        </a:rPr>
                        <a:t>+ReplayTodoSystem()</a:t>
                      </a:r>
                      <a:endParaRPr lang="ko-KR" altLang="en-US" sz="18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latin typeface="나눔바른고딕" charset="0"/>
                          <a:ea typeface="나눔바른고딕" charset="0"/>
                        </a:rPr>
                        <a:t>+ getTodoContesnts() : String[][]</a:t>
                      </a:r>
                      <a:endParaRPr lang="ko-KR" altLang="en-US" sz="18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latin typeface="나눔바른고딕" charset="0"/>
                          <a:ea typeface="나눔바른고딕" charset="0"/>
                        </a:rPr>
                        <a:t>+ getTodoList() : TodoList</a:t>
                      </a:r>
                      <a:endParaRPr lang="ko-KR" altLang="en-US" sz="18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080" cy="300355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39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42544"/>
              </p:ext>
            </p:extLst>
          </p:nvPr>
        </p:nvGraphicFramePr>
        <p:xfrm>
          <a:off x="2062353" y="1164288"/>
          <a:ext cx="4704207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704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</a:t>
                      </a:r>
                      <a:r>
                        <a:rPr lang="en-US" altLang="ko-KR" sz="40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TodoSystem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ShowTodoSystem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getTodoContesnts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String[][]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getTodoList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01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44802"/>
              </p:ext>
            </p:extLst>
          </p:nvPr>
        </p:nvGraphicFramePr>
        <p:xfrm>
          <a:off x="2172081" y="1228296"/>
          <a:ext cx="4923663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923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SearchTodoSystem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SearchTodoSystem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getTodoContents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String[][]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getTodoList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54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/>
        </p:nvGraphicFramePr>
        <p:xfrm>
          <a:off x="281305" y="1025525"/>
          <a:ext cx="858266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665"/>
                <a:gridCol w="2145665"/>
                <a:gridCol w="2145665"/>
                <a:gridCol w="214566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200" kern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200" kern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변경 내역</a:t>
                      </a:r>
                      <a:endParaRPr lang="ko-KR" altLang="en-US" sz="1200" kern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200" kern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2017.05.19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V1.0.0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Entity / Control Class 작성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박정민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2017.05.19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V1.0.1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Boundary Class 작성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나소영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2017.05.22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V1.0.2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Control Class 수정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나소영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2017.05.26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V1.1.0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정리 + 최종본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최훈아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2017.06.03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숨기기 / 다시보기 기능 추가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채나은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09310"/>
              </p:ext>
            </p:extLst>
          </p:nvPr>
        </p:nvGraphicFramePr>
        <p:xfrm>
          <a:off x="746760" y="555752"/>
          <a:ext cx="9357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 UI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A3A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14260"/>
              </p:ext>
            </p:extLst>
          </p:nvPr>
        </p:nvGraphicFramePr>
        <p:xfrm>
          <a:off x="746760" y="3232672"/>
          <a:ext cx="935736" cy="679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6"/>
              </a:tblGrid>
              <a:tr h="313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Min UI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A3A3"/>
                    </a:solidFill>
                  </a:tcPr>
                </a:tc>
              </a:tr>
              <a:tr h="3135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83927"/>
              </p:ext>
            </p:extLst>
          </p:nvPr>
        </p:nvGraphicFramePr>
        <p:xfrm>
          <a:off x="3794760" y="555752"/>
          <a:ext cx="15544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 System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DFF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55280"/>
              </p:ext>
            </p:extLst>
          </p:nvPr>
        </p:nvGraphicFramePr>
        <p:xfrm>
          <a:off x="7449312" y="553720"/>
          <a:ext cx="9357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Student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93D3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92421"/>
              </p:ext>
            </p:extLst>
          </p:nvPr>
        </p:nvGraphicFramePr>
        <p:xfrm>
          <a:off x="7449312" y="2006600"/>
          <a:ext cx="9357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93D3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41580"/>
              </p:ext>
            </p:extLst>
          </p:nvPr>
        </p:nvGraphicFramePr>
        <p:xfrm>
          <a:off x="7261053" y="2972336"/>
          <a:ext cx="12781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 List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93D3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45484"/>
              </p:ext>
            </p:extLst>
          </p:nvPr>
        </p:nvGraphicFramePr>
        <p:xfrm>
          <a:off x="7261053" y="5221762"/>
          <a:ext cx="12781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List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93D3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67201"/>
              </p:ext>
            </p:extLst>
          </p:nvPr>
        </p:nvGraphicFramePr>
        <p:xfrm>
          <a:off x="7449312" y="4252468"/>
          <a:ext cx="9357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93D3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93020"/>
              </p:ext>
            </p:extLst>
          </p:nvPr>
        </p:nvGraphicFramePr>
        <p:xfrm>
          <a:off x="3794760" y="1648011"/>
          <a:ext cx="1554480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 Manage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System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DFF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16291"/>
              </p:ext>
            </p:extLst>
          </p:nvPr>
        </p:nvGraphicFramePr>
        <p:xfrm>
          <a:off x="3803725" y="4007224"/>
          <a:ext cx="1554480" cy="986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</a:tblGrid>
              <a:tr h="57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Manage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System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DFFD5"/>
                    </a:solidFill>
                  </a:tcPr>
                </a:tc>
              </a:tr>
              <a:tr h="41168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83221"/>
              </p:ext>
            </p:extLst>
          </p:nvPr>
        </p:nvGraphicFramePr>
        <p:xfrm>
          <a:off x="3794760" y="5221762"/>
          <a:ext cx="1554480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 </a:t>
                      </a:r>
                      <a:r>
                        <a:rPr lang="en-US" altLang="ko-KR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System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DFF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69535"/>
              </p:ext>
            </p:extLst>
          </p:nvPr>
        </p:nvGraphicFramePr>
        <p:xfrm>
          <a:off x="3803725" y="2799737"/>
          <a:ext cx="1554480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 Course System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DFF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endCxn id="9" idx="1"/>
          </p:cNvCxnSpPr>
          <p:nvPr/>
        </p:nvCxnSpPr>
        <p:spPr bwMode="auto">
          <a:xfrm>
            <a:off x="1682496" y="923365"/>
            <a:ext cx="2112264" cy="3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endCxn id="15" idx="1"/>
          </p:cNvCxnSpPr>
          <p:nvPr/>
        </p:nvCxnSpPr>
        <p:spPr bwMode="auto">
          <a:xfrm flipV="1">
            <a:off x="1682496" y="2092511"/>
            <a:ext cx="2112264" cy="14485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endCxn id="18" idx="1"/>
          </p:cNvCxnSpPr>
          <p:nvPr/>
        </p:nvCxnSpPr>
        <p:spPr bwMode="auto">
          <a:xfrm flipV="1">
            <a:off x="1682496" y="3244237"/>
            <a:ext cx="2121229" cy="2968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>
            <a:endCxn id="16" idx="1"/>
          </p:cNvCxnSpPr>
          <p:nvPr/>
        </p:nvCxnSpPr>
        <p:spPr bwMode="auto">
          <a:xfrm>
            <a:off x="1682496" y="3541059"/>
            <a:ext cx="2121229" cy="9596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endCxn id="17" idx="1"/>
          </p:cNvCxnSpPr>
          <p:nvPr/>
        </p:nvCxnSpPr>
        <p:spPr bwMode="auto">
          <a:xfrm>
            <a:off x="1682496" y="3541059"/>
            <a:ext cx="2112264" cy="21252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화살표 연결선 31"/>
          <p:cNvCxnSpPr>
            <a:endCxn id="8" idx="0"/>
          </p:cNvCxnSpPr>
          <p:nvPr/>
        </p:nvCxnSpPr>
        <p:spPr bwMode="auto">
          <a:xfrm>
            <a:off x="1210235" y="1295400"/>
            <a:ext cx="4393" cy="19372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>
            <a:endCxn id="10" idx="1"/>
          </p:cNvCxnSpPr>
          <p:nvPr/>
        </p:nvCxnSpPr>
        <p:spPr bwMode="auto">
          <a:xfrm>
            <a:off x="5349240" y="923365"/>
            <a:ext cx="2100072" cy="11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>
            <a:endCxn id="11" idx="1"/>
          </p:cNvCxnSpPr>
          <p:nvPr/>
        </p:nvCxnSpPr>
        <p:spPr bwMode="auto">
          <a:xfrm>
            <a:off x="5349240" y="2092511"/>
            <a:ext cx="2100072" cy="2849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>
            <a:endCxn id="14" idx="1"/>
          </p:cNvCxnSpPr>
          <p:nvPr/>
        </p:nvCxnSpPr>
        <p:spPr bwMode="auto">
          <a:xfrm>
            <a:off x="5349240" y="4500686"/>
            <a:ext cx="2100072" cy="1226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>
            <a:endCxn id="13" idx="1"/>
          </p:cNvCxnSpPr>
          <p:nvPr/>
        </p:nvCxnSpPr>
        <p:spPr bwMode="auto">
          <a:xfrm flipV="1">
            <a:off x="5349240" y="5592602"/>
            <a:ext cx="1911813" cy="736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>
            <a:endCxn id="12" idx="1"/>
          </p:cNvCxnSpPr>
          <p:nvPr/>
        </p:nvCxnSpPr>
        <p:spPr bwMode="auto">
          <a:xfrm>
            <a:off x="5349240" y="3232672"/>
            <a:ext cx="1911813" cy="1105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>
            <a:endCxn id="12" idx="0"/>
          </p:cNvCxnSpPr>
          <p:nvPr/>
        </p:nvCxnSpPr>
        <p:spPr bwMode="auto">
          <a:xfrm flipH="1">
            <a:off x="7900117" y="2748280"/>
            <a:ext cx="6754" cy="22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직선 화살표 연결선 47"/>
          <p:cNvCxnSpPr>
            <a:endCxn id="13" idx="0"/>
          </p:cNvCxnSpPr>
          <p:nvPr/>
        </p:nvCxnSpPr>
        <p:spPr bwMode="auto">
          <a:xfrm flipH="1">
            <a:off x="7900117" y="4994148"/>
            <a:ext cx="6754" cy="2276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Entity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6994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7108"/>
              </p:ext>
            </p:extLst>
          </p:nvPr>
        </p:nvGraphicFramePr>
        <p:xfrm>
          <a:off x="2488008" y="1228296"/>
          <a:ext cx="3960268" cy="496733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4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Student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studentNum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en-US" altLang="ko-KR" sz="250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studentName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String</a:t>
                      </a:r>
                    </a:p>
                    <a:p>
                      <a:pPr latinLnBrk="1"/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-password : String</a:t>
                      </a:r>
                      <a:endParaRPr lang="ko-KR" altLang="en-US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1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18134"/>
              </p:ext>
            </p:extLst>
          </p:nvPr>
        </p:nvGraphicFramePr>
        <p:xfrm>
          <a:off x="4790512" y="1255585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CourseList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courseArray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Course[]</a:t>
                      </a:r>
                      <a:endParaRPr lang="ko-KR" altLang="en-US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35071"/>
              </p:ext>
            </p:extLst>
          </p:nvPr>
        </p:nvGraphicFramePr>
        <p:xfrm>
          <a:off x="352425" y="1255586"/>
          <a:ext cx="3930556" cy="496778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30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2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courseName</a:t>
                      </a:r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-professor : String</a:t>
                      </a:r>
                    </a:p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courseDay</a:t>
                      </a:r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en-US" altLang="ko-KR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courseTime</a:t>
                      </a:r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en-US" altLang="ko-KR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courseYear</a:t>
                      </a:r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en-US" altLang="ko-KR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courseSemester</a:t>
                      </a:r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ko-KR" altLang="en-US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45424"/>
              </p:ext>
            </p:extLst>
          </p:nvPr>
        </p:nvGraphicFramePr>
        <p:xfrm>
          <a:off x="4719709" y="1228296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todoArray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[]</a:t>
                      </a:r>
                      <a:endParaRPr lang="ko-KR" altLang="en-US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2425" y="220345"/>
            <a:ext cx="8327390" cy="62611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33705" y="1228090"/>
          <a:ext cx="3930650" cy="496760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30650"/>
              </a:tblGrid>
              <a:tr h="87503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4000" kern="1200" dirty="0" smtClean="0" b="0">
                          <a:latin typeface="나눔바른고딕" charset="0"/>
                          <a:ea typeface="나눔바른고딕" charset="0"/>
                        </a:rPr>
                        <a:t>Todo</a:t>
                      </a:r>
                      <a:endParaRPr lang="ko-KR" altLang="en-US" sz="40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ctr"/>
                </a:tc>
              </a:tr>
              <a:tr h="4092575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500" kern="1200" dirty="0" smtClean="0" b="0">
                          <a:latin typeface="나눔바른고딕" charset="0"/>
                          <a:ea typeface="나눔바른고딕" charset="0"/>
                        </a:rPr>
                        <a:t>task : String</a:t>
                      </a:r>
                      <a:endParaRPr lang="ko-KR" altLang="en-US" sz="25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500" kern="1200" dirty="0" smtClean="0" b="0">
                          <a:latin typeface="나눔바른고딕" charset="0"/>
                          <a:ea typeface="나눔바른고딕" charset="0"/>
                        </a:rPr>
                        <a:t>endtime : int</a:t>
                      </a:r>
                      <a:endParaRPr lang="ko-KR" altLang="en-US" sz="25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500" kern="1200" dirty="0" smtClean="0" b="0">
                          <a:latin typeface="나눔바른고딕" charset="0"/>
                          <a:ea typeface="나눔바른고딕" charset="0"/>
                        </a:rPr>
                        <a:t>readEndTime : int</a:t>
                      </a:r>
                      <a:endParaRPr lang="ko-KR" altLang="en-US" sz="25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500" kern="1200" dirty="0" smtClean="0" b="0">
                          <a:latin typeface="나눔바른고딕" charset="0"/>
                          <a:ea typeface="나눔바른고딕" charset="0"/>
                        </a:rPr>
                        <a:t>Important : String</a:t>
                      </a:r>
                      <a:endParaRPr lang="ko-KR" altLang="en-US" sz="25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500" kern="1200" dirty="0" smtClean="0" b="0">
                          <a:latin typeface="나눔바른고딕" charset="0"/>
                          <a:ea typeface="나눔바른고딕" charset="0"/>
                        </a:rPr>
                        <a:t>complete : String</a:t>
                      </a:r>
                      <a:endParaRPr lang="ko-KR" altLang="en-US" sz="2500" kern="1200" dirty="0" smtClean="0" b="0"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sp>
        <p:nvSpPr>
          <p:cNvPr id="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080" cy="300355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00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Boundary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30114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Boundary Class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89904"/>
              </p:ext>
            </p:extLst>
          </p:nvPr>
        </p:nvGraphicFramePr>
        <p:xfrm>
          <a:off x="355600" y="1229360"/>
          <a:ext cx="4175760" cy="49732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5760">
                  <a:extLst>
                    <a:ext uri="{9D8B030D-6E8A-4147-A177-3AD203B41FA5}">
                      <a16:colId xmlns:a16="http://schemas.microsoft.com/office/drawing/2014/main" xmlns="" val="377423992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 UI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2007300"/>
                  </a:ext>
                </a:extLst>
              </a:tr>
              <a:tr h="2490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logoutButton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Button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regButton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Button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cancelButton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Button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timeButton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Button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showCourseButton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Button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courseTable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Table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regTable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Table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courseContents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ShowCourseSystem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7690364"/>
                  </a:ext>
                </a:extLst>
              </a:tr>
              <a:tr h="17676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MainUI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showMainUI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studentName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String)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showTimeUI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actionPerformed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(e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ActionEvent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77380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50623"/>
              </p:ext>
            </p:extLst>
          </p:nvPr>
        </p:nvGraphicFramePr>
        <p:xfrm>
          <a:off x="4754100" y="1229358"/>
          <a:ext cx="4106407" cy="49732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06407">
                  <a:extLst>
                    <a:ext uri="{9D8B030D-6E8A-4147-A177-3AD203B41FA5}">
                      <a16:colId xmlns:a16="http://schemas.microsoft.com/office/drawing/2014/main" xmlns="" val="3774239926"/>
                    </a:ext>
                  </a:extLst>
                </a:gridCol>
              </a:tblGrid>
              <a:tr h="410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ogin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007300"/>
                  </a:ext>
                </a:extLst>
              </a:tr>
              <a:tr h="2632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loginButton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Button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idTextField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TextField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passwordTextField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TextField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7690364"/>
                  </a:ext>
                </a:extLst>
              </a:tr>
              <a:tr h="1930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LoginUI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showLoginUI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failLogin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setLoginSystem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getLoginSystem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actionPerformed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(e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ActionEvent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7738046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3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Company>SMU SELab</Company>
  <DocSecurity>0</DocSecurity>
  <HyperlinksChanged>false</HyperlinksChanged>
  <Lines>0</Lines>
  <LinksUpToDate>false</LinksUpToDate>
  <Pages>15</Pages>
  <Paragraphs>145</Paragraphs>
  <Words>408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JackyDo</dc:creator>
  <cp:lastModifiedBy>coskdms</cp:lastModifiedBy>
  <dc:title>슬라이드 1</dc:title>
  <dcterms:modified xsi:type="dcterms:W3CDTF">2017-05-26T10:25:46Z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