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4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9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2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78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5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70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4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9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7D5B-C7BA-47BD-8674-FF28F3749EBB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6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67D5B-C7BA-47BD-8674-FF28F3749EBB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90D5-D168-4F5D-8004-5F5AC68C7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5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변 경 이 </a:t>
            </a:r>
            <a:r>
              <a:rPr lang="ko-KR" altLang="en-US" dirty="0" err="1" smtClean="0"/>
              <a:t>력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87609"/>
              </p:ext>
            </p:extLst>
          </p:nvPr>
        </p:nvGraphicFramePr>
        <p:xfrm>
          <a:off x="974272" y="1455557"/>
          <a:ext cx="10379528" cy="4640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1423">
                  <a:extLst>
                    <a:ext uri="{9D8B030D-6E8A-4147-A177-3AD203B41FA5}">
                      <a16:colId xmlns:a16="http://schemas.microsoft.com/office/drawing/2014/main" val="678372039"/>
                    </a:ext>
                  </a:extLst>
                </a:gridCol>
                <a:gridCol w="1281423">
                  <a:extLst>
                    <a:ext uri="{9D8B030D-6E8A-4147-A177-3AD203B41FA5}">
                      <a16:colId xmlns:a16="http://schemas.microsoft.com/office/drawing/2014/main" val="428219610"/>
                    </a:ext>
                  </a:extLst>
                </a:gridCol>
                <a:gridCol w="6535259">
                  <a:extLst>
                    <a:ext uri="{9D8B030D-6E8A-4147-A177-3AD203B41FA5}">
                      <a16:colId xmlns:a16="http://schemas.microsoft.com/office/drawing/2014/main" val="2822905595"/>
                    </a:ext>
                  </a:extLst>
                </a:gridCol>
                <a:gridCol w="1281423">
                  <a:extLst>
                    <a:ext uri="{9D8B030D-6E8A-4147-A177-3AD203B41FA5}">
                      <a16:colId xmlns:a16="http://schemas.microsoft.com/office/drawing/2014/main" val="2923885060"/>
                    </a:ext>
                  </a:extLst>
                </a:gridCol>
              </a:tblGrid>
              <a:tr h="3536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일자</a:t>
                      </a:r>
                      <a:endParaRPr lang="ko-KR" altLang="en-US" sz="2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버전</a:t>
                      </a:r>
                      <a:endParaRPr lang="ko-KR" altLang="en-US" sz="2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변경 내역</a:t>
                      </a:r>
                      <a:endParaRPr lang="ko-KR" altLang="en-US" sz="2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작성자</a:t>
                      </a:r>
                      <a:endParaRPr lang="ko-KR" altLang="en-US" sz="2000" b="1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0586411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>
                          <a:effectLst/>
                        </a:rPr>
                        <a:t>17.05.10</a:t>
                      </a:r>
                      <a:endParaRPr lang="en-US" altLang="ko-KR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v1.0</a:t>
                      </a:r>
                      <a:endParaRPr 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초안</a:t>
                      </a:r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>
                          <a:effectLst/>
                        </a:rPr>
                        <a:t>김정원</a:t>
                      </a:r>
                      <a:endParaRPr lang="ko-KR" alt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804436"/>
                  </a:ext>
                </a:extLst>
              </a:tr>
              <a:tr h="110426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dirty="0" smtClean="0">
                          <a:effectLst/>
                        </a:rPr>
                        <a:t>17.06.02</a:t>
                      </a:r>
                      <a:endParaRPr lang="en-US" altLang="ko-KR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v1.1</a:t>
                      </a:r>
                      <a:endParaRPr 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u="none" strike="noStrike" smtClean="0">
                          <a:effectLst/>
                        </a:rPr>
                        <a:t>17.05.31</a:t>
                      </a:r>
                      <a:r>
                        <a:rPr lang="en-US" altLang="ko-KR" sz="1800" u="none" strike="noStrike" baseline="0" smtClean="0">
                          <a:effectLst/>
                        </a:rPr>
                        <a:t> </a:t>
                      </a:r>
                      <a:r>
                        <a:rPr lang="ko-KR" altLang="en-US" sz="1800" u="none" strike="noStrike" baseline="0" dirty="0" smtClean="0">
                          <a:effectLst/>
                        </a:rPr>
                        <a:t>전은진 조교님 </a:t>
                      </a:r>
                      <a:r>
                        <a:rPr lang="ko-KR" altLang="en-US" sz="1800" u="none" strike="noStrike" dirty="0" smtClean="0">
                          <a:effectLst/>
                        </a:rPr>
                        <a:t>요구사항 변경에 </a:t>
                      </a:r>
                      <a:r>
                        <a:rPr lang="ko-KR" altLang="en-US" sz="1800" u="none" strike="noStrike" dirty="0">
                          <a:effectLst/>
                        </a:rPr>
                        <a:t>따른 </a:t>
                      </a:r>
                      <a:r>
                        <a:rPr lang="ko-KR" altLang="en-US" sz="1800" u="none" strike="noStrike" dirty="0" smtClean="0">
                          <a:effectLst/>
                        </a:rPr>
                        <a:t>수정</a:t>
                      </a:r>
                      <a:endParaRPr lang="en-US" altLang="ko-KR" sz="18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800" b="0" i="0" u="none" strike="noStrike" baseline="0" dirty="0" smtClean="0">
                          <a:solidFill>
                            <a:srgbClr val="484848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 -</a:t>
                      </a:r>
                      <a:r>
                        <a:rPr lang="en-US" altLang="ko-KR" sz="1800" b="0" i="0" u="none" strike="noStrike" baseline="0" dirty="0" err="1" smtClean="0">
                          <a:solidFill>
                            <a:srgbClr val="484848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Usecase</a:t>
                      </a:r>
                      <a:r>
                        <a:rPr lang="en-US" altLang="ko-KR" sz="1800" b="0" i="0" u="none" strike="noStrike" baseline="0" dirty="0" smtClean="0">
                          <a:solidFill>
                            <a:srgbClr val="484848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 Diagram </a:t>
                      </a:r>
                      <a:r>
                        <a:rPr lang="ko-KR" altLang="en-US" sz="1800" b="0" i="0" u="none" strike="noStrike" baseline="0" dirty="0" smtClean="0">
                          <a:solidFill>
                            <a:srgbClr val="484848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수정</a:t>
                      </a:r>
                      <a:endParaRPr lang="en-US" altLang="ko-KR" sz="1800" b="0" i="0" u="none" strike="noStrike" baseline="0" dirty="0" smtClean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800" b="0" i="0" u="none" strike="noStrike" baseline="0" dirty="0" smtClean="0">
                          <a:solidFill>
                            <a:srgbClr val="484848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 -</a:t>
                      </a:r>
                      <a:r>
                        <a:rPr lang="ko-KR" altLang="en-US" sz="1800" b="0" i="0" u="none" strike="noStrike" baseline="0" dirty="0" smtClean="0">
                          <a:solidFill>
                            <a:srgbClr val="484848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게시판 </a:t>
                      </a:r>
                      <a:r>
                        <a:rPr lang="en-US" altLang="ko-KR" sz="1800" b="0" i="0" u="none" strike="noStrike" baseline="0" dirty="0" smtClean="0">
                          <a:solidFill>
                            <a:srgbClr val="484848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UI </a:t>
                      </a:r>
                      <a:r>
                        <a:rPr lang="ko-KR" altLang="en-US" sz="1800" b="0" i="0" u="none" strike="noStrike" baseline="0" dirty="0" smtClean="0">
                          <a:solidFill>
                            <a:srgbClr val="484848"/>
                          </a:solidFill>
                          <a:effectLst/>
                          <a:latin typeface="Verdana" panose="020B0604030504040204" pitchFamily="34" charset="0"/>
                          <a:ea typeface="돋움" panose="020B0600000101010101" pitchFamily="50" charset="-127"/>
                        </a:rPr>
                        <a:t>수정</a:t>
                      </a:r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u="none" strike="noStrike" dirty="0">
                          <a:effectLst/>
                        </a:rPr>
                        <a:t>김정원</a:t>
                      </a:r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5801319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539706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9789157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0170434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0069377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791558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5577432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4563466"/>
                  </a:ext>
                </a:extLst>
              </a:tr>
              <a:tr h="353618">
                <a:tc>
                  <a:txBody>
                    <a:bodyPr/>
                    <a:lstStyle/>
                    <a:p>
                      <a:pPr algn="l" fontAlgn="ctr"/>
                      <a:endParaRPr lang="en-US" altLang="ko-KR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484848"/>
                        </a:solidFill>
                        <a:effectLst/>
                        <a:latin typeface="Verdan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0068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17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그룹 127"/>
          <p:cNvGrpSpPr/>
          <p:nvPr/>
        </p:nvGrpSpPr>
        <p:grpSpPr>
          <a:xfrm>
            <a:off x="4319666" y="1306830"/>
            <a:ext cx="4936094" cy="3695007"/>
            <a:chOff x="2866786" y="782320"/>
            <a:chExt cx="4936094" cy="3695007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3415682" y="1152694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 err="1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로그인을</a:t>
              </a:r>
              <a:r>
                <a:rPr lang="en-US" alt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800" kern="100" spc="-150" dirty="0">
                  <a:solidFill>
                    <a:srgbClr val="000000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한다</a:t>
              </a:r>
              <a:r>
                <a:rPr lang="en-US" alt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4871983" y="1152694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계정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한다</a:t>
              </a:r>
              <a:r>
                <a:rPr lang="en-US" alt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3415683" y="1535291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게시판을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열람한다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3415683" y="1918442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과목을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3415684" y="2413191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항목을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등록한다</a:t>
              </a:r>
              <a:r>
                <a:rPr lang="en-US" sz="800" kern="100" spc="-15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순서도: 수행의 시작/종료 9"/>
            <p:cNvSpPr/>
            <p:nvPr/>
          </p:nvSpPr>
          <p:spPr>
            <a:xfrm>
              <a:off x="4871982" y="1851876"/>
              <a:ext cx="875601" cy="322519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altLang="en-US" sz="800" kern="100" spc="-150" dirty="0" smtClean="0">
                  <a:solidFill>
                    <a:srgbClr val="000000"/>
                  </a:solidFill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입력</a:t>
              </a:r>
              <a:r>
                <a:rPr 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한</a:t>
              </a:r>
              <a:r>
                <a:rPr 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과목</a:t>
              </a:r>
              <a:r>
                <a:rPr lang="en-US" alt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내용</a:t>
              </a:r>
              <a:r>
                <a:rPr 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800" kern="100" spc="-150" dirty="0">
                  <a:solidFill>
                    <a:srgbClr val="000000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endParaRPr lang="en-US" altLang="ko-KR" sz="800" kern="100" spc="-150" dirty="0" smtClean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저장한다</a:t>
              </a:r>
              <a:r>
                <a:rPr lang="en-US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4871983" y="2342876"/>
              <a:ext cx="869752" cy="322519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altLang="en-US" sz="800" kern="100" spc="-150" dirty="0" smtClean="0">
                  <a:solidFill>
                    <a:srgbClr val="000000"/>
                  </a:solidFill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입력</a:t>
              </a:r>
              <a:r>
                <a:rPr 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한</a:t>
              </a:r>
              <a:r>
                <a:rPr 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항목</a:t>
              </a:r>
              <a:r>
                <a:rPr lang="en-US" alt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내용</a:t>
              </a:r>
              <a:r>
                <a:rPr 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endParaRPr lang="en-US" altLang="ko-KR" sz="800" kern="100" spc="-150" dirty="0" smtClean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저장한다</a:t>
              </a:r>
              <a:r>
                <a:rPr lang="en-US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4871983" y="2721208"/>
              <a:ext cx="875601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중요도를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표시한다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4812507" y="2938771"/>
              <a:ext cx="994552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정렬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기능을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5" name="순서도: 수행의 시작/종료 14"/>
            <p:cNvSpPr/>
            <p:nvPr/>
          </p:nvSpPr>
          <p:spPr>
            <a:xfrm>
              <a:off x="4812507" y="3372610"/>
              <a:ext cx="994552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검색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기능을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4812507" y="4154040"/>
              <a:ext cx="994552" cy="161750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달력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기능을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32" name="순서도: 수행의 시작/종료 31"/>
            <p:cNvSpPr/>
            <p:nvPr/>
          </p:nvSpPr>
          <p:spPr>
            <a:xfrm>
              <a:off x="6387756" y="4092270"/>
              <a:ext cx="1254460" cy="299176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달력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의  날짜를 클릭하면 해당 날짜의 항목들만 표시한다</a:t>
              </a:r>
              <a:r>
                <a:rPr lang="en-US" altLang="ko-KR" sz="800" kern="100" spc="-150" dirty="0" smtClean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순서도: 수행의 시작/종료 22"/>
            <p:cNvSpPr/>
            <p:nvPr/>
          </p:nvSpPr>
          <p:spPr>
            <a:xfrm>
              <a:off x="6387757" y="3242193"/>
              <a:ext cx="1367294" cy="418965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입력한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텍스트와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등록된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인덱스를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비교하여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검색하고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해당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텍스트가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포함된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항목들만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표시한다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24" name="순서도: 수행의 시작/종료 23"/>
            <p:cNvSpPr/>
            <p:nvPr/>
          </p:nvSpPr>
          <p:spPr>
            <a:xfrm>
              <a:off x="6387756" y="3720523"/>
              <a:ext cx="1367295" cy="310429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입력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값이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NULL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일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때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전체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항목들을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표시한다</a:t>
              </a:r>
              <a:r>
                <a:rPr lang="en-US" sz="800" kern="100" spc="-15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26" name="그림 25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37"/>
            <a:stretch>
              <a:fillRect/>
            </a:stretch>
          </p:blipFill>
          <p:spPr bwMode="auto">
            <a:xfrm>
              <a:off x="2866786" y="954159"/>
              <a:ext cx="349924" cy="82712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직선 연결선 26"/>
            <p:cNvCxnSpPr>
              <a:stCxn id="6" idx="1"/>
              <a:endCxn id="5" idx="3"/>
            </p:cNvCxnSpPr>
            <p:nvPr/>
          </p:nvCxnSpPr>
          <p:spPr>
            <a:xfrm flipH="1">
              <a:off x="4291283" y="1233569"/>
              <a:ext cx="5807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 flipV="1">
              <a:off x="3529965" y="1314444"/>
              <a:ext cx="7623" cy="22140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3529965" y="1700300"/>
              <a:ext cx="1" cy="21814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3529965" y="2080192"/>
              <a:ext cx="7623" cy="3329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0" idx="1"/>
              <a:endCxn id="8" idx="3"/>
            </p:cNvCxnSpPr>
            <p:nvPr/>
          </p:nvCxnSpPr>
          <p:spPr>
            <a:xfrm flipH="1" flipV="1">
              <a:off x="4291284" y="1999317"/>
              <a:ext cx="580698" cy="138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11" idx="1"/>
              <a:endCxn id="9" idx="3"/>
            </p:cNvCxnSpPr>
            <p:nvPr/>
          </p:nvCxnSpPr>
          <p:spPr>
            <a:xfrm flipH="1" flipV="1">
              <a:off x="4291285" y="2494066"/>
              <a:ext cx="580698" cy="100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6" idx="1"/>
            </p:cNvCxnSpPr>
            <p:nvPr/>
          </p:nvCxnSpPr>
          <p:spPr>
            <a:xfrm flipH="1" flipV="1">
              <a:off x="3645217" y="2585010"/>
              <a:ext cx="1167290" cy="164990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 Box 27"/>
            <p:cNvSpPr txBox="1"/>
            <p:nvPr/>
          </p:nvSpPr>
          <p:spPr>
            <a:xfrm>
              <a:off x="4350532" y="1851876"/>
              <a:ext cx="557298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27"/>
            <p:cNvSpPr txBox="1"/>
            <p:nvPr/>
          </p:nvSpPr>
          <p:spPr>
            <a:xfrm>
              <a:off x="4314737" y="2370460"/>
              <a:ext cx="581270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27"/>
            <p:cNvSpPr txBox="1"/>
            <p:nvPr/>
          </p:nvSpPr>
          <p:spPr>
            <a:xfrm>
              <a:off x="3594549" y="1407747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2" name="Text Box 27"/>
            <p:cNvSpPr txBox="1"/>
            <p:nvPr/>
          </p:nvSpPr>
          <p:spPr>
            <a:xfrm>
              <a:off x="3584138" y="1797896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27"/>
            <p:cNvSpPr txBox="1"/>
            <p:nvPr/>
          </p:nvSpPr>
          <p:spPr>
            <a:xfrm>
              <a:off x="3584138" y="2294362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4" name="Text Box 27"/>
            <p:cNvSpPr txBox="1"/>
            <p:nvPr/>
          </p:nvSpPr>
          <p:spPr>
            <a:xfrm rot="3351720">
              <a:off x="3917159" y="3227985"/>
              <a:ext cx="606425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7"/>
            <p:cNvSpPr txBox="1"/>
            <p:nvPr/>
          </p:nvSpPr>
          <p:spPr>
            <a:xfrm>
              <a:off x="4291283" y="1108346"/>
              <a:ext cx="606425" cy="2349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&lt;&lt;include&gt;&gt;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66" name="직선 연결선 65"/>
            <p:cNvCxnSpPr>
              <a:endCxn id="12" idx="1"/>
            </p:cNvCxnSpPr>
            <p:nvPr/>
          </p:nvCxnSpPr>
          <p:spPr>
            <a:xfrm>
              <a:off x="4194251" y="2588269"/>
              <a:ext cx="677732" cy="21381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endCxn id="13" idx="1"/>
            </p:cNvCxnSpPr>
            <p:nvPr/>
          </p:nvCxnSpPr>
          <p:spPr>
            <a:xfrm>
              <a:off x="4080510" y="2582126"/>
              <a:ext cx="731997" cy="4375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endCxn id="15" idx="1"/>
            </p:cNvCxnSpPr>
            <p:nvPr/>
          </p:nvCxnSpPr>
          <p:spPr>
            <a:xfrm>
              <a:off x="3972753" y="2588269"/>
              <a:ext cx="839754" cy="86521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16" idx="3"/>
              <a:endCxn id="32" idx="1"/>
            </p:cNvCxnSpPr>
            <p:nvPr/>
          </p:nvCxnSpPr>
          <p:spPr>
            <a:xfrm>
              <a:off x="5807059" y="4234915"/>
              <a:ext cx="580697" cy="694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27"/>
            <p:cNvSpPr txBox="1"/>
            <p:nvPr/>
          </p:nvSpPr>
          <p:spPr>
            <a:xfrm>
              <a:off x="5884281" y="4097905"/>
              <a:ext cx="606425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&lt;&lt;extend&gt;&gt;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4" name="Text Box 27"/>
            <p:cNvSpPr txBox="1"/>
            <p:nvPr/>
          </p:nvSpPr>
          <p:spPr>
            <a:xfrm rot="2822954">
              <a:off x="4205525" y="2985627"/>
              <a:ext cx="606425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&lt;&lt;extend&gt;&gt;</a:t>
              </a:r>
              <a:endParaRPr lang="ko-KR" sz="10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5" name="Text Box 27"/>
            <p:cNvSpPr txBox="1"/>
            <p:nvPr/>
          </p:nvSpPr>
          <p:spPr>
            <a:xfrm rot="1962395">
              <a:off x="4320375" y="2779393"/>
              <a:ext cx="606425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&lt;&lt;extend&gt;&gt;</a:t>
              </a:r>
              <a:endParaRPr lang="ko-KR" sz="10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7"/>
            <p:cNvSpPr txBox="1"/>
            <p:nvPr/>
          </p:nvSpPr>
          <p:spPr>
            <a:xfrm rot="1243898">
              <a:off x="4376253" y="2618721"/>
              <a:ext cx="606425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&lt;&lt;extend&gt;&gt;</a:t>
              </a:r>
              <a:endParaRPr lang="ko-KR" sz="10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7" name="직선 연결선 86"/>
            <p:cNvCxnSpPr>
              <a:stCxn id="13" idx="3"/>
            </p:cNvCxnSpPr>
            <p:nvPr/>
          </p:nvCxnSpPr>
          <p:spPr>
            <a:xfrm flipV="1">
              <a:off x="5807059" y="3015660"/>
              <a:ext cx="260759" cy="398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그룹 124"/>
            <p:cNvGrpSpPr/>
            <p:nvPr/>
          </p:nvGrpSpPr>
          <p:grpSpPr>
            <a:xfrm>
              <a:off x="6061671" y="1828675"/>
              <a:ext cx="1405958" cy="1267651"/>
              <a:chOff x="6067818" y="1995942"/>
              <a:chExt cx="1405958" cy="1267651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6387756" y="1995942"/>
                <a:ext cx="1086020" cy="1267651"/>
                <a:chOff x="5863461" y="2151378"/>
                <a:chExt cx="1086020" cy="1267651"/>
              </a:xfrm>
            </p:grpSpPr>
            <p:sp>
              <p:nvSpPr>
                <p:cNvPr id="17" name="순서도: 수행의 시작/종료 16"/>
                <p:cNvSpPr/>
                <p:nvPr/>
              </p:nvSpPr>
              <p:spPr>
                <a:xfrm>
                  <a:off x="5863461" y="2151378"/>
                  <a:ext cx="108602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과목명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(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내림차순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)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 dirty="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순서도: 수행의 시작/종료 17"/>
                <p:cNvSpPr/>
                <p:nvPr/>
              </p:nvSpPr>
              <p:spPr>
                <a:xfrm>
                  <a:off x="5863461" y="2372558"/>
                  <a:ext cx="108602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과목명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(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오름차순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)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 dirty="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순서도: 수행의 시작/종료 18"/>
                <p:cNvSpPr/>
                <p:nvPr/>
              </p:nvSpPr>
              <p:spPr>
                <a:xfrm>
                  <a:off x="5960726" y="2593738"/>
                  <a:ext cx="89149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마감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기한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 dirty="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순서도: 수행의 시작/종료 19"/>
                <p:cNvSpPr/>
                <p:nvPr/>
              </p:nvSpPr>
              <p:spPr>
                <a:xfrm>
                  <a:off x="5960726" y="2814918"/>
                  <a:ext cx="89149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완료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날짜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순서도: 수행의 시작/종료 20"/>
                <p:cNvSpPr/>
                <p:nvPr/>
              </p:nvSpPr>
              <p:spPr>
                <a:xfrm>
                  <a:off x="5960726" y="3036098"/>
                  <a:ext cx="89149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완료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여부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 dirty="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 dirty="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순서도: 수행의 시작/종료 21"/>
                <p:cNvSpPr/>
                <p:nvPr/>
              </p:nvSpPr>
              <p:spPr>
                <a:xfrm>
                  <a:off x="5960726" y="3257279"/>
                  <a:ext cx="891490" cy="161750"/>
                </a:xfrm>
                <a:prstGeom prst="flowChartTermina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중요도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별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정렬</a:t>
                  </a:r>
                  <a:r>
                    <a:rPr lang="en-US" sz="800" kern="100" spc="-150">
                      <a:solidFill>
                        <a:srgbClr val="000000"/>
                      </a:solidFill>
                      <a:effectLst/>
                      <a:latin typeface="바탕" panose="02030600000101010101" pitchFamily="18" charset="-127"/>
                      <a:ea typeface="바탕" panose="02030600000101010101" pitchFamily="18" charset="-127"/>
                      <a:cs typeface="Times New Roman" panose="02020603050405020304" pitchFamily="18" charset="0"/>
                    </a:rPr>
                    <a:t>.</a:t>
                  </a:r>
                  <a:endParaRPr lang="ko-KR" sz="1000" kern="100" spc="-150">
                    <a:effectLst/>
                    <a:latin typeface="바탕" panose="02030600000101010101" pitchFamily="18" charset="-127"/>
                    <a:ea typeface="바탕" panose="02030600000101010101" pitchFamily="18" charset="-127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92" name="직선 연결선 91"/>
              <p:cNvCxnSpPr/>
              <p:nvPr/>
            </p:nvCxnSpPr>
            <p:spPr>
              <a:xfrm>
                <a:off x="6067818" y="2068257"/>
                <a:ext cx="0" cy="111446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endCxn id="17" idx="1"/>
              </p:cNvCxnSpPr>
              <p:nvPr/>
            </p:nvCxnSpPr>
            <p:spPr>
              <a:xfrm>
                <a:off x="6067818" y="2076817"/>
                <a:ext cx="3199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6067818" y="2299634"/>
                <a:ext cx="3199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>
                <a:endCxn id="19" idx="1"/>
              </p:cNvCxnSpPr>
              <p:nvPr/>
            </p:nvCxnSpPr>
            <p:spPr>
              <a:xfrm>
                <a:off x="6067818" y="2514873"/>
                <a:ext cx="417203" cy="430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>
                <a:endCxn id="20" idx="1"/>
              </p:cNvCxnSpPr>
              <p:nvPr/>
            </p:nvCxnSpPr>
            <p:spPr>
              <a:xfrm flipV="1">
                <a:off x="6067818" y="2740357"/>
                <a:ext cx="417203" cy="27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>
                <a:endCxn id="21" idx="1"/>
              </p:cNvCxnSpPr>
              <p:nvPr/>
            </p:nvCxnSpPr>
            <p:spPr>
              <a:xfrm flipV="1">
                <a:off x="6067818" y="2961537"/>
                <a:ext cx="417203" cy="114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>
                <a:endCxn id="22" idx="1"/>
              </p:cNvCxnSpPr>
              <p:nvPr/>
            </p:nvCxnSpPr>
            <p:spPr>
              <a:xfrm>
                <a:off x="6067818" y="3182718"/>
                <a:ext cx="4172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직선 연결선 110"/>
            <p:cNvCxnSpPr/>
            <p:nvPr/>
          </p:nvCxnSpPr>
          <p:spPr>
            <a:xfrm>
              <a:off x="6061671" y="3875737"/>
              <a:ext cx="32608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V="1">
              <a:off x="6061671" y="3462058"/>
              <a:ext cx="1" cy="41367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15" idx="3"/>
              <a:endCxn id="23" idx="1"/>
            </p:cNvCxnSpPr>
            <p:nvPr/>
          </p:nvCxnSpPr>
          <p:spPr>
            <a:xfrm flipV="1">
              <a:off x="5807059" y="3451676"/>
              <a:ext cx="580698" cy="180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endCxn id="5" idx="1"/>
            </p:cNvCxnSpPr>
            <p:nvPr/>
          </p:nvCxnSpPr>
          <p:spPr>
            <a:xfrm>
              <a:off x="3045801" y="1233569"/>
              <a:ext cx="3698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3230741" y="782320"/>
              <a:ext cx="4572139" cy="369500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 Box 27"/>
            <p:cNvSpPr txBox="1"/>
            <p:nvPr/>
          </p:nvSpPr>
          <p:spPr>
            <a:xfrm>
              <a:off x="3390472" y="820982"/>
              <a:ext cx="1062548" cy="16158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105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To do list</a:t>
              </a:r>
              <a:endParaRPr lang="ko-KR" sz="14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8" name="순서도: 수행의 시작/종료 67"/>
            <p:cNvSpPr/>
            <p:nvPr/>
          </p:nvSpPr>
          <p:spPr>
            <a:xfrm>
              <a:off x="4784526" y="3720523"/>
              <a:ext cx="994552" cy="318143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altLang="en-US" sz="800" kern="100" spc="-150" dirty="0" smtClean="0">
                  <a:solidFill>
                    <a:srgbClr val="000000"/>
                  </a:solidFill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완료 항목 숨기기 </a:t>
              </a:r>
              <a:endParaRPr lang="en-US" altLang="ko-KR" sz="800" kern="100" spc="-150" dirty="0" smtClean="0">
                <a:solidFill>
                  <a:srgbClr val="000000"/>
                </a:solidFill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ko-KR" altLang="en-US" sz="800" kern="100" spc="-150" dirty="0" smtClean="0">
                  <a:solidFill>
                    <a:srgbClr val="000000"/>
                  </a:solidFill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기능을 이용한다</a:t>
              </a:r>
              <a:r>
                <a:rPr lang="en-US" altLang="ko-KR" sz="800" kern="100" spc="-150" dirty="0" smtClean="0">
                  <a:solidFill>
                    <a:srgbClr val="000000"/>
                  </a:solidFill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ko-KR" sz="1000" kern="100" spc="-15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69" name="직선 연결선 68"/>
            <p:cNvCxnSpPr>
              <a:endCxn id="68" idx="1"/>
            </p:cNvCxnSpPr>
            <p:nvPr/>
          </p:nvCxnSpPr>
          <p:spPr>
            <a:xfrm>
              <a:off x="3796447" y="2579976"/>
              <a:ext cx="988079" cy="12996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 Box 27"/>
            <p:cNvSpPr txBox="1"/>
            <p:nvPr/>
          </p:nvSpPr>
          <p:spPr>
            <a:xfrm rot="3118313">
              <a:off x="4043839" y="3136171"/>
              <a:ext cx="606425" cy="1077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 latinLnBrk="1">
                <a:spcAft>
                  <a:spcPts val="0"/>
                </a:spcAft>
              </a:pPr>
              <a:r>
                <a:rPr lang="en-US" sz="700" b="1" kern="100" dirty="0" smtClean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&lt;&lt;extend&gt;&gt;</a:t>
              </a:r>
              <a:endParaRPr lang="ko-KR" sz="1000" b="1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3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901461" y="1696916"/>
            <a:ext cx="5671039" cy="3543300"/>
            <a:chOff x="2901461" y="1696916"/>
            <a:chExt cx="5671039" cy="3543300"/>
          </a:xfrm>
        </p:grpSpPr>
        <p:sp>
          <p:nvSpPr>
            <p:cNvPr id="4" name="직사각형 3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3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901461" y="1696916"/>
            <a:ext cx="5671039" cy="3543300"/>
            <a:chOff x="2901461" y="1696916"/>
            <a:chExt cx="5671039" cy="3543300"/>
          </a:xfrm>
        </p:grpSpPr>
        <p:sp>
          <p:nvSpPr>
            <p:cNvPr id="14" name="직사각형 13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90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82880" y="106680"/>
            <a:ext cx="11826240" cy="6583680"/>
            <a:chOff x="182880" y="106680"/>
            <a:chExt cx="11826240" cy="6583680"/>
          </a:xfrm>
        </p:grpSpPr>
        <p:sp>
          <p:nvSpPr>
            <p:cNvPr id="14" name="직사각형 13"/>
            <p:cNvSpPr/>
            <p:nvPr/>
          </p:nvSpPr>
          <p:spPr>
            <a:xfrm>
              <a:off x="182880" y="106680"/>
              <a:ext cx="11826240" cy="65836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8042" y="290586"/>
              <a:ext cx="1730835" cy="306287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과목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56809" y="1486171"/>
              <a:ext cx="7761473" cy="1165589"/>
            </a:xfrm>
            <a:prstGeom prst="rect">
              <a:avLst/>
            </a:prstGeom>
            <a:noFill/>
            <a:ln w="44450" cmpd="thickThin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6809" y="4148569"/>
              <a:ext cx="7761474" cy="2015719"/>
            </a:xfrm>
            <a:prstGeom prst="rect">
              <a:avLst/>
            </a:prstGeom>
            <a:noFill/>
            <a:ln w="44450" cmpd="thickThin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43959" y="307003"/>
              <a:ext cx="862198" cy="3062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저장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511239" y="307003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선택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8519" y="307003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삭제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42750" y="6164288"/>
            <a:ext cx="2414226" cy="369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84140"/>
              </p:ext>
            </p:extLst>
          </p:nvPr>
        </p:nvGraphicFramePr>
        <p:xfrm>
          <a:off x="456809" y="688246"/>
          <a:ext cx="7446525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05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20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담당 교수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50" dirty="0" smtClean="0">
                          <a:solidFill>
                            <a:schemeClr val="tx1"/>
                          </a:solidFill>
                        </a:rPr>
                        <a:t>강의 시간</a:t>
                      </a:r>
                      <a:r>
                        <a:rPr lang="en-US" altLang="ko-KR" sz="1100" spc="-1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spc="-150" baseline="0" dirty="0" smtClean="0">
                          <a:solidFill>
                            <a:schemeClr val="tx1"/>
                          </a:solidFill>
                        </a:rPr>
                        <a:t>및 요일</a:t>
                      </a:r>
                      <a:endParaRPr lang="ko-KR" altLang="en-US" sz="1100" spc="-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수강 년도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학기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39018"/>
              </p:ext>
            </p:extLst>
          </p:nvPr>
        </p:nvGraphicFramePr>
        <p:xfrm>
          <a:off x="456809" y="1011521"/>
          <a:ext cx="7446525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89305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26849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240"/>
          <a:stretch/>
        </p:blipFill>
        <p:spPr>
          <a:xfrm>
            <a:off x="8423364" y="247069"/>
            <a:ext cx="3464319" cy="27315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903333" y="1502467"/>
            <a:ext cx="283151" cy="1096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903333" y="1502467"/>
            <a:ext cx="272603" cy="3042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08042" y="2962242"/>
            <a:ext cx="1730835" cy="306287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항</a:t>
            </a:r>
            <a:r>
              <a:rPr lang="ko-KR" altLang="en-US" sz="1200" dirty="0" smtClean="0">
                <a:solidFill>
                  <a:schemeClr val="tx1"/>
                </a:solidFill>
              </a:rPr>
              <a:t>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43959" y="2978659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저장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11239" y="2978659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선택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78519" y="2978659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삭제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80127"/>
              </p:ext>
            </p:extLst>
          </p:nvPr>
        </p:nvGraphicFramePr>
        <p:xfrm>
          <a:off x="456809" y="3359902"/>
          <a:ext cx="744652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406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3633729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813142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889375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  <a:gridCol w="602200">
                  <a:extLst>
                    <a:ext uri="{9D8B030D-6E8A-4147-A177-3AD203B41FA5}">
                      <a16:colId xmlns:a16="http://schemas.microsoft.com/office/drawing/2014/main" val="627334120"/>
                    </a:ext>
                  </a:extLst>
                </a:gridCol>
              </a:tblGrid>
              <a:tr h="203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항목명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해야할 일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50" dirty="0" smtClean="0">
                          <a:solidFill>
                            <a:schemeClr val="tx1"/>
                          </a:solidFill>
                        </a:rPr>
                        <a:t>마감 기한</a:t>
                      </a:r>
                      <a:endParaRPr lang="ko-KR" altLang="en-US" sz="1100" spc="-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완료 여부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완료 날짜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중요도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91740"/>
              </p:ext>
            </p:extLst>
          </p:nvPr>
        </p:nvGraphicFramePr>
        <p:xfrm>
          <a:off x="456809" y="3683177"/>
          <a:ext cx="7446525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3406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3633729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796201">
                  <a:extLst>
                    <a:ext uri="{9D8B030D-6E8A-4147-A177-3AD203B41FA5}">
                      <a16:colId xmlns:a16="http://schemas.microsoft.com/office/drawing/2014/main" val="2236834596"/>
                    </a:ext>
                  </a:extLst>
                </a:gridCol>
                <a:gridCol w="830084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872433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610672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26849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903333" y="4148570"/>
            <a:ext cx="283151" cy="2015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903333" y="4148569"/>
            <a:ext cx="272603" cy="3042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961492" y="6164288"/>
            <a:ext cx="820200" cy="36973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검색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442751" y="5665473"/>
            <a:ext cx="765901" cy="369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66913" y="5665473"/>
            <a:ext cx="765901" cy="369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91075" y="5665473"/>
            <a:ext cx="765901" cy="369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961492" y="5665473"/>
            <a:ext cx="820200" cy="36973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정렬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50176"/>
              </p:ext>
            </p:extLst>
          </p:nvPr>
        </p:nvGraphicFramePr>
        <p:xfrm>
          <a:off x="8442750" y="5341851"/>
          <a:ext cx="241422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79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763628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</a:tblGrid>
              <a:tr h="203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순위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순위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순위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8995410" y="5673093"/>
            <a:ext cx="213242" cy="342473"/>
            <a:chOff x="8995410" y="5673093"/>
            <a:chExt cx="213242" cy="342473"/>
          </a:xfrm>
        </p:grpSpPr>
        <p:sp>
          <p:nvSpPr>
            <p:cNvPr id="45" name="직사각형 44"/>
            <p:cNvSpPr/>
            <p:nvPr/>
          </p:nvSpPr>
          <p:spPr>
            <a:xfrm>
              <a:off x="8995410" y="5673093"/>
              <a:ext cx="213242" cy="342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 rot="10800000">
              <a:off x="9023926" y="5800860"/>
              <a:ext cx="156210" cy="14021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798342" y="5672869"/>
            <a:ext cx="213242" cy="342473"/>
            <a:chOff x="9798342" y="5672869"/>
            <a:chExt cx="213242" cy="342473"/>
          </a:xfrm>
        </p:grpSpPr>
        <p:sp>
          <p:nvSpPr>
            <p:cNvPr id="48" name="직사각형 47"/>
            <p:cNvSpPr/>
            <p:nvPr/>
          </p:nvSpPr>
          <p:spPr>
            <a:xfrm>
              <a:off x="9798342" y="5672869"/>
              <a:ext cx="213242" cy="342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/>
            <p:cNvSpPr/>
            <p:nvPr/>
          </p:nvSpPr>
          <p:spPr>
            <a:xfrm rot="10800000">
              <a:off x="9826858" y="5800636"/>
              <a:ext cx="156210" cy="14021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627443" y="5680489"/>
            <a:ext cx="213242" cy="342473"/>
            <a:chOff x="10627443" y="5680489"/>
            <a:chExt cx="213242" cy="342473"/>
          </a:xfrm>
        </p:grpSpPr>
        <p:sp>
          <p:nvSpPr>
            <p:cNvPr id="51" name="직사각형 50"/>
            <p:cNvSpPr/>
            <p:nvPr/>
          </p:nvSpPr>
          <p:spPr>
            <a:xfrm>
              <a:off x="10627443" y="5680489"/>
              <a:ext cx="213242" cy="3424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0800000">
              <a:off x="10655959" y="5808256"/>
              <a:ext cx="156210" cy="140216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56809" y="6276616"/>
            <a:ext cx="1730835" cy="306287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완료된 항목을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43959" y="6268345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숨기기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11239" y="6268345"/>
            <a:ext cx="862198" cy="306287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76200">
            <a:bevelT w="127000" h="114300" prst="angl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보이기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6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38159564"/>
              </p:ext>
            </p:extLst>
          </p:nvPr>
        </p:nvGraphicFramePr>
        <p:xfrm>
          <a:off x="2438009" y="2840320"/>
          <a:ext cx="7446525" cy="42103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89305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1489305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421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소프트웨어 공학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한혁수</a:t>
                      </a:r>
                      <a:r>
                        <a:rPr lang="ko-KR" altLang="en-US" sz="1200" dirty="0" smtClean="0"/>
                        <a:t> 교수님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14:00~17:00</a:t>
                      </a:r>
                      <a:r>
                        <a:rPr lang="en-US" altLang="ko-KR" sz="1200" baseline="0" dirty="0" smtClean="0"/>
                        <a:t> (</a:t>
                      </a:r>
                      <a:r>
                        <a:rPr lang="ko-KR" altLang="en-US" sz="1200" baseline="0" dirty="0" smtClean="0"/>
                        <a:t>월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2017</a:t>
                      </a:r>
                      <a:r>
                        <a:rPr lang="ko-KR" altLang="en-US" sz="1200" dirty="0" smtClean="0"/>
                        <a:t>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학기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75129"/>
              </p:ext>
            </p:extLst>
          </p:nvPr>
        </p:nvGraphicFramePr>
        <p:xfrm>
          <a:off x="2509129" y="4018456"/>
          <a:ext cx="7446525" cy="4824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3406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3633729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796201">
                  <a:extLst>
                    <a:ext uri="{9D8B030D-6E8A-4147-A177-3AD203B41FA5}">
                      <a16:colId xmlns:a16="http://schemas.microsoft.com/office/drawing/2014/main" val="2236834596"/>
                    </a:ext>
                  </a:extLst>
                </a:gridCol>
                <a:gridCol w="830084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872433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610672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48242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소프트웨어공학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요구사항 명세서 작성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170428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170428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20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258</Words>
  <Application>Microsoft Office PowerPoint</Application>
  <PresentationFormat>와이드스크린</PresentationFormat>
  <Paragraphs>98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돋움</vt:lpstr>
      <vt:lpstr>맑은 고딕</vt:lpstr>
      <vt:lpstr>바탕</vt:lpstr>
      <vt:lpstr>Arial</vt:lpstr>
      <vt:lpstr>Times New Roman</vt:lpstr>
      <vt:lpstr>Verdana</vt:lpstr>
      <vt:lpstr>Office 테마</vt:lpstr>
      <vt:lpstr>변 경 이 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jeongwon</dc:creator>
  <cp:lastModifiedBy>jeong</cp:lastModifiedBy>
  <cp:revision>24</cp:revision>
  <dcterms:created xsi:type="dcterms:W3CDTF">2017-04-27T07:39:43Z</dcterms:created>
  <dcterms:modified xsi:type="dcterms:W3CDTF">2017-06-02T09:58:24Z</dcterms:modified>
</cp:coreProperties>
</file>