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82" r:id="rId4"/>
    <p:sldId id="278" r:id="rId5"/>
    <p:sldId id="279" r:id="rId6"/>
    <p:sldId id="259" r:id="rId7"/>
    <p:sldId id="268" r:id="rId8"/>
    <p:sldId id="265" r:id="rId9"/>
    <p:sldId id="270" r:id="rId10"/>
    <p:sldId id="266" r:id="rId11"/>
    <p:sldId id="275" r:id="rId12"/>
    <p:sldId id="276" r:id="rId13"/>
    <p:sldId id="277" r:id="rId14"/>
    <p:sldId id="280" r:id="rId15"/>
    <p:sldId id="281" r:id="rId16"/>
    <p:sldId id="273" r:id="rId17"/>
    <p:sldId id="274" r:id="rId1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8" d="100"/>
          <a:sy n="88" d="100"/>
        </p:scale>
        <p:origin x="-1200" y="-11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6672" y="4399726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&lt;Eight Eureka 8</a:t>
            </a:r>
            <a:r>
              <a:rPr lang="ko-KR" altLang="en-US" sz="2000" dirty="0" smtClean="0"/>
              <a:t>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17732" y="4838211"/>
            <a:ext cx="8642767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7730" y="5362922"/>
            <a:ext cx="8642777" cy="826898"/>
            <a:chOff x="4614125" y="1746881"/>
            <a:chExt cx="4183816" cy="100698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0" y="1746881"/>
              <a:ext cx="4183811" cy="504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5" y="2251069"/>
              <a:ext cx="4183811" cy="5027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없음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4403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UC018,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57" y="1238705"/>
            <a:ext cx="6206162" cy="346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46574" y="4580626"/>
            <a:ext cx="8665690" cy="1699100"/>
            <a:chOff x="4614123" y="2468506"/>
            <a:chExt cx="4183818" cy="27659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6600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3128518"/>
              <a:ext cx="4183811" cy="21059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732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UC018, UC019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6588" y="4994354"/>
            <a:ext cx="8665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배경색은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흰 색으로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폰트는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고딕으로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 전체 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1100X600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달력의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”, 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완료된 항목을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숨기기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보이기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버튼으로 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각각 제목으로 하는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창이 있다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폰트 크기는 각각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으로 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buFont typeface="Arial" pitchFamily="34" charset="0"/>
              <a:buChar char="•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00" y="1152000"/>
            <a:ext cx="6089152" cy="339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3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80231" y="3783945"/>
            <a:ext cx="8175580" cy="2263593"/>
            <a:chOff x="4614123" y="2468506"/>
            <a:chExt cx="4183818" cy="144406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1875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 및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텍스트로 입력을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입력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밑부분의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른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670X250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893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부분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1" y="1196992"/>
            <a:ext cx="7803556" cy="2402032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89027056"/>
              </p:ext>
            </p:extLst>
          </p:nvPr>
        </p:nvGraphicFramePr>
        <p:xfrm>
          <a:off x="606124" y="2451798"/>
          <a:ext cx="7425065" cy="4210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5013">
                  <a:extLst>
                    <a:ext uri="{9D8B030D-6E8A-4147-A177-3AD203B41FA5}">
                      <a16:colId xmlns:a16="http://schemas.microsoft.com/office/drawing/2014/main" xmlns="" val="2875416032"/>
                    </a:ext>
                  </a:extLst>
                </a:gridCol>
                <a:gridCol w="1485013">
                  <a:extLst>
                    <a:ext uri="{9D8B030D-6E8A-4147-A177-3AD203B41FA5}">
                      <a16:colId xmlns:a16="http://schemas.microsoft.com/office/drawing/2014/main" xmlns="" val="4096128842"/>
                    </a:ext>
                  </a:extLst>
                </a:gridCol>
                <a:gridCol w="1485013">
                  <a:extLst>
                    <a:ext uri="{9D8B030D-6E8A-4147-A177-3AD203B41FA5}">
                      <a16:colId xmlns:a16="http://schemas.microsoft.com/office/drawing/2014/main" xmlns="" val="4203009635"/>
                    </a:ext>
                  </a:extLst>
                </a:gridCol>
                <a:gridCol w="1485013">
                  <a:extLst>
                    <a:ext uri="{9D8B030D-6E8A-4147-A177-3AD203B41FA5}">
                      <a16:colId xmlns:a16="http://schemas.microsoft.com/office/drawing/2014/main" xmlns="" val="2159347574"/>
                    </a:ext>
                  </a:extLst>
                </a:gridCol>
                <a:gridCol w="1485013">
                  <a:extLst>
                    <a:ext uri="{9D8B030D-6E8A-4147-A177-3AD203B41FA5}">
                      <a16:colId xmlns:a16="http://schemas.microsoft.com/office/drawing/2014/main" xmlns="" val="2854441664"/>
                    </a:ext>
                  </a:extLst>
                </a:gridCol>
              </a:tblGrid>
              <a:tr h="421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소프트웨어 공학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한혁수</a:t>
                      </a:r>
                      <a:r>
                        <a:rPr lang="ko-KR" altLang="en-US" sz="1200" dirty="0" smtClean="0"/>
                        <a:t> 교수님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14:00~17:00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월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2017</a:t>
                      </a:r>
                      <a:r>
                        <a:rPr lang="ko-KR" altLang="en-US" sz="1200" dirty="0" smtClean="0"/>
                        <a:t>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학기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893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80183" y="4517573"/>
            <a:ext cx="8176180" cy="1774369"/>
            <a:chOff x="4614123" y="2370728"/>
            <a:chExt cx="4183818" cy="1739922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370728"/>
              <a:ext cx="4183811" cy="3202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690958"/>
              <a:ext cx="4183811" cy="14196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해야 할 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밑부분의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수정할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삭제할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670X297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에서 완료여부가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들은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완료된 항목을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숨기기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통해 숨길 수 있고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숨겨진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들은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통해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보여진다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167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부분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UC006, UC007, UC008, UC009, UC010, UC011, UC012, UC013, UC014, UC015, UC016, UC017, UC018, UC019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73" y="1168321"/>
            <a:ext cx="6071183" cy="2855353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2907"/>
              </p:ext>
            </p:extLst>
          </p:nvPr>
        </p:nvGraphicFramePr>
        <p:xfrm>
          <a:off x="1141527" y="2246513"/>
          <a:ext cx="5777916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5788">
                  <a:extLst>
                    <a:ext uri="{9D8B030D-6E8A-4147-A177-3AD203B41FA5}">
                      <a16:colId xmlns:a16="http://schemas.microsoft.com/office/drawing/2014/main" xmlns="" val="2875416032"/>
                    </a:ext>
                  </a:extLst>
                </a:gridCol>
                <a:gridCol w="2819487">
                  <a:extLst>
                    <a:ext uri="{9D8B030D-6E8A-4147-A177-3AD203B41FA5}">
                      <a16:colId xmlns:a16="http://schemas.microsoft.com/office/drawing/2014/main" xmlns="" val="4096128842"/>
                    </a:ext>
                  </a:extLst>
                </a:gridCol>
                <a:gridCol w="617789">
                  <a:extLst>
                    <a:ext uri="{9D8B030D-6E8A-4147-A177-3AD203B41FA5}">
                      <a16:colId xmlns:a16="http://schemas.microsoft.com/office/drawing/2014/main" xmlns="" val="2236834596"/>
                    </a:ext>
                  </a:extLst>
                </a:gridCol>
                <a:gridCol w="644079">
                  <a:extLst>
                    <a:ext uri="{9D8B030D-6E8A-4147-A177-3AD203B41FA5}">
                      <a16:colId xmlns:a16="http://schemas.microsoft.com/office/drawing/2014/main" xmlns="" val="4203009635"/>
                    </a:ext>
                  </a:extLst>
                </a:gridCol>
                <a:gridCol w="676939">
                  <a:extLst>
                    <a:ext uri="{9D8B030D-6E8A-4147-A177-3AD203B41FA5}">
                      <a16:colId xmlns:a16="http://schemas.microsoft.com/office/drawing/2014/main" xmlns="" val="2159347574"/>
                    </a:ext>
                  </a:extLst>
                </a:gridCol>
                <a:gridCol w="473834">
                  <a:extLst>
                    <a:ext uri="{9D8B030D-6E8A-4147-A177-3AD203B41FA5}">
                      <a16:colId xmlns:a16="http://schemas.microsoft.com/office/drawing/2014/main" xmlns="" val="2854441664"/>
                    </a:ext>
                  </a:extLst>
                </a:gridCol>
              </a:tblGrid>
              <a:tr h="3951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소프트웨어공학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요구사항 명세서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-150" dirty="0" smtClean="0"/>
                        <a:t>170428</a:t>
                      </a:r>
                      <a:endParaRPr lang="ko-KR" altLang="en-US" sz="12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170428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893321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124272" y="4093660"/>
            <a:ext cx="1730835" cy="306287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완료된 항목을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11422" y="4093660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숨기기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78702" y="4093660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보이기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701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부분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UC008, UC009, UC010, UC011, UC012, UC013, UC014, UC015, UC016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9" y="1827827"/>
            <a:ext cx="3389670" cy="7376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4252816" y="1283922"/>
            <a:ext cx="4607684" cy="543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252825" y="1685949"/>
            <a:ext cx="4607675" cy="18830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9" y="4834592"/>
            <a:ext cx="3389670" cy="43285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252823" y="3851181"/>
            <a:ext cx="4607692" cy="2285107"/>
            <a:chOff x="4614123" y="2468506"/>
            <a:chExt cx="4183818" cy="145778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614130" y="2724978"/>
              <a:ext cx="4183811" cy="12013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60453" y="33384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2816" y="1740629"/>
            <a:ext cx="46076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오름차순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내림차순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)”, 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 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날짜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여부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중요도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대하여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순위와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순위에 의한 정렬은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창에 출력한다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4252831" y="4268551"/>
            <a:ext cx="460769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검색하고자 하는 단어를 텍스트로 입력 받는다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입력을 받은 단어가 포함된 리스트를 화면에 출력하는 버튼인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버튼으로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텍스트가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인 경우 항목 전체를 출력한다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이는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창에 출력된다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860906" y="1298198"/>
            <a:ext cx="4999602" cy="2773470"/>
            <a:chOff x="4614123" y="2468506"/>
            <a:chExt cx="4183818" cy="145778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2013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178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달력 부분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UC017, UC018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60914" y="1942628"/>
            <a:ext cx="499958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달력에서 년도와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월을 선택한다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선택된 년도와 월에 대하여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버튼을 통해 해당 월에 대한 달력이 보여진다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달력의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토요일의 글자 색은 파란색으로 하며 일요일 및 공휴일은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빨간색으로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오늘의 날짜의 색상은 초록색으로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바탕색은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RGB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(150,150,150)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으로 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이미 등록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되어있는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＂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의 마감 기한에 해당하는 날짜는 보라색으로 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달력에서 날짜를 클릭하면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창에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해당하는 마감 기한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날짜에 관한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출력한다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클릭된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날짜의 색상은 노란색으로 하며 배경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색은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RGB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(150,150,150)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달력의 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371X258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6766" b="4240"/>
          <a:stretch/>
        </p:blipFill>
        <p:spPr>
          <a:xfrm>
            <a:off x="246029" y="1620002"/>
            <a:ext cx="3464319" cy="245166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6029" y="1298198"/>
            <a:ext cx="3464320" cy="3218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1338" y="1359433"/>
            <a:ext cx="626042" cy="1898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선택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80037" y="1301742"/>
            <a:ext cx="750245" cy="261743"/>
            <a:chOff x="8059801" y="3117765"/>
            <a:chExt cx="750245" cy="325286"/>
          </a:xfrm>
        </p:grpSpPr>
        <p:grpSp>
          <p:nvGrpSpPr>
            <p:cNvPr id="14" name="그룹 13"/>
            <p:cNvGrpSpPr/>
            <p:nvPr/>
          </p:nvGrpSpPr>
          <p:grpSpPr>
            <a:xfrm>
              <a:off x="8059801" y="3165781"/>
              <a:ext cx="750245" cy="277270"/>
              <a:chOff x="8059800" y="3165781"/>
              <a:chExt cx="765901" cy="36973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8059800" y="3165781"/>
                <a:ext cx="765901" cy="3697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8603761" y="3175068"/>
                <a:ext cx="213242" cy="342473"/>
                <a:chOff x="8995410" y="5673093"/>
                <a:chExt cx="213242" cy="342473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8995410" y="5673093"/>
                  <a:ext cx="213242" cy="342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이등변 삼각형 18"/>
                <p:cNvSpPr/>
                <p:nvPr/>
              </p:nvSpPr>
              <p:spPr>
                <a:xfrm rot="10800000">
                  <a:off x="9023926" y="5800860"/>
                  <a:ext cx="156210" cy="14021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8059801" y="3117765"/>
              <a:ext cx="712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2017</a:t>
              </a:r>
              <a:endParaRPr lang="ko-KR" altLang="en-US" sz="12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773398" y="1314047"/>
            <a:ext cx="750245" cy="251849"/>
            <a:chOff x="9119286" y="3113955"/>
            <a:chExt cx="750245" cy="312990"/>
          </a:xfrm>
        </p:grpSpPr>
        <p:grpSp>
          <p:nvGrpSpPr>
            <p:cNvPr id="22" name="그룹 21"/>
            <p:cNvGrpSpPr/>
            <p:nvPr/>
          </p:nvGrpSpPr>
          <p:grpSpPr>
            <a:xfrm>
              <a:off x="9119286" y="3149675"/>
              <a:ext cx="750245" cy="277270"/>
              <a:chOff x="8059800" y="3165781"/>
              <a:chExt cx="765901" cy="36973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8059800" y="3165781"/>
                <a:ext cx="765901" cy="3697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8603761" y="3175068"/>
                <a:ext cx="213242" cy="342473"/>
                <a:chOff x="8995410" y="5673093"/>
                <a:chExt cx="213242" cy="342473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8995410" y="5673093"/>
                  <a:ext cx="213242" cy="342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이등변 삼각형 27"/>
                <p:cNvSpPr/>
                <p:nvPr/>
              </p:nvSpPr>
              <p:spPr>
                <a:xfrm rot="10800000">
                  <a:off x="9023926" y="5800860"/>
                  <a:ext cx="156210" cy="140216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9119286" y="3113955"/>
              <a:ext cx="532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/>
                <a:t>04</a:t>
              </a:r>
              <a:endParaRPr lang="ko-KR" altLang="en-US" sz="1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298410" y="1313098"/>
            <a:ext cx="239308" cy="27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년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487191" y="1319123"/>
            <a:ext cx="239308" cy="27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8129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403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UC018, UC019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1260000"/>
            <a:ext cx="8806533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015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UC018, UC019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70369"/>
              </p:ext>
            </p:extLst>
          </p:nvPr>
        </p:nvGraphicFramePr>
        <p:xfrm>
          <a:off x="421356" y="1231318"/>
          <a:ext cx="4050032" cy="506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909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8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및 요일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18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i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해야할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날짜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729554"/>
              </p:ext>
            </p:extLst>
          </p:nvPr>
        </p:nvGraphicFramePr>
        <p:xfrm>
          <a:off x="4670627" y="1231311"/>
          <a:ext cx="4050032" cy="506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87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8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검색할 단어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 날짜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0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9736"/>
              </p:ext>
            </p:extLst>
          </p:nvPr>
        </p:nvGraphicFramePr>
        <p:xfrm>
          <a:off x="352425" y="1082221"/>
          <a:ext cx="84167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4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4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4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4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순서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초안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1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8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요구사항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usecase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id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파일명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 명시 통일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58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 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분할 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(SC003-3, SC003-4)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 부분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7790708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</a:t>
            </a:r>
            <a:r>
              <a:rPr lang="en-US" altLang="ko-KR" dirty="0" smtClean="0"/>
              <a:t>Eureka 8</a:t>
            </a:r>
            <a:r>
              <a:rPr lang="ko-KR" altLang="en-US" dirty="0" smtClean="0"/>
              <a:t>조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54027"/>
              </p:ext>
            </p:extLst>
          </p:nvPr>
        </p:nvGraphicFramePr>
        <p:xfrm>
          <a:off x="280988" y="1123497"/>
          <a:ext cx="84167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4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4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4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4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33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17.06.04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따른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SC003,SC003-2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요구사항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 및 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관련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case ID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</a:t>
            </a:r>
            <a:r>
              <a:rPr lang="en-US" altLang="ko-KR" dirty="0" smtClean="0"/>
              <a:t>Eureka 8</a:t>
            </a:r>
            <a:r>
              <a:rPr lang="ko-KR" altLang="en-US" dirty="0" smtClean="0"/>
              <a:t>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85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</a:t>
            </a:r>
            <a:r>
              <a:rPr lang="en-US" altLang="ko-KR" dirty="0" smtClean="0"/>
              <a:t>Eureka 8</a:t>
            </a:r>
            <a:r>
              <a:rPr lang="ko-KR" altLang="en-US" dirty="0" smtClean="0"/>
              <a:t>조</a:t>
            </a:r>
            <a:endParaRPr lang="en-US" altLang="ko-KR" dirty="0"/>
          </a:p>
        </p:txBody>
      </p:sp>
      <p:grpSp>
        <p:nvGrpSpPr>
          <p:cNvPr id="1039" name="그룹 1038"/>
          <p:cNvGrpSpPr/>
          <p:nvPr/>
        </p:nvGrpSpPr>
        <p:grpSpPr>
          <a:xfrm>
            <a:off x="1798930" y="1534793"/>
            <a:ext cx="5343741" cy="4255520"/>
            <a:chOff x="1798930" y="1534793"/>
            <a:chExt cx="5343741" cy="4255520"/>
          </a:xfrm>
        </p:grpSpPr>
        <p:sp>
          <p:nvSpPr>
            <p:cNvPr id="51" name="모서리가 둥근 직사각형 50"/>
            <p:cNvSpPr/>
            <p:nvPr/>
          </p:nvSpPr>
          <p:spPr bwMode="auto">
            <a:xfrm>
              <a:off x="2424345" y="2790482"/>
              <a:ext cx="4718326" cy="2999831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8930" y="1534794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창</a:t>
              </a: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5544243" y="1534793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계정 등록 창</a:t>
              </a: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229340" y="2441189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게시판 창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2821512" y="3350458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821512" y="4259727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544243" y="3959643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정렬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5544243" y="4870213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검색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5544243" y="3053324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달력</a:t>
              </a:r>
            </a:p>
          </p:txBody>
        </p:sp>
        <p:cxnSp>
          <p:nvCxnSpPr>
            <p:cNvPr id="29" name="꺾인 연결선 28"/>
            <p:cNvCxnSpPr>
              <a:stCxn id="12" idx="3"/>
              <a:endCxn id="15" idx="1"/>
            </p:cNvCxnSpPr>
            <p:nvPr/>
          </p:nvCxnSpPr>
          <p:spPr bwMode="auto">
            <a:xfrm flipV="1">
              <a:off x="4072342" y="3402694"/>
              <a:ext cx="1471901" cy="120640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꺾인 연결선 30"/>
            <p:cNvCxnSpPr>
              <a:stCxn id="12" idx="3"/>
              <a:endCxn id="14" idx="1"/>
            </p:cNvCxnSpPr>
            <p:nvPr/>
          </p:nvCxnSpPr>
          <p:spPr bwMode="auto">
            <a:xfrm>
              <a:off x="4072342" y="4609097"/>
              <a:ext cx="1471901" cy="6104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꺾인 연결선 33"/>
            <p:cNvCxnSpPr>
              <a:stCxn id="12" idx="3"/>
              <a:endCxn id="13" idx="1"/>
            </p:cNvCxnSpPr>
            <p:nvPr/>
          </p:nvCxnSpPr>
          <p:spPr bwMode="auto">
            <a:xfrm flipV="1">
              <a:off x="4072342" y="4309013"/>
              <a:ext cx="1471901" cy="30008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꺾인 연결선 42"/>
            <p:cNvCxnSpPr>
              <a:stCxn id="9" idx="2"/>
              <a:endCxn id="11" idx="0"/>
            </p:cNvCxnSpPr>
            <p:nvPr/>
          </p:nvCxnSpPr>
          <p:spPr bwMode="auto">
            <a:xfrm rot="16200000" flipH="1">
              <a:off x="3045576" y="2949107"/>
              <a:ext cx="210530" cy="5921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꺾인 연결선 45"/>
            <p:cNvCxnSpPr>
              <a:stCxn id="6" idx="3"/>
              <a:endCxn id="8" idx="1"/>
            </p:cNvCxnSpPr>
            <p:nvPr/>
          </p:nvCxnSpPr>
          <p:spPr bwMode="auto">
            <a:xfrm flipV="1">
              <a:off x="3049760" y="1884163"/>
              <a:ext cx="2494483" cy="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꺾인 연결선 48"/>
            <p:cNvCxnSpPr>
              <a:stCxn id="6" idx="2"/>
              <a:endCxn id="9" idx="0"/>
            </p:cNvCxnSpPr>
            <p:nvPr/>
          </p:nvCxnSpPr>
          <p:spPr bwMode="auto">
            <a:xfrm rot="16200000" flipH="1">
              <a:off x="2535722" y="2122156"/>
              <a:ext cx="207656" cy="4304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6" name="직선 연결선 1035"/>
            <p:cNvCxnSpPr>
              <a:stCxn id="11" idx="2"/>
              <a:endCxn id="12" idx="0"/>
            </p:cNvCxnSpPr>
            <p:nvPr/>
          </p:nvCxnSpPr>
          <p:spPr bwMode="auto">
            <a:xfrm>
              <a:off x="3446927" y="4049197"/>
              <a:ext cx="0" cy="21053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651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1076267" y="1770284"/>
            <a:ext cx="7008265" cy="3747754"/>
            <a:chOff x="1076267" y="1770284"/>
            <a:chExt cx="7008265" cy="3747754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4318403" y="1770284"/>
              <a:ext cx="1040181" cy="543464"/>
            </a:xfrm>
            <a:prstGeom prst="roundRect">
              <a:avLst/>
            </a:prstGeom>
            <a:noFill/>
            <a:ln w="317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사용자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4318403" y="2569736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6400985" y="1770284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계정 등록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4318403" y="3369188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4318403" y="4168640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4318403" y="4968090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문자 검색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2546372" y="4960475"/>
              <a:ext cx="1562775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우선 순위 별 정렬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5567840" y="4974574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달력 열람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화살표 연결선 16"/>
            <p:cNvCxnSpPr>
              <a:stCxn id="6" idx="3"/>
              <a:endCxn id="9" idx="1"/>
            </p:cNvCxnSpPr>
            <p:nvPr/>
          </p:nvCxnSpPr>
          <p:spPr bwMode="auto">
            <a:xfrm>
              <a:off x="5358584" y="2042016"/>
              <a:ext cx="10424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/>
            <p:cNvCxnSpPr>
              <a:stCxn id="6" idx="2"/>
              <a:endCxn id="8" idx="0"/>
            </p:cNvCxnSpPr>
            <p:nvPr/>
          </p:nvCxnSpPr>
          <p:spPr bwMode="auto">
            <a:xfrm>
              <a:off x="4838494" y="2313748"/>
              <a:ext cx="0" cy="2559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직선 화살표 연결선 29"/>
            <p:cNvCxnSpPr>
              <a:stCxn id="8" idx="2"/>
              <a:endCxn id="10" idx="0"/>
            </p:cNvCxnSpPr>
            <p:nvPr/>
          </p:nvCxnSpPr>
          <p:spPr bwMode="auto">
            <a:xfrm>
              <a:off x="4838494" y="3113200"/>
              <a:ext cx="0" cy="2559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/>
            <p:cNvCxnSpPr>
              <a:stCxn id="10" idx="2"/>
              <a:endCxn id="11" idx="0"/>
            </p:cNvCxnSpPr>
            <p:nvPr/>
          </p:nvCxnSpPr>
          <p:spPr bwMode="auto">
            <a:xfrm>
              <a:off x="4838494" y="3912652"/>
              <a:ext cx="0" cy="2559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/>
            <p:cNvCxnSpPr>
              <a:stCxn id="11" idx="2"/>
              <a:endCxn id="12" idx="0"/>
            </p:cNvCxnSpPr>
            <p:nvPr/>
          </p:nvCxnSpPr>
          <p:spPr bwMode="auto">
            <a:xfrm>
              <a:off x="4838494" y="4712104"/>
              <a:ext cx="0" cy="2559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직선 화살표 연결선 55"/>
            <p:cNvCxnSpPr>
              <a:stCxn id="14" idx="3"/>
              <a:endCxn id="134" idx="1"/>
            </p:cNvCxnSpPr>
            <p:nvPr/>
          </p:nvCxnSpPr>
          <p:spPr bwMode="auto">
            <a:xfrm>
              <a:off x="6608021" y="5246306"/>
              <a:ext cx="2635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모서리가 둥근 직사각형 63"/>
            <p:cNvSpPr/>
            <p:nvPr/>
          </p:nvSpPr>
          <p:spPr bwMode="auto">
            <a:xfrm>
              <a:off x="1076267" y="2567965"/>
              <a:ext cx="1209092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</a:t>
              </a:r>
              <a:r>
                <a:rPr kumimoji="0" lang="ko-KR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기한 별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 bwMode="auto">
            <a:xfrm>
              <a:off x="1076267" y="3365468"/>
              <a:ext cx="1209092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날짜 </a:t>
              </a:r>
              <a:r>
                <a:rPr kumimoji="0" lang="ko-KR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별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 bwMode="auto">
            <a:xfrm>
              <a:off x="1076267" y="4162971"/>
              <a:ext cx="1209092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여부 </a:t>
              </a:r>
              <a:r>
                <a:rPr kumimoji="0" lang="ko-KR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별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 bwMode="auto">
            <a:xfrm>
              <a:off x="1076267" y="4960475"/>
              <a:ext cx="1209092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중요도 </a:t>
              </a:r>
              <a:r>
                <a:rPr kumimoji="0" lang="ko-KR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별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7" name="직선 화살표 연결선 86"/>
            <p:cNvCxnSpPr>
              <a:stCxn id="13" idx="1"/>
              <a:endCxn id="83" idx="3"/>
            </p:cNvCxnSpPr>
            <p:nvPr/>
          </p:nvCxnSpPr>
          <p:spPr bwMode="auto">
            <a:xfrm flipH="1">
              <a:off x="2285359" y="5232207"/>
              <a:ext cx="2610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꺾인 연결선 96"/>
            <p:cNvCxnSpPr>
              <a:stCxn id="13" idx="1"/>
              <a:endCxn id="64" idx="3"/>
            </p:cNvCxnSpPr>
            <p:nvPr/>
          </p:nvCxnSpPr>
          <p:spPr bwMode="auto">
            <a:xfrm rot="10800000">
              <a:off x="2285360" y="2839697"/>
              <a:ext cx="261013" cy="2392510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꺾인 연결선 99"/>
            <p:cNvCxnSpPr>
              <a:stCxn id="13" idx="1"/>
              <a:endCxn id="81" idx="3"/>
            </p:cNvCxnSpPr>
            <p:nvPr/>
          </p:nvCxnSpPr>
          <p:spPr bwMode="auto">
            <a:xfrm rot="10800000">
              <a:off x="2285360" y="3637201"/>
              <a:ext cx="261013" cy="159500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꺾인 연결선 102"/>
            <p:cNvCxnSpPr>
              <a:stCxn id="13" idx="1"/>
              <a:endCxn id="82" idx="3"/>
            </p:cNvCxnSpPr>
            <p:nvPr/>
          </p:nvCxnSpPr>
          <p:spPr bwMode="auto">
            <a:xfrm rot="10800000">
              <a:off x="2285360" y="4434703"/>
              <a:ext cx="261013" cy="79750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모서리가 둥근 직사각형 106"/>
            <p:cNvSpPr/>
            <p:nvPr/>
          </p:nvSpPr>
          <p:spPr bwMode="auto">
            <a:xfrm>
              <a:off x="5662446" y="3767871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 bwMode="auto">
            <a:xfrm>
              <a:off x="2974360" y="3767871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선택 수정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2" name="꺾인 연결선 111"/>
            <p:cNvCxnSpPr>
              <a:stCxn id="10" idx="1"/>
              <a:endCxn id="111" idx="3"/>
            </p:cNvCxnSpPr>
            <p:nvPr/>
          </p:nvCxnSpPr>
          <p:spPr bwMode="auto">
            <a:xfrm rot="10800000" flipV="1">
              <a:off x="4014541" y="3640919"/>
              <a:ext cx="303862" cy="39868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꺾인 연결선 115"/>
            <p:cNvCxnSpPr>
              <a:stCxn id="11" idx="1"/>
              <a:endCxn id="111" idx="3"/>
            </p:cNvCxnSpPr>
            <p:nvPr/>
          </p:nvCxnSpPr>
          <p:spPr bwMode="auto">
            <a:xfrm rot="10800000">
              <a:off x="4014541" y="4039604"/>
              <a:ext cx="303862" cy="40076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꺾인 연결선 118"/>
            <p:cNvCxnSpPr>
              <a:stCxn id="10" idx="3"/>
              <a:endCxn id="107" idx="1"/>
            </p:cNvCxnSpPr>
            <p:nvPr/>
          </p:nvCxnSpPr>
          <p:spPr bwMode="auto">
            <a:xfrm>
              <a:off x="5358584" y="3640920"/>
              <a:ext cx="303862" cy="39868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꺾인 연결선 121"/>
            <p:cNvCxnSpPr>
              <a:stCxn id="11" idx="3"/>
              <a:endCxn id="107" idx="1"/>
            </p:cNvCxnSpPr>
            <p:nvPr/>
          </p:nvCxnSpPr>
          <p:spPr bwMode="auto">
            <a:xfrm flipV="1">
              <a:off x="5358584" y="4039603"/>
              <a:ext cx="303862" cy="40076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4" name="모서리가 둥근 직사각형 133"/>
            <p:cNvSpPr/>
            <p:nvPr/>
          </p:nvSpPr>
          <p:spPr bwMode="auto">
            <a:xfrm>
              <a:off x="6871537" y="4974574"/>
              <a:ext cx="1212995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달력 날짜 별 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항목 열람</a:t>
              </a:r>
            </a:p>
          </p:txBody>
        </p:sp>
        <p:cxnSp>
          <p:nvCxnSpPr>
            <p:cNvPr id="138" name="꺾인 연결선 137"/>
            <p:cNvCxnSpPr>
              <a:stCxn id="11" idx="2"/>
              <a:endCxn id="13" idx="0"/>
            </p:cNvCxnSpPr>
            <p:nvPr/>
          </p:nvCxnSpPr>
          <p:spPr bwMode="auto">
            <a:xfrm rot="5400000">
              <a:off x="3958942" y="4080922"/>
              <a:ext cx="248371" cy="151073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1" name="꺾인 연결선 140"/>
            <p:cNvCxnSpPr>
              <a:stCxn id="11" idx="2"/>
              <a:endCxn id="14" idx="0"/>
            </p:cNvCxnSpPr>
            <p:nvPr/>
          </p:nvCxnSpPr>
          <p:spPr bwMode="auto">
            <a:xfrm rot="16200000" flipH="1">
              <a:off x="5331977" y="4218620"/>
              <a:ext cx="262470" cy="124943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모서리가 둥근 직사각형 35"/>
            <p:cNvSpPr/>
            <p:nvPr/>
          </p:nvSpPr>
          <p:spPr bwMode="auto">
            <a:xfrm>
              <a:off x="1076267" y="1770284"/>
              <a:ext cx="1209092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과목명 별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7" name="꺾인 연결선 36"/>
            <p:cNvCxnSpPr>
              <a:stCxn id="13" idx="1"/>
              <a:endCxn id="36" idx="3"/>
            </p:cNvCxnSpPr>
            <p:nvPr/>
          </p:nvCxnSpPr>
          <p:spPr bwMode="auto">
            <a:xfrm rot="10800000">
              <a:off x="2285360" y="2042017"/>
              <a:ext cx="261013" cy="319019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8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계정에 로그인 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(TO-DO-LIST)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계정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제목으로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승인 요청하는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계정을 등록할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 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669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9" name="직사각형 28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744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580374"/>
              </p:ext>
            </p:extLst>
          </p:nvPr>
        </p:nvGraphicFramePr>
        <p:xfrm>
          <a:off x="4623752" y="1745943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4" name="직사각형 2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1905023" y="2687365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907704" y="331447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1166681" y="388575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356231" y="3914391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제목으로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텍스트로 입력한다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사용자가 입력한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ID, PASSWORD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텍스트를 계정 정보로 저장하는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235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23" name="직사각형 2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97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 (V1.1)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438473"/>
              </p:ext>
            </p:extLst>
          </p:nvPr>
        </p:nvGraphicFramePr>
        <p:xfrm>
          <a:off x="4623752" y="171438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33" name="직사각형 3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956778" y="294854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944907" y="3689342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189319" y="446889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6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13334</TotalTime>
  <Words>1919</Words>
  <Application>Microsoft Office PowerPoint</Application>
  <PresentationFormat>화면 슬라이드 쇼(4:3)</PresentationFormat>
  <Paragraphs>564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07 Template</vt:lpstr>
      <vt:lpstr> 화면 설계(UI 명세서)</vt:lpstr>
      <vt:lpstr>변경 이력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최수빈</cp:lastModifiedBy>
  <cp:revision>562</cp:revision>
  <cp:lastPrinted>2001-07-23T08:42:52Z</cp:lastPrinted>
  <dcterms:created xsi:type="dcterms:W3CDTF">2011-02-22T01:37:12Z</dcterms:created>
  <dcterms:modified xsi:type="dcterms:W3CDTF">2017-06-04T13:39:22Z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