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4" r:id="rId3"/>
    <p:sldId id="265" r:id="rId4"/>
    <p:sldId id="266" r:id="rId5"/>
    <p:sldId id="259" r:id="rId6"/>
    <p:sldId id="263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E2"/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68" d="100"/>
          <a:sy n="68" d="100"/>
        </p:scale>
        <p:origin x="1584" y="66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3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0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1101012"/>
            <a:ext cx="8933342" cy="5257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 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ko-KR" altLang="en-US" dirty="0"/>
              <a:t>화면 설계</a:t>
            </a:r>
            <a:r>
              <a:rPr lang="en-US" altLang="ko-KR" dirty="0"/>
              <a:t>(UI </a:t>
            </a:r>
            <a:r>
              <a:rPr lang="ko-KR" altLang="en-US" dirty="0"/>
              <a:t>명세서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77704" y="4772953"/>
            <a:ext cx="1609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2000" dirty="0"/>
              <a:t>&lt;</a:t>
            </a:r>
            <a:r>
              <a:rPr lang="en-US" altLang="ko-KR" sz="2000" dirty="0" err="1"/>
              <a:t>Mousai</a:t>
            </a:r>
            <a:r>
              <a:rPr lang="en-US" altLang="ko-KR" sz="2000" dirty="0"/>
              <a:t>&gt;</a:t>
            </a:r>
            <a:endParaRPr lang="ko-KR" altLang="ko-KR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37" y="1211259"/>
            <a:ext cx="3784237" cy="5051517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Mousai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50093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0937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8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5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5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선택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Combo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5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시작월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Combo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5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시작일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Combo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129782"/>
                  </a:ext>
                </a:extLst>
              </a:tr>
              <a:tr h="2425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시작시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Combo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144541"/>
                  </a:ext>
                </a:extLst>
              </a:tr>
              <a:tr h="3969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종료월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Combo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391243"/>
                  </a:ext>
                </a:extLst>
              </a:tr>
              <a:tr h="3969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 종료일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Combo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282113"/>
                  </a:ext>
                </a:extLst>
              </a:tr>
              <a:tr h="3969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종료시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Combo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535967"/>
                  </a:ext>
                </a:extLst>
              </a:tr>
              <a:tr h="2675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알림 시작 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Combo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267543"/>
                  </a:ext>
                </a:extLst>
              </a:tr>
              <a:tr h="2675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알림 시작 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Combo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259575"/>
                  </a:ext>
                </a:extLst>
              </a:tr>
              <a:tr h="2675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알림 시작 시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Combo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977579"/>
                  </a:ext>
                </a:extLst>
              </a:tr>
              <a:tr h="2675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세부사항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252"/>
                  </a:ext>
                </a:extLst>
              </a:tr>
              <a:tr h="2675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완료여부 체크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spc="-1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Push Button</a:t>
                      </a:r>
                      <a:endParaRPr lang="en-US" altLang="ko-KR" sz="1000" b="0" spc="-10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120018"/>
                  </a:ext>
                </a:extLst>
              </a:tr>
              <a:tr h="2675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중요여부 표시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Radio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8828"/>
                  </a:ext>
                </a:extLst>
              </a:tr>
              <a:tr h="2675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저장 및 확인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439841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607152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대학생을 위한 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UC005, UC006, UC007, UC008, 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2458793" y="187902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993964" y="239921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3638399" y="239921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2825495" y="368233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2825495" y="305722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>
            <a:spLocks noChangeAspect="1"/>
          </p:cNvSpPr>
          <p:nvPr/>
        </p:nvSpPr>
        <p:spPr bwMode="auto">
          <a:xfrm>
            <a:off x="2009430" y="308202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/>
          <p:cNvSpPr>
            <a:spLocks noChangeAspect="1"/>
          </p:cNvSpPr>
          <p:nvPr/>
        </p:nvSpPr>
        <p:spPr bwMode="auto">
          <a:xfrm>
            <a:off x="3652774" y="300742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/>
          <p:cNvSpPr>
            <a:spLocks noChangeAspect="1"/>
          </p:cNvSpPr>
          <p:nvPr/>
        </p:nvSpPr>
        <p:spPr bwMode="auto">
          <a:xfrm>
            <a:off x="3682089" y="368233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/>
          <p:cNvSpPr>
            <a:spLocks noChangeAspect="1"/>
          </p:cNvSpPr>
          <p:nvPr/>
        </p:nvSpPr>
        <p:spPr bwMode="auto">
          <a:xfrm>
            <a:off x="2825495" y="2406911"/>
            <a:ext cx="218654" cy="218654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>
            <a:spLocks noChangeAspect="1"/>
          </p:cNvSpPr>
          <p:nvPr/>
        </p:nvSpPr>
        <p:spPr bwMode="auto">
          <a:xfrm>
            <a:off x="3693906" y="419269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>
            <a:spLocks noChangeAspect="1"/>
          </p:cNvSpPr>
          <p:nvPr/>
        </p:nvSpPr>
        <p:spPr bwMode="auto">
          <a:xfrm>
            <a:off x="1757270" y="488906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>
            <a:spLocks noChangeAspect="1"/>
          </p:cNvSpPr>
          <p:nvPr/>
        </p:nvSpPr>
        <p:spPr bwMode="auto">
          <a:xfrm>
            <a:off x="2005522" y="368233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>
            <a:spLocks noChangeAspect="1"/>
          </p:cNvSpPr>
          <p:nvPr/>
        </p:nvSpPr>
        <p:spPr bwMode="auto">
          <a:xfrm>
            <a:off x="3485362" y="488906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>
            <a:spLocks noChangeAspect="1"/>
          </p:cNvSpPr>
          <p:nvPr/>
        </p:nvSpPr>
        <p:spPr bwMode="auto">
          <a:xfrm>
            <a:off x="2458793" y="145946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타원 28"/>
          <p:cNvSpPr>
            <a:spLocks noChangeAspect="1"/>
          </p:cNvSpPr>
          <p:nvPr/>
        </p:nvSpPr>
        <p:spPr bwMode="auto">
          <a:xfrm>
            <a:off x="2458793" y="549601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6919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z="1050" dirty="0" err="1"/>
              <a:t>Mousai</a:t>
            </a:r>
            <a:endParaRPr lang="en-US" altLang="ko-KR" sz="1050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할 일 수정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     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버튼을 누르면 수정한 내역이 저장이 되고 메인 화면 으로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이동한다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      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버튼을 누르면 저장 된 내역이 삭제되고 메인 화면으로 이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노란색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 여부는 별로 표시한다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/>
                <a:buChar char="•"/>
                <a:defRPr lang="ko-KR" altLang="en-US"/>
              </a:pPr>
              <a:r>
                <a:rPr lang="ko-KR" altLang="en-US" sz="1050" dirty="0">
                  <a:latin typeface="맑은 고딕"/>
                  <a:ea typeface="맑은 고딕"/>
                </a:rPr>
                <a:t>공란이 없는 상태에서 저장 및 확인 버튼을 클릭할 경우 해당 </a:t>
              </a:r>
              <a:endParaRPr lang="en-US" altLang="ko-KR" sz="1050" dirty="0">
                <a:latin typeface="맑은 고딕"/>
                <a:ea typeface="맑은 고딕"/>
              </a:endParaRPr>
            </a:p>
            <a:p>
              <a:pPr algn="just">
                <a:defRPr lang="ko-KR" altLang="en-US"/>
              </a:pPr>
              <a:r>
                <a:rPr lang="ko-KR" altLang="en-US" sz="1050" dirty="0">
                  <a:latin typeface="맑은 고딕"/>
                  <a:ea typeface="맑은 고딕"/>
                </a:rPr>
                <a:t>강의에 대한 할 일 정보를 저장한다</a:t>
              </a:r>
              <a:endParaRPr lang="en-US" altLang="ko-KR" sz="1050" dirty="0">
                <a:latin typeface="맑은 고딕"/>
                <a:ea typeface="맑은 고딕"/>
              </a:endParaRPr>
            </a:p>
            <a:p>
              <a:pPr algn="just">
                <a:defRPr lang="ko-KR" altLang="en-US"/>
              </a:pPr>
              <a:endParaRPr lang="en-US" altLang="ko-KR" sz="1050" dirty="0">
                <a:latin typeface="맑은 고딕"/>
                <a:ea typeface="맑은 고딕"/>
              </a:endParaRPr>
            </a:p>
            <a:p>
              <a:pPr algn="just">
                <a:defRPr lang="ko-KR" altLang="en-US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50907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대학생을 위한 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UC005, UC006, UC007, UC008, 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579" y="2178165"/>
            <a:ext cx="340808" cy="24786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579" y="2594780"/>
            <a:ext cx="388214" cy="26805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70" y="1196478"/>
            <a:ext cx="3781145" cy="503559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89" y="3741974"/>
            <a:ext cx="3657706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349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70" y="1196478"/>
            <a:ext cx="3781145" cy="5035595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Mousai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51101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666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0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TODO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선택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Combo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시작월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Combo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시작일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Combo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129782"/>
                  </a:ext>
                </a:extLst>
              </a:tr>
              <a:tr h="238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마감기한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시작시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defRPr lang="ko-KR" altLang="en-US"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Combo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144541"/>
                  </a:ext>
                </a:extLst>
              </a:tr>
              <a:tr h="3906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종료월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Combo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391243"/>
                  </a:ext>
                </a:extLst>
              </a:tr>
              <a:tr h="3906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 종료일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Combo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282113"/>
                  </a:ext>
                </a:extLst>
              </a:tr>
              <a:tr h="3906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실제마감일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종료시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Combo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535967"/>
                  </a:ext>
                </a:extLst>
              </a:tr>
              <a:tr h="25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알림 시작 월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Combo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267543"/>
                  </a:ext>
                </a:extLst>
              </a:tr>
              <a:tr h="25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알림 시작 일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Combo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259575"/>
                  </a:ext>
                </a:extLst>
              </a:tr>
              <a:tr h="25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알림 시작 시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Combo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977579"/>
                  </a:ext>
                </a:extLst>
              </a:tr>
              <a:tr h="25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세부사항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9252"/>
                  </a:ext>
                </a:extLst>
              </a:tr>
              <a:tr h="25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완료여부 체크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spc="-10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Push Button</a:t>
                      </a:r>
                      <a:endParaRPr lang="en-US" altLang="ko-KR" sz="1000" b="0" spc="-10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120018"/>
                  </a:ext>
                </a:extLst>
              </a:tr>
              <a:tr h="25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중요여부 표시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Radio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8828"/>
                  </a:ext>
                </a:extLst>
              </a:tr>
              <a:tr h="25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저장 및 확인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439841"/>
                  </a:ext>
                </a:extLst>
              </a:tr>
              <a:tr h="25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1152238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2462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대학생을 위한 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UC005, UC006, UC007, UC008, 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2458793" y="1879021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1993964" y="239921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3638399" y="239921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2825495" y="305722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29"/>
          <p:cNvSpPr>
            <a:spLocks noChangeAspect="1"/>
          </p:cNvSpPr>
          <p:nvPr/>
        </p:nvSpPr>
        <p:spPr bwMode="auto">
          <a:xfrm>
            <a:off x="2009430" y="308202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/>
          <p:cNvSpPr>
            <a:spLocks noChangeAspect="1"/>
          </p:cNvSpPr>
          <p:nvPr/>
        </p:nvSpPr>
        <p:spPr bwMode="auto">
          <a:xfrm>
            <a:off x="3652774" y="300742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8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/>
          <p:cNvSpPr>
            <a:spLocks noChangeAspect="1"/>
          </p:cNvSpPr>
          <p:nvPr/>
        </p:nvSpPr>
        <p:spPr bwMode="auto">
          <a:xfrm>
            <a:off x="2825495" y="2406911"/>
            <a:ext cx="218654" cy="218654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>
            <a:spLocks noChangeAspect="1"/>
          </p:cNvSpPr>
          <p:nvPr/>
        </p:nvSpPr>
        <p:spPr bwMode="auto">
          <a:xfrm>
            <a:off x="3693906" y="419269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>
            <a:spLocks noChangeAspect="1"/>
          </p:cNvSpPr>
          <p:nvPr/>
        </p:nvSpPr>
        <p:spPr bwMode="auto">
          <a:xfrm>
            <a:off x="1757270" y="488906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타원 20"/>
          <p:cNvSpPr>
            <a:spLocks noChangeAspect="1"/>
          </p:cNvSpPr>
          <p:nvPr/>
        </p:nvSpPr>
        <p:spPr bwMode="auto">
          <a:xfrm>
            <a:off x="3485362" y="488906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타원 21"/>
          <p:cNvSpPr>
            <a:spLocks noChangeAspect="1"/>
          </p:cNvSpPr>
          <p:nvPr/>
        </p:nvSpPr>
        <p:spPr bwMode="auto">
          <a:xfrm>
            <a:off x="2458793" y="145946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89" y="3743478"/>
            <a:ext cx="3657706" cy="466790"/>
          </a:xfrm>
          <a:prstGeom prst="rect">
            <a:avLst/>
          </a:prstGeom>
        </p:spPr>
      </p:pic>
      <p:sp>
        <p:nvSpPr>
          <p:cNvPr id="29" name="타원 28"/>
          <p:cNvSpPr>
            <a:spLocks noChangeAspect="1"/>
          </p:cNvSpPr>
          <p:nvPr/>
        </p:nvSpPr>
        <p:spPr bwMode="auto">
          <a:xfrm>
            <a:off x="3192218" y="543853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19"/>
          <p:cNvSpPr>
            <a:spLocks noChangeAspect="1"/>
          </p:cNvSpPr>
          <p:nvPr/>
        </p:nvSpPr>
        <p:spPr bwMode="auto">
          <a:xfrm>
            <a:off x="2005522" y="368233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9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2825495" y="368233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10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/>
          <p:cNvSpPr>
            <a:spLocks noChangeAspect="1"/>
          </p:cNvSpPr>
          <p:nvPr/>
        </p:nvSpPr>
        <p:spPr bwMode="auto">
          <a:xfrm>
            <a:off x="3682089" y="368233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/>
          <p:cNvSpPr>
            <a:spLocks noChangeAspect="1"/>
          </p:cNvSpPr>
          <p:nvPr/>
        </p:nvSpPr>
        <p:spPr bwMode="auto">
          <a:xfrm>
            <a:off x="1615903" y="543853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1323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Mousai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사용자가 휴지통버튼을 누르면 나타나는 창이다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235430"/>
            <a:chOff x="4614126" y="1746882"/>
            <a:chExt cx="4183813" cy="1235430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88844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확인 버튼을 누르면 등록했던 내용이 삭제된다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취소 버튼을 누르면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안내창이 닫힌다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2" y="3169016"/>
            <a:ext cx="4183813" cy="1542684"/>
            <a:chOff x="4614124" y="3394992"/>
            <a:chExt cx="4183813" cy="15426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11957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과목을 삭제할지 여부에 대한 메시지를 출력한다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 버튼과 취소 버튼을 둔다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65876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대학생을 위한 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세부사항 창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71" y="2696759"/>
            <a:ext cx="3869409" cy="171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615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72" y="2553100"/>
            <a:ext cx="3414056" cy="1508891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Mousai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712652" y="1388236"/>
          <a:ext cx="4050032" cy="12838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3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취소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58661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대학생을 위한 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세부사항 창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2226355" y="330754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3496355" y="330754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1434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Mousai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등록된 할 일의 알람이 뜨는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3" y="1732062"/>
            <a:ext cx="4183816" cy="1582412"/>
            <a:chOff x="4614123" y="1746882"/>
            <a:chExt cx="4183816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3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할 일을 등록할 때 설정해놓았던 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월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시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초 가 되면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다음과 같은 화면이 뜬다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등록한 할 일 제목과 해당 날짜가 화면에 기술된다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흰색 값으로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X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클릭하면 기존의 화면으로 돌아간다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글자 색 혹은 크기를 적절히 설정하여 사용자가 이용하는데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불편함이 없게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11742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세부사항 창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84" y="2696759"/>
            <a:ext cx="4010025" cy="15811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70297" y="3152984"/>
            <a:ext cx="2199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공학 과제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2017.05.03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0611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Mousai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필수항목이 입력되지 않은 경우 나타나는 경고창이다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    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버튼을 입력하면 화면이 닫힌다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1406378"/>
            <a:chOff x="4614124" y="3394992"/>
            <a:chExt cx="4183813" cy="1406378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105939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입력되지 않은 사항들을 확인해 달라는 메시지를 포함한다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 경고 아이콘을 표시한다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082160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대학생을 위한 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 경고 창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15" y="2657249"/>
            <a:ext cx="3952875" cy="13144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444" y="2233307"/>
            <a:ext cx="228632" cy="15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75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Mousai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임의로 할 일을 추천하는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3" y="1732062"/>
            <a:ext cx="4183816" cy="1582412"/>
            <a:chOff x="4614123" y="1746882"/>
            <a:chExt cx="4183816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3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랜덤 박스 버튼을 누르면 왼쪽과 같은 창이 뜬다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         버튼을 누르면 새로운 화면으로 이동한다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노랑 값으로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결과확인 창으로 넘어가기 위한 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이미지 파일의 화질이 깨지지 않도록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676576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추천 시작 화면 창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86" y="1211259"/>
            <a:ext cx="3969082" cy="50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230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92" y="1211259"/>
            <a:ext cx="3969082" cy="5025233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Mousai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결과 확인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555729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추천 시작 화면 창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SC007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1686474" y="509334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6664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Mousai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임의의 할 일이 추첨된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3" y="1732062"/>
            <a:ext cx="4183816" cy="1582412"/>
            <a:chOff x="4614123" y="1746882"/>
            <a:chExt cx="4183816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3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결과확인 창 을 누르면 다음과 같은 등록 된 할 일 중 임의로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할 일이 뜬다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             버튼을 누르면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메인 화면으로 이동한다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노랑 값으로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다음의 일을 진행하기 위한 종료는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이미지 파일의 화질이 깨지지 않도록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051383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추천 시작 화면 결과 창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28" y="1237543"/>
            <a:ext cx="3969082" cy="502523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38" y="3171456"/>
            <a:ext cx="2961599" cy="115740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047" y="2586202"/>
            <a:ext cx="699206" cy="29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015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7582946"/>
              </p:ext>
            </p:extLst>
          </p:nvPr>
        </p:nvGraphicFramePr>
        <p:xfrm>
          <a:off x="280988" y="1025525"/>
          <a:ext cx="858202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초안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최소영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2017.05.18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김도희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2017.05.22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 수정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최종 점검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서화진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24732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28" y="1211259"/>
            <a:ext cx="3969082" cy="5025233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Mousai</a:t>
            </a:r>
            <a:endParaRPr lang="en-US" altLang="ko-KR" dirty="0"/>
          </a:p>
        </p:txBody>
      </p: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98465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추천 시작 화면 결과 창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SC008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UC016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타원 12"/>
          <p:cNvSpPr>
            <a:spLocks noChangeAspect="1"/>
          </p:cNvSpPr>
          <p:nvPr/>
        </p:nvSpPr>
        <p:spPr bwMode="auto">
          <a:xfrm>
            <a:off x="1686474" y="509334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6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8274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나가기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Push Button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38" y="3252492"/>
            <a:ext cx="2961599" cy="115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728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1" name="직선 연결선 180"/>
          <p:cNvCxnSpPr>
            <a:cxnSpLocks/>
          </p:cNvCxnSpPr>
          <p:nvPr/>
        </p:nvCxnSpPr>
        <p:spPr bwMode="auto">
          <a:xfrm>
            <a:off x="8430654" y="2399478"/>
            <a:ext cx="0" cy="12522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1" name="직선 연결선 240"/>
          <p:cNvCxnSpPr/>
          <p:nvPr/>
        </p:nvCxnSpPr>
        <p:spPr bwMode="auto">
          <a:xfrm>
            <a:off x="4874611" y="2934984"/>
            <a:ext cx="0" cy="38525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직선 연결선 239"/>
          <p:cNvCxnSpPr/>
          <p:nvPr/>
        </p:nvCxnSpPr>
        <p:spPr bwMode="auto">
          <a:xfrm>
            <a:off x="4241005" y="2941037"/>
            <a:ext cx="0" cy="38525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9" name="직선 연결선 238"/>
          <p:cNvCxnSpPr/>
          <p:nvPr/>
        </p:nvCxnSpPr>
        <p:spPr bwMode="auto">
          <a:xfrm>
            <a:off x="2973689" y="2924817"/>
            <a:ext cx="0" cy="38525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8" name="직선 연결선 237"/>
          <p:cNvCxnSpPr/>
          <p:nvPr/>
        </p:nvCxnSpPr>
        <p:spPr bwMode="auto">
          <a:xfrm>
            <a:off x="2359419" y="2934984"/>
            <a:ext cx="0" cy="38525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3" name="직선 연결선 172"/>
          <p:cNvCxnSpPr>
            <a:cxnSpLocks/>
            <a:endCxn id="154" idx="2"/>
          </p:cNvCxnSpPr>
          <p:nvPr/>
        </p:nvCxnSpPr>
        <p:spPr bwMode="auto">
          <a:xfrm>
            <a:off x="3689379" y="2403964"/>
            <a:ext cx="13023" cy="97592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3" name="직선 연결선 232"/>
          <p:cNvCxnSpPr/>
          <p:nvPr/>
        </p:nvCxnSpPr>
        <p:spPr bwMode="auto">
          <a:xfrm>
            <a:off x="1591372" y="2934984"/>
            <a:ext cx="0" cy="38525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2" name="직선 연결선 231"/>
          <p:cNvCxnSpPr>
            <a:cxnSpLocks/>
          </p:cNvCxnSpPr>
          <p:nvPr/>
        </p:nvCxnSpPr>
        <p:spPr bwMode="auto">
          <a:xfrm>
            <a:off x="913829" y="2391044"/>
            <a:ext cx="0" cy="92919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8" name="직선 연결선 197"/>
          <p:cNvCxnSpPr/>
          <p:nvPr/>
        </p:nvCxnSpPr>
        <p:spPr bwMode="auto">
          <a:xfrm>
            <a:off x="347250" y="2924817"/>
            <a:ext cx="0" cy="38525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4" name="직선 연결선 193"/>
          <p:cNvCxnSpPr>
            <a:stCxn id="17" idx="2"/>
          </p:cNvCxnSpPr>
          <p:nvPr/>
        </p:nvCxnSpPr>
        <p:spPr bwMode="auto">
          <a:xfrm>
            <a:off x="4040981" y="1791580"/>
            <a:ext cx="9122" cy="6103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3" name="직선 연결선 162"/>
          <p:cNvCxnSpPr>
            <a:cxnSpLocks/>
          </p:cNvCxnSpPr>
          <p:nvPr/>
        </p:nvCxnSpPr>
        <p:spPr bwMode="auto">
          <a:xfrm>
            <a:off x="3392468" y="3389178"/>
            <a:ext cx="0" cy="50612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직선 연결선 120"/>
          <p:cNvCxnSpPr>
            <a:cxnSpLocks/>
          </p:cNvCxnSpPr>
          <p:nvPr/>
        </p:nvCxnSpPr>
        <p:spPr bwMode="auto">
          <a:xfrm flipH="1">
            <a:off x="1387857" y="3389178"/>
            <a:ext cx="2797" cy="2255677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cxnSpLocks/>
          </p:cNvCxnSpPr>
          <p:nvPr/>
        </p:nvCxnSpPr>
        <p:spPr bwMode="auto">
          <a:xfrm>
            <a:off x="1387857" y="3745113"/>
            <a:ext cx="253933" cy="0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 bwMode="auto">
          <a:xfrm flipV="1">
            <a:off x="1387857" y="4235162"/>
            <a:ext cx="338138" cy="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직선 연결선 87"/>
          <p:cNvCxnSpPr/>
          <p:nvPr/>
        </p:nvCxnSpPr>
        <p:spPr bwMode="auto">
          <a:xfrm>
            <a:off x="1398146" y="4694984"/>
            <a:ext cx="32784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직선 연결선 89"/>
          <p:cNvCxnSpPr/>
          <p:nvPr/>
        </p:nvCxnSpPr>
        <p:spPr bwMode="auto">
          <a:xfrm>
            <a:off x="1387857" y="5635731"/>
            <a:ext cx="33813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직선 연결선 91"/>
          <p:cNvCxnSpPr/>
          <p:nvPr/>
        </p:nvCxnSpPr>
        <p:spPr bwMode="auto">
          <a:xfrm>
            <a:off x="1398146" y="5160945"/>
            <a:ext cx="32784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직선 연결선 70"/>
          <p:cNvCxnSpPr/>
          <p:nvPr/>
        </p:nvCxnSpPr>
        <p:spPr bwMode="auto">
          <a:xfrm>
            <a:off x="138116" y="3628223"/>
            <a:ext cx="0" cy="198087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 bwMode="auto">
          <a:xfrm>
            <a:off x="152402" y="3637923"/>
            <a:ext cx="24526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 bwMode="auto">
          <a:xfrm>
            <a:off x="152402" y="4149974"/>
            <a:ext cx="24526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 bwMode="auto">
          <a:xfrm>
            <a:off x="152402" y="4571898"/>
            <a:ext cx="24526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 bwMode="auto">
          <a:xfrm>
            <a:off x="152402" y="5048434"/>
            <a:ext cx="24526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 bwMode="auto">
          <a:xfrm>
            <a:off x="152402" y="5618802"/>
            <a:ext cx="24526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Map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17" name="직사각형 16"/>
          <p:cNvSpPr/>
          <p:nvPr/>
        </p:nvSpPr>
        <p:spPr bwMode="auto">
          <a:xfrm>
            <a:off x="3424236" y="1097780"/>
            <a:ext cx="1233489" cy="693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3720260" y="1951122"/>
            <a:ext cx="666750" cy="3267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05951" y="1105445"/>
            <a:ext cx="1062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대학생을 </a:t>
            </a:r>
            <a:endParaRPr lang="en-US" altLang="ko-KR" sz="1200" dirty="0"/>
          </a:p>
          <a:p>
            <a:pPr algn="ctr"/>
            <a:r>
              <a:rPr lang="ko-KR" altLang="en-US" sz="1200" dirty="0"/>
              <a:t>위한</a:t>
            </a:r>
            <a:endParaRPr lang="en-US" altLang="ko-KR" sz="1200" dirty="0"/>
          </a:p>
          <a:p>
            <a:pPr algn="ctr"/>
            <a:r>
              <a:rPr lang="en-US" altLang="ko-KR" sz="1200" dirty="0"/>
              <a:t>To-Do List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 bwMode="auto">
          <a:xfrm>
            <a:off x="545308" y="2534211"/>
            <a:ext cx="676275" cy="32219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3351242" y="2534970"/>
            <a:ext cx="676275" cy="3308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5241507" y="2548359"/>
            <a:ext cx="836678" cy="361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6705600" y="2524707"/>
            <a:ext cx="676275" cy="361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7973454" y="2507432"/>
            <a:ext cx="792311" cy="361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4538" y="2588334"/>
            <a:ext cx="752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과목</a:t>
            </a:r>
            <a:r>
              <a:rPr lang="en-US" altLang="ko-KR" sz="1100" dirty="0"/>
              <a:t>List</a:t>
            </a:r>
            <a:endParaRPr lang="ko-KR" alt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3295322" y="2578778"/>
            <a:ext cx="9048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To Do List</a:t>
            </a:r>
            <a:endParaRPr lang="ko-KR" altLang="en-US" sz="1050" dirty="0"/>
          </a:p>
        </p:txBody>
      </p:sp>
      <p:sp>
        <p:nvSpPr>
          <p:cNvPr id="30" name="TextBox 29"/>
          <p:cNvSpPr txBox="1"/>
          <p:nvPr/>
        </p:nvSpPr>
        <p:spPr>
          <a:xfrm>
            <a:off x="5317884" y="2524707"/>
            <a:ext cx="1038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To Do List</a:t>
            </a:r>
          </a:p>
          <a:p>
            <a:r>
              <a:rPr lang="ko-KR" altLang="en-US" sz="1000" dirty="0"/>
              <a:t>세부사항</a:t>
            </a:r>
            <a:endParaRPr lang="en-US" altLang="ko-KR" sz="1000" dirty="0"/>
          </a:p>
        </p:txBody>
      </p:sp>
      <p:sp>
        <p:nvSpPr>
          <p:cNvPr id="1024" name="TextBox 1023"/>
          <p:cNvSpPr txBox="1"/>
          <p:nvPr/>
        </p:nvSpPr>
        <p:spPr>
          <a:xfrm>
            <a:off x="6784851" y="2604172"/>
            <a:ext cx="676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검색</a:t>
            </a:r>
          </a:p>
        </p:txBody>
      </p:sp>
      <p:sp>
        <p:nvSpPr>
          <p:cNvPr id="1025" name="TextBox 1024"/>
          <p:cNvSpPr txBox="1"/>
          <p:nvPr/>
        </p:nvSpPr>
        <p:spPr>
          <a:xfrm>
            <a:off x="7973454" y="2561449"/>
            <a:ext cx="8515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할 일 추천</a:t>
            </a:r>
          </a:p>
        </p:txBody>
      </p:sp>
      <p:sp>
        <p:nvSpPr>
          <p:cNvPr id="35" name="직사각형 34"/>
          <p:cNvSpPr/>
          <p:nvPr/>
        </p:nvSpPr>
        <p:spPr bwMode="auto">
          <a:xfrm>
            <a:off x="142875" y="3095293"/>
            <a:ext cx="495300" cy="3342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7" name="TextBox 1026"/>
          <p:cNvSpPr txBox="1"/>
          <p:nvPr/>
        </p:nvSpPr>
        <p:spPr>
          <a:xfrm>
            <a:off x="3814761" y="1988830"/>
            <a:ext cx="8191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메인</a:t>
            </a:r>
          </a:p>
        </p:txBody>
      </p:sp>
      <p:sp>
        <p:nvSpPr>
          <p:cNvPr id="41" name="직사각형 40"/>
          <p:cNvSpPr/>
          <p:nvPr/>
        </p:nvSpPr>
        <p:spPr bwMode="auto">
          <a:xfrm>
            <a:off x="733525" y="3124329"/>
            <a:ext cx="495300" cy="29585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1390654" y="3089661"/>
            <a:ext cx="495300" cy="3342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238935" y="3561070"/>
            <a:ext cx="495300" cy="3342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241717" y="4029708"/>
            <a:ext cx="581023" cy="3342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237363" y="4523844"/>
            <a:ext cx="647700" cy="3342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247652" y="5423950"/>
            <a:ext cx="647700" cy="3342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8" name="TextBox 1027"/>
          <p:cNvSpPr txBox="1"/>
          <p:nvPr/>
        </p:nvSpPr>
        <p:spPr>
          <a:xfrm>
            <a:off x="206409" y="3657209"/>
            <a:ext cx="8286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과목명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95265" y="4095123"/>
            <a:ext cx="7000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담당교수</a:t>
            </a:r>
          </a:p>
        </p:txBody>
      </p:sp>
      <p:sp>
        <p:nvSpPr>
          <p:cNvPr id="1029" name="TextBox 1028"/>
          <p:cNvSpPr txBox="1"/>
          <p:nvPr/>
        </p:nvSpPr>
        <p:spPr>
          <a:xfrm>
            <a:off x="237363" y="4581022"/>
            <a:ext cx="973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요일</a:t>
            </a:r>
            <a:r>
              <a:rPr lang="en-US" altLang="ko-KR" sz="1000" dirty="0"/>
              <a:t>/</a:t>
            </a:r>
            <a:r>
              <a:rPr lang="ko-KR" altLang="en-US" sz="1000" dirty="0"/>
              <a:t>시간</a:t>
            </a:r>
          </a:p>
        </p:txBody>
      </p:sp>
      <p:sp>
        <p:nvSpPr>
          <p:cNvPr id="1031" name="TextBox 1030"/>
          <p:cNvSpPr txBox="1"/>
          <p:nvPr/>
        </p:nvSpPr>
        <p:spPr>
          <a:xfrm>
            <a:off x="223838" y="5495692"/>
            <a:ext cx="9207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세부사항</a:t>
            </a:r>
          </a:p>
        </p:txBody>
      </p:sp>
      <p:sp>
        <p:nvSpPr>
          <p:cNvPr id="58" name="직사각형 57"/>
          <p:cNvSpPr/>
          <p:nvPr/>
        </p:nvSpPr>
        <p:spPr bwMode="auto">
          <a:xfrm>
            <a:off x="1495431" y="3647047"/>
            <a:ext cx="495300" cy="3342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1495430" y="4095017"/>
            <a:ext cx="581023" cy="3342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1495431" y="4542987"/>
            <a:ext cx="647700" cy="3342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1495431" y="4990957"/>
            <a:ext cx="647700" cy="3342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/>
          <p:cNvSpPr/>
          <p:nvPr/>
        </p:nvSpPr>
        <p:spPr bwMode="auto">
          <a:xfrm>
            <a:off x="1495431" y="5433074"/>
            <a:ext cx="647700" cy="3342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471617" y="3694898"/>
            <a:ext cx="8286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과목명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443044" y="4159098"/>
            <a:ext cx="7000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담당교수</a:t>
            </a:r>
            <a:endParaRPr lang="ko-KR" alt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1443044" y="4598953"/>
            <a:ext cx="973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요일</a:t>
            </a:r>
            <a:r>
              <a:rPr lang="en-US" altLang="ko-KR" sz="1000" dirty="0"/>
              <a:t>/</a:t>
            </a:r>
            <a:r>
              <a:rPr lang="ko-KR" altLang="en-US" sz="1000" dirty="0"/>
              <a:t>시간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443044" y="5057558"/>
            <a:ext cx="1077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년도</a:t>
            </a:r>
            <a:r>
              <a:rPr lang="en-US" altLang="ko-KR" sz="1000" dirty="0"/>
              <a:t>/</a:t>
            </a:r>
            <a:r>
              <a:rPr lang="ko-KR" altLang="en-US" sz="1000" dirty="0"/>
              <a:t>학기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471617" y="5504816"/>
            <a:ext cx="9207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세부사항</a:t>
            </a:r>
          </a:p>
        </p:txBody>
      </p:sp>
      <p:sp>
        <p:nvSpPr>
          <p:cNvPr id="1032" name="TextBox 1031"/>
          <p:cNvSpPr txBox="1"/>
          <p:nvPr/>
        </p:nvSpPr>
        <p:spPr>
          <a:xfrm>
            <a:off x="138116" y="3142957"/>
            <a:ext cx="604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추가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66770" y="3124441"/>
            <a:ext cx="604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삭제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407367" y="3142957"/>
            <a:ext cx="604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변경</a:t>
            </a:r>
          </a:p>
        </p:txBody>
      </p:sp>
      <p:cxnSp>
        <p:nvCxnSpPr>
          <p:cNvPr id="76" name="직선 연결선 75"/>
          <p:cNvCxnSpPr>
            <a:cxnSpLocks/>
            <a:stCxn id="54" idx="1"/>
            <a:endCxn id="54" idx="1"/>
          </p:cNvCxnSpPr>
          <p:nvPr/>
        </p:nvCxnSpPr>
        <p:spPr bwMode="auto">
          <a:xfrm>
            <a:off x="195265" y="4218234"/>
            <a:ext cx="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1" name="직선 연결선 1040"/>
          <p:cNvCxnSpPr>
            <a:cxnSpLocks/>
            <a:stCxn id="1029" idx="1"/>
            <a:endCxn id="1029" idx="1"/>
          </p:cNvCxnSpPr>
          <p:nvPr/>
        </p:nvCxnSpPr>
        <p:spPr bwMode="auto">
          <a:xfrm>
            <a:off x="237363" y="4704133"/>
            <a:ext cx="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4" name="직선 연결선 1043"/>
          <p:cNvCxnSpPr>
            <a:cxnSpLocks/>
            <a:stCxn id="1029" idx="1"/>
            <a:endCxn id="1029" idx="1"/>
          </p:cNvCxnSpPr>
          <p:nvPr/>
        </p:nvCxnSpPr>
        <p:spPr bwMode="auto">
          <a:xfrm>
            <a:off x="237363" y="4704133"/>
            <a:ext cx="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직사각형 45"/>
          <p:cNvSpPr/>
          <p:nvPr/>
        </p:nvSpPr>
        <p:spPr bwMode="auto">
          <a:xfrm>
            <a:off x="223847" y="4976902"/>
            <a:ext cx="647700" cy="3342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0" name="TextBox 1029"/>
          <p:cNvSpPr txBox="1"/>
          <p:nvPr/>
        </p:nvSpPr>
        <p:spPr>
          <a:xfrm>
            <a:off x="184976" y="5056626"/>
            <a:ext cx="10779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년도</a:t>
            </a:r>
            <a:r>
              <a:rPr lang="en-US" altLang="ko-KR" sz="1000" dirty="0"/>
              <a:t>/</a:t>
            </a:r>
            <a:r>
              <a:rPr lang="ko-KR" altLang="en-US" sz="1000" dirty="0"/>
              <a:t>학기</a:t>
            </a:r>
          </a:p>
        </p:txBody>
      </p:sp>
      <p:cxnSp>
        <p:nvCxnSpPr>
          <p:cNvPr id="77" name="직선 연결선 76"/>
          <p:cNvCxnSpPr/>
          <p:nvPr/>
        </p:nvCxnSpPr>
        <p:spPr bwMode="auto">
          <a:xfrm flipH="1">
            <a:off x="138116" y="3414807"/>
            <a:ext cx="4759" cy="28009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직선 연결선 134"/>
          <p:cNvCxnSpPr>
            <a:cxnSpLocks/>
          </p:cNvCxnSpPr>
          <p:nvPr/>
        </p:nvCxnSpPr>
        <p:spPr bwMode="auto">
          <a:xfrm>
            <a:off x="4583854" y="3400065"/>
            <a:ext cx="7350" cy="1610047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/>
          <p:cNvCxnSpPr>
            <a:cxnSpLocks/>
          </p:cNvCxnSpPr>
          <p:nvPr/>
        </p:nvCxnSpPr>
        <p:spPr bwMode="auto">
          <a:xfrm>
            <a:off x="4601286" y="3694898"/>
            <a:ext cx="253933" cy="0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/>
          <p:cNvCxnSpPr/>
          <p:nvPr/>
        </p:nvCxnSpPr>
        <p:spPr bwMode="auto">
          <a:xfrm flipV="1">
            <a:off x="4587809" y="4205088"/>
            <a:ext cx="338138" cy="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8" name="직선 연결선 137"/>
          <p:cNvCxnSpPr/>
          <p:nvPr/>
        </p:nvCxnSpPr>
        <p:spPr bwMode="auto">
          <a:xfrm>
            <a:off x="4604483" y="4618662"/>
            <a:ext cx="32784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0" name="직선 연결선 139"/>
          <p:cNvCxnSpPr/>
          <p:nvPr/>
        </p:nvCxnSpPr>
        <p:spPr bwMode="auto">
          <a:xfrm>
            <a:off x="4583852" y="5011169"/>
            <a:ext cx="32784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2" name="직사각형 141"/>
          <p:cNvSpPr/>
          <p:nvPr/>
        </p:nvSpPr>
        <p:spPr bwMode="auto">
          <a:xfrm>
            <a:off x="2111769" y="3068367"/>
            <a:ext cx="495300" cy="3342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" name="직사각형 142"/>
          <p:cNvSpPr/>
          <p:nvPr/>
        </p:nvSpPr>
        <p:spPr bwMode="auto">
          <a:xfrm>
            <a:off x="2753917" y="3065837"/>
            <a:ext cx="495300" cy="3342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4" name="직사각형 143"/>
          <p:cNvSpPr/>
          <p:nvPr/>
        </p:nvSpPr>
        <p:spPr bwMode="auto">
          <a:xfrm>
            <a:off x="3392468" y="3080437"/>
            <a:ext cx="495300" cy="3342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5" name="직사각형 144"/>
          <p:cNvSpPr/>
          <p:nvPr/>
        </p:nvSpPr>
        <p:spPr bwMode="auto">
          <a:xfrm>
            <a:off x="3993355" y="3089661"/>
            <a:ext cx="495300" cy="3342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6" name="직사각형 145"/>
          <p:cNvSpPr/>
          <p:nvPr/>
        </p:nvSpPr>
        <p:spPr bwMode="auto">
          <a:xfrm>
            <a:off x="4594242" y="3098953"/>
            <a:ext cx="495300" cy="3342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직사각형 147"/>
          <p:cNvSpPr/>
          <p:nvPr/>
        </p:nvSpPr>
        <p:spPr bwMode="auto">
          <a:xfrm>
            <a:off x="4729165" y="3553637"/>
            <a:ext cx="899317" cy="3342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9" name="직사각형 148"/>
          <p:cNvSpPr/>
          <p:nvPr/>
        </p:nvSpPr>
        <p:spPr bwMode="auto">
          <a:xfrm>
            <a:off x="4747777" y="4037975"/>
            <a:ext cx="1257416" cy="27502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0" name="직사각형 149"/>
          <p:cNvSpPr/>
          <p:nvPr/>
        </p:nvSpPr>
        <p:spPr bwMode="auto">
          <a:xfrm>
            <a:off x="4747777" y="4495611"/>
            <a:ext cx="1118082" cy="28717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1" name="직사각형 150"/>
          <p:cNvSpPr/>
          <p:nvPr/>
        </p:nvSpPr>
        <p:spPr bwMode="auto">
          <a:xfrm>
            <a:off x="4746961" y="4892924"/>
            <a:ext cx="1256198" cy="3342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137256" y="3124329"/>
            <a:ext cx="557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확인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2753917" y="3109840"/>
            <a:ext cx="557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추가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3423446" y="3133664"/>
            <a:ext cx="557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변경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4022446" y="3133664"/>
            <a:ext cx="557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삭제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4604483" y="3142957"/>
            <a:ext cx="557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정렬</a:t>
            </a:r>
          </a:p>
        </p:txBody>
      </p:sp>
      <p:cxnSp>
        <p:nvCxnSpPr>
          <p:cNvPr id="105" name="직선 연결선 104"/>
          <p:cNvCxnSpPr/>
          <p:nvPr/>
        </p:nvCxnSpPr>
        <p:spPr bwMode="auto">
          <a:xfrm>
            <a:off x="2753917" y="3379885"/>
            <a:ext cx="0" cy="5079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0" name="직선 연결선 169"/>
          <p:cNvCxnSpPr>
            <a:cxnSpLocks/>
          </p:cNvCxnSpPr>
          <p:nvPr/>
        </p:nvCxnSpPr>
        <p:spPr bwMode="auto">
          <a:xfrm flipV="1">
            <a:off x="2753917" y="3887865"/>
            <a:ext cx="781360" cy="743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0" name="직사각형 159"/>
          <p:cNvSpPr/>
          <p:nvPr/>
        </p:nvSpPr>
        <p:spPr bwMode="auto">
          <a:xfrm>
            <a:off x="3464886" y="3766236"/>
            <a:ext cx="652295" cy="27173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440118" y="3772187"/>
            <a:ext cx="850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알림 설정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4699548" y="3600418"/>
            <a:ext cx="10485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이름으로 정렬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4758843" y="4076591"/>
            <a:ext cx="1302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마감기한으로 정렬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4743701" y="4504339"/>
            <a:ext cx="12526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완료여부로 정렬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4756878" y="4956113"/>
            <a:ext cx="12922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실제마감일로 정렬</a:t>
            </a:r>
          </a:p>
        </p:txBody>
      </p:sp>
      <p:cxnSp>
        <p:nvCxnSpPr>
          <p:cNvPr id="120" name="직선 연결선 119"/>
          <p:cNvCxnSpPr/>
          <p:nvPr/>
        </p:nvCxnSpPr>
        <p:spPr bwMode="auto">
          <a:xfrm>
            <a:off x="6705600" y="2894830"/>
            <a:ext cx="0" cy="762379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 bwMode="auto">
          <a:xfrm>
            <a:off x="6705600" y="3657209"/>
            <a:ext cx="25717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직선 연결선 124"/>
          <p:cNvCxnSpPr/>
          <p:nvPr/>
        </p:nvCxnSpPr>
        <p:spPr bwMode="auto">
          <a:xfrm>
            <a:off x="6705600" y="3310071"/>
            <a:ext cx="25717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2" name="직사각형 181"/>
          <p:cNvSpPr/>
          <p:nvPr/>
        </p:nvSpPr>
        <p:spPr bwMode="auto">
          <a:xfrm>
            <a:off x="6884143" y="3108905"/>
            <a:ext cx="778973" cy="3342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3" name="직사각형 182"/>
          <p:cNvSpPr/>
          <p:nvPr/>
        </p:nvSpPr>
        <p:spPr bwMode="auto">
          <a:xfrm>
            <a:off x="6884142" y="3569202"/>
            <a:ext cx="788909" cy="33422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898101" y="3152836"/>
            <a:ext cx="1117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과목 검색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6923122" y="3612153"/>
            <a:ext cx="1117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할 일 검색</a:t>
            </a:r>
          </a:p>
        </p:txBody>
      </p:sp>
      <p:cxnSp>
        <p:nvCxnSpPr>
          <p:cNvPr id="128" name="직선 연결선 127"/>
          <p:cNvCxnSpPr>
            <a:cxnSpLocks/>
          </p:cNvCxnSpPr>
          <p:nvPr/>
        </p:nvCxnSpPr>
        <p:spPr bwMode="auto">
          <a:xfrm flipV="1">
            <a:off x="913829" y="2388246"/>
            <a:ext cx="7528723" cy="1123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직선 연결선 131"/>
          <p:cNvCxnSpPr>
            <a:cxnSpLocks/>
          </p:cNvCxnSpPr>
          <p:nvPr/>
        </p:nvCxnSpPr>
        <p:spPr bwMode="auto">
          <a:xfrm>
            <a:off x="1035082" y="2401960"/>
            <a:ext cx="0" cy="81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7" name="직선 연결선 186"/>
          <p:cNvCxnSpPr>
            <a:endCxn id="28" idx="0"/>
          </p:cNvCxnSpPr>
          <p:nvPr/>
        </p:nvCxnSpPr>
        <p:spPr bwMode="auto">
          <a:xfrm>
            <a:off x="7043737" y="2391044"/>
            <a:ext cx="1" cy="13366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9" name="직선 연결선 188"/>
          <p:cNvCxnSpPr/>
          <p:nvPr/>
        </p:nvCxnSpPr>
        <p:spPr bwMode="auto">
          <a:xfrm>
            <a:off x="5659846" y="2391044"/>
            <a:ext cx="0" cy="17040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4" name="직선 연결선 203"/>
          <p:cNvCxnSpPr/>
          <p:nvPr/>
        </p:nvCxnSpPr>
        <p:spPr bwMode="auto">
          <a:xfrm>
            <a:off x="347250" y="2924817"/>
            <a:ext cx="1244122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4" name="직선 연결선 243"/>
          <p:cNvCxnSpPr>
            <a:cxnSpLocks/>
          </p:cNvCxnSpPr>
          <p:nvPr/>
        </p:nvCxnSpPr>
        <p:spPr bwMode="auto">
          <a:xfrm>
            <a:off x="2359419" y="2924817"/>
            <a:ext cx="2515192" cy="1622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82729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System Process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팀 명</a:t>
            </a:r>
            <a:endParaRPr lang="en-US" altLang="ko-KR" dirty="0"/>
          </a:p>
        </p:txBody>
      </p:sp>
      <p:sp>
        <p:nvSpPr>
          <p:cNvPr id="28" name="직사각형 27"/>
          <p:cNvSpPr/>
          <p:nvPr/>
        </p:nvSpPr>
        <p:spPr bwMode="auto">
          <a:xfrm>
            <a:off x="3724273" y="1170694"/>
            <a:ext cx="823913" cy="476837"/>
          </a:xfrm>
          <a:prstGeom prst="rect">
            <a:avLst/>
          </a:prstGeom>
          <a:solidFill>
            <a:srgbClr val="00B0AC">
              <a:alpha val="5882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3738562" y="1819566"/>
            <a:ext cx="823913" cy="476837"/>
          </a:xfrm>
          <a:prstGeom prst="rect">
            <a:avLst/>
          </a:prstGeom>
          <a:solidFill>
            <a:srgbClr val="00B0AC">
              <a:alpha val="5882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2000839" y="2652602"/>
            <a:ext cx="823913" cy="476837"/>
          </a:xfrm>
          <a:prstGeom prst="rect">
            <a:avLst/>
          </a:prstGeom>
          <a:solidFill>
            <a:srgbClr val="00B0AC">
              <a:alpha val="5882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2978943" y="2637833"/>
            <a:ext cx="823913" cy="476837"/>
          </a:xfrm>
          <a:prstGeom prst="rect">
            <a:avLst/>
          </a:prstGeom>
          <a:solidFill>
            <a:srgbClr val="00B0AC">
              <a:alpha val="5882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4562475" y="2637838"/>
            <a:ext cx="823913" cy="476837"/>
          </a:xfrm>
          <a:prstGeom prst="rect">
            <a:avLst/>
          </a:prstGeom>
          <a:solidFill>
            <a:srgbClr val="00B0AC">
              <a:alpha val="5882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6324598" y="2637532"/>
            <a:ext cx="823913" cy="476837"/>
          </a:xfrm>
          <a:prstGeom prst="rect">
            <a:avLst/>
          </a:prstGeom>
          <a:solidFill>
            <a:srgbClr val="00B0AC">
              <a:alpha val="5882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5329235" y="3446737"/>
            <a:ext cx="823913" cy="476837"/>
          </a:xfrm>
          <a:prstGeom prst="rect">
            <a:avLst/>
          </a:prstGeom>
          <a:solidFill>
            <a:srgbClr val="00B0AC">
              <a:alpha val="5882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6324599" y="3446736"/>
            <a:ext cx="823913" cy="476837"/>
          </a:xfrm>
          <a:prstGeom prst="rect">
            <a:avLst/>
          </a:prstGeom>
          <a:solidFill>
            <a:srgbClr val="00B0AC">
              <a:alpha val="5882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7319963" y="3446737"/>
            <a:ext cx="823913" cy="476837"/>
          </a:xfrm>
          <a:prstGeom prst="rect">
            <a:avLst/>
          </a:prstGeom>
          <a:solidFill>
            <a:srgbClr val="00B0AC">
              <a:alpha val="5882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5649788" y="4201879"/>
            <a:ext cx="823913" cy="476837"/>
          </a:xfrm>
          <a:prstGeom prst="rect">
            <a:avLst/>
          </a:prstGeom>
          <a:solidFill>
            <a:srgbClr val="00B0AC">
              <a:alpha val="5882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127387" y="3923573"/>
            <a:ext cx="823913" cy="476837"/>
          </a:xfrm>
          <a:prstGeom prst="rect">
            <a:avLst/>
          </a:prstGeom>
          <a:solidFill>
            <a:srgbClr val="00B0AC">
              <a:alpha val="5882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1002507" y="2652602"/>
            <a:ext cx="823913" cy="476837"/>
          </a:xfrm>
          <a:prstGeom prst="rect">
            <a:avLst/>
          </a:prstGeom>
          <a:solidFill>
            <a:srgbClr val="00B0AC">
              <a:alpha val="58824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5" name="직선 화살표 연결선 44"/>
          <p:cNvCxnSpPr>
            <a:cxnSpLocks/>
          </p:cNvCxnSpPr>
          <p:nvPr/>
        </p:nvCxnSpPr>
        <p:spPr bwMode="auto">
          <a:xfrm>
            <a:off x="2381248" y="2426294"/>
            <a:ext cx="1" cy="21009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직선 화살표 연결선 45"/>
          <p:cNvCxnSpPr/>
          <p:nvPr/>
        </p:nvCxnSpPr>
        <p:spPr bwMode="auto">
          <a:xfrm>
            <a:off x="3388516" y="2427739"/>
            <a:ext cx="1" cy="21009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직선 화살표 연결선 46"/>
          <p:cNvCxnSpPr/>
          <p:nvPr/>
        </p:nvCxnSpPr>
        <p:spPr bwMode="auto">
          <a:xfrm>
            <a:off x="4976807" y="2427739"/>
            <a:ext cx="1" cy="21009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직선 화살표 연결선 47"/>
          <p:cNvCxnSpPr/>
          <p:nvPr/>
        </p:nvCxnSpPr>
        <p:spPr bwMode="auto">
          <a:xfrm>
            <a:off x="6734177" y="2433284"/>
            <a:ext cx="1" cy="21009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직선 화살표 연결선 48"/>
          <p:cNvCxnSpPr/>
          <p:nvPr/>
        </p:nvCxnSpPr>
        <p:spPr bwMode="auto">
          <a:xfrm>
            <a:off x="5742381" y="3236638"/>
            <a:ext cx="1" cy="21009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직선 화살표 연결선 49"/>
          <p:cNvCxnSpPr/>
          <p:nvPr/>
        </p:nvCxnSpPr>
        <p:spPr bwMode="auto">
          <a:xfrm>
            <a:off x="6734176" y="3236638"/>
            <a:ext cx="1" cy="21009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직선 화살표 연결선 50"/>
          <p:cNvCxnSpPr/>
          <p:nvPr/>
        </p:nvCxnSpPr>
        <p:spPr bwMode="auto">
          <a:xfrm>
            <a:off x="7725971" y="3236638"/>
            <a:ext cx="1" cy="21009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직선 화살표 연결선 51"/>
          <p:cNvCxnSpPr>
            <a:cxnSpLocks/>
          </p:cNvCxnSpPr>
          <p:nvPr/>
        </p:nvCxnSpPr>
        <p:spPr bwMode="auto">
          <a:xfrm>
            <a:off x="4136229" y="1647531"/>
            <a:ext cx="14289" cy="17346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직선 연결선 54"/>
          <p:cNvCxnSpPr>
            <a:cxnSpLocks/>
          </p:cNvCxnSpPr>
          <p:nvPr/>
        </p:nvCxnSpPr>
        <p:spPr bwMode="auto">
          <a:xfrm flipV="1">
            <a:off x="1363256" y="2427740"/>
            <a:ext cx="5370920" cy="698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직선 화살표 연결선 58"/>
          <p:cNvCxnSpPr>
            <a:stCxn id="33" idx="2"/>
          </p:cNvCxnSpPr>
          <p:nvPr/>
        </p:nvCxnSpPr>
        <p:spPr bwMode="auto">
          <a:xfrm flipH="1">
            <a:off x="4150518" y="2296403"/>
            <a:ext cx="1" cy="13688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직선 연결선 60"/>
          <p:cNvCxnSpPr/>
          <p:nvPr/>
        </p:nvCxnSpPr>
        <p:spPr bwMode="auto">
          <a:xfrm>
            <a:off x="5742382" y="3236638"/>
            <a:ext cx="198359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직선 연결선 64"/>
          <p:cNvCxnSpPr>
            <a:stCxn id="37" idx="2"/>
          </p:cNvCxnSpPr>
          <p:nvPr/>
        </p:nvCxnSpPr>
        <p:spPr bwMode="auto">
          <a:xfrm flipH="1">
            <a:off x="6734176" y="3114369"/>
            <a:ext cx="2379" cy="12226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직선 연결선 66"/>
          <p:cNvCxnSpPr>
            <a:cxnSpLocks/>
          </p:cNvCxnSpPr>
          <p:nvPr/>
        </p:nvCxnSpPr>
        <p:spPr bwMode="auto">
          <a:xfrm>
            <a:off x="5329235" y="3923573"/>
            <a:ext cx="0" cy="5167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직선 화살표 연결선 69"/>
          <p:cNvCxnSpPr>
            <a:endCxn id="41" idx="1"/>
          </p:cNvCxnSpPr>
          <p:nvPr/>
        </p:nvCxnSpPr>
        <p:spPr bwMode="auto">
          <a:xfrm>
            <a:off x="5329235" y="4440275"/>
            <a:ext cx="320553" cy="2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7" name="직선 화살표 연결선 76"/>
          <p:cNvCxnSpPr>
            <a:cxnSpLocks/>
          </p:cNvCxnSpPr>
          <p:nvPr/>
        </p:nvCxnSpPr>
        <p:spPr bwMode="auto">
          <a:xfrm>
            <a:off x="1363256" y="2434729"/>
            <a:ext cx="0" cy="20865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8" name="직선 연결선 87"/>
          <p:cNvCxnSpPr>
            <a:stCxn id="42" idx="0"/>
          </p:cNvCxnSpPr>
          <p:nvPr/>
        </p:nvCxnSpPr>
        <p:spPr bwMode="auto">
          <a:xfrm flipH="1" flipV="1">
            <a:off x="539343" y="3009900"/>
            <a:ext cx="1" cy="9136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직선 화살표 연결선 89"/>
          <p:cNvCxnSpPr>
            <a:cxnSpLocks/>
          </p:cNvCxnSpPr>
          <p:nvPr/>
        </p:nvCxnSpPr>
        <p:spPr bwMode="auto">
          <a:xfrm flipV="1">
            <a:off x="539344" y="3007003"/>
            <a:ext cx="479807" cy="289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2" name="TextBox 91"/>
          <p:cNvSpPr txBox="1"/>
          <p:nvPr/>
        </p:nvSpPr>
        <p:spPr>
          <a:xfrm>
            <a:off x="3802856" y="1274986"/>
            <a:ext cx="845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사용자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738562" y="1944951"/>
            <a:ext cx="845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과목 추가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001139" y="2739529"/>
            <a:ext cx="845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과목 확인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991741" y="2730004"/>
            <a:ext cx="845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과목 수정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590448" y="2739529"/>
            <a:ext cx="845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과목 삭제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299583" y="2756297"/>
            <a:ext cx="1068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할 일 추가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270882" y="3566588"/>
            <a:ext cx="938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할 일 확인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312981" y="3573135"/>
            <a:ext cx="960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할 일 수정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310440" y="3546656"/>
            <a:ext cx="1104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할 일 삭제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649789" y="4316003"/>
            <a:ext cx="922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할 일 정렬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019151" y="2742172"/>
            <a:ext cx="845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과목 추천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97624" y="4023492"/>
            <a:ext cx="845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관리자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30234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메인 화면으로 과목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List, </a:t>
            </a:r>
            <a:r>
              <a:rPr lang="en-US" altLang="ko-KR" sz="1050" dirty="0" err="1">
                <a:latin typeface="맑은 고딕" pitchFamily="50" charset="-127"/>
                <a:ea typeface="맑은 고딕" pitchFamily="50" charset="-127"/>
              </a:rPr>
              <a:t>ToDoList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,,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세부사항을 확인 수 있다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969888"/>
            <a:chOff x="4614126" y="1746882"/>
            <a:chExt cx="4183813" cy="1969888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3"/>
              <a:ext cx="4183811" cy="162290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누르면 과목등록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할 일 등록창이 뜬다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  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입력하면 할 일 추천창이 뜬다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    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누르면 정렬기준을 설정 할 수 있다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 .  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버튼을 누르면 사용자가 설정한 값에 따라 검색 결과가 나타난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846609"/>
            <a:ext cx="4183813" cy="233766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4"/>
              <a:ext cx="4183811" cy="252080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/>
                <a:buChar char="•"/>
                <a:defRPr lang="ko-KR" altLang="en-US"/>
              </a:pPr>
              <a:r>
                <a:rPr lang="en-US" altLang="ko-KR" sz="1050" dirty="0" err="1">
                  <a:latin typeface="맑은 고딕"/>
                  <a:ea typeface="맑은 고딕"/>
                </a:rPr>
                <a:t>시스템은</a:t>
              </a:r>
              <a:r>
                <a:rPr lang="en-US" altLang="ko-KR" sz="1050" dirty="0">
                  <a:latin typeface="맑은 고딕"/>
                  <a:ea typeface="맑은 고딕"/>
                </a:rPr>
                <a:t> </a:t>
              </a:r>
              <a:r>
                <a:rPr lang="en-US" altLang="ko-KR" sz="1050" dirty="0" err="1">
                  <a:latin typeface="맑은 고딕"/>
                  <a:ea typeface="맑은 고딕"/>
                </a:rPr>
                <a:t>콤보</a:t>
              </a:r>
              <a:r>
                <a:rPr lang="en-US" altLang="ko-KR" sz="1050" dirty="0">
                  <a:latin typeface="맑은 고딕"/>
                  <a:ea typeface="맑은 고딕"/>
                </a:rPr>
                <a:t> </a:t>
              </a:r>
              <a:r>
                <a:rPr lang="en-US" altLang="ko-KR" sz="1050" dirty="0" err="1">
                  <a:latin typeface="맑은 고딕"/>
                  <a:ea typeface="맑은 고딕"/>
                </a:rPr>
                <a:t>박스를</a:t>
              </a:r>
              <a:r>
                <a:rPr lang="en-US" altLang="ko-KR" sz="1050" dirty="0">
                  <a:latin typeface="맑은 고딕"/>
                  <a:ea typeface="맑은 고딕"/>
                </a:rPr>
                <a:t> </a:t>
              </a:r>
              <a:r>
                <a:rPr lang="ko-KR" altLang="en-US" sz="1050" dirty="0">
                  <a:latin typeface="맑은 고딕"/>
                  <a:ea typeface="맑은 고딕"/>
                </a:rPr>
                <a:t>통하여 정렬기준 및 선택사항을 나타낸다</a:t>
              </a:r>
              <a:r>
                <a:rPr lang="en-US" altLang="ko-KR" sz="1050" dirty="0">
                  <a:latin typeface="맑은 고딕"/>
                  <a:ea typeface="맑은 고딕"/>
                </a:rPr>
                <a:t>.</a:t>
              </a:r>
            </a:p>
            <a:p>
              <a:pPr algn="just">
                <a:buFont typeface="Arial"/>
                <a:buChar char="•"/>
                <a:defRPr lang="ko-KR" altLang="en-US"/>
              </a:pPr>
              <a:endParaRPr lang="en-US" altLang="ko-KR" sz="1050" dirty="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  <a:defRPr lang="ko-KR" altLang="en-US"/>
              </a:pPr>
              <a:r>
                <a:rPr lang="en-US" altLang="ko-KR" sz="1050" dirty="0" err="1">
                  <a:latin typeface="맑은 고딕"/>
                  <a:ea typeface="맑은 고딕"/>
                </a:rPr>
                <a:t>사용자가</a:t>
              </a:r>
              <a:r>
                <a:rPr lang="en-US" altLang="ko-KR" sz="1050" dirty="0">
                  <a:latin typeface="맑은 고딕"/>
                  <a:ea typeface="맑은 고딕"/>
                </a:rPr>
                <a:t> </a:t>
              </a:r>
              <a:r>
                <a:rPr lang="en-US" altLang="ko-KR" sz="1050" dirty="0" err="1">
                  <a:latin typeface="맑은 고딕"/>
                  <a:ea typeface="맑은 고딕"/>
                </a:rPr>
                <a:t>등록된</a:t>
              </a:r>
              <a:r>
                <a:rPr lang="en-US" altLang="ko-KR" sz="1050" dirty="0">
                  <a:latin typeface="맑은 고딕"/>
                  <a:ea typeface="맑은 고딕"/>
                </a:rPr>
                <a:t> 할 일 중 </a:t>
              </a:r>
              <a:r>
                <a:rPr lang="en-US" altLang="ko-KR" sz="1050" dirty="0" err="1">
                  <a:latin typeface="맑은 고딕"/>
                  <a:ea typeface="맑은 고딕"/>
                </a:rPr>
                <a:t>하나를</a:t>
              </a:r>
              <a:r>
                <a:rPr lang="en-US" altLang="ko-KR" sz="1050" dirty="0">
                  <a:latin typeface="맑은 고딕"/>
                  <a:ea typeface="맑은 고딕"/>
                </a:rPr>
                <a:t> </a:t>
              </a:r>
              <a:r>
                <a:rPr lang="en-US" altLang="ko-KR" sz="1050" dirty="0" err="1">
                  <a:latin typeface="맑은 고딕"/>
                  <a:ea typeface="맑은 고딕"/>
                </a:rPr>
                <a:t>선택하면</a:t>
              </a:r>
              <a:r>
                <a:rPr lang="en-US" altLang="ko-KR" sz="1050" dirty="0">
                  <a:latin typeface="맑은 고딕"/>
                  <a:ea typeface="맑은 고딕"/>
                </a:rPr>
                <a:t> </a:t>
              </a:r>
              <a:r>
                <a:rPr lang="en-US" altLang="ko-KR" sz="1050" dirty="0" err="1">
                  <a:latin typeface="맑은 고딕"/>
                  <a:ea typeface="맑은 고딕"/>
                </a:rPr>
                <a:t>해당</a:t>
              </a:r>
              <a:r>
                <a:rPr lang="en-US" altLang="ko-KR" sz="1050" dirty="0">
                  <a:latin typeface="맑은 고딕"/>
                  <a:ea typeface="맑은 고딕"/>
                </a:rPr>
                <a:t> 할 </a:t>
              </a:r>
              <a:r>
                <a:rPr lang="en-US" altLang="ko-KR" sz="1050" dirty="0" err="1">
                  <a:latin typeface="맑은 고딕"/>
                  <a:ea typeface="맑은 고딕"/>
                </a:rPr>
                <a:t>일의</a:t>
              </a:r>
              <a:r>
                <a:rPr lang="en-US" altLang="ko-KR" sz="1050" dirty="0">
                  <a:latin typeface="맑은 고딕"/>
                  <a:ea typeface="맑은 고딕"/>
                </a:rPr>
                <a:t> </a:t>
              </a:r>
              <a:r>
                <a:rPr lang="en-US" altLang="ko-KR" sz="1050" dirty="0" err="1">
                  <a:latin typeface="맑은 고딕"/>
                  <a:ea typeface="맑은 고딕"/>
                </a:rPr>
                <a:t>정보를</a:t>
              </a:r>
              <a:r>
                <a:rPr lang="en-US" altLang="ko-KR" sz="1050" dirty="0">
                  <a:latin typeface="맑은 고딕"/>
                  <a:ea typeface="맑은 고딕"/>
                </a:rPr>
                <a:t> </a:t>
              </a:r>
            </a:p>
            <a:p>
              <a:pPr algn="just">
                <a:buFont typeface="Arial"/>
                <a:buNone/>
                <a:defRPr lang="ko-KR" altLang="en-US"/>
              </a:pPr>
              <a:r>
                <a:rPr lang="ko-KR" altLang="en-US" sz="1050" dirty="0">
                  <a:latin typeface="맑은 고딕"/>
                  <a:ea typeface="맑은 고딕"/>
                </a:rPr>
                <a:t> 세부사항 창을 통해 </a:t>
              </a:r>
              <a:r>
                <a:rPr lang="en-US" altLang="ko-KR" sz="1050" dirty="0" err="1">
                  <a:latin typeface="맑은 고딕"/>
                  <a:ea typeface="맑은 고딕"/>
                </a:rPr>
                <a:t>사용자에게</a:t>
              </a:r>
              <a:r>
                <a:rPr lang="en-US" altLang="ko-KR" sz="1050" dirty="0">
                  <a:latin typeface="맑은 고딕"/>
                  <a:ea typeface="맑은 고딕"/>
                </a:rPr>
                <a:t> </a:t>
              </a:r>
              <a:r>
                <a:rPr lang="en-US" altLang="ko-KR" sz="1050" dirty="0" err="1">
                  <a:latin typeface="맑은 고딕"/>
                  <a:ea typeface="맑은 고딕"/>
                </a:rPr>
                <a:t>보여준다</a:t>
              </a:r>
              <a:r>
                <a:rPr lang="en-US" altLang="ko-KR" sz="1050" dirty="0">
                  <a:latin typeface="맑은 고딕"/>
                  <a:ea typeface="맑은 고딕"/>
                </a:rPr>
                <a:t>.</a:t>
              </a:r>
            </a:p>
            <a:p>
              <a:pPr algn="just">
                <a:buFont typeface="Arial"/>
                <a:buNone/>
                <a:defRPr lang="ko-KR" altLang="en-US"/>
              </a:pPr>
              <a:endParaRPr lang="en-US" altLang="ko-KR" sz="1050" dirty="0">
                <a:latin typeface="맑은 고딕"/>
                <a:ea typeface="맑은 고딕"/>
              </a:endParaRPr>
            </a:p>
            <a:p>
              <a:pPr algn="just">
                <a:buFont typeface="Arial"/>
                <a:buChar char="•"/>
                <a:defRPr lang="ko-KR" altLang="en-US"/>
              </a:pPr>
              <a:r>
                <a:rPr lang="en-US" altLang="ko-KR" sz="1050" dirty="0" err="1">
                  <a:latin typeface="맑은 고딕"/>
                  <a:ea typeface="맑은 고딕"/>
                </a:rPr>
                <a:t>모든</a:t>
              </a:r>
              <a:r>
                <a:rPr lang="en-US" altLang="ko-KR" sz="1050" dirty="0">
                  <a:latin typeface="맑은 고딕"/>
                  <a:ea typeface="맑은 고딕"/>
                </a:rPr>
                <a:t> </a:t>
              </a:r>
              <a:r>
                <a:rPr lang="en-US" altLang="ko-KR" sz="1050" dirty="0" err="1">
                  <a:latin typeface="맑은 고딕"/>
                  <a:ea typeface="맑은 고딕"/>
                </a:rPr>
                <a:t>정보는</a:t>
              </a:r>
              <a:r>
                <a:rPr lang="en-US" altLang="ko-KR" sz="1050" dirty="0">
                  <a:latin typeface="맑은 고딕"/>
                  <a:ea typeface="맑은 고딕"/>
                </a:rPr>
                <a:t> </a:t>
              </a:r>
              <a:r>
                <a:rPr lang="en-US" altLang="ko-KR" sz="1050" dirty="0" err="1">
                  <a:latin typeface="맑은 고딕"/>
                  <a:ea typeface="맑은 고딕"/>
                </a:rPr>
                <a:t>수정</a:t>
              </a:r>
              <a:r>
                <a:rPr lang="en-US" altLang="ko-KR" sz="1050" dirty="0">
                  <a:latin typeface="맑은 고딕"/>
                  <a:ea typeface="맑은 고딕"/>
                </a:rPr>
                <a:t> </a:t>
              </a:r>
              <a:r>
                <a:rPr lang="en-US" altLang="ko-KR" sz="1050" dirty="0" err="1">
                  <a:latin typeface="맑은 고딕"/>
                  <a:ea typeface="맑은 고딕"/>
                </a:rPr>
                <a:t>가능한</a:t>
              </a:r>
              <a:r>
                <a:rPr lang="en-US" altLang="ko-KR" sz="1050" dirty="0">
                  <a:latin typeface="맑은 고딕"/>
                  <a:ea typeface="맑은 고딕"/>
                </a:rPr>
                <a:t> </a:t>
              </a:r>
              <a:r>
                <a:rPr lang="en-US" altLang="ko-KR" sz="1050" dirty="0" err="1">
                  <a:latin typeface="맑은 고딕"/>
                  <a:ea typeface="맑은 고딕"/>
                </a:rPr>
                <a:t>형태로</a:t>
              </a:r>
              <a:r>
                <a:rPr lang="en-US" altLang="ko-KR" sz="1050" dirty="0">
                  <a:latin typeface="맑은 고딕"/>
                  <a:ea typeface="맑은 고딕"/>
                </a:rPr>
                <a:t> </a:t>
              </a:r>
              <a:r>
                <a:rPr lang="en-US" altLang="ko-KR" sz="1050" dirty="0" err="1">
                  <a:latin typeface="맑은 고딕"/>
                  <a:ea typeface="맑은 고딕"/>
                </a:rPr>
                <a:t>제공된다</a:t>
              </a:r>
              <a:r>
                <a:rPr lang="en-US" altLang="ko-KR" sz="1050" dirty="0">
                  <a:latin typeface="맑은 고딕"/>
                  <a:ea typeface="맑은 고딕"/>
                </a:rPr>
                <a:t>.</a:t>
              </a: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117721"/>
              </p:ext>
            </p:extLst>
          </p:nvPr>
        </p:nvGraphicFramePr>
        <p:xfrm>
          <a:off x="101602" y="137310"/>
          <a:ext cx="8933342" cy="875172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09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대학생을 위한 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 화면 창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UC001, UC003, UC015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8" name="그림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37" y="1732062"/>
            <a:ext cx="4037581" cy="3056296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081" y="2181045"/>
            <a:ext cx="266737" cy="228632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028" y="2480635"/>
            <a:ext cx="342948" cy="276264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784" y="2848509"/>
            <a:ext cx="314369" cy="228632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081" y="3206673"/>
            <a:ext cx="219106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035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997753"/>
              </p:ext>
            </p:extLst>
          </p:nvPr>
        </p:nvGraphicFramePr>
        <p:xfrm>
          <a:off x="101602" y="124553"/>
          <a:ext cx="8933342" cy="897423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대학생을 위한 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메인 화면 창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6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UC001, UC003, UC015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9" name="그림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51" y="1776882"/>
            <a:ext cx="4037581" cy="3056296"/>
          </a:xfrm>
          <a:prstGeom prst="rect">
            <a:avLst/>
          </a:prstGeom>
        </p:spPr>
      </p:pic>
      <p:sp>
        <p:nvSpPr>
          <p:cNvPr id="30" name="타원 29"/>
          <p:cNvSpPr>
            <a:spLocks noChangeAspect="1"/>
          </p:cNvSpPr>
          <p:nvPr/>
        </p:nvSpPr>
        <p:spPr bwMode="auto">
          <a:xfrm>
            <a:off x="700890" y="180061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타원 30"/>
          <p:cNvSpPr>
            <a:spLocks noChangeAspect="1"/>
          </p:cNvSpPr>
          <p:nvPr/>
        </p:nvSpPr>
        <p:spPr bwMode="auto">
          <a:xfrm>
            <a:off x="3630108" y="177688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/>
          <p:cNvSpPr>
            <a:spLocks noChangeAspect="1"/>
          </p:cNvSpPr>
          <p:nvPr/>
        </p:nvSpPr>
        <p:spPr bwMode="auto">
          <a:xfrm>
            <a:off x="4126930" y="1797765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/>
          <p:cNvSpPr>
            <a:spLocks noChangeAspect="1"/>
          </p:cNvSpPr>
          <p:nvPr/>
        </p:nvSpPr>
        <p:spPr bwMode="auto">
          <a:xfrm>
            <a:off x="1967753" y="210120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/>
          <p:cNvSpPr>
            <a:spLocks noChangeAspect="1"/>
          </p:cNvSpPr>
          <p:nvPr/>
        </p:nvSpPr>
        <p:spPr bwMode="auto">
          <a:xfrm>
            <a:off x="3665981" y="240675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/>
          <p:cNvSpPr>
            <a:spLocks noChangeAspect="1"/>
          </p:cNvSpPr>
          <p:nvPr/>
        </p:nvSpPr>
        <p:spPr bwMode="auto">
          <a:xfrm>
            <a:off x="4155903" y="2406752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7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8092788"/>
              </p:ext>
            </p:extLst>
          </p:nvPr>
        </p:nvGraphicFramePr>
        <p:xfrm>
          <a:off x="4810476" y="1776882"/>
          <a:ext cx="4050032" cy="23362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할 일 선택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할 일 추천버튼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04932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05562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할 일 등록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78291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할 일 정렬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Combo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961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92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Mousai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사용자의 과목을 등록하는 화면이다</a:t>
            </a:r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0" lang="en-US" altLang="ko-K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4614123" y="1732062"/>
            <a:ext cx="4183816" cy="1582412"/>
            <a:chOff x="4614123" y="1746882"/>
            <a:chExt cx="4183816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3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텍스트로 직접 과목 명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담당 교수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요일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시간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년도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학기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및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세부사항을 입력한다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       버튼을 누르면 메인 화면으로 이동한다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노랑 값으로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확인은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글자 색 혹은 크기를 적절히 설정하여 사용자가 이용하는데 </a:t>
              </a: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/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불편함이 없게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669278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 창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3" y="1211259"/>
            <a:ext cx="3797531" cy="505151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579" y="2605665"/>
            <a:ext cx="419158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03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3" y="1231324"/>
            <a:ext cx="3797531" cy="5051517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 err="1"/>
              <a:t>Mousai</a:t>
            </a:r>
            <a:endParaRPr lang="en-US" altLang="ko-KR" dirty="0"/>
          </a:p>
        </p:txBody>
      </p:sp>
      <p:graphicFrame>
        <p:nvGraphicFramePr>
          <p:cNvPr id="27" name="내용 개체 틀 4"/>
          <p:cNvGraphicFramePr>
            <a:graphicFrameLocks/>
          </p:cNvGraphicFramePr>
          <p:nvPr>
            <p:extLst/>
          </p:nvPr>
        </p:nvGraphicFramePr>
        <p:xfrm>
          <a:off x="4623752" y="1222736"/>
          <a:ext cx="4050032" cy="2084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1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664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출력 정보일람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항목 속성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과목 명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 Box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 교수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요일 및 시간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년도 및 학기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r>
                        <a:rPr lang="en-US" altLang="ko-KR" sz="105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I/O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세부사항 입력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Tet Box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5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저장 및 확인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Push Button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989216"/>
                  </a:ext>
                </a:extLst>
              </a:tr>
            </a:tbl>
          </a:graphicData>
        </a:graphic>
      </p:graphicFrame>
      <p:graphicFrame>
        <p:nvGraphicFramePr>
          <p:cNvPr id="23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083014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대학생을 위한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 등록 창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타원 3"/>
          <p:cNvSpPr>
            <a:spLocks noChangeAspect="1"/>
          </p:cNvSpPr>
          <p:nvPr/>
        </p:nvSpPr>
        <p:spPr bwMode="auto">
          <a:xfrm>
            <a:off x="2387229" y="179976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1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23"/>
          <p:cNvSpPr>
            <a:spLocks noChangeAspect="1"/>
          </p:cNvSpPr>
          <p:nvPr/>
        </p:nvSpPr>
        <p:spPr bwMode="auto">
          <a:xfrm>
            <a:off x="2387229" y="2636900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2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 bwMode="auto">
          <a:xfrm>
            <a:off x="2387229" y="3448707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/>
          <p:cNvSpPr>
            <a:spLocks noChangeAspect="1"/>
          </p:cNvSpPr>
          <p:nvPr/>
        </p:nvSpPr>
        <p:spPr bwMode="auto">
          <a:xfrm>
            <a:off x="2387229" y="4273313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4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타원 27"/>
          <p:cNvSpPr>
            <a:spLocks noChangeAspect="1"/>
          </p:cNvSpPr>
          <p:nvPr/>
        </p:nvSpPr>
        <p:spPr bwMode="auto">
          <a:xfrm>
            <a:off x="2387229" y="5034529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5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/>
          <p:cNvSpPr>
            <a:spLocks noChangeAspect="1"/>
          </p:cNvSpPr>
          <p:nvPr/>
        </p:nvSpPr>
        <p:spPr bwMode="auto">
          <a:xfrm>
            <a:off x="2434689" y="5643668"/>
            <a:ext cx="209880" cy="209880"/>
          </a:xfrm>
          <a:prstGeom prst="ellipse">
            <a:avLst/>
          </a:prstGeom>
          <a:solidFill>
            <a:srgbClr val="0081E2"/>
          </a:solidFill>
          <a:ln w="31750" cap="flat" cmpd="dbl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6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7231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sz="1050" dirty="0" err="1"/>
              <a:t>Mousai</a:t>
            </a:r>
            <a:endParaRPr lang="en-US" altLang="ko-KR" sz="1050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14128" y="1211259"/>
            <a:ext cx="4183811" cy="4402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사용자의 </a:t>
            </a:r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할 일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등록을 처리하는 화면이다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614126" y="1732062"/>
            <a:ext cx="4183813" cy="1582412"/>
            <a:chOff x="4614126" y="1746882"/>
            <a:chExt cx="4183813" cy="1582412"/>
          </a:xfrm>
        </p:grpSpPr>
        <p:sp>
          <p:nvSpPr>
            <p:cNvPr id="22" name="직사각형 21"/>
            <p:cNvSpPr/>
            <p:nvPr/>
          </p:nvSpPr>
          <p:spPr bwMode="auto">
            <a:xfrm>
              <a:off x="4614128" y="174688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화면 순서</a:t>
              </a:r>
              <a:endPara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 bwMode="auto">
            <a:xfrm>
              <a:off x="4614126" y="2093864"/>
              <a:ext cx="4183811" cy="12354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        </a:t>
              </a:r>
              <a:r>
                <a:rPr kumimoji="0" lang="ko-KR" altLang="en-US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버튼을 누르면 저장이 되고 메인 화면 으로 이동한다</a:t>
              </a:r>
              <a:r>
                <a:rPr kumimoji="0" lang="en-US" altLang="ko-KR" sz="10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ko-K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endParaRPr kumimoji="0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614124" y="3394992"/>
            <a:ext cx="4183813" cy="2867784"/>
            <a:chOff x="4614124" y="3394992"/>
            <a:chExt cx="4183813" cy="2867784"/>
          </a:xfrm>
        </p:grpSpPr>
        <p:sp>
          <p:nvSpPr>
            <p:cNvPr id="31" name="직사각형 30"/>
            <p:cNvSpPr/>
            <p:nvPr/>
          </p:nvSpPr>
          <p:spPr bwMode="auto">
            <a:xfrm>
              <a:off x="4614126" y="3394992"/>
              <a:ext cx="4183811" cy="34698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UI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</a:rPr>
                <a:t>요구사항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 bwMode="auto">
            <a:xfrm>
              <a:off x="4614124" y="3741973"/>
              <a:ext cx="4183811" cy="2520803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1440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배경색은 연한 노란색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(RGB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값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)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폰트는 맑은 고딕을 사용한다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각 항목명은 직관적으로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확인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,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취소는 버튼으로 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>
                <a:buFont typeface="Arial" pitchFamily="34" charset="0"/>
                <a:buChar char="•"/>
              </a:pPr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 pitchFamily="34" charset="0"/>
                <a:buChar char="•"/>
              </a:pP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050" dirty="0">
                  <a:latin typeface="맑은 고딕" pitchFamily="50" charset="-127"/>
                  <a:ea typeface="맑은 고딕" pitchFamily="50" charset="-127"/>
                </a:rPr>
                <a:t>중요 여부는 별로 표시한다</a:t>
              </a:r>
              <a:r>
                <a:rPr lang="en-US" altLang="ko-KR" sz="105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just"/>
              <a:endParaRPr lang="en-US" altLang="ko-KR" sz="1050" dirty="0">
                <a:latin typeface="맑은 고딕" pitchFamily="50" charset="-127"/>
                <a:ea typeface="맑은 고딕" pitchFamily="50" charset="-127"/>
              </a:endParaRPr>
            </a:p>
            <a:p>
              <a:pPr algn="just">
                <a:buFont typeface="Arial"/>
                <a:buChar char="•"/>
                <a:defRPr lang="ko-KR" altLang="en-US"/>
              </a:pPr>
              <a:r>
                <a:rPr lang="ko-KR" altLang="en-US" sz="1050" dirty="0">
                  <a:latin typeface="맑은 고딕"/>
                  <a:ea typeface="맑은 고딕"/>
                </a:rPr>
                <a:t>공란이 없는 상태에서 저장 및 확인 버튼을 클릭할 경우 해당 </a:t>
              </a:r>
              <a:endParaRPr lang="en-US" altLang="ko-KR" sz="1050" dirty="0">
                <a:latin typeface="맑은 고딕"/>
                <a:ea typeface="맑은 고딕"/>
              </a:endParaRPr>
            </a:p>
            <a:p>
              <a:pPr algn="just">
                <a:defRPr lang="ko-KR" altLang="en-US"/>
              </a:pPr>
              <a:r>
                <a:rPr lang="ko-KR" altLang="en-US" sz="1050" dirty="0">
                  <a:latin typeface="맑은 고딕"/>
                  <a:ea typeface="맑은 고딕"/>
                </a:rPr>
                <a:t>강의에 대한 할 일 정보를 저장한다</a:t>
              </a:r>
              <a:endParaRPr lang="en-US" altLang="ko-KR" sz="1050" dirty="0">
                <a:latin typeface="맑은 고딕"/>
                <a:ea typeface="맑은 고딕"/>
              </a:endParaRPr>
            </a:p>
            <a:p>
              <a:pPr algn="just">
                <a:defRPr lang="ko-KR" altLang="en-US"/>
              </a:pPr>
              <a:endParaRPr lang="en-US" altLang="ko-KR" sz="1050" dirty="0">
                <a:latin typeface="맑은 고딕"/>
                <a:ea typeface="맑은 고딕"/>
              </a:endParaRPr>
            </a:p>
            <a:p>
              <a:pPr algn="just">
                <a:defRPr lang="ko-KR" altLang="en-US"/>
              </a:pPr>
              <a:endParaRPr lang="ko-KR" altLang="en-US" sz="105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771271"/>
              </p:ext>
            </p:extLst>
          </p:nvPr>
        </p:nvGraphicFramePr>
        <p:xfrm>
          <a:off x="101602" y="107950"/>
          <a:ext cx="8933342" cy="893831"/>
        </p:xfrm>
        <a:graphic>
          <a:graphicData uri="http://schemas.openxmlformats.org/drawingml/2006/table">
            <a:tbl>
              <a:tblPr/>
              <a:tblGrid>
                <a:gridCol w="102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22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96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대학생을 위한 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To do list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UI Design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과목별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 do list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창 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SC003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관련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 Case ID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UC005, UC006, UC007, UC008, UC010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37" y="1211259"/>
            <a:ext cx="3784237" cy="505151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579" y="2148642"/>
            <a:ext cx="419158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080685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70C0">
            <a:alpha val="55000"/>
          </a:srgbClr>
        </a:solidFill>
        <a:ln w="31750" cap="flat" cmpd="dbl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5506</TotalTime>
  <Words>1810</Words>
  <Application>Microsoft Office PowerPoint</Application>
  <PresentationFormat>화면 슬라이드 쇼(4:3)</PresentationFormat>
  <Paragraphs>719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HY울릉도B</vt:lpstr>
      <vt:lpstr>HY울릉도M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화면 설계(UI 명세서)</vt:lpstr>
      <vt:lpstr>변경 이력</vt:lpstr>
      <vt:lpstr>System Map</vt:lpstr>
      <vt:lpstr>System Process 정의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최소영</cp:lastModifiedBy>
  <cp:revision>502</cp:revision>
  <cp:lastPrinted>2001-07-23T08:42:52Z</cp:lastPrinted>
  <dcterms:created xsi:type="dcterms:W3CDTF">2011-02-22T01:37:12Z</dcterms:created>
  <dcterms:modified xsi:type="dcterms:W3CDTF">2017-05-25T05:47:48Z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