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60" r:id="rId4"/>
    <p:sldId id="261" r:id="rId5"/>
    <p:sldId id="259" r:id="rId6"/>
    <p:sldId id="263" r:id="rId7"/>
    <p:sldId id="264" r:id="rId8"/>
    <p:sldId id="265" r:id="rId9"/>
    <p:sldId id="276" r:id="rId10"/>
    <p:sldId id="277" r:id="rId11"/>
    <p:sldId id="278" r:id="rId12"/>
    <p:sldId id="279" r:id="rId13"/>
    <p:sldId id="280" r:id="rId14"/>
    <p:sldId id="281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81E2"/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193" autoAdjust="0"/>
    <p:restoredTop sz="93138" autoAdjust="0"/>
  </p:normalViewPr>
  <p:slideViewPr>
    <p:cSldViewPr snapToGrid="0" snapToObjects="1" showGuides="1">
      <p:cViewPr varScale="1">
        <p:scale>
          <a:sx n="81" d="100"/>
          <a:sy n="81" d="100"/>
        </p:scale>
        <p:origin x="-1642" y="-77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smtClean="0"/>
              <a:t>Click to edit Master text styles</a:t>
            </a:r>
          </a:p>
          <a:p>
            <a:pPr lvl="1"/>
            <a:r>
              <a:rPr lang="en-GB" altLang="ko-KR" smtClean="0"/>
              <a:t>Second level</a:t>
            </a:r>
          </a:p>
          <a:p>
            <a:pPr lvl="2"/>
            <a:r>
              <a:rPr lang="en-GB" altLang="ko-KR" smtClean="0"/>
              <a:t>Third level</a:t>
            </a:r>
          </a:p>
          <a:p>
            <a:pPr lvl="3"/>
            <a:r>
              <a:rPr lang="en-GB" altLang="ko-KR" smtClean="0"/>
              <a:t>Fourth level</a:t>
            </a:r>
          </a:p>
          <a:p>
            <a:pPr lvl="4"/>
            <a:r>
              <a:rPr lang="en-GB" altLang="ko-KR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02742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92049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Tuna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화면 설계</a:t>
            </a:r>
            <a:r>
              <a:rPr lang="en-US" altLang="ko-KR" dirty="0" smtClean="0"/>
              <a:t>(UI 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74810" y="4372844"/>
            <a:ext cx="122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4</a:t>
            </a:r>
            <a:r>
              <a:rPr lang="ko-KR" altLang="en-US" sz="2000" dirty="0" smtClean="0"/>
              <a:t>조 </a:t>
            </a:r>
            <a:r>
              <a:rPr lang="en-US" altLang="ko-KR" sz="2000" dirty="0" smtClean="0"/>
              <a:t>Tuna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0329" y="2738438"/>
            <a:ext cx="26670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2454069" y="359581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59226755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SC004-1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20170525_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UC019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5" name="내용 개체 틀 4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127966868"/>
              </p:ext>
            </p:extLst>
          </p:nvPr>
        </p:nvGraphicFramePr>
        <p:xfrm>
          <a:off x="6061744" y="1203158"/>
          <a:ext cx="2798764" cy="1404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288"/>
                <a:gridCol w="511468"/>
                <a:gridCol w="1003300"/>
                <a:gridCol w="935708"/>
              </a:tblGrid>
              <a:tr h="51655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3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83292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6061744" y="1211259"/>
            <a:ext cx="2798763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사용자에게 에러 발생을 알려주는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" name="그룹 18"/>
          <p:cNvGrpSpPr/>
          <p:nvPr/>
        </p:nvGrpSpPr>
        <p:grpSpPr>
          <a:xfrm>
            <a:off x="6061744" y="1732062"/>
            <a:ext cx="279876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창이 닫힌다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19"/>
          <p:cNvGrpSpPr/>
          <p:nvPr/>
        </p:nvGrpSpPr>
        <p:grpSpPr>
          <a:xfrm>
            <a:off x="6061744" y="3394992"/>
            <a:ext cx="279876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과목 등록 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같은 과목 명에 대한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오류메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세지를 출력한다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다시 시도해 달라는 메시지를 포함한다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확인 버튼을 만들어준다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09342157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SC004-2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20170525_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UC019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6578" y="2704429"/>
            <a:ext cx="26670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072035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6578" y="2704429"/>
            <a:ext cx="26670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2454069" y="359581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59226755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SC004-2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20170525_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UC019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5" name="내용 개체 틀 4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127966868"/>
              </p:ext>
            </p:extLst>
          </p:nvPr>
        </p:nvGraphicFramePr>
        <p:xfrm>
          <a:off x="6061744" y="1203158"/>
          <a:ext cx="2798764" cy="1404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288"/>
                <a:gridCol w="511468"/>
                <a:gridCol w="1003300"/>
                <a:gridCol w="935708"/>
              </a:tblGrid>
              <a:tr h="51655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3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83292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6061744" y="1211259"/>
            <a:ext cx="2798763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사용자에게 에러 발생을 알려주는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" name="그룹 18"/>
          <p:cNvGrpSpPr/>
          <p:nvPr/>
        </p:nvGrpSpPr>
        <p:grpSpPr>
          <a:xfrm>
            <a:off x="6061744" y="1732062"/>
            <a:ext cx="279876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창이 닫힌다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19"/>
          <p:cNvGrpSpPr/>
          <p:nvPr/>
        </p:nvGrpSpPr>
        <p:grpSpPr>
          <a:xfrm>
            <a:off x="6061744" y="3394992"/>
            <a:ext cx="279876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과목 등록 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과목 명을 입력하지 않고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등록하게 되면 다시 입력해달라는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오류메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시지를 출력한다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확인 버튼을 만들어준다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09342157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SC004-3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20170525_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UC019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6096" y="2607498"/>
            <a:ext cx="3003462" cy="1397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072035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6096" y="2607498"/>
            <a:ext cx="3003462" cy="1397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2454069" y="359581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59226755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SC004-3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20170525_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UC019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5" name="내용 개체 틀 4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127966868"/>
              </p:ext>
            </p:extLst>
          </p:nvPr>
        </p:nvGraphicFramePr>
        <p:xfrm>
          <a:off x="6061744" y="1203158"/>
          <a:ext cx="2798764" cy="1404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288"/>
                <a:gridCol w="511468"/>
                <a:gridCol w="1003300"/>
                <a:gridCol w="935708"/>
              </a:tblGrid>
              <a:tr h="51655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3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83292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6061744" y="1211259"/>
            <a:ext cx="279876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과목별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To Do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를 관리할 수 있는 화면이다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18"/>
          <p:cNvGrpSpPr/>
          <p:nvPr/>
        </p:nvGrpSpPr>
        <p:grpSpPr>
          <a:xfrm>
            <a:off x="6061745" y="1732062"/>
            <a:ext cx="2973198" cy="1802990"/>
            <a:chOff x="4614126" y="1746882"/>
            <a:chExt cx="4279485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279483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279485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To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Do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정보를 입력하고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등록 버튼을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누르면 상단 화면에 새로운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가 등록된다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정보를 입력하고 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</a:t>
              </a:r>
              <a:r>
                <a:rPr kumimoji="0" lang="en-US" altLang="ko-KR" sz="105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Do </a:t>
              </a:r>
              <a:r>
                <a:rPr kumimoji="0" lang="ko-KR" altLang="en-US" sz="105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수정 버튼을 </a:t>
              </a:r>
              <a:endParaRPr kumimoji="0" lang="en-US" altLang="ko-KR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05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누르면 등록된 </a:t>
              </a:r>
              <a:r>
                <a:rPr kumimoji="0" lang="en-US" altLang="ko-KR" sz="105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의 내용이 수정된 내용에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맞게 변경된다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삭제할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누른 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To Do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삭제 버튼을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누르면 해당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삭제된다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5" name="그룹 19"/>
          <p:cNvGrpSpPr/>
          <p:nvPr/>
        </p:nvGrpSpPr>
        <p:grpSpPr>
          <a:xfrm>
            <a:off x="6061744" y="3535052"/>
            <a:ext cx="2973200" cy="272772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사용자로부터 항목명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마감기한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실제 마감일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</a:t>
              </a: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완료 여부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중요 여부를 입력 받는다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항목명과 마감기한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실제마감일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은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직접 입력 받는다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마감기한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월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),(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),(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),(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실제마감일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월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),</a:t>
              </a: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),(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),(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 완료 여부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중요 여부는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Combo</a:t>
              </a: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box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통하여 입력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받는다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To Do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수정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삭제는 버튼으로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74332596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별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20170525_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UC005, UC006, UC007, UC011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4457" y="1202958"/>
            <a:ext cx="5681360" cy="5059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072035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4457" y="1202958"/>
            <a:ext cx="5681360" cy="5059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351827" y="412145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351827" y="45697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482631" y="458632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2609087" y="458632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3742727" y="458632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60473027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별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20170525_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UC005, UC006, UC007, UC011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내용 개체 틀 4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127966868"/>
              </p:ext>
            </p:extLst>
          </p:nvPr>
        </p:nvGraphicFramePr>
        <p:xfrm>
          <a:off x="6061744" y="1115060"/>
          <a:ext cx="2973200" cy="534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2890"/>
                <a:gridCol w="528230"/>
                <a:gridCol w="968053"/>
                <a:gridCol w="994027"/>
              </a:tblGrid>
              <a:tr h="25963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27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37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항목명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9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409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3,4,5,6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),(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),(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),</a:t>
                      </a:r>
                    </a:p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9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409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8,9,</a:t>
                      </a:r>
                    </a:p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10,</a:t>
                      </a:r>
                    </a:p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),(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),(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), (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9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9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여부 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37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37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Do 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37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9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9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여부 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4815547" y="45697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 bwMode="auto">
          <a:xfrm>
            <a:off x="294347" y="494860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1425151" y="496521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>
            <a:spLocks noChangeAspect="1"/>
          </p:cNvSpPr>
          <p:nvPr/>
        </p:nvSpPr>
        <p:spPr bwMode="auto">
          <a:xfrm>
            <a:off x="2551607" y="496521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>
            <a:spLocks noChangeAspect="1"/>
          </p:cNvSpPr>
          <p:nvPr/>
        </p:nvSpPr>
        <p:spPr bwMode="auto">
          <a:xfrm>
            <a:off x="3685247" y="496521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>
            <a:spLocks noChangeAspect="1"/>
          </p:cNvSpPr>
          <p:nvPr/>
        </p:nvSpPr>
        <p:spPr bwMode="auto">
          <a:xfrm>
            <a:off x="4758067" y="494860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>
            <a:spLocks noChangeAspect="1"/>
          </p:cNvSpPr>
          <p:nvPr/>
        </p:nvSpPr>
        <p:spPr bwMode="auto">
          <a:xfrm>
            <a:off x="5016638" y="180006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18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>
            <a:spLocks noChangeAspect="1"/>
          </p:cNvSpPr>
          <p:nvPr/>
        </p:nvSpPr>
        <p:spPr bwMode="auto">
          <a:xfrm>
            <a:off x="2143990" y="537495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/>
          <p:cNvSpPr>
            <a:spLocks noChangeAspect="1"/>
          </p:cNvSpPr>
          <p:nvPr/>
        </p:nvSpPr>
        <p:spPr bwMode="auto">
          <a:xfrm>
            <a:off x="4758067" y="537495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/>
          <p:cNvSpPr>
            <a:spLocks noChangeAspect="1"/>
          </p:cNvSpPr>
          <p:nvPr/>
        </p:nvSpPr>
        <p:spPr bwMode="auto">
          <a:xfrm>
            <a:off x="808354" y="584217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/>
          <p:cNvSpPr>
            <a:spLocks noChangeAspect="1"/>
          </p:cNvSpPr>
          <p:nvPr/>
        </p:nvSpPr>
        <p:spPr bwMode="auto">
          <a:xfrm>
            <a:off x="2504147" y="584217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>
            <a:spLocks noChangeAspect="1"/>
          </p:cNvSpPr>
          <p:nvPr/>
        </p:nvSpPr>
        <p:spPr bwMode="auto">
          <a:xfrm>
            <a:off x="4298620" y="180006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17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>
            <a:spLocks noChangeAspect="1"/>
          </p:cNvSpPr>
          <p:nvPr/>
        </p:nvSpPr>
        <p:spPr bwMode="auto">
          <a:xfrm>
            <a:off x="4329607" y="584217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16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292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6061744" y="1211259"/>
            <a:ext cx="2822373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사용자에게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에러 발생을 알려주는 화면이다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18"/>
          <p:cNvGrpSpPr/>
          <p:nvPr/>
        </p:nvGrpSpPr>
        <p:grpSpPr>
          <a:xfrm>
            <a:off x="6061744" y="1732062"/>
            <a:ext cx="279876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창이 닫힌다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19"/>
          <p:cNvGrpSpPr/>
          <p:nvPr/>
        </p:nvGrpSpPr>
        <p:grpSpPr>
          <a:xfrm>
            <a:off x="6061744" y="3394992"/>
            <a:ext cx="279876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날짜 입력에 대한 오류 메시지를 출력한다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재입력을 요구하는 메시지를 포함한다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확인 버튼을 만들어준다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87955933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SC004-4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20170525_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UC019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81" name="_x135512176" descr="EMB000002982a3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0538" y="2624705"/>
            <a:ext cx="2667000" cy="13795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072035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_x135512176" descr="EMB000002982a3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7838" y="2626396"/>
            <a:ext cx="2667000" cy="1379538"/>
          </a:xfrm>
          <a:prstGeom prst="rect">
            <a:avLst/>
          </a:prstGeom>
          <a:noFill/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2676359" y="346867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85943543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SC004-4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20170525_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UC019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4" name="내용 개체 틀 4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127966868"/>
              </p:ext>
            </p:extLst>
          </p:nvPr>
        </p:nvGraphicFramePr>
        <p:xfrm>
          <a:off x="6061744" y="1203158"/>
          <a:ext cx="2798764" cy="15452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288"/>
                <a:gridCol w="511468"/>
                <a:gridCol w="1003300"/>
                <a:gridCol w="935708"/>
              </a:tblGrid>
              <a:tr h="51655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3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83292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5960148" y="1211259"/>
            <a:ext cx="3074796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등록된 모든 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를 관리할 수 있는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" name="그룹 18"/>
          <p:cNvGrpSpPr/>
          <p:nvPr/>
        </p:nvGrpSpPr>
        <p:grpSpPr>
          <a:xfrm>
            <a:off x="5960145" y="1732062"/>
            <a:ext cx="3074799" cy="218874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3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과목명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항목명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마감 기한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실제 마감일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완료 </a:t>
              </a: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여부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중요 여부 중 원하는 항목을 클릭하면 그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항목에 대하여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가 정렬된다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알림 받기를 원하는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클릭 후 알림 설정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을 누르면 해당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가 메인 화면의 오른쪽에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공지된다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알림 삭제를 원하는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클릭 후 알림 삭제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누르면 메인 화면에 공지되었던 해당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의 알림이 삭제된다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19"/>
          <p:cNvGrpSpPr/>
          <p:nvPr/>
        </p:nvGrpSpPr>
        <p:grpSpPr>
          <a:xfrm>
            <a:off x="5960145" y="3920804"/>
            <a:ext cx="3074799" cy="2331738"/>
            <a:chOff x="4614120" y="3394992"/>
            <a:chExt cx="4183812" cy="2867783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1" y="3394992"/>
              <a:ext cx="4183810" cy="48786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0" y="3882855"/>
              <a:ext cx="4183812" cy="237992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알림을 설정하면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에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Pink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색을 넣어준다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중요 여부를 체크하면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에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Yellow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색을 넣어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준다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알림 설정과 중요 여부 모두를 설정한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는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Cyan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색을 넣어준다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완료 여부와 중요 여부는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Check Box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통해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입력 받는다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알림 설정과 알림 삭제는 버튼으로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완료 여부를 체크하게 되면 실제 마감시간이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표의 실제 마감시간에 체크한 시간 기준으로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나타나게 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78506299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20170525_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UC004, UC010, UC012, UC013, UC014, UC015, UC016, UC017, UC018, UC020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905" y="1338671"/>
            <a:ext cx="5690098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072035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이력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547661320"/>
              </p:ext>
            </p:extLst>
          </p:nvPr>
        </p:nvGraphicFramePr>
        <p:xfrm>
          <a:off x="280988" y="1025525"/>
          <a:ext cx="8582024" cy="46635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/>
                <a:gridCol w="2145506"/>
                <a:gridCol w="2145506"/>
                <a:gridCol w="2145506"/>
              </a:tblGrid>
              <a:tr h="4127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12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map / process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김태현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12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프로그램 팝업 창 추가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김태현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712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 화면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총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 화면 및 에러 화면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Design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정화인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08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관리 화면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Design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박근혜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08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검토 및 수정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에러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화면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Design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김태현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12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 화면 수정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김태현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12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오류메시지 추가 및 검토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김태현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12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오류메시지 추가 및 최종검토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김태현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12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최종 제출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김태현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905" y="1338671"/>
            <a:ext cx="5690098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478574" y="166198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453134" y="166198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2535974" y="166198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3535934" y="166198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4431614" y="166198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81598748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20170525_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UC004, UC010, UC012, UC013, UC014, UC015, UC016, UC017, UC018, UC020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내용 개체 틀 4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127966868"/>
              </p:ext>
            </p:extLst>
          </p:nvPr>
        </p:nvGraphicFramePr>
        <p:xfrm>
          <a:off x="6061744" y="1203159"/>
          <a:ext cx="2798764" cy="5064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288"/>
                <a:gridCol w="511468"/>
                <a:gridCol w="1003300"/>
                <a:gridCol w="935708"/>
              </a:tblGrid>
              <a:tr h="4934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67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1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정렬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1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항목명 정렬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1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정렬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1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 정렬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1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 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1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여부 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1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알림 설정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1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알림 삭제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1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 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1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여부 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타원 15"/>
          <p:cNvSpPr>
            <a:spLocks noChangeAspect="1"/>
          </p:cNvSpPr>
          <p:nvPr/>
        </p:nvSpPr>
        <p:spPr bwMode="auto">
          <a:xfrm>
            <a:off x="5085334" y="166198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1107327" y="58032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>
            <a:spLocks noChangeAspect="1"/>
          </p:cNvSpPr>
          <p:nvPr/>
        </p:nvSpPr>
        <p:spPr bwMode="auto">
          <a:xfrm>
            <a:off x="3806407" y="58032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>
            <a:spLocks noChangeAspect="1"/>
          </p:cNvSpPr>
          <p:nvPr/>
        </p:nvSpPr>
        <p:spPr bwMode="auto">
          <a:xfrm>
            <a:off x="4431614" y="199646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>
            <a:spLocks noChangeAspect="1"/>
          </p:cNvSpPr>
          <p:nvPr/>
        </p:nvSpPr>
        <p:spPr bwMode="auto">
          <a:xfrm>
            <a:off x="5085334" y="199646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292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6061744" y="1211259"/>
            <a:ext cx="2798763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사용자에게 에러 발생을 알려주는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" name="그룹 18"/>
          <p:cNvGrpSpPr/>
          <p:nvPr/>
        </p:nvGrpSpPr>
        <p:grpSpPr>
          <a:xfrm>
            <a:off x="6061744" y="1732062"/>
            <a:ext cx="279876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창이 닫힌다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19"/>
          <p:cNvGrpSpPr/>
          <p:nvPr/>
        </p:nvGrpSpPr>
        <p:grpSpPr>
          <a:xfrm>
            <a:off x="6061744" y="3394992"/>
            <a:ext cx="279876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이미 알림 설정되어 있는 과목을 클릭하여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알람 설정을 다시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누르면 오류 메시지를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출력한다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다시 시도해 달라는 메시지를 포함한다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확인 버튼을 만들어준다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09342157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SC004-5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20170525_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UC019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_x135511856" descr="EMB000002982a4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0038" y="2778797"/>
            <a:ext cx="2667000" cy="13795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072035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_x135511856" descr="EMB000002982a4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0038" y="2778797"/>
            <a:ext cx="2667000" cy="1379537"/>
          </a:xfrm>
          <a:prstGeom prst="rect">
            <a:avLst/>
          </a:prstGeom>
          <a:noFill/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2514600" y="373857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59226755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SC004-5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20170525_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UC019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5" name="내용 개체 틀 4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127966868"/>
              </p:ext>
            </p:extLst>
          </p:nvPr>
        </p:nvGraphicFramePr>
        <p:xfrm>
          <a:off x="6061744" y="1203158"/>
          <a:ext cx="2798764" cy="1404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288"/>
                <a:gridCol w="511468"/>
                <a:gridCol w="1003300"/>
                <a:gridCol w="935708"/>
              </a:tblGrid>
              <a:tr h="51655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3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83292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6061744" y="1211259"/>
            <a:ext cx="2798763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사용자에게 에러 발생을 알려주는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" name="그룹 18"/>
          <p:cNvGrpSpPr/>
          <p:nvPr/>
        </p:nvGrpSpPr>
        <p:grpSpPr>
          <a:xfrm>
            <a:off x="6061744" y="1732062"/>
            <a:ext cx="279876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창이 닫힌다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19"/>
          <p:cNvGrpSpPr/>
          <p:nvPr/>
        </p:nvGrpSpPr>
        <p:grpSpPr>
          <a:xfrm>
            <a:off x="6061744" y="3394992"/>
            <a:ext cx="279876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알림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설정이 되어있지 않은 과목을 클릭 후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알림 삭제를 누르면 오류 메시지를 출력하게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다시 시도해 달라는 메시지를 포함한다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확인 버튼을 만들어준다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09342157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SC004-6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20170525_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UC019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8459" y="3051958"/>
            <a:ext cx="26670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072035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8459" y="3051958"/>
            <a:ext cx="26670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2663949" y="399010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59226755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SC004-6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20170525_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UC019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5" name="내용 개체 틀 4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127966868"/>
              </p:ext>
            </p:extLst>
          </p:nvPr>
        </p:nvGraphicFramePr>
        <p:xfrm>
          <a:off x="6061744" y="1203158"/>
          <a:ext cx="2798764" cy="1404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288"/>
                <a:gridCol w="511468"/>
                <a:gridCol w="1003300"/>
                <a:gridCol w="935708"/>
              </a:tblGrid>
              <a:tr h="51655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3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83292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71663" y="1243013"/>
            <a:ext cx="5381625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71198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2575" y="1120774"/>
            <a:ext cx="6772736" cy="517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13195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6061745" y="1211259"/>
            <a:ext cx="2736190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등록된 과목과 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를 확인하는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6061744" y="1732062"/>
            <a:ext cx="2798763" cy="1851396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과목관리 버튼을 누르면 과목을 등록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수정</a:t>
              </a: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할 수 있는 과목관리 화면이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열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린다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삭제할 과목을 선택하고 삭제 버튼을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누르면 해당 과목이 삭제된다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총</a:t>
              </a:r>
              <a:r>
                <a:rPr lang="en-US" altLang="ko-KR" sz="1050" dirty="0" err="1" smtClean="0">
                  <a:latin typeface="맑은 고딕" pitchFamily="50" charset="-127"/>
                  <a:ea typeface="맑은 고딕" pitchFamily="50" charset="-127"/>
                </a:rPr>
                <a:t>ToDo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관리 버튼을 누르면 총 </a:t>
              </a:r>
              <a:r>
                <a:rPr lang="en-US" altLang="ko-KR" sz="1050" dirty="0" err="1" smtClean="0">
                  <a:latin typeface="맑은 고딕" pitchFamily="50" charset="-127"/>
                  <a:ea typeface="맑은 고딕" pitchFamily="50" charset="-127"/>
                </a:rPr>
                <a:t>ToDo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관리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di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화면이 열린다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시간표 상단에 년도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학기를 누르면 등록된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년도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학기 시간표가 나온다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di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061744" y="3583458"/>
            <a:ext cx="2798763" cy="2679317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등록된 과목정보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설정된 알림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근접한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알림을 화면에 출력한다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삭제 버튼을 누르기 전에 과목을 클릭해야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설정된 알림은 총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관리 창에서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알림을 설정한 것만 출력한다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근접한 알림은 마감기한에 가장 가까운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3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개의 알림을 출력한다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과목관리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총 </a:t>
              </a:r>
              <a:r>
                <a:rPr lang="en-US" altLang="ko-KR" sz="1050" dirty="0" err="1" smtClean="0">
                  <a:latin typeface="맑은 고딕" pitchFamily="50" charset="-127"/>
                  <a:ea typeface="맑은 고딕" pitchFamily="50" charset="-127"/>
                </a:rPr>
                <a:t>ToDo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관리는 버튼으로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현재시간을 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월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초 순으로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알려준다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30022498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20170525_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UC003, UC008, UC009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032" y="1469016"/>
            <a:ext cx="5780214" cy="452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07203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032" y="1469016"/>
            <a:ext cx="5780214" cy="452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568411" y="565330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977081" y="565330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3262184" y="565330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778291" y="389925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24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51135689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20170525_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UC003, UC008, UC009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1" name="내용 개체 틀 4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928135181"/>
              </p:ext>
            </p:extLst>
          </p:nvPr>
        </p:nvGraphicFramePr>
        <p:xfrm>
          <a:off x="6061744" y="1203158"/>
          <a:ext cx="2798764" cy="31266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288"/>
                <a:gridCol w="511468"/>
                <a:gridCol w="1003300"/>
                <a:gridCol w="935708"/>
              </a:tblGrid>
              <a:tr h="51655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3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관리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삭제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총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삭제할 과목 클릭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년도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학기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타원 10"/>
          <p:cNvSpPr>
            <a:spLocks noChangeAspect="1"/>
          </p:cNvSpPr>
          <p:nvPr/>
        </p:nvSpPr>
        <p:spPr bwMode="auto">
          <a:xfrm>
            <a:off x="3995536" y="176701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29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6061745" y="1211259"/>
            <a:ext cx="2736190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" name="그룹 18"/>
          <p:cNvGrpSpPr/>
          <p:nvPr/>
        </p:nvGrpSpPr>
        <p:grpSpPr>
          <a:xfrm>
            <a:off x="6061745" y="1732062"/>
            <a:ext cx="2736194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과목정보를 입력하고 등록 버튼을 누르면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해당 과목을 메인 화면에서 볼 수 있다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과목명을 입력하고 관련 정보를 새로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입력한 후 수정 버튼을 누르면 메인 화면의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과목정보가 새롭게 갱신된다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19"/>
          <p:cNvGrpSpPr/>
          <p:nvPr/>
        </p:nvGrpSpPr>
        <p:grpSpPr>
          <a:xfrm>
            <a:off x="6061745" y="3394992"/>
            <a:ext cx="2736192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사용자로부터 과목 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담당교수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강의요일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강의 시작시간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강의 종료시간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수강 년도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수강학기를 입력 받는다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과목명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담당교수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수강 년도는 직접 입력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받는다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강의요일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강의 시작시간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강의 종료시간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수강학기는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Combo box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입력 받는다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입력한 정보는 등록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수정 버튼으로 등록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수정한다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82144299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관리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20170525_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UC001, UC002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385" name="_x135513856" descr="EMB000002982a2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3202" y="2630476"/>
            <a:ext cx="5655345" cy="1529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07203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_x135513856" descr="EMB000002982a2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3202" y="2630476"/>
            <a:ext cx="5655345" cy="1529031"/>
          </a:xfrm>
          <a:prstGeom prst="rect">
            <a:avLst/>
          </a:prstGeom>
          <a:noFill/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74012501"/>
              </p:ext>
            </p:extLst>
          </p:nvPr>
        </p:nvGraphicFramePr>
        <p:xfrm>
          <a:off x="6061744" y="1203158"/>
          <a:ext cx="2798764" cy="48490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288"/>
                <a:gridCol w="511468"/>
                <a:gridCol w="1003300"/>
                <a:gridCol w="935708"/>
              </a:tblGrid>
              <a:tr h="51655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3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명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smtClean="0"/>
                        <a:t>2</a:t>
                      </a:r>
                      <a:endParaRPr lang="ko-KR" altLang="en-US" sz="10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담당교수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강의요일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시작시간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종료시간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년도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수강학기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</a:t>
                      </a:r>
                      <a:r>
                        <a:rPr lang="en-US" altLang="ko-KR" sz="1050" b="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등록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수정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308142" y="37592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066800" y="37592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778000" y="37592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2489200" y="37592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3142920" y="37592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41942701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관리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20170525_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UC001, UC002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3828720" y="37592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4539920" y="37592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 bwMode="auto">
          <a:xfrm>
            <a:off x="5648667" y="325879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8	</a:t>
            </a: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5648667" y="365426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292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6061744" y="1211259"/>
            <a:ext cx="2798763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사용자에게 에러 발생을 알려주는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" name="그룹 18"/>
          <p:cNvGrpSpPr/>
          <p:nvPr/>
        </p:nvGrpSpPr>
        <p:grpSpPr>
          <a:xfrm>
            <a:off x="6061744" y="1732062"/>
            <a:ext cx="279876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창이 닫힌다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19"/>
          <p:cNvGrpSpPr/>
          <p:nvPr/>
        </p:nvGrpSpPr>
        <p:grpSpPr>
          <a:xfrm>
            <a:off x="6061744" y="3394992"/>
            <a:ext cx="279876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과목 등록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수정 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같은 시간에 등록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수정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할 때 오류 메시지를 출력한다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다시 시도해 달라는 메시지를 포함한다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확인 버튼을 만들어준다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09342157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SC004-1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20170525_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UC019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8554" y="2738438"/>
            <a:ext cx="26670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072035316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5979</TotalTime>
  <Words>2125</Words>
  <Application>Microsoft Office PowerPoint</Application>
  <PresentationFormat>화면 슬라이드 쇼(4:3)</PresentationFormat>
  <Paragraphs>758</Paragraphs>
  <Slides>24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07 Template</vt:lpstr>
      <vt:lpstr> 화면 설계(UI 명세서)</vt:lpstr>
      <vt:lpstr>변경 이력</vt:lpstr>
      <vt:lpstr>System Map</vt:lpstr>
      <vt:lpstr>System Process 정의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</vt:vector>
  </TitlesOfParts>
  <Company>SMU SELab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김태현</cp:lastModifiedBy>
  <cp:revision>539</cp:revision>
  <cp:lastPrinted>2001-07-23T08:42:52Z</cp:lastPrinted>
  <dcterms:created xsi:type="dcterms:W3CDTF">2011-02-22T01:37:12Z</dcterms:created>
  <dcterms:modified xsi:type="dcterms:W3CDTF">2017-05-25T09:39:29Z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