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90" r:id="rId6"/>
    <p:sldId id="263" r:id="rId7"/>
    <p:sldId id="310" r:id="rId8"/>
    <p:sldId id="311" r:id="rId9"/>
    <p:sldId id="312" r:id="rId10"/>
    <p:sldId id="313" r:id="rId11"/>
    <p:sldId id="314" r:id="rId12"/>
    <p:sldId id="293" r:id="rId13"/>
    <p:sldId id="262" r:id="rId14"/>
    <p:sldId id="308" r:id="rId15"/>
    <p:sldId id="287" r:id="rId16"/>
    <p:sldId id="301" r:id="rId17"/>
    <p:sldId id="302" r:id="rId18"/>
    <p:sldId id="303" r:id="rId19"/>
    <p:sldId id="305" r:id="rId20"/>
    <p:sldId id="307"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E2578-F260-4501-BC9B-140114E1A73E}" v="41" dt="2022-08-07T12:26:42.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89" d="100"/>
          <a:sy n="89" d="100"/>
        </p:scale>
        <p:origin x="466"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8/15/2022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ahari1704" TargetMode="External"/><Relationship Id="rId7" Type="http://schemas.openxmlformats.org/officeDocument/2006/relationships/image" Target="../media/image46.png"/><Relationship Id="rId2" Type="http://schemas.openxmlformats.org/officeDocument/2006/relationships/hyperlink" Target="https://github.com/ThallapalliNiharika" TargetMode="External"/><Relationship Id="rId1" Type="http://schemas.openxmlformats.org/officeDocument/2006/relationships/slideLayout" Target="../slideLayouts/slideLayout1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hyperlink" Target="https://github.com/jayasree190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55107033_in_Digitalized_Orphanage_Home_Management_System_Consisting_of_Mass_Data_Entries_DIGITALIZED_ORPHANAGE_HOME_MANAGEMENT_SYSTEM_CONSISTING_OF_MASS_DATA_ENTRIES" TargetMode="External"/><Relationship Id="rId7" Type="http://schemas.openxmlformats.org/officeDocument/2006/relationships/image" Target="../media/image51.svg"/><Relationship Id="rId2" Type="http://schemas.openxmlformats.org/officeDocument/2006/relationships/hyperlink" Target="https://codeshoppy.com/shop/product/orphanage-management-system/" TargetMode="External"/><Relationship Id="rId1" Type="http://schemas.openxmlformats.org/officeDocument/2006/relationships/slideLayout" Target="../slideLayouts/slideLayout20.xml"/><Relationship Id="rId6" Type="http://schemas.openxmlformats.org/officeDocument/2006/relationships/image" Target="../media/image50.png"/><Relationship Id="rId5" Type="http://schemas.openxmlformats.org/officeDocument/2006/relationships/hyperlink" Target="https://en.wikipedia.org/wiki/Use_case_diagram" TargetMode="External"/><Relationship Id="rId4" Type="http://schemas.openxmlformats.org/officeDocument/2006/relationships/hyperlink" Target="https://www.academia.edu/41841004/ORPHANAGE_INFORMATION_MANAGEMENT_SYSTEM_OIMS_A_Project_Repor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328708" y="2178143"/>
            <a:ext cx="9063317" cy="1250857"/>
          </a:xfrm>
        </p:spPr>
        <p:txBody>
          <a:bodyPr>
            <a:noAutofit/>
          </a:bodyPr>
          <a:lstStyle/>
          <a:p>
            <a:r>
              <a:rPr lang="en-US" sz="3600" dirty="0">
                <a:latin typeface="Times New Roman" panose="02020603050405020304" pitchFamily="18" charset="0"/>
                <a:cs typeface="Times New Roman" panose="02020603050405020304" pitchFamily="18" charset="0"/>
              </a:rPr>
              <a:t>ORPHANAGE MANAGEMENT SYSTEM</a:t>
            </a:r>
          </a:p>
        </p:txBody>
      </p:sp>
      <p:sp>
        <p:nvSpPr>
          <p:cNvPr id="4" name="TextBox 3">
            <a:extLst>
              <a:ext uri="{FF2B5EF4-FFF2-40B4-BE49-F238E27FC236}">
                <a16:creationId xmlns:a16="http://schemas.microsoft.com/office/drawing/2014/main" id="{1B8ECE95-4D3C-95A9-3092-FFEFA0877024}"/>
              </a:ext>
            </a:extLst>
          </p:cNvPr>
          <p:cNvSpPr txBox="1"/>
          <p:nvPr/>
        </p:nvSpPr>
        <p:spPr>
          <a:xfrm>
            <a:off x="7165911" y="2178143"/>
            <a:ext cx="5570376" cy="800219"/>
          </a:xfrm>
          <a:prstGeom prst="rect">
            <a:avLst/>
          </a:prstGeom>
          <a:noFill/>
        </p:spPr>
        <p:txBody>
          <a:bodyPr wrap="square" rtlCol="0">
            <a:spAutoFit/>
          </a:bodyPr>
          <a:lstStyle/>
          <a:p>
            <a:r>
              <a:rPr lang="en-IN" sz="2800" dirty="0">
                <a:solidFill>
                  <a:srgbClr val="FFC000"/>
                </a:solidFill>
                <a:latin typeface="Times New Roman" panose="02020603050405020304" pitchFamily="18" charset="0"/>
                <a:cs typeface="Times New Roman" panose="02020603050405020304" pitchFamily="18" charset="0"/>
              </a:rPr>
              <a:t>SOFTWARE ENGINEERING</a:t>
            </a:r>
          </a:p>
          <a:p>
            <a:endParaRPr lang="en-IN" dirty="0"/>
          </a:p>
        </p:txBody>
      </p:sp>
      <p:sp>
        <p:nvSpPr>
          <p:cNvPr id="5" name="TextBox 4">
            <a:extLst>
              <a:ext uri="{FF2B5EF4-FFF2-40B4-BE49-F238E27FC236}">
                <a16:creationId xmlns:a16="http://schemas.microsoft.com/office/drawing/2014/main" id="{D394F441-24BD-46BB-94EE-AF163589A1F4}"/>
              </a:ext>
            </a:extLst>
          </p:cNvPr>
          <p:cNvSpPr txBox="1"/>
          <p:nvPr/>
        </p:nvSpPr>
        <p:spPr>
          <a:xfrm>
            <a:off x="8025105" y="4963209"/>
            <a:ext cx="4042488" cy="738664"/>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Under the guidance of</a:t>
            </a:r>
          </a:p>
          <a:p>
            <a:r>
              <a:rPr lang="en-IN" sz="2400" b="1" dirty="0">
                <a:latin typeface="Times New Roman" panose="02020603050405020304" pitchFamily="18" charset="0"/>
                <a:cs typeface="Times New Roman" panose="02020603050405020304" pitchFamily="18" charset="0"/>
              </a:rPr>
              <a:t> Dr Sheikh Fahad Ahmad Sir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541060" y="331694"/>
            <a:ext cx="8197550" cy="995082"/>
          </a:xfrm>
        </p:spPr>
        <p:txBody>
          <a:bodyPr>
            <a:normAutofit fontScale="90000"/>
          </a:bodyPr>
          <a:lstStyle/>
          <a:p>
            <a:r>
              <a:rPr lang="en-US" sz="3200" dirty="0">
                <a:latin typeface="Times New Roman" panose="02020603050405020304" pitchFamily="18" charset="0"/>
                <a:cs typeface="Times New Roman" panose="02020603050405020304" pitchFamily="18" charset="0"/>
              </a:rPr>
              <a:t>       DESIGN MODELLING DIAGRAMS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Graphic 3" descr="Decision chart">
            <a:extLst>
              <a:ext uri="{FF2B5EF4-FFF2-40B4-BE49-F238E27FC236}">
                <a16:creationId xmlns:a16="http://schemas.microsoft.com/office/drawing/2014/main" id="{3A5E944B-D8E5-F7E3-4F1B-F35F3DA37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0753" y="107575"/>
            <a:ext cx="914400" cy="914400"/>
          </a:xfrm>
          <a:prstGeom prst="rect">
            <a:avLst/>
          </a:prstGeom>
        </p:spPr>
      </p:pic>
      <p:pic>
        <p:nvPicPr>
          <p:cNvPr id="5" name="Picture 4">
            <a:extLst>
              <a:ext uri="{FF2B5EF4-FFF2-40B4-BE49-F238E27FC236}">
                <a16:creationId xmlns:a16="http://schemas.microsoft.com/office/drawing/2014/main" id="{D51A50FA-B8B5-E362-7A4A-F4298583081F}"/>
              </a:ext>
            </a:extLst>
          </p:cNvPr>
          <p:cNvPicPr>
            <a:picLocks noChangeAspect="1"/>
          </p:cNvPicPr>
          <p:nvPr/>
        </p:nvPicPr>
        <p:blipFill>
          <a:blip r:embed="rId4"/>
          <a:stretch>
            <a:fillRect/>
          </a:stretch>
        </p:blipFill>
        <p:spPr>
          <a:xfrm>
            <a:off x="4544008" y="1021975"/>
            <a:ext cx="7301330" cy="566122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541060" y="331694"/>
            <a:ext cx="8197550" cy="995082"/>
          </a:xfrm>
        </p:spPr>
        <p:txBody>
          <a:bodyPr>
            <a:normAutofit fontScale="90000"/>
          </a:bodyPr>
          <a:lstStyle/>
          <a:p>
            <a:r>
              <a:rPr lang="en-US" sz="3200" dirty="0">
                <a:latin typeface="Times New Roman" panose="02020603050405020304" pitchFamily="18" charset="0"/>
                <a:cs typeface="Times New Roman" panose="02020603050405020304" pitchFamily="18" charset="0"/>
              </a:rPr>
              <a:t>       DESIGN MODELLING DIAGRAMS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Graphic 3" descr="Decision chart">
            <a:extLst>
              <a:ext uri="{FF2B5EF4-FFF2-40B4-BE49-F238E27FC236}">
                <a16:creationId xmlns:a16="http://schemas.microsoft.com/office/drawing/2014/main" id="{3A5E944B-D8E5-F7E3-4F1B-F35F3DA37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0753" y="107575"/>
            <a:ext cx="914400" cy="914400"/>
          </a:xfrm>
          <a:prstGeom prst="rect">
            <a:avLst/>
          </a:prstGeom>
        </p:spPr>
      </p:pic>
      <p:pic>
        <p:nvPicPr>
          <p:cNvPr id="6" name="Picture 5">
            <a:extLst>
              <a:ext uri="{FF2B5EF4-FFF2-40B4-BE49-F238E27FC236}">
                <a16:creationId xmlns:a16="http://schemas.microsoft.com/office/drawing/2014/main" id="{694E9335-1B50-342B-9050-C4D8CBB5F2EA}"/>
              </a:ext>
            </a:extLst>
          </p:cNvPr>
          <p:cNvPicPr>
            <a:picLocks noChangeAspect="1"/>
          </p:cNvPicPr>
          <p:nvPr/>
        </p:nvPicPr>
        <p:blipFill>
          <a:blip r:embed="rId4"/>
          <a:stretch>
            <a:fillRect/>
          </a:stretch>
        </p:blipFill>
        <p:spPr>
          <a:xfrm>
            <a:off x="4180114" y="1246094"/>
            <a:ext cx="7857420" cy="5406633"/>
          </a:xfrm>
          <a:prstGeom prst="rect">
            <a:avLst/>
          </a:prstGeom>
        </p:spPr>
      </p:pic>
    </p:spTree>
    <p:extLst>
      <p:ext uri="{BB962C8B-B14F-4D97-AF65-F5344CB8AC3E}">
        <p14:creationId xmlns:p14="http://schemas.microsoft.com/office/powerpoint/2010/main" val="135911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781780" y="746885"/>
            <a:ext cx="8749553" cy="998416"/>
          </a:xfrm>
        </p:spPr>
        <p:txBody>
          <a:bodyPr/>
          <a:lstStyle/>
          <a:p>
            <a:r>
              <a:rPr lang="en-US" dirty="0"/>
              <a:t>PROJECT REQUIREMENTS</a:t>
            </a:r>
          </a:p>
        </p:txBody>
      </p:sp>
      <p:sp>
        <p:nvSpPr>
          <p:cNvPr id="23" name="Text Placeholder 22">
            <a:extLst>
              <a:ext uri="{FF2B5EF4-FFF2-40B4-BE49-F238E27FC236}">
                <a16:creationId xmlns:a16="http://schemas.microsoft.com/office/drawing/2014/main" id="{2853F4C7-35A0-329E-7236-05A3318E6ED1}"/>
              </a:ext>
            </a:extLst>
          </p:cNvPr>
          <p:cNvSpPr>
            <a:spLocks noGrp="1"/>
          </p:cNvSpPr>
          <p:nvPr>
            <p:ph type="body" sz="quarter" idx="18"/>
          </p:nvPr>
        </p:nvSpPr>
        <p:spPr>
          <a:xfrm>
            <a:off x="2528047" y="1246093"/>
            <a:ext cx="8749553" cy="5342965"/>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USER REQUIREMENTS:</a:t>
            </a:r>
          </a:p>
          <a:p>
            <a:r>
              <a:rPr lang="en-IN" sz="2000" dirty="0">
                <a:latin typeface="Times New Roman" panose="02020603050405020304" pitchFamily="18" charset="0"/>
                <a:cs typeface="Times New Roman" panose="02020603050405020304" pitchFamily="18" charset="0"/>
              </a:rPr>
              <a:t>TIME SAVING.</a:t>
            </a:r>
          </a:p>
          <a:p>
            <a:r>
              <a:rPr lang="en-IN" sz="2000" dirty="0">
                <a:latin typeface="Times New Roman" panose="02020603050405020304" pitchFamily="18" charset="0"/>
                <a:cs typeface="Times New Roman" panose="02020603050405020304" pitchFamily="18" charset="0"/>
              </a:rPr>
              <a:t>SECURED APPLICATION.</a:t>
            </a:r>
          </a:p>
          <a:p>
            <a:r>
              <a:rPr lang="en-IN" sz="2000" dirty="0">
                <a:latin typeface="Times New Roman" panose="02020603050405020304" pitchFamily="18" charset="0"/>
                <a:cs typeface="Times New Roman" panose="02020603050405020304" pitchFamily="18" charset="0"/>
              </a:rPr>
              <a:t>EASILY ACCESABLE AND MANAGEABLE.</a:t>
            </a:r>
          </a:p>
          <a:p>
            <a:r>
              <a:rPr lang="en-IN" sz="2000" dirty="0">
                <a:latin typeface="Times New Roman" panose="02020603050405020304" pitchFamily="18" charset="0"/>
                <a:cs typeface="Times New Roman" panose="02020603050405020304" pitchFamily="18" charset="0"/>
              </a:rPr>
              <a:t>ACCURATE INFORMATION TO BE MAINTAINED.</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SYSTEM REQUIREMENTS:</a:t>
            </a:r>
          </a:p>
          <a:p>
            <a:r>
              <a:rPr lang="en-US" sz="2000" b="0" i="0" dirty="0">
                <a:solidFill>
                  <a:srgbClr val="000000"/>
                </a:solidFill>
                <a:effectLst/>
                <a:latin typeface="Times New Roman" panose="02020603050405020304" pitchFamily="18" charset="0"/>
                <a:cs typeface="Times New Roman" panose="02020603050405020304" pitchFamily="18" charset="0"/>
              </a:rPr>
              <a:t>OPERATING SYSTEM: WINDOWS7 AND ABOVE.</a:t>
            </a:r>
          </a:p>
          <a:p>
            <a:pPr algn="l"/>
            <a:r>
              <a:rPr lang="en-US" sz="2000" b="0" i="0" dirty="0">
                <a:solidFill>
                  <a:srgbClr val="000000"/>
                </a:solidFill>
                <a:effectLst/>
                <a:latin typeface="Times New Roman" panose="02020603050405020304" pitchFamily="18" charset="0"/>
                <a:cs typeface="Times New Roman" panose="02020603050405020304" pitchFamily="18" charset="0"/>
              </a:rPr>
              <a:t>FRONT-END : PYTHON.</a:t>
            </a:r>
          </a:p>
          <a:p>
            <a:pPr algn="l"/>
            <a:r>
              <a:rPr lang="en-US" sz="2000" b="0" i="0" dirty="0">
                <a:solidFill>
                  <a:srgbClr val="000000"/>
                </a:solidFill>
                <a:effectLst/>
                <a:latin typeface="Times New Roman" panose="02020603050405020304" pitchFamily="18" charset="0"/>
                <a:cs typeface="Times New Roman" panose="02020603050405020304" pitchFamily="18" charset="0"/>
              </a:rPr>
              <a:t>RDBMS : MySQL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Graphic 3" descr="Lightbulb">
            <a:extLst>
              <a:ext uri="{FF2B5EF4-FFF2-40B4-BE49-F238E27FC236}">
                <a16:creationId xmlns:a16="http://schemas.microsoft.com/office/drawing/2014/main" id="{7162C182-F1BC-15F0-9F66-2C024CEE43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6442" y="610825"/>
            <a:ext cx="914400" cy="914400"/>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AA9C-9376-5742-2ACB-5561DC9D20B4}"/>
              </a:ext>
            </a:extLst>
          </p:cNvPr>
          <p:cNvSpPr>
            <a:spLocks noGrp="1"/>
          </p:cNvSpPr>
          <p:nvPr>
            <p:ph type="title"/>
          </p:nvPr>
        </p:nvSpPr>
        <p:spPr>
          <a:xfrm>
            <a:off x="914400" y="359924"/>
            <a:ext cx="10515600" cy="1108953"/>
          </a:xfrm>
        </p:spPr>
        <p:txBody>
          <a:bodyPr/>
          <a:lstStyle/>
          <a:p>
            <a:r>
              <a:rPr lang="en-IN" dirty="0"/>
              <a:t>                  GITHUB SETUP </a:t>
            </a:r>
          </a:p>
        </p:txBody>
      </p:sp>
      <p:sp>
        <p:nvSpPr>
          <p:cNvPr id="3" name="Content Placeholder 2">
            <a:extLst>
              <a:ext uri="{FF2B5EF4-FFF2-40B4-BE49-F238E27FC236}">
                <a16:creationId xmlns:a16="http://schemas.microsoft.com/office/drawing/2014/main" id="{D100317E-22C4-A269-B1E0-BDE9B2A1F982}"/>
              </a:ext>
            </a:extLst>
          </p:cNvPr>
          <p:cNvSpPr>
            <a:spLocks noGrp="1"/>
          </p:cNvSpPr>
          <p:nvPr>
            <p:ph idx="1"/>
          </p:nvPr>
        </p:nvSpPr>
        <p:spPr/>
        <p:txBody>
          <a:bodyPr/>
          <a:lstStyle/>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accent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https://github.com/ThallapalliNiharika</a:t>
            </a:r>
            <a:endParaRPr lang="en-US" sz="2400" dirty="0">
              <a:solidFill>
                <a:schemeClr val="accent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accent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https://github.com/Lahari1704</a:t>
            </a:r>
            <a:endParaRPr lang="en-US" sz="2400" dirty="0">
              <a:solidFill>
                <a:schemeClr val="accent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solidFill>
                  <a:schemeClr val="accent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https://github.com/jayasree1902</a:t>
            </a:r>
            <a:endParaRPr lang="en-IN" sz="2400" dirty="0">
              <a:solidFill>
                <a:schemeClr val="accent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u="sng" dirty="0">
                <a:solidFill>
                  <a:schemeClr val="accent2"/>
                </a:solidFill>
                <a:latin typeface="Times New Roman" panose="02020603050405020304" pitchFamily="18" charset="0"/>
                <a:cs typeface="Times New Roman" panose="02020603050405020304" pitchFamily="18" charset="0"/>
              </a:rPr>
              <a:t>https://github.com/2110030087</a:t>
            </a:r>
          </a:p>
        </p:txBody>
      </p:sp>
      <p:sp>
        <p:nvSpPr>
          <p:cNvPr id="6" name="Slide Number Placeholder 5">
            <a:extLst>
              <a:ext uri="{FF2B5EF4-FFF2-40B4-BE49-F238E27FC236}">
                <a16:creationId xmlns:a16="http://schemas.microsoft.com/office/drawing/2014/main" id="{5DF0225C-2CAF-AB6D-C69F-CF8F2B658AAB}"/>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7" name="Content Placeholder 3" descr="Advertising">
            <a:extLst>
              <a:ext uri="{FF2B5EF4-FFF2-40B4-BE49-F238E27FC236}">
                <a16:creationId xmlns:a16="http://schemas.microsoft.com/office/drawing/2014/main" id="{4AF8F99B-E985-FD7F-1F4E-196EE9A0A8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7493" y="359924"/>
            <a:ext cx="766482" cy="766482"/>
          </a:xfrm>
          <a:prstGeom prst="rect">
            <a:avLst/>
          </a:prstGeom>
        </p:spPr>
      </p:pic>
      <p:pic>
        <p:nvPicPr>
          <p:cNvPr id="4" name="Picture 3">
            <a:extLst>
              <a:ext uri="{FF2B5EF4-FFF2-40B4-BE49-F238E27FC236}">
                <a16:creationId xmlns:a16="http://schemas.microsoft.com/office/drawing/2014/main" id="{052D1FD5-29F9-64D6-F105-D66ED9EACCAB}"/>
              </a:ext>
            </a:extLst>
          </p:cNvPr>
          <p:cNvPicPr>
            <a:picLocks noChangeAspect="1"/>
          </p:cNvPicPr>
          <p:nvPr/>
        </p:nvPicPr>
        <p:blipFill rotWithShape="1">
          <a:blip r:embed="rId7"/>
          <a:srcRect l="1684" t="8435" r="8699" b="19320"/>
          <a:stretch/>
        </p:blipFill>
        <p:spPr>
          <a:xfrm>
            <a:off x="5593763" y="2712352"/>
            <a:ext cx="5986732" cy="3258089"/>
          </a:xfrm>
          <a:prstGeom prst="rect">
            <a:avLst/>
          </a:prstGeom>
        </p:spPr>
      </p:pic>
    </p:spTree>
    <p:extLst>
      <p:ext uri="{BB962C8B-B14F-4D97-AF65-F5344CB8AC3E}">
        <p14:creationId xmlns:p14="http://schemas.microsoft.com/office/powerpoint/2010/main" val="43131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11F3-843F-E125-6874-E3DCC35A7D14}"/>
              </a:ext>
            </a:extLst>
          </p:cNvPr>
          <p:cNvSpPr>
            <a:spLocks noGrp="1"/>
          </p:cNvSpPr>
          <p:nvPr>
            <p:ph type="title"/>
          </p:nvPr>
        </p:nvSpPr>
        <p:spPr>
          <a:xfrm>
            <a:off x="540774" y="896112"/>
            <a:ext cx="7464528" cy="914400"/>
          </a:xfrm>
        </p:spPr>
        <p:txBody>
          <a:bodyPr/>
          <a:lstStyle/>
          <a:p>
            <a:r>
              <a:rPr lang="en-IN" dirty="0"/>
              <a:t>DATA SET COLLECTION</a:t>
            </a:r>
          </a:p>
        </p:txBody>
      </p:sp>
      <p:sp>
        <p:nvSpPr>
          <p:cNvPr id="3" name="Text Placeholder 2">
            <a:extLst>
              <a:ext uri="{FF2B5EF4-FFF2-40B4-BE49-F238E27FC236}">
                <a16:creationId xmlns:a16="http://schemas.microsoft.com/office/drawing/2014/main" id="{AB04EBED-CF08-CF0D-12A0-3878F667A206}"/>
              </a:ext>
            </a:extLst>
          </p:cNvPr>
          <p:cNvSpPr>
            <a:spLocks noGrp="1"/>
          </p:cNvSpPr>
          <p:nvPr>
            <p:ph type="body" sz="quarter" idx="13"/>
          </p:nvPr>
        </p:nvSpPr>
        <p:spPr>
          <a:xfrm>
            <a:off x="540774" y="1857785"/>
            <a:ext cx="7174476" cy="4050909"/>
          </a:xfrm>
        </p:spPr>
        <p:txBody>
          <a:bodyPr>
            <a:normAutofit/>
          </a:bodyPr>
          <a:lstStyle/>
          <a:p>
            <a:pPr marL="457200" indent="-4572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ORPHAN’S DATA COUNT</a:t>
            </a:r>
          </a:p>
          <a:p>
            <a:pPr marL="457200" indent="-4572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ORPHAN’S DETAILS (EDUCATION,MEDICAL,PERSNAL)</a:t>
            </a:r>
          </a:p>
          <a:p>
            <a:pPr marL="457200" indent="-4572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LOCATION(ADDRESS OF ORPHANAGES).</a:t>
            </a: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MANAGEMENT DETAILS.(MANAGER NAME,PHONE NUMBER).</a:t>
            </a: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BANK MANAGEMENT DETAILS AND LINKED ACCOUNTS(FOR DONATIONS).</a:t>
            </a: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INTERVIEWS</a:t>
            </a: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SURVEYS</a:t>
            </a: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RESEARCH AND PROBLEMS.</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IN" sz="8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5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9168842-5B6F-8AD7-0BBC-DA41B2782160}"/>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9" name="Content Placeholder 3" descr="Target Audience">
            <a:extLst>
              <a:ext uri="{FF2B5EF4-FFF2-40B4-BE49-F238E27FC236}">
                <a16:creationId xmlns:a16="http://schemas.microsoft.com/office/drawing/2014/main" id="{6C12889B-F1E7-5F87-2F6B-D83ACF7213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0902" y="794186"/>
            <a:ext cx="914400" cy="914400"/>
          </a:xfrm>
          <a:prstGeom prst="rect">
            <a:avLst/>
          </a:prstGeom>
        </p:spPr>
      </p:pic>
    </p:spTree>
    <p:extLst>
      <p:ext uri="{BB962C8B-B14F-4D97-AF65-F5344CB8AC3E}">
        <p14:creationId xmlns:p14="http://schemas.microsoft.com/office/powerpoint/2010/main" val="46297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75BA25-32AE-F229-BBBA-AAB5C688DCEC}"/>
              </a:ext>
            </a:extLst>
          </p:cNvPr>
          <p:cNvSpPr>
            <a:spLocks noGrp="1"/>
          </p:cNvSpPr>
          <p:nvPr>
            <p:ph type="body" sz="quarter" idx="13"/>
          </p:nvPr>
        </p:nvSpPr>
        <p:spPr>
          <a:xfrm>
            <a:off x="5106837" y="1867711"/>
            <a:ext cx="6227911" cy="4100706"/>
          </a:xfrm>
        </p:spPr>
        <p:txBody>
          <a:bodyPr/>
          <a:lstStyle/>
          <a:p>
            <a:endParaRPr lang="en-IN" dirty="0"/>
          </a:p>
          <a:p>
            <a:pPr marL="285750" indent="-28575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UML</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MY SQL</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SERVERS</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FRAMEWORKS</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SURVEYS</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FLOWCHARTS</a:t>
            </a:r>
          </a:p>
        </p:txBody>
      </p:sp>
      <p:sp>
        <p:nvSpPr>
          <p:cNvPr id="6" name="Slide Number Placeholder 5">
            <a:extLst>
              <a:ext uri="{FF2B5EF4-FFF2-40B4-BE49-F238E27FC236}">
                <a16:creationId xmlns:a16="http://schemas.microsoft.com/office/drawing/2014/main" id="{01F351FF-FD16-925B-ACE2-C693A709C775}"/>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
        <p:nvSpPr>
          <p:cNvPr id="7" name="Title 6">
            <a:extLst>
              <a:ext uri="{FF2B5EF4-FFF2-40B4-BE49-F238E27FC236}">
                <a16:creationId xmlns:a16="http://schemas.microsoft.com/office/drawing/2014/main" id="{3B24F3DF-A65F-D2A4-280E-6EFBC60D6876}"/>
              </a:ext>
            </a:extLst>
          </p:cNvPr>
          <p:cNvSpPr>
            <a:spLocks noGrp="1"/>
          </p:cNvSpPr>
          <p:nvPr>
            <p:ph type="title"/>
          </p:nvPr>
        </p:nvSpPr>
        <p:spPr/>
        <p:txBody>
          <a:bodyPr/>
          <a:lstStyle/>
          <a:p>
            <a:r>
              <a:rPr lang="en-IN" dirty="0"/>
              <a:t>TOOLS REQUIRED</a:t>
            </a:r>
          </a:p>
        </p:txBody>
      </p:sp>
      <p:pic>
        <p:nvPicPr>
          <p:cNvPr id="1030" name="Picture 6" descr="Tool Logo Screwdriver - Free vector graphic on Pixabay">
            <a:extLst>
              <a:ext uri="{FF2B5EF4-FFF2-40B4-BE49-F238E27FC236}">
                <a16:creationId xmlns:a16="http://schemas.microsoft.com/office/drawing/2014/main" id="{C1694E13-7967-6753-0695-16B125013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2902" y="810975"/>
            <a:ext cx="808536" cy="7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37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A71C-EF98-4B83-5646-FCEFDF21AB65}"/>
              </a:ext>
            </a:extLst>
          </p:cNvPr>
          <p:cNvSpPr>
            <a:spLocks noGrp="1"/>
          </p:cNvSpPr>
          <p:nvPr>
            <p:ph type="title"/>
          </p:nvPr>
        </p:nvSpPr>
        <p:spPr/>
        <p:txBody>
          <a:bodyPr/>
          <a:lstStyle/>
          <a:p>
            <a:r>
              <a:rPr lang="en-IN" dirty="0"/>
              <a:t>      REFERENCES</a:t>
            </a:r>
          </a:p>
        </p:txBody>
      </p:sp>
      <p:sp>
        <p:nvSpPr>
          <p:cNvPr id="3" name="Text Placeholder 2">
            <a:extLst>
              <a:ext uri="{FF2B5EF4-FFF2-40B4-BE49-F238E27FC236}">
                <a16:creationId xmlns:a16="http://schemas.microsoft.com/office/drawing/2014/main" id="{748F360F-8C3C-65EE-33E7-E8CC08FB5A7E}"/>
              </a:ext>
            </a:extLst>
          </p:cNvPr>
          <p:cNvSpPr>
            <a:spLocks noGrp="1"/>
          </p:cNvSpPr>
          <p:nvPr>
            <p:ph type="body" sz="quarter" idx="13"/>
          </p:nvPr>
        </p:nvSpPr>
        <p:spPr>
          <a:xfrm>
            <a:off x="4395019" y="1652671"/>
            <a:ext cx="6943541" cy="4716799"/>
          </a:xfrm>
        </p:spPr>
        <p:txBody>
          <a:bodyPr/>
          <a:lstStyle/>
          <a:p>
            <a:pPr marL="285750" indent="-285750">
              <a:buFont typeface="Arial" panose="020B0604020202020204" pitchFamily="34" charset="0"/>
              <a:buChar char="•"/>
            </a:pPr>
            <a:endParaRPr lang="en-IN" sz="18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18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https://codeshoppy.com/shop/product/orphanage-management-system/</a:t>
            </a:r>
            <a:endParaRPr lang="en-IN" sz="18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18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https://www.researchgate.net/publication/355107033_in_Digitalized_Orphanage_Home_Management_System_Consisting_of_Mass_Data_Entries_DIGITALIZED_ORPHANAGE_HOME_MANAGEMENT_SYSTEM_CONSISTING_OF_MASS_DATA_ENTRIES</a:t>
            </a:r>
            <a:endParaRPr lang="en-IN"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rgbClr val="0070C0"/>
              </a:solidFill>
              <a:latin typeface="Times New Roman" panose="02020603050405020304" pitchFamily="18" charset="0"/>
              <a:cs typeface="Times New Roman" panose="02020603050405020304" pitchFamily="18" charset="0"/>
              <a:hlinkClick r:id="rId4"/>
            </a:endParaRPr>
          </a:p>
          <a:p>
            <a:pPr marL="285750" indent="-285750">
              <a:buFont typeface="Arial" panose="020B0604020202020204" pitchFamily="34" charset="0"/>
              <a:buChar char="•"/>
            </a:pPr>
            <a:r>
              <a:rPr lang="en-IN" sz="1800" dirty="0">
                <a:solidFill>
                  <a:srgbClr val="0070C0"/>
                </a:solidFill>
                <a:latin typeface="Times New Roman" panose="02020603050405020304" pitchFamily="18" charset="0"/>
                <a:cs typeface="Times New Roman" panose="02020603050405020304" pitchFamily="18" charset="0"/>
                <a:hlinkClick r:id="rId5"/>
              </a:rPr>
              <a:t>https://en.wikipedia.org/wiki/Use_case_diagram</a:t>
            </a:r>
            <a:endParaRPr lang="en-IN" sz="18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70C0"/>
                </a:solidFill>
                <a:latin typeface="Times New Roman" panose="02020603050405020304" pitchFamily="18" charset="0"/>
                <a:cs typeface="Times New Roman" panose="02020603050405020304" pitchFamily="18" charset="0"/>
              </a:rPr>
              <a:t>https://www.researchgate.net/publication/328225350_Design_and_Development_of_an_Orphans_Record_System</a:t>
            </a:r>
          </a:p>
          <a:p>
            <a:pPr marL="285750" indent="-285750">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solidFill>
                <a:srgbClr val="0070C0"/>
              </a:solidFill>
              <a:latin typeface="Times New Roman" panose="02020603050405020304" pitchFamily="18"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BE72B884-6ADD-6B21-0E39-911D955D4E92}"/>
              </a:ext>
            </a:extLst>
          </p:cNvPr>
          <p:cNvSpPr>
            <a:spLocks noGrp="1"/>
          </p:cNvSpPr>
          <p:nvPr>
            <p:ph type="sldNum" sz="quarter" idx="12"/>
          </p:nvPr>
        </p:nvSpPr>
        <p:spPr/>
        <p:txBody>
          <a:bodyPr/>
          <a:lstStyle/>
          <a:p>
            <a:fld id="{B5CEABB6-07DC-46E8-9B57-56EC44A396E5}" type="slidenum">
              <a:rPr lang="en-US" smtClean="0"/>
              <a:pPr/>
              <a:t>16</a:t>
            </a:fld>
            <a:endParaRPr lang="en-US" dirty="0"/>
          </a:p>
        </p:txBody>
      </p:sp>
      <p:pic>
        <p:nvPicPr>
          <p:cNvPr id="7" name="Graphic 6" descr="Magnifying glass">
            <a:extLst>
              <a:ext uri="{FF2B5EF4-FFF2-40B4-BE49-F238E27FC236}">
                <a16:creationId xmlns:a16="http://schemas.microsoft.com/office/drawing/2014/main" id="{FF20332A-A9DF-A0BF-CB2D-C33C8E3FC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08925" y="868260"/>
            <a:ext cx="784411" cy="784411"/>
          </a:xfrm>
          <a:prstGeom prst="rect">
            <a:avLst/>
          </a:prstGeom>
        </p:spPr>
      </p:pic>
    </p:spTree>
    <p:extLst>
      <p:ext uri="{BB962C8B-B14F-4D97-AF65-F5344CB8AC3E}">
        <p14:creationId xmlns:p14="http://schemas.microsoft.com/office/powerpoint/2010/main" val="240757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ADA1-CD16-DD4A-9800-6DD99D68F58E}"/>
              </a:ext>
            </a:extLst>
          </p:cNvPr>
          <p:cNvSpPr>
            <a:spLocks noGrp="1"/>
          </p:cNvSpPr>
          <p:nvPr>
            <p:ph type="title"/>
          </p:nvPr>
        </p:nvSpPr>
        <p:spPr/>
        <p:txBody>
          <a:bodyPr/>
          <a:lstStyle/>
          <a:p>
            <a:r>
              <a:rPr lang="en-IN" dirty="0"/>
              <a:t>               </a:t>
            </a:r>
            <a:br>
              <a:rPr lang="en-IN" dirty="0"/>
            </a:br>
            <a:r>
              <a:rPr lang="en-IN" dirty="0"/>
              <a:t>             WORK ALLOCATION</a:t>
            </a:r>
          </a:p>
        </p:txBody>
      </p:sp>
      <p:graphicFrame>
        <p:nvGraphicFramePr>
          <p:cNvPr id="8" name="Table 8">
            <a:extLst>
              <a:ext uri="{FF2B5EF4-FFF2-40B4-BE49-F238E27FC236}">
                <a16:creationId xmlns:a16="http://schemas.microsoft.com/office/drawing/2014/main" id="{C5BB0BAD-BD20-BF34-7B05-D79F45E073E3}"/>
              </a:ext>
            </a:extLst>
          </p:cNvPr>
          <p:cNvGraphicFramePr>
            <a:graphicFrameLocks noGrp="1"/>
          </p:cNvGraphicFramePr>
          <p:nvPr>
            <p:ph idx="1"/>
            <p:extLst>
              <p:ext uri="{D42A27DB-BD31-4B8C-83A1-F6EECF244321}">
                <p14:modId xmlns:p14="http://schemas.microsoft.com/office/powerpoint/2010/main" val="1957008604"/>
              </p:ext>
            </p:extLst>
          </p:nvPr>
        </p:nvGraphicFramePr>
        <p:xfrm>
          <a:off x="1463040" y="2920481"/>
          <a:ext cx="9819532" cy="1851025"/>
        </p:xfrm>
        <a:graphic>
          <a:graphicData uri="http://schemas.openxmlformats.org/drawingml/2006/table">
            <a:tbl>
              <a:tblPr firstRow="1" bandRow="1">
                <a:tableStyleId>{5C22544A-7EE6-4342-B048-85BDC9FD1C3A}</a:tableStyleId>
              </a:tblPr>
              <a:tblGrid>
                <a:gridCol w="998375">
                  <a:extLst>
                    <a:ext uri="{9D8B030D-6E8A-4147-A177-3AD203B41FA5}">
                      <a16:colId xmlns:a16="http://schemas.microsoft.com/office/drawing/2014/main" val="4150746499"/>
                    </a:ext>
                  </a:extLst>
                </a:gridCol>
                <a:gridCol w="1595535">
                  <a:extLst>
                    <a:ext uri="{9D8B030D-6E8A-4147-A177-3AD203B41FA5}">
                      <a16:colId xmlns:a16="http://schemas.microsoft.com/office/drawing/2014/main" val="396202040"/>
                    </a:ext>
                  </a:extLst>
                </a:gridCol>
                <a:gridCol w="2463281">
                  <a:extLst>
                    <a:ext uri="{9D8B030D-6E8A-4147-A177-3AD203B41FA5}">
                      <a16:colId xmlns:a16="http://schemas.microsoft.com/office/drawing/2014/main" val="1530996869"/>
                    </a:ext>
                  </a:extLst>
                </a:gridCol>
                <a:gridCol w="4762341">
                  <a:extLst>
                    <a:ext uri="{9D8B030D-6E8A-4147-A177-3AD203B41FA5}">
                      <a16:colId xmlns:a16="http://schemas.microsoft.com/office/drawing/2014/main" val="3586213256"/>
                    </a:ext>
                  </a:extLst>
                </a:gridCol>
              </a:tblGrid>
              <a:tr h="370205">
                <a:tc>
                  <a:txBody>
                    <a:bodyPr/>
                    <a:lstStyle/>
                    <a:p>
                      <a:r>
                        <a:rPr lang="en-IN" dirty="0"/>
                        <a:t>  S.NO       </a:t>
                      </a:r>
                    </a:p>
                  </a:txBody>
                  <a:tcPr/>
                </a:tc>
                <a:tc>
                  <a:txBody>
                    <a:bodyPr/>
                    <a:lstStyle/>
                    <a:p>
                      <a:r>
                        <a:rPr lang="en-IN" dirty="0"/>
                        <a:t>ROLL.NO</a:t>
                      </a:r>
                    </a:p>
                  </a:txBody>
                  <a:tcPr/>
                </a:tc>
                <a:tc>
                  <a:txBody>
                    <a:bodyPr/>
                    <a:lstStyle/>
                    <a:p>
                      <a:r>
                        <a:rPr lang="en-IN" dirty="0"/>
                        <a:t> NAME</a:t>
                      </a:r>
                    </a:p>
                  </a:txBody>
                  <a:tcPr/>
                </a:tc>
                <a:tc>
                  <a:txBody>
                    <a:bodyPr/>
                    <a:lstStyle/>
                    <a:p>
                      <a:r>
                        <a:rPr lang="en-IN" dirty="0"/>
                        <a:t>WORK ALLOCATION</a:t>
                      </a:r>
                    </a:p>
                  </a:txBody>
                  <a:tcPr/>
                </a:tc>
                <a:extLst>
                  <a:ext uri="{0D108BD9-81ED-4DB2-BD59-A6C34878D82A}">
                    <a16:rowId xmlns:a16="http://schemas.microsoft.com/office/drawing/2014/main" val="2366005486"/>
                  </a:ext>
                </a:extLst>
              </a:tr>
              <a:tr h="370205">
                <a:tc>
                  <a:txBody>
                    <a:bodyPr/>
                    <a:lstStyle/>
                    <a:p>
                      <a:r>
                        <a:rPr lang="en-IN" dirty="0"/>
                        <a:t>          1.</a:t>
                      </a:r>
                    </a:p>
                  </a:txBody>
                  <a:tcPr/>
                </a:tc>
                <a:tc>
                  <a:txBody>
                    <a:bodyPr/>
                    <a:lstStyle/>
                    <a:p>
                      <a:r>
                        <a:rPr lang="en-IN" dirty="0"/>
                        <a:t>2110030088</a:t>
                      </a:r>
                    </a:p>
                  </a:txBody>
                  <a:tcPr/>
                </a:tc>
                <a:tc>
                  <a:txBody>
                    <a:bodyPr/>
                    <a:lstStyle/>
                    <a:p>
                      <a:r>
                        <a:rPr lang="en-IN" dirty="0"/>
                        <a:t>T.NIHARIKA</a:t>
                      </a:r>
                    </a:p>
                  </a:txBody>
                  <a:tcPr/>
                </a:tc>
                <a:tc>
                  <a:txBody>
                    <a:bodyPr/>
                    <a:lstStyle/>
                    <a:p>
                      <a:r>
                        <a:rPr lang="en-IN" dirty="0"/>
                        <a:t>RESEARCH AND SURVEYS</a:t>
                      </a:r>
                    </a:p>
                  </a:txBody>
                  <a:tcPr/>
                </a:tc>
                <a:extLst>
                  <a:ext uri="{0D108BD9-81ED-4DB2-BD59-A6C34878D82A}">
                    <a16:rowId xmlns:a16="http://schemas.microsoft.com/office/drawing/2014/main" val="4204543512"/>
                  </a:ext>
                </a:extLst>
              </a:tr>
              <a:tr h="370205">
                <a:tc>
                  <a:txBody>
                    <a:bodyPr/>
                    <a:lstStyle/>
                    <a:p>
                      <a:r>
                        <a:rPr lang="en-IN" dirty="0"/>
                        <a:t>          2.</a:t>
                      </a:r>
                    </a:p>
                  </a:txBody>
                  <a:tcPr/>
                </a:tc>
                <a:tc>
                  <a:txBody>
                    <a:bodyPr/>
                    <a:lstStyle/>
                    <a:p>
                      <a:r>
                        <a:rPr lang="en-IN" dirty="0"/>
                        <a:t>2110030087</a:t>
                      </a:r>
                    </a:p>
                  </a:txBody>
                  <a:tcPr/>
                </a:tc>
                <a:tc>
                  <a:txBody>
                    <a:bodyPr/>
                    <a:lstStyle/>
                    <a:p>
                      <a:r>
                        <a:rPr lang="en-IN" dirty="0"/>
                        <a:t>P.SRAVYA</a:t>
                      </a:r>
                    </a:p>
                  </a:txBody>
                  <a:tcPr/>
                </a:tc>
                <a:tc>
                  <a:txBody>
                    <a:bodyPr/>
                    <a:lstStyle/>
                    <a:p>
                      <a:r>
                        <a:rPr lang="en-IN" dirty="0"/>
                        <a:t>DESIGN MODELLING DIAGRAMS</a:t>
                      </a:r>
                    </a:p>
                  </a:txBody>
                  <a:tcPr/>
                </a:tc>
                <a:extLst>
                  <a:ext uri="{0D108BD9-81ED-4DB2-BD59-A6C34878D82A}">
                    <a16:rowId xmlns:a16="http://schemas.microsoft.com/office/drawing/2014/main" val="3413271771"/>
                  </a:ext>
                </a:extLst>
              </a:tr>
              <a:tr h="370205">
                <a:tc>
                  <a:txBody>
                    <a:bodyPr/>
                    <a:lstStyle/>
                    <a:p>
                      <a:r>
                        <a:rPr lang="en-IN" dirty="0"/>
                        <a:t>          3.</a:t>
                      </a:r>
                    </a:p>
                  </a:txBody>
                  <a:tcPr/>
                </a:tc>
                <a:tc>
                  <a:txBody>
                    <a:bodyPr/>
                    <a:lstStyle/>
                    <a:p>
                      <a:r>
                        <a:rPr lang="en-IN" dirty="0"/>
                        <a:t>2110030178</a:t>
                      </a:r>
                    </a:p>
                  </a:txBody>
                  <a:tcPr/>
                </a:tc>
                <a:tc>
                  <a:txBody>
                    <a:bodyPr/>
                    <a:lstStyle/>
                    <a:p>
                      <a:r>
                        <a:rPr lang="en-IN" dirty="0"/>
                        <a:t>CH.SAI JAYASREE</a:t>
                      </a:r>
                    </a:p>
                  </a:txBody>
                  <a:tcPr/>
                </a:tc>
                <a:tc>
                  <a:txBody>
                    <a:bodyPr/>
                    <a:lstStyle/>
                    <a:p>
                      <a:r>
                        <a:rPr lang="en-IN" dirty="0"/>
                        <a:t>RESEARCH AND PPT</a:t>
                      </a:r>
                    </a:p>
                  </a:txBody>
                  <a:tcPr/>
                </a:tc>
                <a:extLst>
                  <a:ext uri="{0D108BD9-81ED-4DB2-BD59-A6C34878D82A}">
                    <a16:rowId xmlns:a16="http://schemas.microsoft.com/office/drawing/2014/main" val="1448056953"/>
                  </a:ext>
                </a:extLst>
              </a:tr>
              <a:tr h="370205">
                <a:tc>
                  <a:txBody>
                    <a:bodyPr/>
                    <a:lstStyle/>
                    <a:p>
                      <a:r>
                        <a:rPr lang="en-IN" dirty="0"/>
                        <a:t>          4.</a:t>
                      </a:r>
                    </a:p>
                  </a:txBody>
                  <a:tcPr/>
                </a:tc>
                <a:tc>
                  <a:txBody>
                    <a:bodyPr/>
                    <a:lstStyle/>
                    <a:p>
                      <a:r>
                        <a:rPr lang="en-IN" dirty="0"/>
                        <a:t>2110030165</a:t>
                      </a:r>
                    </a:p>
                  </a:txBody>
                  <a:tcPr/>
                </a:tc>
                <a:tc>
                  <a:txBody>
                    <a:bodyPr/>
                    <a:lstStyle/>
                    <a:p>
                      <a:r>
                        <a:rPr lang="en-IN" dirty="0"/>
                        <a:t>B.LAHARI</a:t>
                      </a:r>
                    </a:p>
                  </a:txBody>
                  <a:tcPr/>
                </a:tc>
                <a:tc>
                  <a:txBody>
                    <a:bodyPr/>
                    <a:lstStyle/>
                    <a:p>
                      <a:r>
                        <a:rPr lang="en-IN" dirty="0"/>
                        <a:t>SRS DOCUMENT</a:t>
                      </a:r>
                    </a:p>
                  </a:txBody>
                  <a:tcPr/>
                </a:tc>
                <a:extLst>
                  <a:ext uri="{0D108BD9-81ED-4DB2-BD59-A6C34878D82A}">
                    <a16:rowId xmlns:a16="http://schemas.microsoft.com/office/drawing/2014/main" val="2424838307"/>
                  </a:ext>
                </a:extLst>
              </a:tr>
            </a:tbl>
          </a:graphicData>
        </a:graphic>
      </p:graphicFrame>
      <p:sp>
        <p:nvSpPr>
          <p:cNvPr id="6" name="Slide Number Placeholder 5">
            <a:extLst>
              <a:ext uri="{FF2B5EF4-FFF2-40B4-BE49-F238E27FC236}">
                <a16:creationId xmlns:a16="http://schemas.microsoft.com/office/drawing/2014/main" id="{1273CA03-256F-C192-A37C-CF6D4A637440}"/>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7" name="Content Placeholder 3" descr="Boardroom">
            <a:extLst>
              <a:ext uri="{FF2B5EF4-FFF2-40B4-BE49-F238E27FC236}">
                <a16:creationId xmlns:a16="http://schemas.microsoft.com/office/drawing/2014/main" id="{D4CDB8D1-68B0-B1D6-9D9F-E35CE472C3B5}"/>
              </a:ext>
            </a:extLst>
          </p:cNvPr>
          <p:cNvPicPr>
            <a:picLocks noGrp="1"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5394" y="1213467"/>
            <a:ext cx="1095245" cy="1095245"/>
          </a:xfrm>
          <a:prstGeom prst="rect">
            <a:avLst/>
          </a:prstGeom>
        </p:spPr>
      </p:pic>
    </p:spTree>
    <p:extLst>
      <p:ext uri="{BB962C8B-B14F-4D97-AF65-F5344CB8AC3E}">
        <p14:creationId xmlns:p14="http://schemas.microsoft.com/office/powerpoint/2010/main" val="199578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fontScale="90000"/>
          </a:bodyPr>
          <a:lstStyle/>
          <a:p>
            <a:br>
              <a:rPr lang="en-US" dirty="0"/>
            </a:br>
            <a:br>
              <a:rPr lang="en-US" dirty="0"/>
            </a:br>
            <a:br>
              <a:rPr lang="en-US" dirty="0"/>
            </a:br>
            <a:r>
              <a:rPr lang="en-US" dirty="0"/>
              <a:t>THANK YOU</a:t>
            </a:r>
            <a:br>
              <a:rPr lang="en-US" dirty="0"/>
            </a:br>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7174-987E-D444-48FA-A4886D9A493F}"/>
              </a:ext>
            </a:extLst>
          </p:cNvPr>
          <p:cNvSpPr>
            <a:spLocks noGrp="1"/>
          </p:cNvSpPr>
          <p:nvPr>
            <p:ph type="title"/>
          </p:nvPr>
        </p:nvSpPr>
        <p:spPr>
          <a:xfrm>
            <a:off x="457200" y="242047"/>
            <a:ext cx="4356847" cy="484093"/>
          </a:xfrm>
        </p:spPr>
        <p:txBody>
          <a:bodyPr>
            <a:normAutofit/>
          </a:bodyPr>
          <a:lstStyle/>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FC49A73-BEFD-13DF-F060-0D6C394878C6}"/>
              </a:ext>
            </a:extLst>
          </p:cNvPr>
          <p:cNvSpPr>
            <a:spLocks noGrp="1"/>
          </p:cNvSpPr>
          <p:nvPr>
            <p:ph type="body" sz="quarter" idx="13"/>
          </p:nvPr>
        </p:nvSpPr>
        <p:spPr>
          <a:xfrm>
            <a:off x="611505" y="645459"/>
            <a:ext cx="10723243" cy="5413043"/>
          </a:xfrm>
        </p:spPr>
        <p:txBody>
          <a:bodyPr/>
          <a:lstStyle/>
          <a:p>
            <a:r>
              <a:rPr lang="en-US" dirty="0"/>
              <a:t>                                                                                                </a:t>
            </a:r>
            <a:r>
              <a:rPr lang="en-US" sz="3200" b="1" dirty="0"/>
              <a:t>TEAM MEMBERS</a:t>
            </a:r>
          </a:p>
          <a:p>
            <a:endParaRPr lang="en-US" sz="3200" b="1" dirty="0"/>
          </a:p>
          <a:p>
            <a:endParaRPr lang="en-US" sz="3200" b="1" dirty="0"/>
          </a:p>
          <a:p>
            <a:endParaRPr lang="en-US" sz="3200" b="1" dirty="0"/>
          </a:p>
        </p:txBody>
      </p:sp>
      <p:sp>
        <p:nvSpPr>
          <p:cNvPr id="8" name="Rectangle: Rounded Corners 7">
            <a:extLst>
              <a:ext uri="{FF2B5EF4-FFF2-40B4-BE49-F238E27FC236}">
                <a16:creationId xmlns:a16="http://schemas.microsoft.com/office/drawing/2014/main" id="{484AB83C-1075-DE98-46BA-D504FE4D9920}"/>
              </a:ext>
            </a:extLst>
          </p:cNvPr>
          <p:cNvSpPr/>
          <p:nvPr/>
        </p:nvSpPr>
        <p:spPr>
          <a:xfrm>
            <a:off x="4207335" y="1383924"/>
            <a:ext cx="3084892" cy="572528"/>
          </a:xfrm>
          <a:prstGeom prst="roundRect">
            <a:avLst>
              <a:gd name="adj" fmla="val 10000"/>
            </a:avLst>
          </a:prstGeom>
        </p:spPr>
        <p:style>
          <a:lnRef idx="1">
            <a:schemeClr val="accent3"/>
          </a:lnRef>
          <a:fillRef idx="3">
            <a:schemeClr val="accent3"/>
          </a:fillRef>
          <a:effectRef idx="2">
            <a:schemeClr val="accent3"/>
          </a:effectRef>
          <a:fontRef idx="minor">
            <a:schemeClr val="lt1"/>
          </a:fontRef>
        </p:style>
        <p:txBody>
          <a:bodyPr/>
          <a:lstStyle/>
          <a:p>
            <a:r>
              <a:rPr lang="en-IN" dirty="0">
                <a:solidFill>
                  <a:schemeClr val="bg1"/>
                </a:solidFill>
              </a:rPr>
              <a:t>   </a:t>
            </a:r>
            <a:r>
              <a:rPr lang="en-IN" sz="2800" dirty="0">
                <a:solidFill>
                  <a:schemeClr val="tx1"/>
                </a:solidFill>
              </a:rPr>
              <a:t>ROLL NUMBER</a:t>
            </a:r>
          </a:p>
        </p:txBody>
      </p:sp>
      <p:sp>
        <p:nvSpPr>
          <p:cNvPr id="9" name="Rectangle: Rounded Corners 8">
            <a:extLst>
              <a:ext uri="{FF2B5EF4-FFF2-40B4-BE49-F238E27FC236}">
                <a16:creationId xmlns:a16="http://schemas.microsoft.com/office/drawing/2014/main" id="{4D468A47-EC87-48AC-FA45-F7D6FBD1DFAC}"/>
              </a:ext>
            </a:extLst>
          </p:cNvPr>
          <p:cNvSpPr/>
          <p:nvPr/>
        </p:nvSpPr>
        <p:spPr>
          <a:xfrm>
            <a:off x="8495603" y="1359879"/>
            <a:ext cx="3084892" cy="572528"/>
          </a:xfrm>
          <a:prstGeom prst="roundRect">
            <a:avLst>
              <a:gd name="adj" fmla="val 10000"/>
            </a:avLst>
          </a:prstGeom>
        </p:spPr>
        <p:style>
          <a:lnRef idx="0">
            <a:schemeClr val="accent3"/>
          </a:lnRef>
          <a:fillRef idx="3">
            <a:schemeClr val="accent3"/>
          </a:fillRef>
          <a:effectRef idx="3">
            <a:schemeClr val="accent3"/>
          </a:effectRef>
          <a:fontRef idx="minor">
            <a:schemeClr val="lt1"/>
          </a:fontRef>
        </p:style>
        <p:txBody>
          <a:bodyPr/>
          <a:lstStyle/>
          <a:p>
            <a:r>
              <a:rPr lang="en-IN" sz="2800" dirty="0">
                <a:solidFill>
                  <a:schemeClr val="tx1"/>
                </a:solidFill>
              </a:rPr>
              <a:t>          NAME</a:t>
            </a:r>
          </a:p>
        </p:txBody>
      </p:sp>
      <p:sp>
        <p:nvSpPr>
          <p:cNvPr id="10" name="Rectangle: Rounded Corners 9">
            <a:extLst>
              <a:ext uri="{FF2B5EF4-FFF2-40B4-BE49-F238E27FC236}">
                <a16:creationId xmlns:a16="http://schemas.microsoft.com/office/drawing/2014/main" id="{2299DA66-EDFD-337A-F577-E236F9AAD7CE}"/>
              </a:ext>
            </a:extLst>
          </p:cNvPr>
          <p:cNvSpPr/>
          <p:nvPr/>
        </p:nvSpPr>
        <p:spPr>
          <a:xfrm>
            <a:off x="4331160" y="2533529"/>
            <a:ext cx="3084892" cy="572528"/>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lstStyle/>
          <a:p>
            <a:r>
              <a:rPr lang="en-IN" sz="2800" dirty="0">
                <a:solidFill>
                  <a:schemeClr val="bg1"/>
                </a:solidFill>
              </a:rPr>
              <a:t>2110030087</a:t>
            </a:r>
            <a:endParaRPr lang="en-IN" sz="2800" dirty="0"/>
          </a:p>
        </p:txBody>
      </p:sp>
      <p:sp>
        <p:nvSpPr>
          <p:cNvPr id="11" name="Rectangle: Rounded Corners 10">
            <a:extLst>
              <a:ext uri="{FF2B5EF4-FFF2-40B4-BE49-F238E27FC236}">
                <a16:creationId xmlns:a16="http://schemas.microsoft.com/office/drawing/2014/main" id="{B5EF571E-1568-22EC-E1FF-4E1619E480ED}"/>
              </a:ext>
            </a:extLst>
          </p:cNvPr>
          <p:cNvSpPr/>
          <p:nvPr/>
        </p:nvSpPr>
        <p:spPr>
          <a:xfrm>
            <a:off x="4331160" y="3503350"/>
            <a:ext cx="3084892" cy="572528"/>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txBody>
          <a:bodyPr/>
          <a:lstStyle/>
          <a:p>
            <a:r>
              <a:rPr lang="en-IN" sz="2800" dirty="0">
                <a:solidFill>
                  <a:schemeClr val="bg1"/>
                </a:solidFill>
              </a:rPr>
              <a:t>2110030088</a:t>
            </a:r>
            <a:endParaRPr lang="en-IN" sz="2800" dirty="0"/>
          </a:p>
        </p:txBody>
      </p:sp>
      <p:sp>
        <p:nvSpPr>
          <p:cNvPr id="12" name="Rectangle: Rounded Corners 11">
            <a:extLst>
              <a:ext uri="{FF2B5EF4-FFF2-40B4-BE49-F238E27FC236}">
                <a16:creationId xmlns:a16="http://schemas.microsoft.com/office/drawing/2014/main" id="{81BA10B0-E352-D495-B5FF-F9E0554D2E18}"/>
              </a:ext>
            </a:extLst>
          </p:cNvPr>
          <p:cNvSpPr/>
          <p:nvPr/>
        </p:nvSpPr>
        <p:spPr>
          <a:xfrm>
            <a:off x="4331160" y="4563848"/>
            <a:ext cx="3084892" cy="572528"/>
          </a:xfrm>
          <a:prstGeom prst="roundRect">
            <a:avLst>
              <a:gd name="adj" fmla="val 10000"/>
            </a:avLst>
          </a:prstGeom>
        </p:spPr>
        <p:style>
          <a:lnRef idx="1">
            <a:schemeClr val="accent4"/>
          </a:lnRef>
          <a:fillRef idx="2">
            <a:schemeClr val="accent4"/>
          </a:fillRef>
          <a:effectRef idx="1">
            <a:schemeClr val="accent4"/>
          </a:effectRef>
          <a:fontRef idx="minor">
            <a:schemeClr val="dk1"/>
          </a:fontRef>
        </p:style>
        <p:txBody>
          <a:bodyPr/>
          <a:lstStyle/>
          <a:p>
            <a:r>
              <a:rPr lang="en-IN" sz="2800" dirty="0">
                <a:solidFill>
                  <a:schemeClr val="bg1"/>
                </a:solidFill>
              </a:rPr>
              <a:t>2110030165</a:t>
            </a:r>
            <a:endParaRPr lang="en-IN" sz="2800" dirty="0"/>
          </a:p>
        </p:txBody>
      </p:sp>
      <p:sp>
        <p:nvSpPr>
          <p:cNvPr id="13" name="Rectangle: Rounded Corners 12">
            <a:extLst>
              <a:ext uri="{FF2B5EF4-FFF2-40B4-BE49-F238E27FC236}">
                <a16:creationId xmlns:a16="http://schemas.microsoft.com/office/drawing/2014/main" id="{E647DB5D-0E8F-1066-BC88-27D7F0924B67}"/>
              </a:ext>
            </a:extLst>
          </p:cNvPr>
          <p:cNvSpPr/>
          <p:nvPr/>
        </p:nvSpPr>
        <p:spPr>
          <a:xfrm>
            <a:off x="8495603" y="2493800"/>
            <a:ext cx="3084892" cy="572528"/>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lstStyle/>
          <a:p>
            <a:r>
              <a:rPr lang="en-IN" sz="2800" dirty="0">
                <a:solidFill>
                  <a:schemeClr val="bg1"/>
                </a:solidFill>
              </a:rPr>
              <a:t>P.SRAVYA</a:t>
            </a:r>
            <a:endParaRPr lang="en-IN" sz="2800" dirty="0"/>
          </a:p>
        </p:txBody>
      </p:sp>
      <p:sp>
        <p:nvSpPr>
          <p:cNvPr id="14" name="Rectangle: Rounded Corners 13">
            <a:extLst>
              <a:ext uri="{FF2B5EF4-FFF2-40B4-BE49-F238E27FC236}">
                <a16:creationId xmlns:a16="http://schemas.microsoft.com/office/drawing/2014/main" id="{30E69B2C-94AF-A06B-2575-38254129D480}"/>
              </a:ext>
            </a:extLst>
          </p:cNvPr>
          <p:cNvSpPr/>
          <p:nvPr/>
        </p:nvSpPr>
        <p:spPr>
          <a:xfrm>
            <a:off x="4331160" y="5666460"/>
            <a:ext cx="3084892" cy="57252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txBody>
          <a:bodyPr/>
          <a:lstStyle/>
          <a:p>
            <a:r>
              <a:rPr lang="en-IN" sz="2800" dirty="0">
                <a:solidFill>
                  <a:schemeClr val="bg1"/>
                </a:solidFill>
              </a:rPr>
              <a:t>2110030178</a:t>
            </a:r>
            <a:endParaRPr lang="en-IN" sz="2800" dirty="0"/>
          </a:p>
        </p:txBody>
      </p:sp>
      <p:sp>
        <p:nvSpPr>
          <p:cNvPr id="16" name="Rectangle: Rounded Corners 15">
            <a:extLst>
              <a:ext uri="{FF2B5EF4-FFF2-40B4-BE49-F238E27FC236}">
                <a16:creationId xmlns:a16="http://schemas.microsoft.com/office/drawing/2014/main" id="{12F61FA4-684E-3A78-3D88-8C2FB34CA725}"/>
              </a:ext>
            </a:extLst>
          </p:cNvPr>
          <p:cNvSpPr/>
          <p:nvPr/>
        </p:nvSpPr>
        <p:spPr>
          <a:xfrm>
            <a:off x="8495603" y="3517737"/>
            <a:ext cx="3084892" cy="572528"/>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txBody>
          <a:bodyPr/>
          <a:lstStyle/>
          <a:p>
            <a:r>
              <a:rPr lang="en-IN" sz="2800" dirty="0">
                <a:solidFill>
                  <a:schemeClr val="bg1"/>
                </a:solidFill>
              </a:rPr>
              <a:t>T.NIHARIKA</a:t>
            </a:r>
            <a:endParaRPr lang="en-IN" sz="2800" dirty="0"/>
          </a:p>
        </p:txBody>
      </p:sp>
      <p:sp>
        <p:nvSpPr>
          <p:cNvPr id="17" name="Rectangle: Rounded Corners 16">
            <a:extLst>
              <a:ext uri="{FF2B5EF4-FFF2-40B4-BE49-F238E27FC236}">
                <a16:creationId xmlns:a16="http://schemas.microsoft.com/office/drawing/2014/main" id="{8787C7C1-42A3-EB06-01CE-D6756424237E}"/>
              </a:ext>
            </a:extLst>
          </p:cNvPr>
          <p:cNvSpPr/>
          <p:nvPr/>
        </p:nvSpPr>
        <p:spPr>
          <a:xfrm>
            <a:off x="8562278" y="5640013"/>
            <a:ext cx="3084892" cy="57252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txBody>
          <a:bodyPr/>
          <a:lstStyle/>
          <a:p>
            <a:r>
              <a:rPr lang="en-IN" sz="2800" dirty="0">
                <a:solidFill>
                  <a:schemeClr val="bg1"/>
                </a:solidFill>
              </a:rPr>
              <a:t>CH.JAYASREE </a:t>
            </a:r>
            <a:endParaRPr lang="en-IN" sz="2800" dirty="0"/>
          </a:p>
        </p:txBody>
      </p:sp>
      <p:sp>
        <p:nvSpPr>
          <p:cNvPr id="18" name="Rectangle: Rounded Corners 17">
            <a:extLst>
              <a:ext uri="{FF2B5EF4-FFF2-40B4-BE49-F238E27FC236}">
                <a16:creationId xmlns:a16="http://schemas.microsoft.com/office/drawing/2014/main" id="{5BC819AD-9FBB-B5CE-5CAC-1CB48E4AA692}"/>
              </a:ext>
            </a:extLst>
          </p:cNvPr>
          <p:cNvSpPr/>
          <p:nvPr/>
        </p:nvSpPr>
        <p:spPr>
          <a:xfrm>
            <a:off x="8495603" y="4616076"/>
            <a:ext cx="3084892" cy="572528"/>
          </a:xfrm>
          <a:prstGeom prst="roundRect">
            <a:avLst>
              <a:gd name="adj" fmla="val 10000"/>
            </a:avLst>
          </a:prstGeom>
        </p:spPr>
        <p:style>
          <a:lnRef idx="1">
            <a:schemeClr val="accent4"/>
          </a:lnRef>
          <a:fillRef idx="2">
            <a:schemeClr val="accent4"/>
          </a:fillRef>
          <a:effectRef idx="1">
            <a:schemeClr val="accent4"/>
          </a:effectRef>
          <a:fontRef idx="minor">
            <a:schemeClr val="dk1"/>
          </a:fontRef>
        </p:style>
        <p:txBody>
          <a:bodyPr/>
          <a:lstStyle/>
          <a:p>
            <a:r>
              <a:rPr lang="en-IN" sz="2800" dirty="0">
                <a:solidFill>
                  <a:schemeClr val="bg1"/>
                </a:solidFill>
              </a:rPr>
              <a:t>B.LAHARI</a:t>
            </a:r>
            <a:endParaRPr lang="en-IN" sz="2800" dirty="0"/>
          </a:p>
        </p:txBody>
      </p:sp>
      <p:pic>
        <p:nvPicPr>
          <p:cNvPr id="5" name="Graphic 4" descr="Cheers">
            <a:extLst>
              <a:ext uri="{FF2B5EF4-FFF2-40B4-BE49-F238E27FC236}">
                <a16:creationId xmlns:a16="http://schemas.microsoft.com/office/drawing/2014/main" id="{52B972F6-D755-3CEA-4018-28297E287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7124" y="280334"/>
            <a:ext cx="914400" cy="914400"/>
          </a:xfrm>
          <a:prstGeom prst="rect">
            <a:avLst/>
          </a:prstGeom>
        </p:spPr>
      </p:pic>
    </p:spTree>
    <p:extLst>
      <p:ext uri="{BB962C8B-B14F-4D97-AF65-F5344CB8AC3E}">
        <p14:creationId xmlns:p14="http://schemas.microsoft.com/office/powerpoint/2010/main" val="267776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13008" y="206188"/>
            <a:ext cx="5728451" cy="941294"/>
          </a:xfrm>
        </p:spPr>
        <p:txBody>
          <a:bodyPr>
            <a:normAutofit fontScale="90000"/>
          </a:bodyPr>
          <a:lstStyle/>
          <a:p>
            <a:br>
              <a:rPr lang="en-US" sz="2800" dirty="0">
                <a:solidFill>
                  <a:schemeClr val="accent4"/>
                </a:solidFill>
                <a:latin typeface="Times New Roman" panose="02020603050405020304" pitchFamily="18" charset="0"/>
                <a:cs typeface="Times New Roman" panose="02020603050405020304" pitchFamily="18" charset="0"/>
              </a:rPr>
            </a:br>
            <a:r>
              <a:rPr lang="en-US" sz="2800" dirty="0">
                <a:solidFill>
                  <a:schemeClr val="accent4"/>
                </a:solidFill>
                <a:latin typeface="Times New Roman" panose="02020603050405020304" pitchFamily="18" charset="0"/>
                <a:cs typeface="Times New Roman" panose="02020603050405020304" pitchFamily="18" charset="0"/>
              </a:rPr>
              <a:t>WHAT IS ORPHANAGE MANAGEMENT SYSTEM</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708212" y="1530220"/>
            <a:ext cx="7077674" cy="4673357"/>
          </a:xfrm>
        </p:spPr>
        <p:txBody>
          <a:bodyPr/>
          <a:lstStyle/>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system designed to keep record of the orphans in the Orphanage in the home.</a:t>
            </a: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comprises the create new user and log in, orphan's basic details, medical information and a search bar to easily find a particular orphan.</a:t>
            </a: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Orphanage information system is keen on the management of orphan homes, they are the most valued or important records of orphans, and their transactions are needed to be kept forb future reference. </a:t>
            </a:r>
          </a:p>
        </p:txBody>
      </p:sp>
      <p:pic>
        <p:nvPicPr>
          <p:cNvPr id="7" name="Graphic 6" descr="Presentation with checklist">
            <a:extLst>
              <a:ext uri="{FF2B5EF4-FFF2-40B4-BE49-F238E27FC236}">
                <a16:creationId xmlns:a16="http://schemas.microsoft.com/office/drawing/2014/main" id="{96C5BA3A-00D6-992C-15D5-A166EF431D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7143" y="-2923006"/>
            <a:ext cx="458743" cy="458743"/>
          </a:xfrm>
          <a:prstGeom prst="rect">
            <a:avLst/>
          </a:prstGeom>
        </p:spPr>
      </p:pic>
      <p:pic>
        <p:nvPicPr>
          <p:cNvPr id="1026" name="Picture 2" descr="Orphanage Logo Stock Illustrations – 681 Orphanage Logo Stock  Illustrations, Vectors &amp; Clipart - Dreamstime">
            <a:extLst>
              <a:ext uri="{FF2B5EF4-FFF2-40B4-BE49-F238E27FC236}">
                <a16:creationId xmlns:a16="http://schemas.microsoft.com/office/drawing/2014/main" id="{BF0AD9E6-9B90-9BB2-1BD6-99A20A437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345" y="373336"/>
            <a:ext cx="1075177" cy="107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1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1100-E09D-A7CB-F143-930F61D1F795}"/>
              </a:ext>
            </a:extLst>
          </p:cNvPr>
          <p:cNvSpPr>
            <a:spLocks noGrp="1"/>
          </p:cNvSpPr>
          <p:nvPr>
            <p:ph type="title"/>
          </p:nvPr>
        </p:nvSpPr>
        <p:spPr>
          <a:xfrm>
            <a:off x="2890647" y="279918"/>
            <a:ext cx="8232648" cy="1291343"/>
          </a:xfrm>
        </p:spPr>
        <p:txBody>
          <a:bodyPr>
            <a:normAutofit/>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PROBLEM STATEMENT</a:t>
            </a:r>
            <a:endParaRPr lang="en-IN"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6F4BFB6-3318-52C8-5973-F5FD60E1281E}"/>
              </a:ext>
            </a:extLst>
          </p:cNvPr>
          <p:cNvSpPr>
            <a:spLocks noGrp="1"/>
          </p:cNvSpPr>
          <p:nvPr>
            <p:ph type="body" sz="quarter" idx="16"/>
          </p:nvPr>
        </p:nvSpPr>
        <p:spPr>
          <a:xfrm>
            <a:off x="3044952" y="1571261"/>
            <a:ext cx="8232648" cy="4304039"/>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orphanage is a place where children without parents' care.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orphanage management system manages the records, planning, and budgeting for the children in the orphanages.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Integrity, transparency, and accountability on these records become a major issue if the records are altered.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also circumstances where children are lost and then accommodated in the orphanages.</a:t>
            </a:r>
          </a:p>
          <a:p>
            <a:endParaRPr lang="en-IN" dirty="0"/>
          </a:p>
        </p:txBody>
      </p:sp>
      <p:sp>
        <p:nvSpPr>
          <p:cNvPr id="11" name="Slide Number Placeholder 10">
            <a:extLst>
              <a:ext uri="{FF2B5EF4-FFF2-40B4-BE49-F238E27FC236}">
                <a16:creationId xmlns:a16="http://schemas.microsoft.com/office/drawing/2014/main" id="{0D305428-C4E1-EEAF-67B2-29262DFA55F0}"/>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15653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5727-5C0E-BD5C-8E54-C514DAE36329}"/>
              </a:ext>
            </a:extLst>
          </p:cNvPr>
          <p:cNvSpPr>
            <a:spLocks noGrp="1"/>
          </p:cNvSpPr>
          <p:nvPr>
            <p:ph type="title"/>
          </p:nvPr>
        </p:nvSpPr>
        <p:spPr>
          <a:xfrm>
            <a:off x="1478553" y="395795"/>
            <a:ext cx="10101942" cy="1325880"/>
          </a:xfrm>
        </p:spPr>
        <p:txBody>
          <a:bodyPr>
            <a:normAutofit fontScale="90000"/>
          </a:bodyPr>
          <a:lstStyle/>
          <a:p>
            <a:r>
              <a:rPr lang="en-IN" sz="4000" b="1" dirty="0">
                <a:solidFill>
                  <a:schemeClr val="accent3"/>
                </a:solidFill>
                <a:latin typeface="Times New Roman" panose="02020603050405020304" pitchFamily="18" charset="0"/>
                <a:cs typeface="Times New Roman" panose="02020603050405020304" pitchFamily="18" charset="0"/>
              </a:rPr>
              <a:t>PROBLEMS IN PRESENT EXISTING SYSTEM</a:t>
            </a:r>
            <a:br>
              <a:rPr lang="en-IN" sz="4400" b="1" dirty="0">
                <a:solidFill>
                  <a:schemeClr val="accent3"/>
                </a:solidFill>
                <a:latin typeface="Times New Roman" panose="02020603050405020304" pitchFamily="18" charset="0"/>
                <a:cs typeface="Times New Roman" panose="02020603050405020304" pitchFamily="18" charset="0"/>
              </a:rPr>
            </a:br>
            <a:br>
              <a:rPr lang="en-IN" sz="4400" b="1" dirty="0">
                <a:solidFill>
                  <a:schemeClr val="accent3"/>
                </a:solidFill>
                <a:latin typeface="Times New Roman" panose="02020603050405020304" pitchFamily="18" charset="0"/>
                <a:cs typeface="Times New Roman" panose="02020603050405020304" pitchFamily="18" charset="0"/>
              </a:rPr>
            </a:br>
            <a:br>
              <a:rPr lang="en-IN" sz="4400" b="1" dirty="0">
                <a:solidFill>
                  <a:schemeClr val="accent3"/>
                </a:solidFill>
                <a:latin typeface="Times New Roman" panose="02020603050405020304" pitchFamily="18" charset="0"/>
                <a:cs typeface="Times New Roman" panose="02020603050405020304" pitchFamily="18" charset="0"/>
              </a:rPr>
            </a:br>
            <a:br>
              <a:rPr lang="en-IN" sz="4400" b="1" dirty="0">
                <a:solidFill>
                  <a:schemeClr val="accent3"/>
                </a:solidFill>
                <a:latin typeface="Times New Roman" panose="02020603050405020304" pitchFamily="18" charset="0"/>
                <a:cs typeface="Times New Roman" panose="02020603050405020304" pitchFamily="18" charset="0"/>
              </a:rPr>
            </a:br>
            <a:br>
              <a:rPr lang="en-IN" sz="4400" b="1" dirty="0">
                <a:solidFill>
                  <a:schemeClr val="accent3"/>
                </a:solidFill>
                <a:latin typeface="Times New Roman" panose="02020603050405020304" pitchFamily="18" charset="0"/>
                <a:cs typeface="Times New Roman" panose="02020603050405020304" pitchFamily="18" charset="0"/>
              </a:rPr>
            </a:br>
            <a:endParaRPr lang="en-IN" dirty="0"/>
          </a:p>
        </p:txBody>
      </p:sp>
      <p:sp>
        <p:nvSpPr>
          <p:cNvPr id="14" name="Slide Number Placeholder 13">
            <a:extLst>
              <a:ext uri="{FF2B5EF4-FFF2-40B4-BE49-F238E27FC236}">
                <a16:creationId xmlns:a16="http://schemas.microsoft.com/office/drawing/2014/main" id="{FF3C4BCE-614F-5F8B-E727-E81501086648}"/>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15" name="Content Placeholder 14">
            <a:extLst>
              <a:ext uri="{FF2B5EF4-FFF2-40B4-BE49-F238E27FC236}">
                <a16:creationId xmlns:a16="http://schemas.microsoft.com/office/drawing/2014/main" id="{A3BD97CB-0805-C09A-0D6A-4666473E95C1}"/>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2103120" y="2220807"/>
            <a:ext cx="7803556" cy="3097036"/>
          </a:xfrm>
          <a:prstGeom prst="rect">
            <a:avLst/>
          </a:prstGeom>
        </p:spPr>
      </p:pic>
    </p:spTree>
    <p:extLst>
      <p:ext uri="{BB962C8B-B14F-4D97-AF65-F5344CB8AC3E}">
        <p14:creationId xmlns:p14="http://schemas.microsoft.com/office/powerpoint/2010/main" val="424173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3E48-BDD3-97CF-5740-0A748C632760}"/>
              </a:ext>
            </a:extLst>
          </p:cNvPr>
          <p:cNvSpPr>
            <a:spLocks noGrp="1"/>
          </p:cNvSpPr>
          <p:nvPr>
            <p:ph type="title"/>
          </p:nvPr>
        </p:nvSpPr>
        <p:spPr>
          <a:xfrm>
            <a:off x="2259873" y="255608"/>
            <a:ext cx="9617995" cy="1325880"/>
          </a:xfrm>
        </p:spPr>
        <p:txBody>
          <a:bodyPr>
            <a:normAutofit/>
          </a:bodyPr>
          <a:lstStyle/>
          <a:p>
            <a:pPr algn="ctr"/>
            <a:r>
              <a:rPr lang="en-US" sz="3600" dirty="0">
                <a:latin typeface="Times New Roman" panose="02020603050405020304" pitchFamily="18" charset="0"/>
                <a:cs typeface="Times New Roman" panose="02020603050405020304" pitchFamily="18" charset="0"/>
              </a:rPr>
              <a:t>PROOFS SUPPORTING THE PROBLEMS IN EXISTING SYSTEM</a:t>
            </a:r>
            <a:endParaRPr lang="en-IN" sz="360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FADF8613-1AFF-ABCC-9E6E-4C9864D8B0F8}"/>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15" name="Picture 14">
            <a:extLst>
              <a:ext uri="{FF2B5EF4-FFF2-40B4-BE49-F238E27FC236}">
                <a16:creationId xmlns:a16="http://schemas.microsoft.com/office/drawing/2014/main" id="{1D1EA794-6C97-5763-3563-8EC3E429733C}"/>
              </a:ext>
            </a:extLst>
          </p:cNvPr>
          <p:cNvPicPr>
            <a:picLocks noChangeAspect="1"/>
          </p:cNvPicPr>
          <p:nvPr/>
        </p:nvPicPr>
        <p:blipFill>
          <a:blip r:embed="rId2">
            <a:duotone>
              <a:prstClr val="black"/>
              <a:schemeClr val="accent5">
                <a:tint val="45000"/>
                <a:satMod val="400000"/>
              </a:schemeClr>
            </a:duotone>
          </a:blip>
          <a:stretch>
            <a:fillRect/>
          </a:stretch>
        </p:blipFill>
        <p:spPr>
          <a:xfrm>
            <a:off x="4379166" y="2220892"/>
            <a:ext cx="7498702" cy="4381500"/>
          </a:xfrm>
          <a:prstGeom prst="rect">
            <a:avLst/>
          </a:prstGeom>
        </p:spPr>
      </p:pic>
    </p:spTree>
    <p:extLst>
      <p:ext uri="{BB962C8B-B14F-4D97-AF65-F5344CB8AC3E}">
        <p14:creationId xmlns:p14="http://schemas.microsoft.com/office/powerpoint/2010/main" val="330563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9BB6FB-FECF-686A-11D3-13632077A2B1}"/>
              </a:ext>
            </a:extLst>
          </p:cNvPr>
          <p:cNvSpPr txBox="1"/>
          <p:nvPr/>
        </p:nvSpPr>
        <p:spPr>
          <a:xfrm>
            <a:off x="2295331" y="380036"/>
            <a:ext cx="989666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dirty="0"/>
              <a:t>                              https://ijisrt.com/wp-content/uploads/2019/03/IJISRT19FB200.pdf</a:t>
            </a:r>
          </a:p>
        </p:txBody>
      </p:sp>
      <p:sp>
        <p:nvSpPr>
          <p:cNvPr id="3" name="TextBox 2">
            <a:extLst>
              <a:ext uri="{FF2B5EF4-FFF2-40B4-BE49-F238E27FC236}">
                <a16:creationId xmlns:a16="http://schemas.microsoft.com/office/drawing/2014/main" id="{195D9D3E-0153-1E69-318D-36979CBC1C58}"/>
              </a:ext>
            </a:extLst>
          </p:cNvPr>
          <p:cNvSpPr txBox="1"/>
          <p:nvPr/>
        </p:nvSpPr>
        <p:spPr>
          <a:xfrm>
            <a:off x="5542471" y="1500390"/>
            <a:ext cx="6098874" cy="3693319"/>
          </a:xfrm>
          <a:prstGeom prst="rect">
            <a:avLst/>
          </a:prstGeom>
          <a:solidFill>
            <a:schemeClr val="accent1">
              <a:lumMod val="20000"/>
              <a:lumOff val="80000"/>
            </a:schemeClr>
          </a:solidFill>
        </p:spPr>
        <p:txBody>
          <a:bodyPr wrap="square">
            <a:spAutoFit/>
          </a:bodyPr>
          <a:lstStyle/>
          <a:p>
            <a:r>
              <a:rPr lang="en-US" dirty="0"/>
              <a:t>ANALYSIS OF EXISTING SYSTEM:</a:t>
            </a:r>
          </a:p>
          <a:p>
            <a:r>
              <a:rPr lang="en-US" dirty="0"/>
              <a:t>House of hope is a fast-growing orphanage, which uses a manual method of storing information about orphans i.e., the use of paper and files in keeping the record of all orphans. This method is quite tedious and prone to error because manual system depends absolutely on human effort. The orphanage home currently lacks space for physical data storage due to the increasing number of orphans coming to the orphanage home due to the crisis in Jos. They are finding it difficult to manage the large amount of paperwork. The manual system takes longer time to generate report, also maintaining the system is quite expensive.</a:t>
            </a:r>
            <a:endParaRPr lang="en-IN" dirty="0"/>
          </a:p>
        </p:txBody>
      </p:sp>
    </p:spTree>
    <p:extLst>
      <p:ext uri="{BB962C8B-B14F-4D97-AF65-F5344CB8AC3E}">
        <p14:creationId xmlns:p14="http://schemas.microsoft.com/office/powerpoint/2010/main" val="20747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01EF-9C6F-C0D1-C95C-B14D56B477FC}"/>
              </a:ext>
            </a:extLst>
          </p:cNvPr>
          <p:cNvSpPr>
            <a:spLocks noGrp="1"/>
          </p:cNvSpPr>
          <p:nvPr>
            <p:ph type="title"/>
          </p:nvPr>
        </p:nvSpPr>
        <p:spPr>
          <a:xfrm>
            <a:off x="1767179" y="254303"/>
            <a:ext cx="9725026" cy="734742"/>
          </a:xfrm>
        </p:spPr>
        <p:txBody>
          <a:bodyPr>
            <a:normAutofit/>
          </a:bodyPr>
          <a:lstStyle/>
          <a:p>
            <a:r>
              <a:rPr lang="en-US" sz="3600" dirty="0">
                <a:latin typeface="Times New Roman" panose="02020603050405020304" pitchFamily="18" charset="0"/>
                <a:cs typeface="Times New Roman" panose="02020603050405020304" pitchFamily="18" charset="0"/>
              </a:rPr>
              <a:t>               PROPOSED ALGORITHM</a:t>
            </a:r>
            <a:endParaRPr lang="en-IN" sz="3600"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3736FDC-3ADA-86B1-F3BF-595AB82DE2F0}"/>
              </a:ext>
            </a:extLst>
          </p:cNvPr>
          <p:cNvSpPr>
            <a:spLocks noGrp="1"/>
          </p:cNvSpPr>
          <p:nvPr>
            <p:ph sz="half" idx="2"/>
          </p:nvPr>
        </p:nvSpPr>
        <p:spPr>
          <a:xfrm>
            <a:off x="1888476" y="1352939"/>
            <a:ext cx="9692019" cy="4879909"/>
          </a:xfrm>
        </p:spPr>
        <p: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Orphanages are increasing day to basis simultaneously the helping hands are also increasing in the higher range.</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practical difficulty is finding out the real orphans and less knowledge about the donation details. </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we are developing an Application to help to reach the needy orphans by volunteer donations.</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allows the users to search and find the orphanages on the internet and then they can donate to the orphanages whichever they want.</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Motive of our paper is to eliminate the drawback of the previous application and to help orphans to the full extent. </a:t>
            </a:r>
          </a:p>
          <a:p>
            <a:endParaRPr lang="en-IN" dirty="0"/>
          </a:p>
        </p:txBody>
      </p:sp>
      <p:sp>
        <p:nvSpPr>
          <p:cNvPr id="14" name="Slide Number Placeholder 13">
            <a:extLst>
              <a:ext uri="{FF2B5EF4-FFF2-40B4-BE49-F238E27FC236}">
                <a16:creationId xmlns:a16="http://schemas.microsoft.com/office/drawing/2014/main" id="{2821CC83-0D10-879C-5362-4074237667BD}"/>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338496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837764" y="466166"/>
            <a:ext cx="9439835" cy="1093694"/>
          </a:xfrm>
        </p:spPr>
        <p:txBody>
          <a:bodyPr/>
          <a:lstStyle/>
          <a:p>
            <a:r>
              <a:rPr lang="en-ZA" dirty="0">
                <a:solidFill>
                  <a:schemeClr val="accent4">
                    <a:lumMod val="75000"/>
                  </a:schemeClr>
                </a:solidFill>
              </a:rPr>
              <a:t>            LITERATURE REVIEW</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479176" y="1398495"/>
            <a:ext cx="10443883" cy="4500282"/>
          </a:xfrm>
        </p:spPr>
        <p:txBody>
          <a:bodyPr>
            <a:normAutofit fontScale="85000" lnSpcReduction="10000"/>
          </a:bodyPr>
          <a:lstStyle/>
          <a:p>
            <a:pPr algn="l"/>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Orphanage Management System is software which is helpful for Service people as well as the admin authorities.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the current system all the activities are done manually.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very time consuming and costly. Our Orphanage Management System deals with the various activities related to the orphanage.</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Achieving this objective is difficult using a manual system as the information is scattered, can be redundant and collecting relevant information may be very time consuming.</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Orphanage and Donation Management System project aims at satisfying the requirements of needy organizations through donations over the net.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application shall ask the user/donor to register his/her details into the system and then he/she can login and put-up items to donate.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Similarly, organizations can register in the system and then put up their item requirements. Also, a donor can view the list of items put up by seekers and can donate the same, if possible.</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Graphic 8" descr="Document">
            <a:extLst>
              <a:ext uri="{FF2B5EF4-FFF2-40B4-BE49-F238E27FC236}">
                <a16:creationId xmlns:a16="http://schemas.microsoft.com/office/drawing/2014/main" id="{FB875D39-1AE4-7C49-B029-0592D5FD59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7412" y="357368"/>
            <a:ext cx="806824" cy="806824"/>
          </a:xfrm>
          <a:prstGeom prst="rect">
            <a:avLst/>
          </a:prstGeom>
        </p:spPr>
      </p:pic>
    </p:spTree>
    <p:extLst>
      <p:ext uri="{BB962C8B-B14F-4D97-AF65-F5344CB8AC3E}">
        <p14:creationId xmlns:p14="http://schemas.microsoft.com/office/powerpoint/2010/main" val="1849116271"/>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611</TotalTime>
  <Words>944</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Calibri</vt:lpstr>
      <vt:lpstr>Times New Roman</vt:lpstr>
      <vt:lpstr>Wingdings</vt:lpstr>
      <vt:lpstr>Office Theme</vt:lpstr>
      <vt:lpstr>ORPHANAGE MANAGEMENT SYSTEM</vt:lpstr>
      <vt:lpstr>                                                         </vt:lpstr>
      <vt:lpstr> WHAT IS ORPHANAGE MANAGEMENT SYSTEM</vt:lpstr>
      <vt:lpstr>          PROBLEM STATEMENT</vt:lpstr>
      <vt:lpstr>PROBLEMS IN PRESENT EXISTING SYSTEM     </vt:lpstr>
      <vt:lpstr>PROOFS SUPPORTING THE PROBLEMS IN EXISTING SYSTEM</vt:lpstr>
      <vt:lpstr>PowerPoint Presentation</vt:lpstr>
      <vt:lpstr>               PROPOSED ALGORITHM</vt:lpstr>
      <vt:lpstr>            LITERATURE REVIEW</vt:lpstr>
      <vt:lpstr>       DESIGN MODELLING DIAGRAMS   </vt:lpstr>
      <vt:lpstr>       DESIGN MODELLING DIAGRAMS   </vt:lpstr>
      <vt:lpstr>PROJECT REQUIREMENTS</vt:lpstr>
      <vt:lpstr>                  GITHUB SETUP </vt:lpstr>
      <vt:lpstr>DATA SET COLLECTION</vt:lpstr>
      <vt:lpstr>TOOLS REQUIRED</vt:lpstr>
      <vt:lpstr>      REFERENCES</vt:lpstr>
      <vt:lpstr>                             WORK ALLOCATION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betavolulahary@gmail.com</dc:creator>
  <cp:lastModifiedBy>JAYASREE CHALLA</cp:lastModifiedBy>
  <cp:revision>14</cp:revision>
  <dcterms:created xsi:type="dcterms:W3CDTF">2022-06-22T05:36:35Z</dcterms:created>
  <dcterms:modified xsi:type="dcterms:W3CDTF">2022-08-15T10:09:22Z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