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1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09" r:id="rId1"/>
  </p:sldMasterIdLst>
  <p:notesMasterIdLst>
    <p:notesMasterId r:id="rId57"/>
  </p:notesMasterIdLst>
  <p:handoutMasterIdLst>
    <p:handoutMasterId r:id="rId58"/>
  </p:handoutMasterIdLst>
  <p:sldIdLst>
    <p:sldId id="638" r:id="rId2"/>
    <p:sldId id="487" r:id="rId3"/>
    <p:sldId id="514" r:id="rId4"/>
    <p:sldId id="515" r:id="rId5"/>
    <p:sldId id="516" r:id="rId6"/>
    <p:sldId id="517" r:id="rId7"/>
    <p:sldId id="519" r:id="rId8"/>
    <p:sldId id="518" r:id="rId9"/>
    <p:sldId id="520" r:id="rId10"/>
    <p:sldId id="521" r:id="rId11"/>
    <p:sldId id="523" r:id="rId12"/>
    <p:sldId id="524" r:id="rId13"/>
    <p:sldId id="525" r:id="rId14"/>
    <p:sldId id="526" r:id="rId15"/>
    <p:sldId id="527" r:id="rId16"/>
    <p:sldId id="528" r:id="rId17"/>
    <p:sldId id="529" r:id="rId18"/>
    <p:sldId id="530" r:id="rId19"/>
    <p:sldId id="531" r:id="rId20"/>
    <p:sldId id="532" r:id="rId21"/>
    <p:sldId id="533" r:id="rId22"/>
    <p:sldId id="534" r:id="rId23"/>
    <p:sldId id="535" r:id="rId24"/>
    <p:sldId id="536" r:id="rId25"/>
    <p:sldId id="539" r:id="rId26"/>
    <p:sldId id="540" r:id="rId27"/>
    <p:sldId id="542" r:id="rId28"/>
    <p:sldId id="543" r:id="rId29"/>
    <p:sldId id="546" r:id="rId30"/>
    <p:sldId id="547" r:id="rId31"/>
    <p:sldId id="548" r:id="rId32"/>
    <p:sldId id="549" r:id="rId33"/>
    <p:sldId id="575" r:id="rId34"/>
    <p:sldId id="550" r:id="rId35"/>
    <p:sldId id="551" r:id="rId36"/>
    <p:sldId id="552" r:id="rId37"/>
    <p:sldId id="554" r:id="rId38"/>
    <p:sldId id="555" r:id="rId39"/>
    <p:sldId id="556" r:id="rId40"/>
    <p:sldId id="557" r:id="rId41"/>
    <p:sldId id="558" r:id="rId42"/>
    <p:sldId id="567" r:id="rId43"/>
    <p:sldId id="560" r:id="rId44"/>
    <p:sldId id="561" r:id="rId45"/>
    <p:sldId id="562" r:id="rId46"/>
    <p:sldId id="563" r:id="rId47"/>
    <p:sldId id="568" r:id="rId48"/>
    <p:sldId id="565" r:id="rId49"/>
    <p:sldId id="576" r:id="rId50"/>
    <p:sldId id="569" r:id="rId51"/>
    <p:sldId id="570" r:id="rId52"/>
    <p:sldId id="572" r:id="rId53"/>
    <p:sldId id="571" r:id="rId54"/>
    <p:sldId id="573" r:id="rId55"/>
    <p:sldId id="512" r:id="rId5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  <a:srgbClr val="D3A600"/>
    <a:srgbClr val="333399"/>
    <a:srgbClr val="FFCB05"/>
    <a:srgbClr val="FF9900"/>
    <a:srgbClr val="00274C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67"/>
    <p:restoredTop sz="96327"/>
  </p:normalViewPr>
  <p:slideViewPr>
    <p:cSldViewPr>
      <p:cViewPr varScale="1">
        <p:scale>
          <a:sx n="157" d="100"/>
          <a:sy n="157" d="100"/>
        </p:scale>
        <p:origin x="2226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of. Wang Fangxin (SSE)" userId="ce1f3ee1-525b-4f0b-8f12-bc5b2dd7d371" providerId="ADAL" clId="{1669CE66-E1F7-4826-86F0-2451CDBD41B7}"/>
    <pc:docChg chg="custSel modSld">
      <pc:chgData name="Prof. Wang Fangxin (SSE)" userId="ce1f3ee1-525b-4f0b-8f12-bc5b2dd7d371" providerId="ADAL" clId="{1669CE66-E1F7-4826-86F0-2451CDBD41B7}" dt="2022-10-19T15:47:15.391" v="25" actId="478"/>
      <pc:docMkLst>
        <pc:docMk/>
      </pc:docMkLst>
      <pc:sldChg chg="delSp mod">
        <pc:chgData name="Prof. Wang Fangxin (SSE)" userId="ce1f3ee1-525b-4f0b-8f12-bc5b2dd7d371" providerId="ADAL" clId="{1669CE66-E1F7-4826-86F0-2451CDBD41B7}" dt="2022-10-19T15:46:38.616" v="24" actId="478"/>
        <pc:sldMkLst>
          <pc:docMk/>
          <pc:sldMk cId="124938130" sldId="512"/>
        </pc:sldMkLst>
        <pc:inkChg chg="del">
          <ac:chgData name="Prof. Wang Fangxin (SSE)" userId="ce1f3ee1-525b-4f0b-8f12-bc5b2dd7d371" providerId="ADAL" clId="{1669CE66-E1F7-4826-86F0-2451CDBD41B7}" dt="2022-10-19T15:46:38.616" v="24" actId="478"/>
          <ac:inkMkLst>
            <pc:docMk/>
            <pc:sldMk cId="124938130" sldId="512"/>
            <ac:inkMk id="4" creationId="{FA865C6C-A468-C149-A2EF-B78008742421}"/>
          </ac:inkMkLst>
        </pc:inkChg>
      </pc:sldChg>
      <pc:sldChg chg="delSp mod">
        <pc:chgData name="Prof. Wang Fangxin (SSE)" userId="ce1f3ee1-525b-4f0b-8f12-bc5b2dd7d371" providerId="ADAL" clId="{1669CE66-E1F7-4826-86F0-2451CDBD41B7}" dt="2022-10-19T15:19:05.797" v="0" actId="478"/>
        <pc:sldMkLst>
          <pc:docMk/>
          <pc:sldMk cId="585393583" sldId="515"/>
        </pc:sldMkLst>
        <pc:inkChg chg="del">
          <ac:chgData name="Prof. Wang Fangxin (SSE)" userId="ce1f3ee1-525b-4f0b-8f12-bc5b2dd7d371" providerId="ADAL" clId="{1669CE66-E1F7-4826-86F0-2451CDBD41B7}" dt="2022-10-19T15:19:05.797" v="0" actId="478"/>
          <ac:inkMkLst>
            <pc:docMk/>
            <pc:sldMk cId="585393583" sldId="515"/>
            <ac:inkMk id="2" creationId="{48825A12-0671-734D-B3FF-FF54041CE0CE}"/>
          </ac:inkMkLst>
        </pc:inkChg>
      </pc:sldChg>
      <pc:sldChg chg="delSp mod">
        <pc:chgData name="Prof. Wang Fangxin (SSE)" userId="ce1f3ee1-525b-4f0b-8f12-bc5b2dd7d371" providerId="ADAL" clId="{1669CE66-E1F7-4826-86F0-2451CDBD41B7}" dt="2022-10-19T15:22:21.876" v="2" actId="478"/>
        <pc:sldMkLst>
          <pc:docMk/>
          <pc:sldMk cId="792357595" sldId="517"/>
        </pc:sldMkLst>
        <pc:inkChg chg="del">
          <ac:chgData name="Prof. Wang Fangxin (SSE)" userId="ce1f3ee1-525b-4f0b-8f12-bc5b2dd7d371" providerId="ADAL" clId="{1669CE66-E1F7-4826-86F0-2451CDBD41B7}" dt="2022-10-19T15:22:21.876" v="2" actId="478"/>
          <ac:inkMkLst>
            <pc:docMk/>
            <pc:sldMk cId="792357595" sldId="517"/>
            <ac:inkMk id="4" creationId="{FBD1F7C8-FACE-8A47-9133-CAEF712B6EBB}"/>
          </ac:inkMkLst>
        </pc:inkChg>
      </pc:sldChg>
      <pc:sldChg chg="delSp mod">
        <pc:chgData name="Prof. Wang Fangxin (SSE)" userId="ce1f3ee1-525b-4f0b-8f12-bc5b2dd7d371" providerId="ADAL" clId="{1669CE66-E1F7-4826-86F0-2451CDBD41B7}" dt="2022-10-19T15:22:17.366" v="1" actId="478"/>
        <pc:sldMkLst>
          <pc:docMk/>
          <pc:sldMk cId="150876107" sldId="519"/>
        </pc:sldMkLst>
        <pc:inkChg chg="del">
          <ac:chgData name="Prof. Wang Fangxin (SSE)" userId="ce1f3ee1-525b-4f0b-8f12-bc5b2dd7d371" providerId="ADAL" clId="{1669CE66-E1F7-4826-86F0-2451CDBD41B7}" dt="2022-10-19T15:22:17.366" v="1" actId="478"/>
          <ac:inkMkLst>
            <pc:docMk/>
            <pc:sldMk cId="150876107" sldId="519"/>
            <ac:inkMk id="3" creationId="{920E4880-DA8B-EC42-A37B-E973435B8CFF}"/>
          </ac:inkMkLst>
        </pc:inkChg>
      </pc:sldChg>
      <pc:sldChg chg="delSp mod">
        <pc:chgData name="Prof. Wang Fangxin (SSE)" userId="ce1f3ee1-525b-4f0b-8f12-bc5b2dd7d371" providerId="ADAL" clId="{1669CE66-E1F7-4826-86F0-2451CDBD41B7}" dt="2022-10-19T15:27:22.543" v="3" actId="478"/>
        <pc:sldMkLst>
          <pc:docMk/>
          <pc:sldMk cId="873025617" sldId="524"/>
        </pc:sldMkLst>
        <pc:inkChg chg="del">
          <ac:chgData name="Prof. Wang Fangxin (SSE)" userId="ce1f3ee1-525b-4f0b-8f12-bc5b2dd7d371" providerId="ADAL" clId="{1669CE66-E1F7-4826-86F0-2451CDBD41B7}" dt="2022-10-19T15:27:22.543" v="3" actId="478"/>
          <ac:inkMkLst>
            <pc:docMk/>
            <pc:sldMk cId="873025617" sldId="524"/>
            <ac:inkMk id="4" creationId="{BDBDC72B-C75F-B44D-B7C8-886B0F9BC1E4}"/>
          </ac:inkMkLst>
        </pc:inkChg>
      </pc:sldChg>
      <pc:sldChg chg="delSp mod">
        <pc:chgData name="Prof. Wang Fangxin (SSE)" userId="ce1f3ee1-525b-4f0b-8f12-bc5b2dd7d371" providerId="ADAL" clId="{1669CE66-E1F7-4826-86F0-2451CDBD41B7}" dt="2022-10-19T15:29:41.640" v="4" actId="478"/>
        <pc:sldMkLst>
          <pc:docMk/>
          <pc:sldMk cId="266780228" sldId="525"/>
        </pc:sldMkLst>
        <pc:inkChg chg="del">
          <ac:chgData name="Prof. Wang Fangxin (SSE)" userId="ce1f3ee1-525b-4f0b-8f12-bc5b2dd7d371" providerId="ADAL" clId="{1669CE66-E1F7-4826-86F0-2451CDBD41B7}" dt="2022-10-19T15:29:41.640" v="4" actId="478"/>
          <ac:inkMkLst>
            <pc:docMk/>
            <pc:sldMk cId="266780228" sldId="525"/>
            <ac:inkMk id="4" creationId="{41DA1046-F856-BA49-87B7-C4D28B61C223}"/>
          </ac:inkMkLst>
        </pc:inkChg>
      </pc:sldChg>
      <pc:sldChg chg="delSp mod">
        <pc:chgData name="Prof. Wang Fangxin (SSE)" userId="ce1f3ee1-525b-4f0b-8f12-bc5b2dd7d371" providerId="ADAL" clId="{1669CE66-E1F7-4826-86F0-2451CDBD41B7}" dt="2022-10-19T15:29:46.534" v="5" actId="478"/>
        <pc:sldMkLst>
          <pc:docMk/>
          <pc:sldMk cId="1976920707" sldId="526"/>
        </pc:sldMkLst>
        <pc:inkChg chg="del">
          <ac:chgData name="Prof. Wang Fangxin (SSE)" userId="ce1f3ee1-525b-4f0b-8f12-bc5b2dd7d371" providerId="ADAL" clId="{1669CE66-E1F7-4826-86F0-2451CDBD41B7}" dt="2022-10-19T15:29:46.534" v="5" actId="478"/>
          <ac:inkMkLst>
            <pc:docMk/>
            <pc:sldMk cId="1976920707" sldId="526"/>
            <ac:inkMk id="4" creationId="{95FC104D-5003-7B4D-953E-26A77E493CBE}"/>
          </ac:inkMkLst>
        </pc:inkChg>
      </pc:sldChg>
      <pc:sldChg chg="delSp mod">
        <pc:chgData name="Prof. Wang Fangxin (SSE)" userId="ce1f3ee1-525b-4f0b-8f12-bc5b2dd7d371" providerId="ADAL" clId="{1669CE66-E1F7-4826-86F0-2451CDBD41B7}" dt="2022-10-19T15:31:14.038" v="6" actId="478"/>
        <pc:sldMkLst>
          <pc:docMk/>
          <pc:sldMk cId="197012233" sldId="528"/>
        </pc:sldMkLst>
        <pc:inkChg chg="del">
          <ac:chgData name="Prof. Wang Fangxin (SSE)" userId="ce1f3ee1-525b-4f0b-8f12-bc5b2dd7d371" providerId="ADAL" clId="{1669CE66-E1F7-4826-86F0-2451CDBD41B7}" dt="2022-10-19T15:31:14.038" v="6" actId="478"/>
          <ac:inkMkLst>
            <pc:docMk/>
            <pc:sldMk cId="197012233" sldId="528"/>
            <ac:inkMk id="4" creationId="{C6F7B3C8-9F09-9F45-8073-1FA9D665A2A0}"/>
          </ac:inkMkLst>
        </pc:inkChg>
      </pc:sldChg>
      <pc:sldChg chg="delSp mod">
        <pc:chgData name="Prof. Wang Fangxin (SSE)" userId="ce1f3ee1-525b-4f0b-8f12-bc5b2dd7d371" providerId="ADAL" clId="{1669CE66-E1F7-4826-86F0-2451CDBD41B7}" dt="2022-10-19T15:32:32.597" v="7" actId="478"/>
        <pc:sldMkLst>
          <pc:docMk/>
          <pc:sldMk cId="1912300004" sldId="529"/>
        </pc:sldMkLst>
        <pc:inkChg chg="del">
          <ac:chgData name="Prof. Wang Fangxin (SSE)" userId="ce1f3ee1-525b-4f0b-8f12-bc5b2dd7d371" providerId="ADAL" clId="{1669CE66-E1F7-4826-86F0-2451CDBD41B7}" dt="2022-10-19T15:32:32.597" v="7" actId="478"/>
          <ac:inkMkLst>
            <pc:docMk/>
            <pc:sldMk cId="1912300004" sldId="529"/>
            <ac:inkMk id="4" creationId="{D3971909-F5C7-5A45-818B-8758A195DC2B}"/>
          </ac:inkMkLst>
        </pc:inkChg>
      </pc:sldChg>
      <pc:sldChg chg="delSp mod">
        <pc:chgData name="Prof. Wang Fangxin (SSE)" userId="ce1f3ee1-525b-4f0b-8f12-bc5b2dd7d371" providerId="ADAL" clId="{1669CE66-E1F7-4826-86F0-2451CDBD41B7}" dt="2022-10-19T15:33:42.386" v="8" actId="478"/>
        <pc:sldMkLst>
          <pc:docMk/>
          <pc:sldMk cId="223792884" sldId="530"/>
        </pc:sldMkLst>
        <pc:inkChg chg="del">
          <ac:chgData name="Prof. Wang Fangxin (SSE)" userId="ce1f3ee1-525b-4f0b-8f12-bc5b2dd7d371" providerId="ADAL" clId="{1669CE66-E1F7-4826-86F0-2451CDBD41B7}" dt="2022-10-19T15:33:42.386" v="8" actId="478"/>
          <ac:inkMkLst>
            <pc:docMk/>
            <pc:sldMk cId="223792884" sldId="530"/>
            <ac:inkMk id="2" creationId="{C0D0AF58-9473-DF43-AC6A-4695BA38A67B}"/>
          </ac:inkMkLst>
        </pc:inkChg>
      </pc:sldChg>
      <pc:sldChg chg="delSp mod">
        <pc:chgData name="Prof. Wang Fangxin (SSE)" userId="ce1f3ee1-525b-4f0b-8f12-bc5b2dd7d371" providerId="ADAL" clId="{1669CE66-E1F7-4826-86F0-2451CDBD41B7}" dt="2022-10-19T15:36:20.302" v="9" actId="478"/>
        <pc:sldMkLst>
          <pc:docMk/>
          <pc:sldMk cId="1406437040" sldId="533"/>
        </pc:sldMkLst>
        <pc:inkChg chg="del">
          <ac:chgData name="Prof. Wang Fangxin (SSE)" userId="ce1f3ee1-525b-4f0b-8f12-bc5b2dd7d371" providerId="ADAL" clId="{1669CE66-E1F7-4826-86F0-2451CDBD41B7}" dt="2022-10-19T15:36:20.302" v="9" actId="478"/>
          <ac:inkMkLst>
            <pc:docMk/>
            <pc:sldMk cId="1406437040" sldId="533"/>
            <ac:inkMk id="4" creationId="{209D832B-E783-9148-8650-0B08A158BE35}"/>
          </ac:inkMkLst>
        </pc:inkChg>
      </pc:sldChg>
      <pc:sldChg chg="delSp mod">
        <pc:chgData name="Prof. Wang Fangxin (SSE)" userId="ce1f3ee1-525b-4f0b-8f12-bc5b2dd7d371" providerId="ADAL" clId="{1669CE66-E1F7-4826-86F0-2451CDBD41B7}" dt="2022-10-19T15:36:47.323" v="10" actId="478"/>
        <pc:sldMkLst>
          <pc:docMk/>
          <pc:sldMk cId="634828751" sldId="534"/>
        </pc:sldMkLst>
        <pc:inkChg chg="del">
          <ac:chgData name="Prof. Wang Fangxin (SSE)" userId="ce1f3ee1-525b-4f0b-8f12-bc5b2dd7d371" providerId="ADAL" clId="{1669CE66-E1F7-4826-86F0-2451CDBD41B7}" dt="2022-10-19T15:36:47.323" v="10" actId="478"/>
          <ac:inkMkLst>
            <pc:docMk/>
            <pc:sldMk cId="634828751" sldId="534"/>
            <ac:inkMk id="2" creationId="{35193883-E326-0548-8588-1D43EBADA66C}"/>
          </ac:inkMkLst>
        </pc:inkChg>
      </pc:sldChg>
      <pc:sldChg chg="delSp mod">
        <pc:chgData name="Prof. Wang Fangxin (SSE)" userId="ce1f3ee1-525b-4f0b-8f12-bc5b2dd7d371" providerId="ADAL" clId="{1669CE66-E1F7-4826-86F0-2451CDBD41B7}" dt="2022-10-19T15:37:20.537" v="11" actId="478"/>
        <pc:sldMkLst>
          <pc:docMk/>
          <pc:sldMk cId="490002102" sldId="535"/>
        </pc:sldMkLst>
        <pc:inkChg chg="del">
          <ac:chgData name="Prof. Wang Fangxin (SSE)" userId="ce1f3ee1-525b-4f0b-8f12-bc5b2dd7d371" providerId="ADAL" clId="{1669CE66-E1F7-4826-86F0-2451CDBD41B7}" dt="2022-10-19T15:37:20.537" v="11" actId="478"/>
          <ac:inkMkLst>
            <pc:docMk/>
            <pc:sldMk cId="490002102" sldId="535"/>
            <ac:inkMk id="4" creationId="{38C54D6A-6487-964D-9E49-631B60B2F7CA}"/>
          </ac:inkMkLst>
        </pc:inkChg>
      </pc:sldChg>
      <pc:sldChg chg="delSp mod">
        <pc:chgData name="Prof. Wang Fangxin (SSE)" userId="ce1f3ee1-525b-4f0b-8f12-bc5b2dd7d371" providerId="ADAL" clId="{1669CE66-E1F7-4826-86F0-2451CDBD41B7}" dt="2022-10-19T15:38:01.637" v="12" actId="478"/>
        <pc:sldMkLst>
          <pc:docMk/>
          <pc:sldMk cId="711574458" sldId="539"/>
        </pc:sldMkLst>
        <pc:inkChg chg="del">
          <ac:chgData name="Prof. Wang Fangxin (SSE)" userId="ce1f3ee1-525b-4f0b-8f12-bc5b2dd7d371" providerId="ADAL" clId="{1669CE66-E1F7-4826-86F0-2451CDBD41B7}" dt="2022-10-19T15:38:01.637" v="12" actId="478"/>
          <ac:inkMkLst>
            <pc:docMk/>
            <pc:sldMk cId="711574458" sldId="539"/>
            <ac:inkMk id="3" creationId="{5BAA0D10-65A5-544B-9EB6-6885F949C28C}"/>
          </ac:inkMkLst>
        </pc:inkChg>
      </pc:sldChg>
      <pc:sldChg chg="delSp mod">
        <pc:chgData name="Prof. Wang Fangxin (SSE)" userId="ce1f3ee1-525b-4f0b-8f12-bc5b2dd7d371" providerId="ADAL" clId="{1669CE66-E1F7-4826-86F0-2451CDBD41B7}" dt="2022-10-19T15:38:19.626" v="13" actId="478"/>
        <pc:sldMkLst>
          <pc:docMk/>
          <pc:sldMk cId="317457615" sldId="540"/>
        </pc:sldMkLst>
        <pc:inkChg chg="del">
          <ac:chgData name="Prof. Wang Fangxin (SSE)" userId="ce1f3ee1-525b-4f0b-8f12-bc5b2dd7d371" providerId="ADAL" clId="{1669CE66-E1F7-4826-86F0-2451CDBD41B7}" dt="2022-10-19T15:38:19.626" v="13" actId="478"/>
          <ac:inkMkLst>
            <pc:docMk/>
            <pc:sldMk cId="317457615" sldId="540"/>
            <ac:inkMk id="2" creationId="{EA811240-4536-F042-ADC3-0DD79E68E24E}"/>
          </ac:inkMkLst>
        </pc:inkChg>
      </pc:sldChg>
      <pc:sldChg chg="delSp mod">
        <pc:chgData name="Prof. Wang Fangxin (SSE)" userId="ce1f3ee1-525b-4f0b-8f12-bc5b2dd7d371" providerId="ADAL" clId="{1669CE66-E1F7-4826-86F0-2451CDBD41B7}" dt="2022-10-19T15:39:22.332" v="14" actId="478"/>
        <pc:sldMkLst>
          <pc:docMk/>
          <pc:sldMk cId="368279831" sldId="546"/>
        </pc:sldMkLst>
        <pc:inkChg chg="del">
          <ac:chgData name="Prof. Wang Fangxin (SSE)" userId="ce1f3ee1-525b-4f0b-8f12-bc5b2dd7d371" providerId="ADAL" clId="{1669CE66-E1F7-4826-86F0-2451CDBD41B7}" dt="2022-10-19T15:39:22.332" v="14" actId="478"/>
          <ac:inkMkLst>
            <pc:docMk/>
            <pc:sldMk cId="368279831" sldId="546"/>
            <ac:inkMk id="2" creationId="{FD2091AA-4A1B-9A4F-859A-025B52DB2846}"/>
          </ac:inkMkLst>
        </pc:inkChg>
      </pc:sldChg>
      <pc:sldChg chg="delSp mod">
        <pc:chgData name="Prof. Wang Fangxin (SSE)" userId="ce1f3ee1-525b-4f0b-8f12-bc5b2dd7d371" providerId="ADAL" clId="{1669CE66-E1F7-4826-86F0-2451CDBD41B7}" dt="2022-10-19T15:39:27.969" v="15" actId="478"/>
        <pc:sldMkLst>
          <pc:docMk/>
          <pc:sldMk cId="1959789890" sldId="547"/>
        </pc:sldMkLst>
        <pc:inkChg chg="del">
          <ac:chgData name="Prof. Wang Fangxin (SSE)" userId="ce1f3ee1-525b-4f0b-8f12-bc5b2dd7d371" providerId="ADAL" clId="{1669CE66-E1F7-4826-86F0-2451CDBD41B7}" dt="2022-10-19T15:39:27.969" v="15" actId="478"/>
          <ac:inkMkLst>
            <pc:docMk/>
            <pc:sldMk cId="1959789890" sldId="547"/>
            <ac:inkMk id="2" creationId="{36C3A78F-BF17-CB43-9E8B-93801750B650}"/>
          </ac:inkMkLst>
        </pc:inkChg>
      </pc:sldChg>
      <pc:sldChg chg="delSp mod">
        <pc:chgData name="Prof. Wang Fangxin (SSE)" userId="ce1f3ee1-525b-4f0b-8f12-bc5b2dd7d371" providerId="ADAL" clId="{1669CE66-E1F7-4826-86F0-2451CDBD41B7}" dt="2022-10-19T15:40:00.287" v="16" actId="478"/>
        <pc:sldMkLst>
          <pc:docMk/>
          <pc:sldMk cId="304124749" sldId="548"/>
        </pc:sldMkLst>
        <pc:inkChg chg="del">
          <ac:chgData name="Prof. Wang Fangxin (SSE)" userId="ce1f3ee1-525b-4f0b-8f12-bc5b2dd7d371" providerId="ADAL" clId="{1669CE66-E1F7-4826-86F0-2451CDBD41B7}" dt="2022-10-19T15:40:00.287" v="16" actId="478"/>
          <ac:inkMkLst>
            <pc:docMk/>
            <pc:sldMk cId="304124749" sldId="548"/>
            <ac:inkMk id="4" creationId="{93B32E85-4762-BD4D-9524-4CC8B1FE0BAE}"/>
          </ac:inkMkLst>
        </pc:inkChg>
      </pc:sldChg>
      <pc:sldChg chg="delSp mod">
        <pc:chgData name="Prof. Wang Fangxin (SSE)" userId="ce1f3ee1-525b-4f0b-8f12-bc5b2dd7d371" providerId="ADAL" clId="{1669CE66-E1F7-4826-86F0-2451CDBD41B7}" dt="2022-10-19T15:40:16.042" v="18" actId="478"/>
        <pc:sldMkLst>
          <pc:docMk/>
          <pc:sldMk cId="123656529" sldId="549"/>
        </pc:sldMkLst>
        <pc:inkChg chg="del">
          <ac:chgData name="Prof. Wang Fangxin (SSE)" userId="ce1f3ee1-525b-4f0b-8f12-bc5b2dd7d371" providerId="ADAL" clId="{1669CE66-E1F7-4826-86F0-2451CDBD41B7}" dt="2022-10-19T15:40:12.843" v="17" actId="478"/>
          <ac:inkMkLst>
            <pc:docMk/>
            <pc:sldMk cId="123656529" sldId="549"/>
            <ac:inkMk id="3" creationId="{B9EE853D-FAB8-9144-8F7A-725D5A5DC0D1}"/>
          </ac:inkMkLst>
        </pc:inkChg>
        <pc:inkChg chg="del">
          <ac:chgData name="Prof. Wang Fangxin (SSE)" userId="ce1f3ee1-525b-4f0b-8f12-bc5b2dd7d371" providerId="ADAL" clId="{1669CE66-E1F7-4826-86F0-2451CDBD41B7}" dt="2022-10-19T15:40:16.042" v="18" actId="478"/>
          <ac:inkMkLst>
            <pc:docMk/>
            <pc:sldMk cId="123656529" sldId="549"/>
            <ac:inkMk id="4" creationId="{B2B05F9E-3217-134F-B43F-7AEC5D8D6FE5}"/>
          </ac:inkMkLst>
        </pc:inkChg>
      </pc:sldChg>
      <pc:sldChg chg="delSp mod">
        <pc:chgData name="Prof. Wang Fangxin (SSE)" userId="ce1f3ee1-525b-4f0b-8f12-bc5b2dd7d371" providerId="ADAL" clId="{1669CE66-E1F7-4826-86F0-2451CDBD41B7}" dt="2022-10-19T15:40:48.809" v="19" actId="478"/>
        <pc:sldMkLst>
          <pc:docMk/>
          <pc:sldMk cId="583920263" sldId="552"/>
        </pc:sldMkLst>
        <pc:inkChg chg="del">
          <ac:chgData name="Prof. Wang Fangxin (SSE)" userId="ce1f3ee1-525b-4f0b-8f12-bc5b2dd7d371" providerId="ADAL" clId="{1669CE66-E1F7-4826-86F0-2451CDBD41B7}" dt="2022-10-19T15:40:48.809" v="19" actId="478"/>
          <ac:inkMkLst>
            <pc:docMk/>
            <pc:sldMk cId="583920263" sldId="552"/>
            <ac:inkMk id="6" creationId="{8A3A9DF0-D9EB-0742-87AD-D412082F4F70}"/>
          </ac:inkMkLst>
        </pc:inkChg>
      </pc:sldChg>
      <pc:sldChg chg="delSp mod">
        <pc:chgData name="Prof. Wang Fangxin (SSE)" userId="ce1f3ee1-525b-4f0b-8f12-bc5b2dd7d371" providerId="ADAL" clId="{1669CE66-E1F7-4826-86F0-2451CDBD41B7}" dt="2022-10-19T15:41:11.570" v="20" actId="478"/>
        <pc:sldMkLst>
          <pc:docMk/>
          <pc:sldMk cId="988537273" sldId="554"/>
        </pc:sldMkLst>
        <pc:inkChg chg="del">
          <ac:chgData name="Prof. Wang Fangxin (SSE)" userId="ce1f3ee1-525b-4f0b-8f12-bc5b2dd7d371" providerId="ADAL" clId="{1669CE66-E1F7-4826-86F0-2451CDBD41B7}" dt="2022-10-19T15:41:11.570" v="20" actId="478"/>
          <ac:inkMkLst>
            <pc:docMk/>
            <pc:sldMk cId="988537273" sldId="554"/>
            <ac:inkMk id="6" creationId="{2B5DD7A2-C6E8-234A-9D3A-EF265176BDEB}"/>
          </ac:inkMkLst>
        </pc:inkChg>
      </pc:sldChg>
      <pc:sldChg chg="delSp mod">
        <pc:chgData name="Prof. Wang Fangxin (SSE)" userId="ce1f3ee1-525b-4f0b-8f12-bc5b2dd7d371" providerId="ADAL" clId="{1669CE66-E1F7-4826-86F0-2451CDBD41B7}" dt="2022-10-19T15:43:01.770" v="21" actId="478"/>
        <pc:sldMkLst>
          <pc:docMk/>
          <pc:sldMk cId="32575906" sldId="558"/>
        </pc:sldMkLst>
        <pc:inkChg chg="del">
          <ac:chgData name="Prof. Wang Fangxin (SSE)" userId="ce1f3ee1-525b-4f0b-8f12-bc5b2dd7d371" providerId="ADAL" clId="{1669CE66-E1F7-4826-86F0-2451CDBD41B7}" dt="2022-10-19T15:43:01.770" v="21" actId="478"/>
          <ac:inkMkLst>
            <pc:docMk/>
            <pc:sldMk cId="32575906" sldId="558"/>
            <ac:inkMk id="2" creationId="{3574227D-5146-1741-AED7-7285694E9F01}"/>
          </ac:inkMkLst>
        </pc:inkChg>
      </pc:sldChg>
      <pc:sldChg chg="delSp mod">
        <pc:chgData name="Prof. Wang Fangxin (SSE)" userId="ce1f3ee1-525b-4f0b-8f12-bc5b2dd7d371" providerId="ADAL" clId="{1669CE66-E1F7-4826-86F0-2451CDBD41B7}" dt="2022-10-19T15:43:07.904" v="22" actId="478"/>
        <pc:sldMkLst>
          <pc:docMk/>
          <pc:sldMk cId="1882772058" sldId="567"/>
        </pc:sldMkLst>
        <pc:inkChg chg="del">
          <ac:chgData name="Prof. Wang Fangxin (SSE)" userId="ce1f3ee1-525b-4f0b-8f12-bc5b2dd7d371" providerId="ADAL" clId="{1669CE66-E1F7-4826-86F0-2451CDBD41B7}" dt="2022-10-19T15:43:07.904" v="22" actId="478"/>
          <ac:inkMkLst>
            <pc:docMk/>
            <pc:sldMk cId="1882772058" sldId="567"/>
            <ac:inkMk id="3" creationId="{4B3F931D-2380-5842-89B1-BD3B655C26DE}"/>
          </ac:inkMkLst>
        </pc:inkChg>
      </pc:sldChg>
      <pc:sldChg chg="delSp mod">
        <pc:chgData name="Prof. Wang Fangxin (SSE)" userId="ce1f3ee1-525b-4f0b-8f12-bc5b2dd7d371" providerId="ADAL" clId="{1669CE66-E1F7-4826-86F0-2451CDBD41B7}" dt="2022-10-19T15:45:24.439" v="23" actId="478"/>
        <pc:sldMkLst>
          <pc:docMk/>
          <pc:sldMk cId="770923089" sldId="570"/>
        </pc:sldMkLst>
        <pc:inkChg chg="del">
          <ac:chgData name="Prof. Wang Fangxin (SSE)" userId="ce1f3ee1-525b-4f0b-8f12-bc5b2dd7d371" providerId="ADAL" clId="{1669CE66-E1F7-4826-86F0-2451CDBD41B7}" dt="2022-10-19T15:45:24.439" v="23" actId="478"/>
          <ac:inkMkLst>
            <pc:docMk/>
            <pc:sldMk cId="770923089" sldId="570"/>
            <ac:inkMk id="2" creationId="{FC9D997A-6597-D04E-B316-2442E587B9E4}"/>
          </ac:inkMkLst>
        </pc:inkChg>
      </pc:sldChg>
      <pc:sldChg chg="delSp mod">
        <pc:chgData name="Prof. Wang Fangxin (SSE)" userId="ce1f3ee1-525b-4f0b-8f12-bc5b2dd7d371" providerId="ADAL" clId="{1669CE66-E1F7-4826-86F0-2451CDBD41B7}" dt="2022-10-19T15:47:15.391" v="25" actId="478"/>
        <pc:sldMkLst>
          <pc:docMk/>
          <pc:sldMk cId="110456414" sldId="572"/>
        </pc:sldMkLst>
        <pc:inkChg chg="del">
          <ac:chgData name="Prof. Wang Fangxin (SSE)" userId="ce1f3ee1-525b-4f0b-8f12-bc5b2dd7d371" providerId="ADAL" clId="{1669CE66-E1F7-4826-86F0-2451CDBD41B7}" dt="2022-10-19T15:47:15.391" v="25" actId="478"/>
          <ac:inkMkLst>
            <pc:docMk/>
            <pc:sldMk cId="110456414" sldId="572"/>
            <ac:inkMk id="2" creationId="{393A0029-D6E7-9840-B7EE-08B12FDB5CF1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2T02:26:06.873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22122 6704 8501,'-11'0'253,"-1"0"0,2 1 0,1 2 0,2 1 488,-2-2-478,4-1 315,-5-1 137,8 0-731,-3 0 586,5 0-214,5 0-580,2 0 224,4 0 0,6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F151C3C-F8E8-0C49-AD22-28CFC2BDC263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839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9DC31C9-6D3B-3544-8EE9-1427378FF53B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059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9DC31C9-6D3B-3544-8EE9-1427378FF53B}" type="slidenum">
              <a:rPr lang="en-US" sz="1300" b="0">
                <a:latin typeface="Times New Roman" charset="0"/>
              </a:rPr>
              <a:pPr eaLnBrk="1" hangingPunct="1"/>
              <a:t>26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756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CFB8DC4-C973-3B4E-8B9B-213E31135BEF}" type="slidenum">
              <a:rPr lang="en-US" sz="1300" b="0">
                <a:latin typeface="Times New Roman" charset="0"/>
              </a:rPr>
              <a:pPr eaLnBrk="1" hangingPunct="1"/>
              <a:t>29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248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CFB8DC4-C973-3B4E-8B9B-213E31135BEF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03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F151C3C-F8E8-0C49-AD22-28CFC2BDC263}" type="slidenum">
              <a:rPr lang="en-US" sz="1300" b="0">
                <a:latin typeface="Times New Roman" charset="0"/>
              </a:rPr>
              <a:pPr eaLnBrk="1" hangingPunct="1"/>
              <a:t>34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32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35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973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0770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454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5C712B4-5F53-514A-866E-4225DEFD290D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405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8763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775ECBE-1740-AB43-9AD4-D1859A822463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8389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2275F76-7687-EA4B-81F4-114680FBF97A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3202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DBF99E3-00B1-094E-B8B8-E0A30FEF6BFF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2684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F5D3642-BD8E-2A45-962D-A5D80BB9D716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872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995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F9E32AA-7538-D44B-BB17-65E8A8E1DE8A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5144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2204167-EFB0-2D48-A5F0-063C27AB3381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9613"/>
            <a:ext cx="4841875" cy="3630612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4576763"/>
            <a:ext cx="5345113" cy="4340225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34" tIns="47567" rIns="95134" bIns="47567"/>
          <a:lstStyle/>
          <a:p>
            <a:endParaRPr lang="en-GB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079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1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43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6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04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7E223B3-ED0D-0B48-B88B-1C353A074062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634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BB7AE1D-933C-6F4B-A519-23E62013EB2E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135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60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5838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5917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5520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598176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994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85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0211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935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20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628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371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FC9C51-8850-8B4B-97BB-F12E7B15E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EECS 489 – Lecture 10</a:t>
            </a:r>
          </a:p>
        </p:txBody>
      </p:sp>
    </p:spTree>
    <p:extLst>
      <p:ext uri="{BB962C8B-B14F-4D97-AF65-F5344CB8AC3E}">
        <p14:creationId xmlns:p14="http://schemas.microsoft.com/office/powerpoint/2010/main" val="285215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Fangxin Wang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SSE@CUHKSZ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Hong Xu, Patri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ck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Lee,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</a:t>
            </a:r>
            <a:r>
              <a:rPr lang="en-US" sz="1800" i="1">
                <a:latin typeface="Arial" charset="0"/>
                <a:ea typeface="ＭＳ Ｐゴシック" charset="0"/>
                <a:cs typeface="ＭＳ Ｐゴシック" charset="0"/>
              </a:rPr>
              <a:t>other contributors.</a:t>
            </a:r>
            <a:endParaRPr lang="en-US" sz="18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ECE4016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Lecture10: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Network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–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Basics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IP layer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2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54"/>
          <p:cNvSpPr>
            <a:spLocks noChangeArrowheads="1"/>
          </p:cNvSpPr>
          <p:nvPr/>
        </p:nvSpPr>
        <p:spPr bwMode="auto">
          <a:xfrm>
            <a:off x="4765675" y="4267200"/>
            <a:ext cx="2522538" cy="2162175"/>
          </a:xfrm>
          <a:prstGeom prst="rect">
            <a:avLst/>
          </a:prstGeom>
          <a:solidFill>
            <a:srgbClr val="E6E6E6"/>
          </a:solidFill>
          <a:ln w="254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9436" name="Rectangle 53"/>
          <p:cNvSpPr>
            <a:spLocks noChangeArrowheads="1"/>
          </p:cNvSpPr>
          <p:nvPr/>
        </p:nvSpPr>
        <p:spPr bwMode="auto">
          <a:xfrm>
            <a:off x="2133600" y="4267200"/>
            <a:ext cx="2522538" cy="2162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pPr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2: </a:t>
            </a:r>
            <a:br>
              <a:rPr lang="en-US" dirty="0"/>
            </a:br>
            <a:r>
              <a:rPr lang="en-US" dirty="0"/>
              <a:t>Layer encapsulation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F213D-38F7-B545-8167-35D3C78C26B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682625" y="2058988"/>
            <a:ext cx="914400" cy="58261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692150" y="3251200"/>
            <a:ext cx="914400" cy="582613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795338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087" name="Text Box 6"/>
          <p:cNvSpPr txBox="1">
            <a:spLocks noChangeArrowheads="1"/>
          </p:cNvSpPr>
          <p:nvPr/>
        </p:nvSpPr>
        <p:spPr bwMode="auto">
          <a:xfrm>
            <a:off x="879475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grpSp>
        <p:nvGrpSpPr>
          <p:cNvPr id="46088" name="Group 7"/>
          <p:cNvGrpSpPr>
            <a:grpSpLocks/>
          </p:cNvGrpSpPr>
          <p:nvPr/>
        </p:nvGrpSpPr>
        <p:grpSpPr bwMode="auto">
          <a:xfrm>
            <a:off x="677863" y="4438650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9" name="Rectangle 8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50" name="Text Box 9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091" name="Line 12"/>
          <p:cNvSpPr>
            <a:spLocks noChangeShapeType="1"/>
          </p:cNvSpPr>
          <p:nvPr/>
        </p:nvSpPr>
        <p:spPr bwMode="auto">
          <a:xfrm>
            <a:off x="1136650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2" name="Line 13"/>
          <p:cNvSpPr>
            <a:spLocks noChangeShapeType="1"/>
          </p:cNvSpPr>
          <p:nvPr/>
        </p:nvSpPr>
        <p:spPr bwMode="auto">
          <a:xfrm>
            <a:off x="1136650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4" name="Rectangle 15"/>
          <p:cNvSpPr>
            <a:spLocks noChangeArrowheads="1"/>
          </p:cNvSpPr>
          <p:nvPr/>
        </p:nvSpPr>
        <p:spPr bwMode="auto">
          <a:xfrm>
            <a:off x="527050" y="1857375"/>
            <a:ext cx="1303338" cy="4848225"/>
          </a:xfrm>
          <a:prstGeom prst="rect">
            <a:avLst/>
          </a:prstGeom>
          <a:noFill/>
          <a:ln w="1905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5" name="Rectangle 16"/>
          <p:cNvSpPr>
            <a:spLocks noChangeArrowheads="1"/>
          </p:cNvSpPr>
          <p:nvPr/>
        </p:nvSpPr>
        <p:spPr bwMode="auto">
          <a:xfrm>
            <a:off x="7637463" y="2058988"/>
            <a:ext cx="914400" cy="58261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6" name="Rectangle 17"/>
          <p:cNvSpPr>
            <a:spLocks noChangeArrowheads="1"/>
          </p:cNvSpPr>
          <p:nvPr/>
        </p:nvSpPr>
        <p:spPr bwMode="auto">
          <a:xfrm>
            <a:off x="7646988" y="3251200"/>
            <a:ext cx="914400" cy="582613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7" name="Rectangle 18"/>
          <p:cNvSpPr>
            <a:spLocks noChangeArrowheads="1"/>
          </p:cNvSpPr>
          <p:nvPr/>
        </p:nvSpPr>
        <p:spPr bwMode="auto">
          <a:xfrm>
            <a:off x="7632700" y="4438650"/>
            <a:ext cx="914400" cy="582613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9" name="Text Box 20"/>
          <p:cNvSpPr txBox="1">
            <a:spLocks noChangeArrowheads="1"/>
          </p:cNvSpPr>
          <p:nvPr/>
        </p:nvSpPr>
        <p:spPr bwMode="auto">
          <a:xfrm>
            <a:off x="7750175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100" name="Text Box 21"/>
          <p:cNvSpPr txBox="1">
            <a:spLocks noChangeArrowheads="1"/>
          </p:cNvSpPr>
          <p:nvPr/>
        </p:nvSpPr>
        <p:spPr bwMode="auto">
          <a:xfrm>
            <a:off x="7834313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46101" name="Text Box 22"/>
          <p:cNvSpPr txBox="1">
            <a:spLocks noChangeArrowheads="1"/>
          </p:cNvSpPr>
          <p:nvPr/>
        </p:nvSpPr>
        <p:spPr bwMode="auto">
          <a:xfrm>
            <a:off x="7929563" y="4554538"/>
            <a:ext cx="402654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IP</a:t>
            </a:r>
          </a:p>
        </p:txBody>
      </p:sp>
      <p:sp>
        <p:nvSpPr>
          <p:cNvPr id="46103" name="Line 24"/>
          <p:cNvSpPr>
            <a:spLocks noChangeShapeType="1"/>
          </p:cNvSpPr>
          <p:nvPr/>
        </p:nvSpPr>
        <p:spPr bwMode="auto">
          <a:xfrm>
            <a:off x="8091488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4" name="Line 25"/>
          <p:cNvSpPr>
            <a:spLocks noChangeShapeType="1"/>
          </p:cNvSpPr>
          <p:nvPr/>
        </p:nvSpPr>
        <p:spPr bwMode="auto">
          <a:xfrm>
            <a:off x="8091488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6" name="Rectangle 27"/>
          <p:cNvSpPr>
            <a:spLocks noChangeArrowheads="1"/>
          </p:cNvSpPr>
          <p:nvPr/>
        </p:nvSpPr>
        <p:spPr bwMode="auto">
          <a:xfrm>
            <a:off x="7481888" y="1857375"/>
            <a:ext cx="1303337" cy="4848225"/>
          </a:xfrm>
          <a:prstGeom prst="rect">
            <a:avLst/>
          </a:prstGeom>
          <a:noFill/>
          <a:ln w="1905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grpSp>
        <p:nvGrpSpPr>
          <p:cNvPr id="46109" name="Group 30"/>
          <p:cNvGrpSpPr>
            <a:grpSpLocks/>
          </p:cNvGrpSpPr>
          <p:nvPr/>
        </p:nvGrpSpPr>
        <p:grpSpPr bwMode="auto">
          <a:xfrm>
            <a:off x="2894013" y="4467225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7" name="Rectangle 31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48" name="Text Box 32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grpSp>
        <p:nvGrpSpPr>
          <p:cNvPr id="46110" name="Group 33"/>
          <p:cNvGrpSpPr>
            <a:grpSpLocks/>
          </p:cNvGrpSpPr>
          <p:nvPr/>
        </p:nvGrpSpPr>
        <p:grpSpPr bwMode="auto">
          <a:xfrm>
            <a:off x="5538788" y="4467225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5" name="Rectangle 34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46" name="Text Box 35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129" name="Text Box 58"/>
          <p:cNvSpPr txBox="1">
            <a:spLocks noChangeArrowheads="1"/>
          </p:cNvSpPr>
          <p:nvPr/>
        </p:nvSpPr>
        <p:spPr bwMode="auto">
          <a:xfrm>
            <a:off x="849313" y="1481138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0" name="Text Box 59"/>
          <p:cNvSpPr txBox="1">
            <a:spLocks noChangeArrowheads="1"/>
          </p:cNvSpPr>
          <p:nvPr/>
        </p:nvSpPr>
        <p:spPr bwMode="auto">
          <a:xfrm>
            <a:off x="7804150" y="1466850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1" name="Text Box 60"/>
          <p:cNvSpPr txBox="1">
            <a:spLocks noChangeArrowheads="1"/>
          </p:cNvSpPr>
          <p:nvPr/>
        </p:nvSpPr>
        <p:spPr bwMode="auto">
          <a:xfrm>
            <a:off x="2970213" y="3863975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2" name="Text Box 61"/>
          <p:cNvSpPr txBox="1">
            <a:spLocks noChangeArrowheads="1"/>
          </p:cNvSpPr>
          <p:nvPr/>
        </p:nvSpPr>
        <p:spPr bwMode="auto">
          <a:xfrm>
            <a:off x="5600700" y="3878263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3" name="Line 62"/>
          <p:cNvSpPr>
            <a:spLocks noChangeShapeType="1"/>
          </p:cNvSpPr>
          <p:nvPr/>
        </p:nvSpPr>
        <p:spPr bwMode="auto">
          <a:xfrm>
            <a:off x="1608138" y="2355850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4" name="Line 63"/>
          <p:cNvSpPr>
            <a:spLocks noChangeShapeType="1"/>
          </p:cNvSpPr>
          <p:nvPr/>
        </p:nvSpPr>
        <p:spPr bwMode="auto">
          <a:xfrm>
            <a:off x="1636713" y="3546475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5" name="Text Box 64"/>
          <p:cNvSpPr txBox="1">
            <a:spLocks noChangeArrowheads="1"/>
          </p:cNvSpPr>
          <p:nvPr/>
        </p:nvSpPr>
        <p:spPr bwMode="auto">
          <a:xfrm>
            <a:off x="3994150" y="1987550"/>
            <a:ext cx="1649277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HTTP message</a:t>
            </a:r>
          </a:p>
        </p:txBody>
      </p:sp>
      <p:sp>
        <p:nvSpPr>
          <p:cNvPr id="46136" name="Text Box 65"/>
          <p:cNvSpPr txBox="1">
            <a:spLocks noChangeArrowheads="1"/>
          </p:cNvSpPr>
          <p:nvPr/>
        </p:nvSpPr>
        <p:spPr bwMode="auto">
          <a:xfrm>
            <a:off x="4092575" y="3192463"/>
            <a:ext cx="1490581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TCP segment</a:t>
            </a:r>
          </a:p>
        </p:txBody>
      </p:sp>
      <p:sp>
        <p:nvSpPr>
          <p:cNvPr id="46137" name="Line 66"/>
          <p:cNvSpPr>
            <a:spLocks noChangeShapeType="1"/>
          </p:cNvSpPr>
          <p:nvPr/>
        </p:nvSpPr>
        <p:spPr bwMode="auto">
          <a:xfrm flipV="1">
            <a:off x="1609725" y="4751388"/>
            <a:ext cx="13017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8" name="Line 67"/>
          <p:cNvSpPr>
            <a:spLocks noChangeShapeType="1"/>
          </p:cNvSpPr>
          <p:nvPr/>
        </p:nvSpPr>
        <p:spPr bwMode="auto">
          <a:xfrm flipV="1">
            <a:off x="3840163" y="4751388"/>
            <a:ext cx="1693863" cy="14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9" name="Line 68"/>
          <p:cNvSpPr>
            <a:spLocks noChangeShapeType="1"/>
          </p:cNvSpPr>
          <p:nvPr/>
        </p:nvSpPr>
        <p:spPr bwMode="auto">
          <a:xfrm flipV="1">
            <a:off x="6457950" y="4751388"/>
            <a:ext cx="11763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40" name="Text Box 69"/>
          <p:cNvSpPr txBox="1">
            <a:spLocks noChangeArrowheads="1"/>
          </p:cNvSpPr>
          <p:nvPr/>
        </p:nvSpPr>
        <p:spPr bwMode="auto">
          <a:xfrm>
            <a:off x="1765300" y="4343400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1" name="Text Box 70"/>
          <p:cNvSpPr txBox="1">
            <a:spLocks noChangeArrowheads="1"/>
          </p:cNvSpPr>
          <p:nvPr/>
        </p:nvSpPr>
        <p:spPr bwMode="auto">
          <a:xfrm>
            <a:off x="6553200" y="4371975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2" name="Text Box 71"/>
          <p:cNvSpPr txBox="1">
            <a:spLocks noChangeArrowheads="1"/>
          </p:cNvSpPr>
          <p:nvPr/>
        </p:nvSpPr>
        <p:spPr bwMode="auto">
          <a:xfrm>
            <a:off x="4189413" y="4357687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</p:spTree>
    <p:extLst>
      <p:ext uri="{BB962C8B-B14F-4D97-AF65-F5344CB8AC3E}">
        <p14:creationId xmlns:p14="http://schemas.microsoft.com/office/powerpoint/2010/main" val="14220277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1" grpId="0" animBg="1"/>
      <p:bldP spid="59436" grpId="0" animBg="1"/>
      <p:bldP spid="46084" grpId="0" animBg="1"/>
      <p:bldP spid="46085" grpId="0" animBg="1"/>
      <p:bldP spid="46086" grpId="0"/>
      <p:bldP spid="46087" grpId="0"/>
      <p:bldP spid="46091" grpId="0" animBg="1"/>
      <p:bldP spid="46092" grpId="0" animBg="1"/>
      <p:bldP spid="46094" grpId="0" animBg="1"/>
      <p:bldP spid="46095" grpId="0" animBg="1"/>
      <p:bldP spid="46096" grpId="0" animBg="1"/>
      <p:bldP spid="46097" grpId="0" animBg="1"/>
      <p:bldP spid="46099" grpId="0"/>
      <p:bldP spid="46100" grpId="0"/>
      <p:bldP spid="46101" grpId="0"/>
      <p:bldP spid="46103" grpId="0" animBg="1"/>
      <p:bldP spid="46104" grpId="0" animBg="1"/>
      <p:bldP spid="46106" grpId="0" animBg="1"/>
      <p:bldP spid="46129" grpId="0"/>
      <p:bldP spid="46130" grpId="0"/>
      <p:bldP spid="46131" grpId="0"/>
      <p:bldP spid="46132" grpId="0"/>
      <p:bldP spid="46133" grpId="0" animBg="1"/>
      <p:bldP spid="46134" grpId="0" animBg="1"/>
      <p:bldP spid="46135" grpId="0"/>
      <p:bldP spid="46136" grpId="0"/>
      <p:bldP spid="46137" grpId="0" animBg="1"/>
      <p:bldP spid="46138" grpId="0" animBg="1"/>
      <p:bldP spid="46139" grpId="0" animBg="1"/>
      <p:bldP spid="46139" grpId="1" animBg="1"/>
      <p:bldP spid="46140" grpId="0" animBg="1"/>
      <p:bldP spid="46141" grpId="0" animBg="1"/>
      <p:bldP spid="461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Recall: IP packet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047054"/>
            <a:ext cx="7924800" cy="1972746"/>
          </a:xfrm>
        </p:spPr>
        <p:txBody>
          <a:bodyPr/>
          <a:lstStyle/>
          <a:p>
            <a:r>
              <a:rPr lang="en-US" dirty="0"/>
              <a:t>IP packet contains a header and payload</a:t>
            </a:r>
          </a:p>
          <a:p>
            <a:pPr lvl="1"/>
            <a:r>
              <a:rPr lang="en-US" dirty="0"/>
              <a:t>Payload is opaque to the network</a:t>
            </a:r>
          </a:p>
          <a:p>
            <a:pPr lvl="1"/>
            <a:r>
              <a:rPr lang="en-US" dirty="0"/>
              <a:t>Header is what we care about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First end-to-end layer (going bottom-up)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946690" y="2448580"/>
            <a:ext cx="5901910" cy="838200"/>
            <a:chOff x="1828800" y="1898664"/>
            <a:chExt cx="5901910" cy="2162025"/>
          </a:xfrm>
        </p:grpSpPr>
        <p:sp>
          <p:nvSpPr>
            <p:cNvPr id="11" name="Rectangle 10"/>
            <p:cNvSpPr/>
            <p:nvPr/>
          </p:nvSpPr>
          <p:spPr>
            <a:xfrm>
              <a:off x="1898771" y="1898664"/>
              <a:ext cx="1615188" cy="21575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13959" y="1898664"/>
              <a:ext cx="4216751" cy="215757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8575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28800" y="2265502"/>
              <a:ext cx="1752600" cy="1190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0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IP header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38476" y="2265502"/>
              <a:ext cx="3711234" cy="119080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IP payload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304357" y="1898664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062197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783058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503919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224780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470690" y="321058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ea typeface="Arial" charset="0"/>
                <a:cs typeface="Arial" charset="0"/>
              </a:rPr>
              <a:t>IP packet</a:t>
            </a:r>
          </a:p>
        </p:txBody>
      </p:sp>
    </p:spTree>
    <p:extLst>
      <p:ext uri="{BB962C8B-B14F-4D97-AF65-F5344CB8AC3E}">
        <p14:creationId xmlns:p14="http://schemas.microsoft.com/office/powerpoint/2010/main" val="87302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the IP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the IP header as an interface</a:t>
            </a:r>
          </a:p>
          <a:p>
            <a:pPr lvl="1"/>
            <a:r>
              <a:rPr lang="en-US" dirty="0"/>
              <a:t>Between the source and destination end-systems</a:t>
            </a:r>
          </a:p>
          <a:p>
            <a:pPr lvl="1"/>
            <a:r>
              <a:rPr lang="en-US" dirty="0"/>
              <a:t>Between the source and network (routers)</a:t>
            </a:r>
          </a:p>
          <a:p>
            <a:r>
              <a:rPr lang="en-US" dirty="0"/>
              <a:t>Designing an interface</a:t>
            </a:r>
          </a:p>
          <a:p>
            <a:pPr lvl="1"/>
            <a:r>
              <a:rPr lang="en-US" dirty="0"/>
              <a:t>What task(s) are we trying to accomplish?</a:t>
            </a:r>
          </a:p>
          <a:p>
            <a:pPr lvl="1"/>
            <a:r>
              <a:rPr lang="en-US" dirty="0"/>
              <a:t>What information is needed to do it?</a:t>
            </a:r>
          </a:p>
          <a:p>
            <a:r>
              <a:rPr lang="en-US" dirty="0"/>
              <a:t>Header reflects information needed for basic tasks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these tasks? (in network)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r>
              <a:rPr lang="en-US" dirty="0"/>
              <a:t>Carry packet to the destination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</a:t>
            </a:r>
          </a:p>
          <a:p>
            <a:pPr lvl="1"/>
            <a:r>
              <a:rPr lang="en-US" dirty="0"/>
              <a:t>Corruption</a:t>
            </a:r>
          </a:p>
          <a:p>
            <a:pPr lvl="1"/>
            <a:r>
              <a:rPr lang="en-US" dirty="0"/>
              <a:t>Packet too large</a:t>
            </a:r>
          </a:p>
          <a:p>
            <a:r>
              <a:rPr lang="en-US" dirty="0"/>
              <a:t>Accommodate evolution</a:t>
            </a:r>
          </a:p>
          <a:p>
            <a:r>
              <a:rPr lang="en-US" dirty="0"/>
              <a:t>Specify any special handling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2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r>
              <a:rPr lang="en-US" dirty="0"/>
              <a:t>Carry packet to the destination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</a:t>
            </a:r>
          </a:p>
          <a:p>
            <a:pPr lvl="1"/>
            <a:r>
              <a:rPr lang="en-US" dirty="0"/>
              <a:t>Corruption</a:t>
            </a:r>
          </a:p>
          <a:p>
            <a:pPr lvl="1"/>
            <a:r>
              <a:rPr lang="en-US" dirty="0"/>
              <a:t>Packet too large</a:t>
            </a:r>
          </a:p>
          <a:p>
            <a:r>
              <a:rPr lang="en-US" dirty="0"/>
              <a:t>Accommodate evolution</a:t>
            </a:r>
          </a:p>
          <a:p>
            <a:r>
              <a:rPr lang="en-US" dirty="0"/>
              <a:t>Specify any special handling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6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Loops:</a:t>
            </a:r>
          </a:p>
          <a:p>
            <a:pPr lvl="1"/>
            <a:r>
              <a:rPr lang="en-US" dirty="0"/>
              <a:t>Corruption:</a:t>
            </a:r>
          </a:p>
          <a:p>
            <a:pPr lvl="1"/>
            <a:r>
              <a:rPr lang="en-US" dirty="0"/>
              <a:t>Packet too large: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Loops: </a:t>
            </a:r>
            <a:r>
              <a:rPr lang="en-US" dirty="0">
                <a:solidFill>
                  <a:srgbClr val="0000FF"/>
                </a:solidFill>
              </a:rPr>
              <a:t>TTL (8 bits)</a:t>
            </a:r>
          </a:p>
          <a:p>
            <a:pPr lvl="1"/>
            <a:r>
              <a:rPr lang="en-US" dirty="0"/>
              <a:t>Corruption: </a:t>
            </a:r>
            <a:r>
              <a:rPr lang="en-US" dirty="0">
                <a:solidFill>
                  <a:srgbClr val="0000FF"/>
                </a:solidFill>
              </a:rPr>
              <a:t>checksum (16 bits)</a:t>
            </a:r>
          </a:p>
          <a:p>
            <a:pPr lvl="1"/>
            <a:r>
              <a:rPr lang="en-US" dirty="0"/>
              <a:t>Packet too large: </a:t>
            </a:r>
            <a:r>
              <a:rPr lang="en-US" dirty="0">
                <a:solidFill>
                  <a:srgbClr val="0000FF"/>
                </a:solidFill>
              </a:rPr>
              <a:t>fragmentation fields (32 bits)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00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loops (TTL)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Forwarding loops cause packets to cycle for a long time</a:t>
            </a:r>
          </a:p>
          <a:p>
            <a:pPr lvl="1"/>
            <a:r>
              <a:rPr lang="en-US" dirty="0"/>
              <a:t>Left unchecked would accumulate to consume all capacity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Time-to-Live (TTL) Field  (8 bits)</a:t>
            </a:r>
          </a:p>
          <a:p>
            <a:pPr lvl="1"/>
            <a:r>
              <a:rPr lang="en-US" dirty="0"/>
              <a:t>Decremented at each hop; packet discarded if 0</a:t>
            </a:r>
          </a:p>
          <a:p>
            <a:pPr lvl="2"/>
            <a:r>
              <a:rPr lang="ja-JP" altLang="en-US" dirty="0"/>
              <a:t>“</a:t>
            </a:r>
            <a:r>
              <a:rPr lang="en-US" altLang="ja-JP" dirty="0"/>
              <a:t>Time exceeded</a:t>
            </a:r>
            <a:r>
              <a:rPr lang="ja-JP" altLang="en-US" dirty="0"/>
              <a:t>”</a:t>
            </a:r>
            <a:r>
              <a:rPr lang="en-US" altLang="ja-JP" dirty="0"/>
              <a:t> message is sent to the source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965636" name="Picture 4"/>
          <p:cNvPicPr>
            <a:picLocks noChangeArrowheads="1"/>
          </p:cNvPicPr>
          <p:nvPr/>
        </p:nvPicPr>
        <p:blipFill>
          <a:blip r:embed="rId3" cstate="email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38" y="3689350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5637" name="Picture 5"/>
          <p:cNvPicPr>
            <a:picLocks noChangeArrowheads="1"/>
          </p:cNvPicPr>
          <p:nvPr/>
        </p:nvPicPr>
        <p:blipFill>
          <a:blip r:embed="rId3" cstate="email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463" y="3689350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5638" name="Picture 6"/>
          <p:cNvPicPr>
            <a:picLocks noChangeArrowheads="1"/>
          </p:cNvPicPr>
          <p:nvPr/>
        </p:nvPicPr>
        <p:blipFill>
          <a:blip r:embed="rId3" cstate="email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075" y="3689350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5639" name="Line 7"/>
          <p:cNvSpPr>
            <a:spLocks noChangeShapeType="1"/>
          </p:cNvSpPr>
          <p:nvPr/>
        </p:nvSpPr>
        <p:spPr bwMode="auto">
          <a:xfrm>
            <a:off x="885825" y="3843337"/>
            <a:ext cx="1228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0" name="Line 8"/>
          <p:cNvSpPr>
            <a:spLocks noChangeShapeType="1"/>
          </p:cNvSpPr>
          <p:nvPr/>
        </p:nvSpPr>
        <p:spPr bwMode="auto">
          <a:xfrm>
            <a:off x="2574925" y="3843337"/>
            <a:ext cx="18827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1" name="Line 9"/>
          <p:cNvSpPr>
            <a:spLocks noChangeShapeType="1"/>
          </p:cNvSpPr>
          <p:nvPr/>
        </p:nvSpPr>
        <p:spPr bwMode="auto">
          <a:xfrm flipV="1">
            <a:off x="4840288" y="3843337"/>
            <a:ext cx="17684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2" name="Line 10"/>
          <p:cNvSpPr>
            <a:spLocks noChangeShapeType="1"/>
          </p:cNvSpPr>
          <p:nvPr/>
        </p:nvSpPr>
        <p:spPr bwMode="auto">
          <a:xfrm>
            <a:off x="7069138" y="3843337"/>
            <a:ext cx="1228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3" name="Freeform 11"/>
          <p:cNvSpPr>
            <a:spLocks/>
          </p:cNvSpPr>
          <p:nvPr/>
        </p:nvSpPr>
        <p:spPr bwMode="auto">
          <a:xfrm>
            <a:off x="923925" y="4179887"/>
            <a:ext cx="3973513" cy="620713"/>
          </a:xfrm>
          <a:custGeom>
            <a:avLst/>
            <a:gdLst>
              <a:gd name="T0" fmla="*/ 0 w 2503"/>
              <a:gd name="T1" fmla="*/ 60483799 h 391"/>
              <a:gd name="T2" fmla="*/ 2147483647 w 2503"/>
              <a:gd name="T3" fmla="*/ 120967597 h 391"/>
              <a:gd name="T4" fmla="*/ 2147483647 w 2503"/>
              <a:gd name="T5" fmla="*/ 791329700 h 391"/>
              <a:gd name="T6" fmla="*/ 2147483647 w 2503"/>
              <a:gd name="T7" fmla="*/ 914818249 h 391"/>
              <a:gd name="T8" fmla="*/ 2147483647 w 2503"/>
              <a:gd name="T9" fmla="*/ 365423744 h 391"/>
              <a:gd name="T10" fmla="*/ 2147483647 w 2503"/>
              <a:gd name="T11" fmla="*/ 365423744 h 39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03"/>
              <a:gd name="T19" fmla="*/ 0 h 391"/>
              <a:gd name="T20" fmla="*/ 2503 w 2503"/>
              <a:gd name="T21" fmla="*/ 391 h 39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03" h="391">
                <a:moveTo>
                  <a:pt x="0" y="24"/>
                </a:moveTo>
                <a:cubicBezTo>
                  <a:pt x="925" y="12"/>
                  <a:pt x="1851" y="0"/>
                  <a:pt x="2177" y="48"/>
                </a:cubicBezTo>
                <a:cubicBezTo>
                  <a:pt x="2503" y="96"/>
                  <a:pt x="2132" y="262"/>
                  <a:pt x="1959" y="314"/>
                </a:cubicBezTo>
                <a:cubicBezTo>
                  <a:pt x="1786" y="366"/>
                  <a:pt x="1274" y="391"/>
                  <a:pt x="1137" y="363"/>
                </a:cubicBezTo>
                <a:cubicBezTo>
                  <a:pt x="1000" y="335"/>
                  <a:pt x="1056" y="181"/>
                  <a:pt x="1137" y="145"/>
                </a:cubicBezTo>
                <a:cubicBezTo>
                  <a:pt x="1218" y="109"/>
                  <a:pt x="1419" y="127"/>
                  <a:pt x="1621" y="145"/>
                </a:cubicBezTo>
              </a:path>
            </a:pathLst>
          </a:custGeom>
          <a:noFill/>
          <a:ln w="63500">
            <a:solidFill>
              <a:srgbClr val="FF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4" name="Line 12"/>
          <p:cNvSpPr>
            <a:spLocks noChangeShapeType="1"/>
          </p:cNvSpPr>
          <p:nvPr/>
        </p:nvSpPr>
        <p:spPr bwMode="auto">
          <a:xfrm>
            <a:off x="2228850" y="3505200"/>
            <a:ext cx="1036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5" name="Line 13"/>
          <p:cNvSpPr>
            <a:spLocks noChangeShapeType="1"/>
          </p:cNvSpPr>
          <p:nvPr/>
        </p:nvSpPr>
        <p:spPr bwMode="auto">
          <a:xfrm flipH="1">
            <a:off x="3611563" y="3505200"/>
            <a:ext cx="1036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  <p:bldP spid="965639" grpId="0" animBg="1"/>
      <p:bldP spid="965640" grpId="0" animBg="1"/>
      <p:bldP spid="965641" grpId="0" animBg="1"/>
      <p:bldP spid="965642" grpId="0" animBg="1"/>
      <p:bldP spid="965643" grpId="0" animBg="1"/>
      <p:bldP spid="965644" grpId="0" animBg="1"/>
      <p:bldP spid="9656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corruption (Checksum)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 (16 bits)</a:t>
            </a:r>
          </a:p>
          <a:p>
            <a:pPr lvl="1"/>
            <a:r>
              <a:rPr lang="en-US" dirty="0"/>
              <a:t>Particular form of checksum over packet header</a:t>
            </a:r>
          </a:p>
          <a:p>
            <a:r>
              <a:rPr lang="en-US" dirty="0"/>
              <a:t>If not correct, router discards packets</a:t>
            </a:r>
          </a:p>
          <a:p>
            <a:pPr lvl="1"/>
            <a:r>
              <a:rPr lang="en-US" dirty="0"/>
              <a:t>So it doesn’t act on bogus information</a:t>
            </a:r>
          </a:p>
          <a:p>
            <a:r>
              <a:rPr lang="en-US" dirty="0"/>
              <a:t>Checksum recalculated at every router</a:t>
            </a:r>
          </a:p>
          <a:p>
            <a:pPr lvl="1"/>
            <a:r>
              <a:rPr lang="en-US" dirty="0"/>
              <a:t>Why?</a:t>
            </a:r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8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basics</a:t>
            </a:r>
          </a:p>
          <a:p>
            <a:r>
              <a:rPr lang="en-US" dirty="0"/>
              <a:t>The Internet Protocol (IP)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Fragmentation </a:t>
            </a:r>
            <a:endParaRPr lang="en-US" dirty="0"/>
          </a:p>
        </p:txBody>
      </p:sp>
      <p:sp>
        <p:nvSpPr>
          <p:cNvPr id="947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link has a “Maximum Transmission Unit” (MTU)</a:t>
            </a:r>
          </a:p>
          <a:p>
            <a:pPr lvl="1"/>
            <a:r>
              <a:rPr lang="en-US" dirty="0"/>
              <a:t>Largest number of bits it can carry as one unit</a:t>
            </a:r>
          </a:p>
          <a:p>
            <a:r>
              <a:rPr lang="en-US" dirty="0"/>
              <a:t>A router can split a packet into multiple “</a:t>
            </a:r>
            <a:r>
              <a:rPr lang="en-US" altLang="ja-JP" dirty="0"/>
              <a:t>fragments</a:t>
            </a:r>
            <a:r>
              <a:rPr lang="ja-JP" altLang="en-US" dirty="0"/>
              <a:t>”</a:t>
            </a:r>
            <a:r>
              <a:rPr lang="en-US" altLang="ja-JP" dirty="0"/>
              <a:t> if the packet size exceeds the link’s MTU</a:t>
            </a:r>
          </a:p>
          <a:p>
            <a:r>
              <a:rPr lang="en-US" dirty="0"/>
              <a:t>Must reassemble to recover original packet</a:t>
            </a:r>
          </a:p>
          <a:p>
            <a:r>
              <a:rPr lang="en-US" dirty="0"/>
              <a:t>Will return to fragmentation later …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6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20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TTL (8 bits), checksum (16 bits), frag. (32 bits)</a:t>
            </a:r>
          </a:p>
          <a:p>
            <a:r>
              <a:rPr lang="en-US" dirty="0"/>
              <a:t>Accommodate evolution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Version number (4 bits) (+ fields for special handling) </a:t>
            </a:r>
          </a:p>
          <a:p>
            <a:r>
              <a:rPr lang="en-US" dirty="0"/>
              <a:t>Specify any special handling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3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 handling</a:t>
            </a:r>
            <a:endParaRPr lang="en-US" dirty="0"/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“Type of Service” (8 bits) </a:t>
            </a:r>
          </a:p>
          <a:p>
            <a:pPr lvl="1"/>
            <a:r>
              <a:rPr lang="en-US" dirty="0"/>
              <a:t>Allow packets to be treated differently based on needs</a:t>
            </a:r>
          </a:p>
          <a:p>
            <a:pPr lvl="2"/>
            <a:r>
              <a:rPr lang="en-US" dirty="0"/>
              <a:t>e.g., indicate priority, congestion notification</a:t>
            </a:r>
          </a:p>
          <a:p>
            <a:pPr lvl="1"/>
            <a:r>
              <a:rPr lang="en-US" dirty="0"/>
              <a:t>Has been redefined several times</a:t>
            </a:r>
          </a:p>
          <a:p>
            <a:pPr lvl="1"/>
            <a:r>
              <a:rPr lang="en-US" dirty="0"/>
              <a:t>Now called “Differentiated Services Code Point (DSCP)”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2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directives to the network</a:t>
            </a:r>
          </a:p>
          <a:p>
            <a:pPr lvl="1"/>
            <a:r>
              <a:rPr lang="en-US" dirty="0"/>
              <a:t>Not used very often</a:t>
            </a:r>
          </a:p>
          <a:p>
            <a:pPr lvl="1"/>
            <a:r>
              <a:rPr lang="en-US" dirty="0"/>
              <a:t>16 bits of metadata + option-specific data</a:t>
            </a:r>
          </a:p>
          <a:p>
            <a:r>
              <a:rPr lang="en-US" dirty="0"/>
              <a:t>Examples of options</a:t>
            </a:r>
          </a:p>
          <a:p>
            <a:pPr lvl="1"/>
            <a:r>
              <a:rPr lang="en-US" dirty="0"/>
              <a:t>Record Route</a:t>
            </a:r>
          </a:p>
          <a:p>
            <a:pPr lvl="1"/>
            <a:r>
              <a:rPr lang="en-US" dirty="0"/>
              <a:t>Strict Source Route</a:t>
            </a:r>
          </a:p>
          <a:p>
            <a:pPr lvl="1"/>
            <a:r>
              <a:rPr lang="en-US" dirty="0"/>
              <a:t>Loose Source Route</a:t>
            </a:r>
          </a:p>
          <a:p>
            <a:pPr lvl="1"/>
            <a:r>
              <a:rPr lang="en-US" dirty="0"/>
              <a:t>Timestamp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0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TTL (8 bits), checksum (16 bits), frag. (32 bits)</a:t>
            </a:r>
          </a:p>
          <a:p>
            <a:r>
              <a:rPr lang="en-US" dirty="0"/>
              <a:t>Accommodate evolution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Version number (4 bits) (+ fields for special handling) </a:t>
            </a:r>
          </a:p>
          <a:p>
            <a:r>
              <a:rPr lang="en-US" dirty="0"/>
              <a:t>Specify any special handling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ToS (8 bits), Options (variable length)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825082" y="5638800"/>
            <a:ext cx="5486400" cy="1371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solidFill>
                  <a:schemeClr val="bg1"/>
                </a:solidFill>
              </a:rPr>
              <a:t>Payload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57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 packet</a:t>
            </a:r>
            <a:endParaRPr lang="en-US" dirty="0"/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Header length (4 bits)</a:t>
            </a:r>
          </a:p>
          <a:p>
            <a:pPr lvl="1"/>
            <a:r>
              <a:rPr lang="en-US"/>
              <a:t>Number of 32-bit words in the header</a:t>
            </a:r>
          </a:p>
          <a:p>
            <a:pPr lvl="1"/>
            <a:r>
              <a:rPr lang="en-US"/>
              <a:t>Typically </a:t>
            </a:r>
            <a:r>
              <a:rPr lang="ja-JP" altLang="en-US"/>
              <a:t>“</a:t>
            </a:r>
            <a:r>
              <a:rPr lang="en-US" altLang="ja-JP"/>
              <a:t>5</a:t>
            </a:r>
            <a:r>
              <a:rPr lang="ja-JP" altLang="en-US"/>
              <a:t>”</a:t>
            </a:r>
            <a:r>
              <a:rPr lang="en-US" altLang="ja-JP"/>
              <a:t> (for a 20-byte IPv4 header)</a:t>
            </a:r>
          </a:p>
          <a:p>
            <a:pPr lvl="1"/>
            <a:r>
              <a:rPr lang="en-US"/>
              <a:t>Can be more when IP options are used</a:t>
            </a:r>
            <a:br>
              <a:rPr lang="en-US"/>
            </a:br>
            <a:endParaRPr lang="en-US"/>
          </a:p>
          <a:p>
            <a:endParaRPr lang="en-US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7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828800" y="2209800"/>
            <a:ext cx="5482682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</a:rPr>
              <a:t>For Fragmentation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10993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at the destination end-system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 destination what to do with the received packet</a:t>
            </a:r>
          </a:p>
          <a:p>
            <a:r>
              <a:rPr lang="en-US" dirty="0"/>
              <a:t>Get responses to the packet back to the source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9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end-host how to handle packet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(8 bits)</a:t>
            </a:r>
          </a:p>
          <a:p>
            <a:pPr lvl="1"/>
            <a:r>
              <a:rPr lang="en-US" dirty="0"/>
              <a:t>Identifies the higher-level protocol</a:t>
            </a:r>
          </a:p>
          <a:p>
            <a:pPr lvl="1"/>
            <a:r>
              <a:rPr lang="en-US" dirty="0"/>
              <a:t>Important for de-multiplexing at receiving host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1066800" y="3500374"/>
            <a:ext cx="0" cy="243840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89" name="Group 88"/>
          <p:cNvGrpSpPr>
            <a:grpSpLocks noChangeAspect="1"/>
          </p:cNvGrpSpPr>
          <p:nvPr/>
        </p:nvGrpSpPr>
        <p:grpSpPr>
          <a:xfrm>
            <a:off x="1447800" y="3200400"/>
            <a:ext cx="6400800" cy="3038348"/>
            <a:chOff x="860745" y="1905000"/>
            <a:chExt cx="8283261" cy="3931920"/>
          </a:xfrm>
        </p:grpSpPr>
        <p:sp>
          <p:nvSpPr>
            <p:cNvPr id="90" name="Rectangle 29"/>
            <p:cNvSpPr>
              <a:spLocks noChangeArrowheads="1"/>
            </p:cNvSpPr>
            <p:nvPr/>
          </p:nvSpPr>
          <p:spPr bwMode="auto">
            <a:xfrm>
              <a:off x="3505200" y="3502343"/>
              <a:ext cx="5638806" cy="737235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1" name="Rectangle 25"/>
            <p:cNvSpPr>
              <a:spLocks noChangeArrowheads="1"/>
            </p:cNvSpPr>
            <p:nvPr/>
          </p:nvSpPr>
          <p:spPr bwMode="auto">
            <a:xfrm>
              <a:off x="3505200" y="2703671"/>
              <a:ext cx="5638806" cy="7372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2" name="Rectangle 1"/>
            <p:cNvSpPr>
              <a:spLocks noChangeArrowheads="1"/>
            </p:cNvSpPr>
            <p:nvPr/>
          </p:nvSpPr>
          <p:spPr bwMode="auto">
            <a:xfrm>
              <a:off x="3505200" y="1905000"/>
              <a:ext cx="5638806" cy="737235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3" name="Rectangle 29"/>
            <p:cNvSpPr>
              <a:spLocks noChangeArrowheads="1"/>
            </p:cNvSpPr>
            <p:nvPr/>
          </p:nvSpPr>
          <p:spPr bwMode="auto">
            <a:xfrm>
              <a:off x="3504807" y="4301014"/>
              <a:ext cx="5638806" cy="737235"/>
            </a:xfrm>
            <a:prstGeom prst="rect">
              <a:avLst/>
            </a:pr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4" name="Rectangle 29"/>
            <p:cNvSpPr>
              <a:spLocks noChangeArrowheads="1"/>
            </p:cNvSpPr>
            <p:nvPr/>
          </p:nvSpPr>
          <p:spPr bwMode="auto">
            <a:xfrm>
              <a:off x="3504956" y="5099685"/>
              <a:ext cx="5639044" cy="737235"/>
            </a:xfrm>
            <a:prstGeom prst="rect">
              <a:avLst/>
            </a:prstGeom>
            <a:solidFill>
              <a:schemeClr val="accent2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grpSp>
          <p:nvGrpSpPr>
            <p:cNvPr id="95" name="Group 94"/>
            <p:cNvGrpSpPr>
              <a:grpSpLocks/>
            </p:cNvGrpSpPr>
            <p:nvPr/>
          </p:nvGrpSpPr>
          <p:grpSpPr bwMode="auto">
            <a:xfrm>
              <a:off x="1371600" y="2125425"/>
              <a:ext cx="1649412" cy="431800"/>
              <a:chOff x="0" y="0"/>
              <a:chExt cx="943" cy="272"/>
            </a:xfrm>
            <a:solidFill>
              <a:srgbClr val="0000FF"/>
            </a:solidFill>
            <a:effectLst/>
          </p:grpSpPr>
          <p:sp>
            <p:nvSpPr>
              <p:cNvPr id="127" name="Rectangle 126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8" name="Rectangle 127"/>
              <p:cNvSpPr>
                <a:spLocks/>
              </p:cNvSpPr>
              <p:nvPr/>
            </p:nvSpPr>
            <p:spPr bwMode="auto">
              <a:xfrm>
                <a:off x="58" y="16"/>
                <a:ext cx="825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699" algn="ctr">
                  <a:defRPr/>
                </a:pPr>
                <a:r>
                  <a:rPr lang="en-US" sz="1400" dirty="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Application</a:t>
                </a:r>
              </a:p>
            </p:txBody>
          </p:sp>
        </p:grpSp>
        <p:grpSp>
          <p:nvGrpSpPr>
            <p:cNvPr id="96" name="Group 95"/>
            <p:cNvGrpSpPr>
              <a:grpSpLocks/>
            </p:cNvGrpSpPr>
            <p:nvPr/>
          </p:nvGrpSpPr>
          <p:grpSpPr bwMode="auto">
            <a:xfrm>
              <a:off x="1371600" y="2819400"/>
              <a:ext cx="1649412" cy="431800"/>
              <a:chOff x="0" y="0"/>
              <a:chExt cx="943" cy="272"/>
            </a:xfrm>
            <a:solidFill>
              <a:srgbClr val="0000FF"/>
            </a:solidFill>
            <a:effectLst/>
          </p:grpSpPr>
          <p:sp>
            <p:nvSpPr>
              <p:cNvPr id="125" name="Rectangle 124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6" name="Rectangle 125"/>
              <p:cNvSpPr>
                <a:spLocks/>
              </p:cNvSpPr>
              <p:nvPr/>
            </p:nvSpPr>
            <p:spPr bwMode="auto">
              <a:xfrm>
                <a:off x="110" y="16"/>
                <a:ext cx="716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699" algn="ctr">
                  <a:defRPr/>
                </a:pPr>
                <a:r>
                  <a:rPr lang="en-US" sz="1400" dirty="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Transport</a:t>
                </a:r>
              </a:p>
            </p:txBody>
          </p:sp>
        </p:grpSp>
        <p:grpSp>
          <p:nvGrpSpPr>
            <p:cNvPr id="97" name="Group 96"/>
            <p:cNvGrpSpPr>
              <a:grpSpLocks/>
            </p:cNvGrpSpPr>
            <p:nvPr/>
          </p:nvGrpSpPr>
          <p:grpSpPr bwMode="auto">
            <a:xfrm>
              <a:off x="1371600" y="3657600"/>
              <a:ext cx="1649413" cy="428625"/>
              <a:chOff x="0" y="0"/>
              <a:chExt cx="943" cy="270"/>
            </a:xfrm>
            <a:solidFill>
              <a:srgbClr val="0000FF"/>
            </a:solidFill>
            <a:effectLst/>
          </p:grpSpPr>
          <p:sp>
            <p:nvSpPr>
              <p:cNvPr id="123" name="Rectangle 122"/>
              <p:cNvSpPr>
                <a:spLocks/>
              </p:cNvSpPr>
              <p:nvPr/>
            </p:nvSpPr>
            <p:spPr bwMode="auto">
              <a:xfrm>
                <a:off x="0" y="0"/>
                <a:ext cx="943" cy="270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4" name="Rectangle 123"/>
              <p:cNvSpPr>
                <a:spLocks/>
              </p:cNvSpPr>
              <p:nvPr/>
            </p:nvSpPr>
            <p:spPr bwMode="auto">
              <a:xfrm>
                <a:off x="158" y="15"/>
                <a:ext cx="628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1113" algn="ctr"/>
                <a:r>
                  <a:rPr lang="en-US" sz="140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Network</a:t>
                </a:r>
              </a:p>
            </p:txBody>
          </p:sp>
        </p:grpSp>
        <p:grpSp>
          <p:nvGrpSpPr>
            <p:cNvPr id="98" name="Group 97"/>
            <p:cNvGrpSpPr>
              <a:grpSpLocks/>
            </p:cNvGrpSpPr>
            <p:nvPr/>
          </p:nvGrpSpPr>
          <p:grpSpPr bwMode="auto">
            <a:xfrm>
              <a:off x="1371600" y="4419600"/>
              <a:ext cx="1649413" cy="431800"/>
              <a:chOff x="0" y="0"/>
              <a:chExt cx="943" cy="272"/>
            </a:xfrm>
            <a:solidFill>
              <a:srgbClr val="0000FF"/>
            </a:solidFill>
            <a:effectLst/>
          </p:grpSpPr>
          <p:sp>
            <p:nvSpPr>
              <p:cNvPr id="121" name="Rectangle 120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Rectangle 121"/>
              <p:cNvSpPr>
                <a:spLocks/>
              </p:cNvSpPr>
              <p:nvPr/>
            </p:nvSpPr>
            <p:spPr bwMode="auto">
              <a:xfrm>
                <a:off x="146" y="16"/>
                <a:ext cx="656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1113" algn="ctr"/>
                <a:r>
                  <a:rPr lang="en-US" sz="140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Data link</a:t>
                </a:r>
              </a:p>
            </p:txBody>
          </p:sp>
        </p:grpSp>
        <p:grpSp>
          <p:nvGrpSpPr>
            <p:cNvPr id="99" name="Group 98"/>
            <p:cNvGrpSpPr>
              <a:grpSpLocks/>
            </p:cNvGrpSpPr>
            <p:nvPr/>
          </p:nvGrpSpPr>
          <p:grpSpPr bwMode="auto">
            <a:xfrm>
              <a:off x="1371600" y="5208588"/>
              <a:ext cx="1649413" cy="430212"/>
              <a:chOff x="0" y="0"/>
              <a:chExt cx="943" cy="271"/>
            </a:xfrm>
            <a:solidFill>
              <a:srgbClr val="0000FF"/>
            </a:solidFill>
            <a:effectLst/>
          </p:grpSpPr>
          <p:sp>
            <p:nvSpPr>
              <p:cNvPr id="119" name="Rectangle 118"/>
              <p:cNvSpPr>
                <a:spLocks/>
              </p:cNvSpPr>
              <p:nvPr/>
            </p:nvSpPr>
            <p:spPr bwMode="auto">
              <a:xfrm>
                <a:off x="0" y="0"/>
                <a:ext cx="943" cy="271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Rectangle 119"/>
              <p:cNvSpPr>
                <a:spLocks/>
              </p:cNvSpPr>
              <p:nvPr/>
            </p:nvSpPr>
            <p:spPr bwMode="auto">
              <a:xfrm>
                <a:off x="152" y="15"/>
                <a:ext cx="642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1113" algn="ctr"/>
                <a:r>
                  <a:rPr lang="en-US" sz="140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Physical</a:t>
                </a:r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860745" y="2130981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L7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60745" y="2850634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L4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60745" y="3687246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L3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60745" y="4450834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L2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860745" y="5239029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180051" y="2157991"/>
              <a:ext cx="884128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SMTP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459052" y="2129139"/>
              <a:ext cx="844713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HTTP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953000" y="2858889"/>
              <a:ext cx="703651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329021" y="2857388"/>
              <a:ext cx="730619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UDP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302926" y="3687246"/>
              <a:ext cx="458866" cy="398294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278470" y="4484965"/>
              <a:ext cx="705726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PPP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134725" y="4488601"/>
              <a:ext cx="780406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FDDI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724399" y="4492570"/>
              <a:ext cx="1178699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Ethernet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670804" y="5283636"/>
              <a:ext cx="859234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PSTN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610076" y="5304528"/>
              <a:ext cx="882053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Radio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382636" y="5304528"/>
              <a:ext cx="1050084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Copper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180843" y="5304528"/>
              <a:ext cx="1023115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Optical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24691" y="2141634"/>
              <a:ext cx="703651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NTP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699580" y="2135052"/>
              <a:ext cx="730619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DNS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27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everywhere</a:t>
            </a:r>
          </a:p>
          <a:p>
            <a:r>
              <a:rPr lang="en-US" dirty="0"/>
              <a:t>Performs </a:t>
            </a:r>
            <a:r>
              <a:rPr lang="en-US" dirty="0">
                <a:solidFill>
                  <a:srgbClr val="0000FF"/>
                </a:solidFill>
              </a:rPr>
              <a:t>addressing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forwarding</a:t>
            </a:r>
            <a:r>
              <a:rPr lang="en-US" dirty="0"/>
              <a:t>, and </a:t>
            </a:r>
            <a:r>
              <a:rPr lang="en-US" dirty="0">
                <a:solidFill>
                  <a:srgbClr val="0000FF"/>
                </a:solidFill>
              </a:rPr>
              <a:t>routing</a:t>
            </a:r>
            <a:r>
              <a:rPr lang="en-US" dirty="0"/>
              <a:t>, among other tasks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869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end-host how to handle packet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(8 bits)</a:t>
            </a:r>
          </a:p>
          <a:p>
            <a:pPr lvl="1"/>
            <a:r>
              <a:rPr lang="en-US" dirty="0"/>
              <a:t>Identifies the higher-level protocol</a:t>
            </a:r>
          </a:p>
          <a:p>
            <a:pPr lvl="1"/>
            <a:r>
              <a:rPr lang="en-US" dirty="0"/>
              <a:t>Important for de-multiplexing at receiving host</a:t>
            </a:r>
          </a:p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Most common examples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E.g., 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6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 for the Transmission Control Protocol (TCP)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E.g., 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17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 for the User Datagram Protocol (UDP)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1768475" y="4202112"/>
            <a:ext cx="5607050" cy="2198688"/>
            <a:chOff x="1806575" y="4343400"/>
            <a:chExt cx="5607050" cy="2427288"/>
          </a:xfrm>
        </p:grpSpPr>
        <p:sp>
          <p:nvSpPr>
            <p:cNvPr id="46" name="Text Box 4"/>
            <p:cNvSpPr txBox="1">
              <a:spLocks noChangeArrowheads="1"/>
            </p:cNvSpPr>
            <p:nvPr/>
          </p:nvSpPr>
          <p:spPr bwMode="auto">
            <a:xfrm>
              <a:off x="1806575" y="4811713"/>
              <a:ext cx="1958975" cy="396875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IP header</a:t>
              </a:r>
            </a:p>
          </p:txBody>
        </p:sp>
        <p:sp>
          <p:nvSpPr>
            <p:cNvPr id="47" name="Text Box 5"/>
            <p:cNvSpPr txBox="1">
              <a:spLocks noChangeArrowheads="1"/>
            </p:cNvSpPr>
            <p:nvPr/>
          </p:nvSpPr>
          <p:spPr bwMode="auto">
            <a:xfrm>
              <a:off x="5378450" y="4811713"/>
              <a:ext cx="2035175" cy="396875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IP header</a:t>
              </a:r>
            </a:p>
          </p:txBody>
        </p:sp>
        <p:sp>
          <p:nvSpPr>
            <p:cNvPr id="48" name="Text Box 6"/>
            <p:cNvSpPr txBox="1">
              <a:spLocks noChangeArrowheads="1"/>
            </p:cNvSpPr>
            <p:nvPr/>
          </p:nvSpPr>
          <p:spPr bwMode="auto">
            <a:xfrm>
              <a:off x="1806575" y="5195888"/>
              <a:ext cx="1957388" cy="44171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bg1"/>
                  </a:solidFill>
                </a:rPr>
                <a:t>TCP header</a:t>
              </a:r>
            </a:p>
          </p:txBody>
        </p:sp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5378450" y="5195888"/>
              <a:ext cx="2033588" cy="39687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UDP header</a:t>
              </a:r>
            </a:p>
          </p:txBody>
        </p:sp>
        <p:sp>
          <p:nvSpPr>
            <p:cNvPr id="50" name="Rectangle 8"/>
            <p:cNvSpPr>
              <a:spLocks noChangeArrowheads="1"/>
            </p:cNvSpPr>
            <p:nvPr/>
          </p:nvSpPr>
          <p:spPr bwMode="auto">
            <a:xfrm>
              <a:off x="1806575" y="5580063"/>
              <a:ext cx="1958975" cy="11906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9"/>
            <p:cNvSpPr>
              <a:spLocks noChangeArrowheads="1"/>
            </p:cNvSpPr>
            <p:nvPr/>
          </p:nvSpPr>
          <p:spPr bwMode="auto">
            <a:xfrm>
              <a:off x="5378450" y="5580063"/>
              <a:ext cx="2035175" cy="11906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10"/>
            <p:cNvSpPr txBox="1">
              <a:spLocks noChangeArrowheads="1"/>
            </p:cNvSpPr>
            <p:nvPr/>
          </p:nvSpPr>
          <p:spPr bwMode="auto">
            <a:xfrm>
              <a:off x="1949450" y="4343400"/>
              <a:ext cx="170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/>
                <a:t>protocol=6</a:t>
              </a:r>
            </a:p>
          </p:txBody>
        </p:sp>
        <p:sp>
          <p:nvSpPr>
            <p:cNvPr id="53" name="Text Box 11"/>
            <p:cNvSpPr txBox="1">
              <a:spLocks noChangeArrowheads="1"/>
            </p:cNvSpPr>
            <p:nvPr/>
          </p:nvSpPr>
          <p:spPr bwMode="auto">
            <a:xfrm>
              <a:off x="5410200" y="4343400"/>
              <a:ext cx="1860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/>
                <a:t>protocol=17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978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at the destination end-system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 destination what to do with the received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Transport layer protocol (8 bits)</a:t>
            </a:r>
          </a:p>
          <a:p>
            <a:r>
              <a:rPr lang="en-US" dirty="0"/>
              <a:t>Get responses to the packet back to the source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Source IP address (32 bits)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4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828800" y="2209800"/>
            <a:ext cx="5482682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</a:rPr>
              <a:t>For Fragmentation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1966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Protocol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825082" y="35814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 IP Address</a:t>
            </a:r>
          </a:p>
        </p:txBody>
      </p:sp>
    </p:spTree>
    <p:extLst>
      <p:ext uri="{BB962C8B-B14F-4D97-AF65-F5344CB8AC3E}">
        <p14:creationId xmlns:p14="http://schemas.microsoft.com/office/powerpoint/2010/main" val="12365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fragmentation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45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fragmentation </a:t>
            </a:r>
          </a:p>
        </p:txBody>
      </p:sp>
      <p:sp>
        <p:nvSpPr>
          <p:cNvPr id="947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link has a “Maximum Transmission Unit” (MTU)</a:t>
            </a:r>
          </a:p>
          <a:p>
            <a:pPr lvl="1"/>
            <a:r>
              <a:rPr lang="en-US" dirty="0"/>
              <a:t>Largest number of bits it can carry as one unit</a:t>
            </a:r>
          </a:p>
          <a:p>
            <a:r>
              <a:rPr lang="en-US" dirty="0"/>
              <a:t>A router can split a packet into multiple “</a:t>
            </a:r>
            <a:r>
              <a:rPr lang="en-US" altLang="ja-JP" dirty="0"/>
              <a:t>fragments</a:t>
            </a:r>
            <a:r>
              <a:rPr lang="ja-JP" altLang="en-US" dirty="0"/>
              <a:t>”</a:t>
            </a:r>
            <a:r>
              <a:rPr lang="en-US" altLang="ja-JP" dirty="0"/>
              <a:t> if the packet size exceeds the link’s MTU</a:t>
            </a:r>
          </a:p>
          <a:p>
            <a:r>
              <a:rPr lang="en-US" dirty="0"/>
              <a:t>Must reassemble to recover original packet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0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20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</a:t>
            </a:r>
            <a:endParaRPr lang="en-US" dirty="0"/>
          </a:p>
        </p:txBody>
      </p:sp>
      <p:sp>
        <p:nvSpPr>
          <p:cNvPr id="68622" name="Rectangle 3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4000 byte packet crosses a link w/ MTU=1500B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709057" y="2723991"/>
            <a:ext cx="5682343" cy="781209"/>
            <a:chOff x="1676400" y="3582895"/>
            <a:chExt cx="5029200" cy="455705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3048000" y="3733800"/>
              <a:ext cx="457200" cy="304800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 bwMode="auto">
            <a:xfrm>
              <a:off x="4876800" y="3733800"/>
              <a:ext cx="457200" cy="304800"/>
            </a:xfrm>
            <a:prstGeom prst="roundRect">
              <a:avLst/>
            </a:prstGeom>
            <a:solidFill>
              <a:schemeClr val="tx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endParaRPr>
            </a:p>
          </p:txBody>
        </p:sp>
        <p:cxnSp>
          <p:nvCxnSpPr>
            <p:cNvPr id="9" name="Straight Connector 8"/>
            <p:cNvCxnSpPr>
              <a:endCxn id="43" idx="1"/>
            </p:cNvCxnSpPr>
            <p:nvPr/>
          </p:nvCxnSpPr>
          <p:spPr bwMode="auto">
            <a:xfrm>
              <a:off x="3505200" y="3886200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1676400" y="3886200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5334000" y="3886200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1812461" y="3582895"/>
              <a:ext cx="686959" cy="19749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b="0" dirty="0">
                  <a:latin typeface="Arial" charset="0"/>
                  <a:ea typeface="Arial" charset="0"/>
                  <a:cs typeface="Arial" charset="0"/>
                </a:rPr>
                <a:t>4000B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895801" y="3671850"/>
              <a:ext cx="686959" cy="197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0" dirty="0">
                  <a:ea typeface="Arial" charset="0"/>
                  <a:cs typeface="Arial" charset="0"/>
                </a:rPr>
                <a:t>1500B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626538" y="3638492"/>
              <a:ext cx="345040" cy="197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ea typeface="Arial" charset="0"/>
                  <a:cs typeface="Arial" charset="0"/>
                </a:rPr>
                <a:t>…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 bwMode="auto">
            <a:xfrm>
              <a:off x="2591676" y="3771842"/>
              <a:ext cx="381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23033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</a:t>
            </a:r>
            <a:endParaRPr lang="en-US" dirty="0"/>
          </a:p>
        </p:txBody>
      </p:sp>
      <p:sp>
        <p:nvSpPr>
          <p:cNvPr id="68622" name="Rectangle 3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4000 byte packet crosses a link w/ MTU=1500B</a:t>
            </a:r>
          </a:p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838200" y="4038600"/>
            <a:ext cx="609600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838200" y="3810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38200" y="38862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772400" y="3810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337050" y="3519488"/>
            <a:ext cx="755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ea typeface="Arial" charset="0"/>
                <a:cs typeface="Arial" charset="0"/>
              </a:rPr>
              <a:t>4000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1447800" y="40386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Arial" charset="0"/>
                <a:cs typeface="Arial" charset="0"/>
              </a:rPr>
              <a:t>3980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4419601"/>
            <a:ext cx="3352800" cy="2014538"/>
            <a:chOff x="192" y="2352"/>
            <a:chExt cx="2112" cy="1269"/>
          </a:xfrm>
        </p:grpSpPr>
        <p:sp>
          <p:nvSpPr>
            <p:cNvPr id="1517578" name="Rectangle 10"/>
            <p:cNvSpPr>
              <a:spLocks noChangeArrowheads="1"/>
            </p:cNvSpPr>
            <p:nvPr/>
          </p:nvSpPr>
          <p:spPr bwMode="auto">
            <a:xfrm>
              <a:off x="192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79" name="Rectangle 11"/>
            <p:cNvSpPr>
              <a:spLocks noChangeArrowheads="1"/>
            </p:cNvSpPr>
            <p:nvPr/>
          </p:nvSpPr>
          <p:spPr bwMode="auto">
            <a:xfrm>
              <a:off x="576" y="2976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1480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>
              <a:off x="1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92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>
              <a:off x="196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4" name="Text Box 15"/>
            <p:cNvSpPr txBox="1">
              <a:spLocks noChangeArrowheads="1"/>
            </p:cNvSpPr>
            <p:nvPr/>
          </p:nvSpPr>
          <p:spPr bwMode="auto">
            <a:xfrm>
              <a:off x="912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1500</a:t>
              </a:r>
            </a:p>
          </p:txBody>
        </p:sp>
        <p:sp>
          <p:nvSpPr>
            <p:cNvPr id="68645" name="Line 16"/>
            <p:cNvSpPr>
              <a:spLocks noChangeShapeType="1"/>
            </p:cNvSpPr>
            <p:nvPr/>
          </p:nvSpPr>
          <p:spPr bwMode="auto">
            <a:xfrm flipV="1">
              <a:off x="576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6" name="Line 17"/>
            <p:cNvSpPr>
              <a:spLocks noChangeShapeType="1"/>
            </p:cNvSpPr>
            <p:nvPr/>
          </p:nvSpPr>
          <p:spPr bwMode="auto">
            <a:xfrm flipV="1">
              <a:off x="1968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4419601"/>
            <a:ext cx="2667000" cy="2014538"/>
            <a:chOff x="2064" y="2352"/>
            <a:chExt cx="1680" cy="1269"/>
          </a:xfrm>
        </p:grpSpPr>
        <p:sp>
          <p:nvSpPr>
            <p:cNvPr id="1517587" name="Rectangle 19"/>
            <p:cNvSpPr>
              <a:spLocks noChangeArrowheads="1"/>
            </p:cNvSpPr>
            <p:nvPr/>
          </p:nvSpPr>
          <p:spPr bwMode="auto">
            <a:xfrm>
              <a:off x="2064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88" name="Rectangle 20"/>
            <p:cNvSpPr>
              <a:spLocks noChangeArrowheads="1"/>
            </p:cNvSpPr>
            <p:nvPr/>
          </p:nvSpPr>
          <p:spPr bwMode="auto">
            <a:xfrm>
              <a:off x="2448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1200</a:t>
              </a:r>
            </a:p>
          </p:txBody>
        </p:sp>
        <p:sp>
          <p:nvSpPr>
            <p:cNvPr id="68633" name="Line 21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4" name="Line 22"/>
            <p:cNvSpPr>
              <a:spLocks noChangeShapeType="1"/>
            </p:cNvSpPr>
            <p:nvPr/>
          </p:nvSpPr>
          <p:spPr bwMode="auto">
            <a:xfrm>
              <a:off x="2064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5" name="Line 23"/>
            <p:cNvSpPr>
              <a:spLocks noChangeShapeType="1"/>
            </p:cNvSpPr>
            <p:nvPr/>
          </p:nvSpPr>
          <p:spPr bwMode="auto">
            <a:xfrm>
              <a:off x="374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6" name="Text Box 24"/>
            <p:cNvSpPr txBox="1">
              <a:spLocks noChangeArrowheads="1"/>
            </p:cNvSpPr>
            <p:nvPr/>
          </p:nvSpPr>
          <p:spPr bwMode="auto">
            <a:xfrm>
              <a:off x="2784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1220</a:t>
              </a:r>
            </a:p>
          </p:txBody>
        </p:sp>
        <p:sp>
          <p:nvSpPr>
            <p:cNvPr id="68637" name="Line 25"/>
            <p:cNvSpPr>
              <a:spLocks noChangeShapeType="1"/>
            </p:cNvSpPr>
            <p:nvPr/>
          </p:nvSpPr>
          <p:spPr bwMode="auto">
            <a:xfrm flipH="1" flipV="1">
              <a:off x="2304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8" name="Line 26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0" y="4419601"/>
            <a:ext cx="3048000" cy="2014538"/>
            <a:chOff x="3600" y="2352"/>
            <a:chExt cx="1920" cy="1269"/>
          </a:xfrm>
        </p:grpSpPr>
        <p:sp>
          <p:nvSpPr>
            <p:cNvPr id="1517596" name="Rectangle 28"/>
            <p:cNvSpPr>
              <a:spLocks noChangeArrowheads="1"/>
            </p:cNvSpPr>
            <p:nvPr/>
          </p:nvSpPr>
          <p:spPr bwMode="auto">
            <a:xfrm>
              <a:off x="3840" y="2976"/>
              <a:ext cx="384" cy="23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97" name="Rectangle 29"/>
            <p:cNvSpPr>
              <a:spLocks noChangeArrowheads="1"/>
            </p:cNvSpPr>
            <p:nvPr/>
          </p:nvSpPr>
          <p:spPr bwMode="auto">
            <a:xfrm>
              <a:off x="4224" y="2976"/>
              <a:ext cx="1296" cy="23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1300</a:t>
              </a: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38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6" name="Line 31"/>
            <p:cNvSpPr>
              <a:spLocks noChangeShapeType="1"/>
            </p:cNvSpPr>
            <p:nvPr/>
          </p:nvSpPr>
          <p:spPr bwMode="auto">
            <a:xfrm>
              <a:off x="3840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7" name="Line 32"/>
            <p:cNvSpPr>
              <a:spLocks noChangeShapeType="1"/>
            </p:cNvSpPr>
            <p:nvPr/>
          </p:nvSpPr>
          <p:spPr bwMode="auto">
            <a:xfrm>
              <a:off x="552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8" name="Text Box 33"/>
            <p:cNvSpPr txBox="1">
              <a:spLocks noChangeArrowheads="1"/>
            </p:cNvSpPr>
            <p:nvPr/>
          </p:nvSpPr>
          <p:spPr bwMode="auto">
            <a:xfrm>
              <a:off x="4560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1320</a:t>
              </a:r>
            </a:p>
          </p:txBody>
        </p:sp>
        <p:sp>
          <p:nvSpPr>
            <p:cNvPr id="68629" name="Line 34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0" name="Line 35"/>
            <p:cNvSpPr>
              <a:spLocks noChangeShapeType="1"/>
            </p:cNvSpPr>
            <p:nvPr/>
          </p:nvSpPr>
          <p:spPr bwMode="auto">
            <a:xfrm flipH="1" flipV="1">
              <a:off x="4896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517604" name="Line 36"/>
          <p:cNvSpPr>
            <a:spLocks noChangeShapeType="1"/>
          </p:cNvSpPr>
          <p:nvPr/>
        </p:nvSpPr>
        <p:spPr bwMode="auto">
          <a:xfrm>
            <a:off x="36576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17605" name="Line 37"/>
          <p:cNvSpPr>
            <a:spLocks noChangeShapeType="1"/>
          </p:cNvSpPr>
          <p:nvPr/>
        </p:nvSpPr>
        <p:spPr bwMode="auto">
          <a:xfrm>
            <a:off x="57150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3200400"/>
            <a:ext cx="1104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Arial" charset="0"/>
                <a:cs typeface="Arial" charset="0"/>
              </a:rPr>
              <a:t>IP header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990600" y="3581400"/>
            <a:ext cx="0" cy="533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8392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604" grpId="0" animBg="1"/>
      <p:bldP spid="151760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reassemble?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838200" y="2286000"/>
            <a:ext cx="609600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838200" y="205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38200" y="21336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772400" y="205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337050" y="1766888"/>
            <a:ext cx="755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ea typeface="Arial" charset="0"/>
                <a:cs typeface="Arial" charset="0"/>
              </a:rPr>
              <a:t>4000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1447800" y="22860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Arial" charset="0"/>
                <a:cs typeface="Arial" charset="0"/>
              </a:rPr>
              <a:t>3980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2667001"/>
            <a:ext cx="3352800" cy="2014538"/>
            <a:chOff x="192" y="2352"/>
            <a:chExt cx="2112" cy="1269"/>
          </a:xfrm>
        </p:grpSpPr>
        <p:sp>
          <p:nvSpPr>
            <p:cNvPr id="1517578" name="Rectangle 10"/>
            <p:cNvSpPr>
              <a:spLocks noChangeArrowheads="1"/>
            </p:cNvSpPr>
            <p:nvPr/>
          </p:nvSpPr>
          <p:spPr bwMode="auto">
            <a:xfrm>
              <a:off x="192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79" name="Rectangle 11"/>
            <p:cNvSpPr>
              <a:spLocks noChangeArrowheads="1"/>
            </p:cNvSpPr>
            <p:nvPr/>
          </p:nvSpPr>
          <p:spPr bwMode="auto">
            <a:xfrm>
              <a:off x="576" y="2976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1480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>
              <a:off x="1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92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>
              <a:off x="196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4" name="Text Box 15"/>
            <p:cNvSpPr txBox="1">
              <a:spLocks noChangeArrowheads="1"/>
            </p:cNvSpPr>
            <p:nvPr/>
          </p:nvSpPr>
          <p:spPr bwMode="auto">
            <a:xfrm>
              <a:off x="912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1500</a:t>
              </a:r>
            </a:p>
          </p:txBody>
        </p:sp>
        <p:sp>
          <p:nvSpPr>
            <p:cNvPr id="68645" name="Line 16"/>
            <p:cNvSpPr>
              <a:spLocks noChangeShapeType="1"/>
            </p:cNvSpPr>
            <p:nvPr/>
          </p:nvSpPr>
          <p:spPr bwMode="auto">
            <a:xfrm flipV="1">
              <a:off x="576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6" name="Line 17"/>
            <p:cNvSpPr>
              <a:spLocks noChangeShapeType="1"/>
            </p:cNvSpPr>
            <p:nvPr/>
          </p:nvSpPr>
          <p:spPr bwMode="auto">
            <a:xfrm flipV="1">
              <a:off x="1968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2667001"/>
            <a:ext cx="2667000" cy="2014538"/>
            <a:chOff x="2064" y="2352"/>
            <a:chExt cx="1680" cy="1269"/>
          </a:xfrm>
        </p:grpSpPr>
        <p:sp>
          <p:nvSpPr>
            <p:cNvPr id="1517587" name="Rectangle 19"/>
            <p:cNvSpPr>
              <a:spLocks noChangeArrowheads="1"/>
            </p:cNvSpPr>
            <p:nvPr/>
          </p:nvSpPr>
          <p:spPr bwMode="auto">
            <a:xfrm>
              <a:off x="2064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88" name="Rectangle 20"/>
            <p:cNvSpPr>
              <a:spLocks noChangeArrowheads="1"/>
            </p:cNvSpPr>
            <p:nvPr/>
          </p:nvSpPr>
          <p:spPr bwMode="auto">
            <a:xfrm>
              <a:off x="2448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1200</a:t>
              </a:r>
            </a:p>
          </p:txBody>
        </p:sp>
        <p:sp>
          <p:nvSpPr>
            <p:cNvPr id="68633" name="Line 21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4" name="Line 22"/>
            <p:cNvSpPr>
              <a:spLocks noChangeShapeType="1"/>
            </p:cNvSpPr>
            <p:nvPr/>
          </p:nvSpPr>
          <p:spPr bwMode="auto">
            <a:xfrm>
              <a:off x="2064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5" name="Line 23"/>
            <p:cNvSpPr>
              <a:spLocks noChangeShapeType="1"/>
            </p:cNvSpPr>
            <p:nvPr/>
          </p:nvSpPr>
          <p:spPr bwMode="auto">
            <a:xfrm>
              <a:off x="374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6" name="Text Box 24"/>
            <p:cNvSpPr txBox="1">
              <a:spLocks noChangeArrowheads="1"/>
            </p:cNvSpPr>
            <p:nvPr/>
          </p:nvSpPr>
          <p:spPr bwMode="auto">
            <a:xfrm>
              <a:off x="2784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1220</a:t>
              </a:r>
            </a:p>
          </p:txBody>
        </p:sp>
        <p:sp>
          <p:nvSpPr>
            <p:cNvPr id="68637" name="Line 25"/>
            <p:cNvSpPr>
              <a:spLocks noChangeShapeType="1"/>
            </p:cNvSpPr>
            <p:nvPr/>
          </p:nvSpPr>
          <p:spPr bwMode="auto">
            <a:xfrm flipH="1" flipV="1">
              <a:off x="2304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8" name="Line 26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0" y="2667001"/>
            <a:ext cx="3048000" cy="2014538"/>
            <a:chOff x="3600" y="2352"/>
            <a:chExt cx="1920" cy="1269"/>
          </a:xfrm>
        </p:grpSpPr>
        <p:sp>
          <p:nvSpPr>
            <p:cNvPr id="1517596" name="Rectangle 28"/>
            <p:cNvSpPr>
              <a:spLocks noChangeArrowheads="1"/>
            </p:cNvSpPr>
            <p:nvPr/>
          </p:nvSpPr>
          <p:spPr bwMode="auto">
            <a:xfrm>
              <a:off x="3840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97" name="Rectangle 29"/>
            <p:cNvSpPr>
              <a:spLocks noChangeArrowheads="1"/>
            </p:cNvSpPr>
            <p:nvPr/>
          </p:nvSpPr>
          <p:spPr bwMode="auto">
            <a:xfrm>
              <a:off x="4224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1300</a:t>
              </a: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38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6" name="Line 31"/>
            <p:cNvSpPr>
              <a:spLocks noChangeShapeType="1"/>
            </p:cNvSpPr>
            <p:nvPr/>
          </p:nvSpPr>
          <p:spPr bwMode="auto">
            <a:xfrm>
              <a:off x="3840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7" name="Line 32"/>
            <p:cNvSpPr>
              <a:spLocks noChangeShapeType="1"/>
            </p:cNvSpPr>
            <p:nvPr/>
          </p:nvSpPr>
          <p:spPr bwMode="auto">
            <a:xfrm>
              <a:off x="552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8" name="Text Box 33"/>
            <p:cNvSpPr txBox="1">
              <a:spLocks noChangeArrowheads="1"/>
            </p:cNvSpPr>
            <p:nvPr/>
          </p:nvSpPr>
          <p:spPr bwMode="auto">
            <a:xfrm>
              <a:off x="4560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1320</a:t>
              </a:r>
            </a:p>
          </p:txBody>
        </p:sp>
        <p:sp>
          <p:nvSpPr>
            <p:cNvPr id="68629" name="Line 34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0" name="Line 35"/>
            <p:cNvSpPr>
              <a:spLocks noChangeShapeType="1"/>
            </p:cNvSpPr>
            <p:nvPr/>
          </p:nvSpPr>
          <p:spPr bwMode="auto">
            <a:xfrm flipH="1" flipV="1">
              <a:off x="4896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517604" name="Line 36"/>
          <p:cNvSpPr>
            <a:spLocks noChangeShapeType="1"/>
          </p:cNvSpPr>
          <p:nvPr/>
        </p:nvSpPr>
        <p:spPr bwMode="auto">
          <a:xfrm>
            <a:off x="36576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17605" name="Line 37"/>
          <p:cNvSpPr>
            <a:spLocks noChangeShapeType="1"/>
          </p:cNvSpPr>
          <p:nvPr/>
        </p:nvSpPr>
        <p:spPr bwMode="auto">
          <a:xfrm>
            <a:off x="57150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447800"/>
            <a:ext cx="1104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Arial" charset="0"/>
                <a:cs typeface="Arial" charset="0"/>
              </a:rPr>
              <a:t>IP header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990600" y="1828800"/>
            <a:ext cx="0" cy="533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914400" y="5257800"/>
            <a:ext cx="609600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45" name="Line 4"/>
          <p:cNvSpPr>
            <a:spLocks noChangeShapeType="1"/>
          </p:cNvSpPr>
          <p:nvPr/>
        </p:nvSpPr>
        <p:spPr bwMode="auto">
          <a:xfrm>
            <a:off x="914400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" name="Line 5"/>
          <p:cNvSpPr>
            <a:spLocks noChangeShapeType="1"/>
          </p:cNvSpPr>
          <p:nvPr/>
        </p:nvSpPr>
        <p:spPr bwMode="auto">
          <a:xfrm>
            <a:off x="914400" y="5014912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7" name="Line 6"/>
          <p:cNvSpPr>
            <a:spLocks noChangeShapeType="1"/>
          </p:cNvSpPr>
          <p:nvPr/>
        </p:nvSpPr>
        <p:spPr bwMode="auto">
          <a:xfrm>
            <a:off x="7848600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1524000" y="52578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50" name="Line 36"/>
          <p:cNvSpPr>
            <a:spLocks noChangeShapeType="1"/>
          </p:cNvSpPr>
          <p:nvPr/>
        </p:nvSpPr>
        <p:spPr bwMode="auto">
          <a:xfrm>
            <a:off x="3733800" y="525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1" name="Line 37"/>
          <p:cNvSpPr>
            <a:spLocks noChangeShapeType="1"/>
          </p:cNvSpPr>
          <p:nvPr/>
        </p:nvSpPr>
        <p:spPr bwMode="auto">
          <a:xfrm>
            <a:off x="5791200" y="525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1447800" y="2286000"/>
            <a:ext cx="609600" cy="381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55" name="Rectangle 3"/>
          <p:cNvSpPr>
            <a:spLocks noChangeArrowheads="1"/>
          </p:cNvSpPr>
          <p:nvPr/>
        </p:nvSpPr>
        <p:spPr bwMode="auto">
          <a:xfrm>
            <a:off x="914400" y="3657600"/>
            <a:ext cx="609600" cy="381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56" name="Rectangle 3"/>
          <p:cNvSpPr>
            <a:spLocks noChangeArrowheads="1"/>
          </p:cNvSpPr>
          <p:nvPr/>
        </p:nvSpPr>
        <p:spPr bwMode="auto">
          <a:xfrm>
            <a:off x="1524000" y="5257800"/>
            <a:ext cx="609600" cy="381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57" name="Rectangle 3"/>
          <p:cNvSpPr>
            <a:spLocks noChangeArrowheads="1"/>
          </p:cNvSpPr>
          <p:nvPr/>
        </p:nvSpPr>
        <p:spPr bwMode="auto">
          <a:xfrm>
            <a:off x="2057400" y="2286000"/>
            <a:ext cx="762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58" name="Rectangle 3"/>
          <p:cNvSpPr>
            <a:spLocks noChangeArrowheads="1"/>
          </p:cNvSpPr>
          <p:nvPr/>
        </p:nvSpPr>
        <p:spPr bwMode="auto">
          <a:xfrm>
            <a:off x="1524000" y="3657600"/>
            <a:ext cx="762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2133600" y="5257800"/>
            <a:ext cx="762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2095" y="5881687"/>
            <a:ext cx="8819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FF"/>
                </a:solidFill>
                <a:ea typeface="Arial" charset="0"/>
                <a:cs typeface="Arial" charset="0"/>
              </a:rPr>
              <a:t>Must reassemble before sending packet to higher layers!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84EC22D-659A-F849-88BD-EA789B151DE0}"/>
                  </a:ext>
                </a:extLst>
              </p14:cNvPr>
              <p14:cNvContentPartPr/>
              <p14:nvPr/>
            </p14:nvContentPartPr>
            <p14:xfrm>
              <a:off x="7935120" y="2413440"/>
              <a:ext cx="29160" cy="4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84EC22D-659A-F849-88BD-EA789B151DE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18920" y="2397240"/>
                <a:ext cx="61560" cy="3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853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571" grpId="0" animBg="1"/>
      <p:bldP spid="68612" grpId="0" animBg="1"/>
      <p:bldP spid="68613" grpId="0" animBg="1"/>
      <p:bldP spid="68614" grpId="0" animBg="1"/>
      <p:bldP spid="68615" grpId="0"/>
      <p:bldP spid="1517576" grpId="0" animBg="1"/>
      <p:bldP spid="1517604" grpId="0" animBg="1"/>
      <p:bldP spid="1517605" grpId="0" animBg="1"/>
      <p:bldP spid="5" grpId="0"/>
      <p:bldP spid="44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51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few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to reassemble?</a:t>
            </a:r>
          </a:p>
          <a:p>
            <a:r>
              <a:rPr lang="en-US" dirty="0"/>
              <a:t>Fragments can get lost</a:t>
            </a:r>
          </a:p>
          <a:p>
            <a:r>
              <a:rPr lang="en-US" dirty="0"/>
              <a:t>Fragments can follow different paths </a:t>
            </a:r>
          </a:p>
          <a:p>
            <a:r>
              <a:rPr lang="en-US" dirty="0"/>
              <a:t>Fragments can get fragmented again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4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should reassembly occur?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Classic case of E2E principle</a:t>
            </a:r>
          </a:p>
          <a:p>
            <a:r>
              <a:rPr lang="en-US" dirty="0"/>
              <a:t>At next-hop router imposes burden on network</a:t>
            </a:r>
          </a:p>
          <a:p>
            <a:pPr lvl="1"/>
            <a:r>
              <a:rPr lang="en-US" dirty="0"/>
              <a:t>Complicated reassembly algorithm</a:t>
            </a:r>
          </a:p>
          <a:p>
            <a:pPr lvl="1"/>
            <a:r>
              <a:rPr lang="en-US" dirty="0"/>
              <a:t>Must hold onto fragments/state</a:t>
            </a:r>
          </a:p>
          <a:p>
            <a:r>
              <a:rPr lang="en-US" dirty="0"/>
              <a:t>Any other router may not work</a:t>
            </a:r>
          </a:p>
          <a:p>
            <a:pPr lvl="1"/>
            <a:r>
              <a:rPr lang="en-US" dirty="0"/>
              <a:t>Fragments may take different paths</a:t>
            </a:r>
          </a:p>
          <a:p>
            <a:r>
              <a:rPr lang="en-US" dirty="0"/>
              <a:t>Little benefit, large cost for network reassembly</a:t>
            </a:r>
          </a:p>
          <a:p>
            <a:r>
              <a:rPr lang="en-US" dirty="0"/>
              <a:t>Hence, reassembly is done at the destination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9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 and terminology</a:t>
            </a:r>
            <a:endParaRPr lang="en-US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3" y="2359424"/>
            <a:ext cx="417443" cy="640080"/>
          </a:xfrm>
          <a:prstGeom prst="rect">
            <a:avLst/>
          </a:prstGeom>
        </p:spPr>
      </p:pic>
      <p:sp>
        <p:nvSpPr>
          <p:cNvPr id="4" name="Cloud 3"/>
          <p:cNvSpPr/>
          <p:nvPr/>
        </p:nvSpPr>
        <p:spPr bwMode="auto">
          <a:xfrm>
            <a:off x="2895600" y="3886200"/>
            <a:ext cx="2133600" cy="16002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600200" y="2133600"/>
            <a:ext cx="2133600" cy="16002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Cloud 12"/>
          <p:cNvSpPr/>
          <p:nvPr/>
        </p:nvSpPr>
        <p:spPr bwMode="auto">
          <a:xfrm>
            <a:off x="5638800" y="2971800"/>
            <a:ext cx="2133600" cy="1600200"/>
          </a:xfrm>
          <a:prstGeom prst="cloud">
            <a:avLst/>
          </a:prstGeom>
          <a:solidFill>
            <a:schemeClr val="accent1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Cube 16"/>
          <p:cNvSpPr/>
          <p:nvPr/>
        </p:nvSpPr>
        <p:spPr bwMode="auto">
          <a:xfrm>
            <a:off x="25146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Cube 17"/>
          <p:cNvSpPr/>
          <p:nvPr/>
        </p:nvSpPr>
        <p:spPr bwMode="auto">
          <a:xfrm>
            <a:off x="3276600" y="2514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Cube 20"/>
          <p:cNvSpPr/>
          <p:nvPr/>
        </p:nvSpPr>
        <p:spPr bwMode="auto">
          <a:xfrm>
            <a:off x="2895600" y="4648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Cube 23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Cube 26"/>
          <p:cNvSpPr/>
          <p:nvPr/>
        </p:nvSpPr>
        <p:spPr bwMode="auto">
          <a:xfrm>
            <a:off x="6096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Cube 27"/>
          <p:cNvSpPr/>
          <p:nvPr/>
        </p:nvSpPr>
        <p:spPr bwMode="auto">
          <a:xfrm>
            <a:off x="7391400" y="3657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Cube 29"/>
          <p:cNvSpPr/>
          <p:nvPr/>
        </p:nvSpPr>
        <p:spPr bwMode="auto">
          <a:xfrm>
            <a:off x="6858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Cube 31"/>
          <p:cNvSpPr/>
          <p:nvPr/>
        </p:nvSpPr>
        <p:spPr bwMode="auto">
          <a:xfrm>
            <a:off x="2667000" y="2362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3657600" y="26654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7696200" y="373380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438400" y="47990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11" idx="5"/>
            <a:endCxn id="32" idx="2"/>
          </p:cNvCxnSpPr>
          <p:nvPr/>
        </p:nvCxnSpPr>
        <p:spPr bwMode="auto">
          <a:xfrm flipV="1">
            <a:off x="1905000" y="2505075"/>
            <a:ext cx="762000" cy="476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18" idx="3"/>
            <a:endCxn id="19" idx="0"/>
          </p:cNvCxnSpPr>
          <p:nvPr/>
        </p:nvCxnSpPr>
        <p:spPr bwMode="auto">
          <a:xfrm flipH="1">
            <a:off x="3343275" y="2743200"/>
            <a:ext cx="9525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17" idx="3"/>
            <a:endCxn id="20" idx="0"/>
          </p:cNvCxnSpPr>
          <p:nvPr/>
        </p:nvCxnSpPr>
        <p:spPr bwMode="auto">
          <a:xfrm flipH="1">
            <a:off x="2428875" y="3124200"/>
            <a:ext cx="2476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stCxn id="18" idx="2"/>
          </p:cNvCxnSpPr>
          <p:nvPr/>
        </p:nvCxnSpPr>
        <p:spPr bwMode="auto">
          <a:xfrm flipH="1" flipV="1">
            <a:off x="3048000" y="2514600"/>
            <a:ext cx="228600" cy="142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32" idx="3"/>
            <a:endCxn id="17" idx="0"/>
          </p:cNvCxnSpPr>
          <p:nvPr/>
        </p:nvCxnSpPr>
        <p:spPr bwMode="auto">
          <a:xfrm flipH="1">
            <a:off x="2733675" y="2590800"/>
            <a:ext cx="952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21" idx="0"/>
            <a:endCxn id="22" idx="3"/>
          </p:cNvCxnSpPr>
          <p:nvPr/>
        </p:nvCxnSpPr>
        <p:spPr bwMode="auto">
          <a:xfrm flipV="1">
            <a:off x="3114675" y="4267200"/>
            <a:ext cx="17145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>
            <a:endCxn id="24" idx="0"/>
          </p:cNvCxnSpPr>
          <p:nvPr/>
        </p:nvCxnSpPr>
        <p:spPr bwMode="auto">
          <a:xfrm>
            <a:off x="3267075" y="4800600"/>
            <a:ext cx="38100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endCxn id="25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stCxn id="24" idx="4"/>
            <a:endCxn id="25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stCxn id="24" idx="0"/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>
            <a:stCxn id="28" idx="3"/>
            <a:endCxn id="29" idx="4"/>
          </p:cNvCxnSpPr>
          <p:nvPr/>
        </p:nvCxnSpPr>
        <p:spPr bwMode="auto">
          <a:xfrm flipH="1">
            <a:off x="6724650" y="3886200"/>
            <a:ext cx="8286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>
            <a:stCxn id="30" idx="2"/>
            <a:endCxn id="27" idx="5"/>
          </p:cNvCxnSpPr>
          <p:nvPr/>
        </p:nvCxnSpPr>
        <p:spPr bwMode="auto">
          <a:xfrm flipH="1" flipV="1">
            <a:off x="6477000" y="3286125"/>
            <a:ext cx="381000" cy="571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>
            <a:stCxn id="27" idx="3"/>
            <a:endCxn id="26" idx="5"/>
          </p:cNvCxnSpPr>
          <p:nvPr/>
        </p:nvCxnSpPr>
        <p:spPr bwMode="auto">
          <a:xfrm flipH="1">
            <a:off x="6019800" y="3429000"/>
            <a:ext cx="238125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>
            <a:stCxn id="28" idx="1"/>
            <a:endCxn id="30" idx="4"/>
          </p:cNvCxnSpPr>
          <p:nvPr/>
        </p:nvCxnSpPr>
        <p:spPr bwMode="auto">
          <a:xfrm flipH="1" flipV="1">
            <a:off x="7181850" y="3343275"/>
            <a:ext cx="371475" cy="3714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>
            <a:stCxn id="29" idx="0"/>
            <a:endCxn id="30" idx="3"/>
          </p:cNvCxnSpPr>
          <p:nvPr/>
        </p:nvCxnSpPr>
        <p:spPr bwMode="auto">
          <a:xfrm flipV="1">
            <a:off x="6619875" y="3429000"/>
            <a:ext cx="400050" cy="838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Rounded Rectangle 72"/>
          <p:cNvSpPr/>
          <p:nvPr/>
        </p:nvSpPr>
        <p:spPr bwMode="auto">
          <a:xfrm>
            <a:off x="6096000" y="1524000"/>
            <a:ext cx="2133600" cy="12192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“End hosts”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chemeClr val="bg1"/>
                </a:solidFill>
              </a:rPr>
              <a:t>“Clients”, “Users”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“End points”</a:t>
            </a:r>
          </a:p>
        </p:txBody>
      </p:sp>
      <p:sp>
        <p:nvSpPr>
          <p:cNvPr id="123" name="Rounded Rectangle 122"/>
          <p:cNvSpPr/>
          <p:nvPr/>
        </p:nvSpPr>
        <p:spPr bwMode="auto">
          <a:xfrm>
            <a:off x="5486400" y="5707008"/>
            <a:ext cx="2743200" cy="609600"/>
          </a:xfrm>
          <a:prstGeom prst="roundRect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“Interior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25" name="Rounded Rectangle 124"/>
          <p:cNvSpPr/>
          <p:nvPr/>
        </p:nvSpPr>
        <p:spPr bwMode="auto">
          <a:xfrm>
            <a:off x="369849" y="266700"/>
            <a:ext cx="7620000" cy="94141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“Autonomous </a:t>
            </a:r>
            <a:r>
              <a:rPr lang="en-US" sz="2000" b="0" dirty="0">
                <a:solidFill>
                  <a:schemeClr val="bg1"/>
                </a:solidFill>
              </a:rPr>
              <a:t>System (AS)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” 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“Domain”</a:t>
            </a:r>
            <a:br>
              <a:rPr lang="en-US" sz="2000" b="0" dirty="0">
                <a:solidFill>
                  <a:schemeClr val="bg1"/>
                </a:solidFill>
              </a:rPr>
            </a:br>
            <a:r>
              <a:rPr lang="en-US" sz="2000" b="0" dirty="0">
                <a:solidFill>
                  <a:schemeClr val="bg1"/>
                </a:solidFill>
              </a:rPr>
              <a:t>Region of a network under a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single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administrative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entity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228600" y="26670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3771900" y="2219325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859751" y="3352800"/>
            <a:ext cx="945606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600200" y="44196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5934307" y="478155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42672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410200" y="3505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2895600" y="30480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28956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438400" y="1208110"/>
            <a:ext cx="3505200" cy="2769583"/>
            <a:chOff x="2438400" y="1295400"/>
            <a:chExt cx="3505200" cy="2679311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2438400" y="1295400"/>
              <a:ext cx="76200" cy="914400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Straight Arrow Connector 74"/>
            <p:cNvCxnSpPr>
              <a:endCxn id="4" idx="3"/>
            </p:cNvCxnSpPr>
            <p:nvPr/>
          </p:nvCxnSpPr>
          <p:spPr bwMode="auto">
            <a:xfrm>
              <a:off x="3962400" y="1295400"/>
              <a:ext cx="0" cy="2679311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>
              <a:off x="4485446" y="1295400"/>
              <a:ext cx="1458154" cy="2057399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1371600" y="2667000"/>
            <a:ext cx="6019800" cy="2667000"/>
            <a:chOff x="1371600" y="2667000"/>
            <a:chExt cx="6019800" cy="2667000"/>
          </a:xfrm>
        </p:grpSpPr>
        <p:sp>
          <p:nvSpPr>
            <p:cNvPr id="80" name="Oval 79"/>
            <p:cNvSpPr/>
            <p:nvPr/>
          </p:nvSpPr>
          <p:spPr bwMode="auto">
            <a:xfrm>
              <a:off x="13716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3581400" y="4267200"/>
              <a:ext cx="838200" cy="6096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23622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4191000" y="48006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6705600" y="3048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248400" y="41148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1" name="Freeform 90"/>
          <p:cNvSpPr/>
          <p:nvPr/>
        </p:nvSpPr>
        <p:spPr>
          <a:xfrm>
            <a:off x="1064110" y="3266204"/>
            <a:ext cx="5565290" cy="1610596"/>
          </a:xfrm>
          <a:custGeom>
            <a:avLst/>
            <a:gdLst>
              <a:gd name="connsiteX0" fmla="*/ 0 w 5565290"/>
              <a:gd name="connsiteY0" fmla="*/ 11246 h 1610596"/>
              <a:gd name="connsiteX1" fmla="*/ 564396 w 5565290"/>
              <a:gd name="connsiteY1" fmla="*/ 42605 h 1610596"/>
              <a:gd name="connsiteX2" fmla="*/ 1285569 w 5565290"/>
              <a:gd name="connsiteY2" fmla="*/ 356204 h 1610596"/>
              <a:gd name="connsiteX3" fmla="*/ 2194874 w 5565290"/>
              <a:gd name="connsiteY3" fmla="*/ 356204 h 1610596"/>
              <a:gd name="connsiteX4" fmla="*/ 2257584 w 5565290"/>
              <a:gd name="connsiteY4" fmla="*/ 936360 h 1610596"/>
              <a:gd name="connsiteX5" fmla="*/ 2931724 w 5565290"/>
              <a:gd name="connsiteY5" fmla="*/ 1281318 h 1610596"/>
              <a:gd name="connsiteX6" fmla="*/ 3652897 w 5565290"/>
              <a:gd name="connsiteY6" fmla="*/ 1030440 h 1610596"/>
              <a:gd name="connsiteX7" fmla="*/ 4734656 w 5565290"/>
              <a:gd name="connsiteY7" fmla="*/ 560042 h 1610596"/>
              <a:gd name="connsiteX8" fmla="*/ 5502862 w 5565290"/>
              <a:gd name="connsiteY8" fmla="*/ 1296998 h 1610596"/>
              <a:gd name="connsiteX9" fmla="*/ 5518539 w 5565290"/>
              <a:gd name="connsiteY9" fmla="*/ 1610596 h 161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65290" h="1610596">
                <a:moveTo>
                  <a:pt x="0" y="11246"/>
                </a:moveTo>
                <a:cubicBezTo>
                  <a:pt x="175067" y="-1821"/>
                  <a:pt x="350135" y="-14888"/>
                  <a:pt x="564396" y="42605"/>
                </a:cubicBezTo>
                <a:cubicBezTo>
                  <a:pt x="778657" y="100098"/>
                  <a:pt x="1013823" y="303938"/>
                  <a:pt x="1285569" y="356204"/>
                </a:cubicBezTo>
                <a:cubicBezTo>
                  <a:pt x="1557315" y="408471"/>
                  <a:pt x="2032872" y="259511"/>
                  <a:pt x="2194874" y="356204"/>
                </a:cubicBezTo>
                <a:cubicBezTo>
                  <a:pt x="2356876" y="452897"/>
                  <a:pt x="2134776" y="782174"/>
                  <a:pt x="2257584" y="936360"/>
                </a:cubicBezTo>
                <a:cubicBezTo>
                  <a:pt x="2380392" y="1090546"/>
                  <a:pt x="2699172" y="1265638"/>
                  <a:pt x="2931724" y="1281318"/>
                </a:cubicBezTo>
                <a:cubicBezTo>
                  <a:pt x="3164276" y="1296998"/>
                  <a:pt x="3352408" y="1150653"/>
                  <a:pt x="3652897" y="1030440"/>
                </a:cubicBezTo>
                <a:cubicBezTo>
                  <a:pt x="3953386" y="910227"/>
                  <a:pt x="4426329" y="515616"/>
                  <a:pt x="4734656" y="560042"/>
                </a:cubicBezTo>
                <a:cubicBezTo>
                  <a:pt x="5042983" y="604468"/>
                  <a:pt x="5372215" y="1121906"/>
                  <a:pt x="5502862" y="1296998"/>
                </a:cubicBezTo>
                <a:cubicBezTo>
                  <a:pt x="5633509" y="1472090"/>
                  <a:pt x="5518539" y="1610596"/>
                  <a:pt x="5518539" y="1610596"/>
                </a:cubicBezTo>
              </a:path>
            </a:pathLst>
          </a:custGeom>
          <a:ln w="38100" cmpd="sng">
            <a:solidFill>
              <a:srgbClr val="008000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>
            <a:off x="762000" y="3810000"/>
            <a:ext cx="2133600" cy="609600"/>
          </a:xfrm>
          <a:prstGeom prst="roundRect">
            <a:avLst/>
          </a:prstGeom>
          <a:solidFill>
            <a:srgbClr val="008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“Route” 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“Path”</a:t>
            </a:r>
          </a:p>
        </p:txBody>
      </p:sp>
      <p:sp>
        <p:nvSpPr>
          <p:cNvPr id="124" name="Rounded Rectangle 123"/>
          <p:cNvSpPr/>
          <p:nvPr/>
        </p:nvSpPr>
        <p:spPr bwMode="auto">
          <a:xfrm>
            <a:off x="1371600" y="5553075"/>
            <a:ext cx="2743200" cy="609600"/>
          </a:xfrm>
          <a:prstGeom prst="roundRect">
            <a:avLst/>
          </a:prstGeom>
          <a:solidFill>
            <a:srgbClr val="D3A6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“Border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7200" y="3465311"/>
            <a:ext cx="417443" cy="64008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0603" y="4478995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cxnSp>
        <p:nvCxnSpPr>
          <p:cNvPr id="101" name="Straight Connector 100"/>
          <p:cNvCxnSpPr>
            <a:stCxn id="31" idx="3"/>
          </p:cNvCxnSpPr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8539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123" grpId="0" animBg="1"/>
      <p:bldP spid="123" grpId="1" animBg="1"/>
      <p:bldP spid="125" grpId="0" animBg="1"/>
      <p:bldP spid="125" grpId="1" animBg="1"/>
      <p:bldP spid="3" grpId="0" animBg="1"/>
      <p:bldP spid="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91" grpId="0" animBg="1"/>
      <p:bldP spid="92" grpId="0" animBg="1"/>
      <p:bldP spid="124" grpId="0" animBg="1"/>
      <p:bldP spid="124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Reassembly: What fields?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 way to identify fragments of the packet</a:t>
            </a:r>
            <a:endParaRPr lang="en-US" dirty="0">
              <a:sym typeface="Wingdings"/>
            </a:endParaRPr>
          </a:p>
          <a:p>
            <a:pPr lvl="1"/>
            <a:r>
              <a:rPr lang="en-US" dirty="0">
                <a:sym typeface="Wingdings"/>
              </a:rPr>
              <a:t>Introduce an identifier</a:t>
            </a:r>
            <a:endParaRPr lang="en-US" dirty="0"/>
          </a:p>
          <a:p>
            <a:r>
              <a:rPr lang="en-US" dirty="0"/>
              <a:t>Fragments can get lost</a:t>
            </a:r>
          </a:p>
          <a:p>
            <a:pPr lvl="1"/>
            <a:r>
              <a:rPr lang="en-US" dirty="0">
                <a:sym typeface="Wingdings"/>
              </a:rPr>
              <a:t>N</a:t>
            </a:r>
            <a:r>
              <a:rPr lang="en-US" sz="2400" dirty="0">
                <a:sym typeface="Wingdings"/>
              </a:rPr>
              <a:t>eed some form of sequence number or offset</a:t>
            </a:r>
          </a:p>
          <a:p>
            <a:r>
              <a:rPr lang="en-US" dirty="0">
                <a:sym typeface="Wingdings"/>
              </a:rPr>
              <a:t>Sequence numbers / offset</a:t>
            </a:r>
          </a:p>
          <a:p>
            <a:pPr lvl="1"/>
            <a:r>
              <a:rPr lang="en-US" dirty="0">
                <a:sym typeface="Wingdings"/>
              </a:rPr>
              <a:t>How do I know when I have them all? (need max </a:t>
            </a:r>
            <a:r>
              <a:rPr lang="en-US" dirty="0" err="1">
                <a:sym typeface="Wingdings"/>
              </a:rPr>
              <a:t>seq</a:t>
            </a:r>
            <a:r>
              <a:rPr lang="en-US" dirty="0">
                <a:sym typeface="Wingdings"/>
              </a:rPr>
              <a:t># / flag)</a:t>
            </a:r>
          </a:p>
          <a:p>
            <a:pPr lvl="1"/>
            <a:r>
              <a:rPr lang="en-US" dirty="0">
                <a:sym typeface="Wingdings"/>
              </a:rPr>
              <a:t>What if a fragment gets re-fragmented?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0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IPv4’s fragmentation fields</a:t>
            </a:r>
            <a:endParaRPr lang="en-US" dirty="0"/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Identifier</a:t>
            </a:r>
            <a:r>
              <a:rPr lang="en-US" dirty="0"/>
              <a:t>: which fragments belong together</a:t>
            </a:r>
          </a:p>
          <a:p>
            <a:r>
              <a:rPr lang="en-US" dirty="0">
                <a:solidFill>
                  <a:srgbClr val="0000FF"/>
                </a:solidFill>
              </a:rPr>
              <a:t>Flags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Reserved: ignore</a:t>
            </a:r>
          </a:p>
          <a:p>
            <a:pPr lvl="1"/>
            <a:r>
              <a:rPr lang="en-US" dirty="0"/>
              <a:t>DF: don’t fragment </a:t>
            </a:r>
          </a:p>
          <a:p>
            <a:pPr lvl="2"/>
            <a:r>
              <a:rPr lang="en-US" dirty="0"/>
              <a:t>May trigger error message back to sender</a:t>
            </a:r>
          </a:p>
          <a:p>
            <a:pPr lvl="1"/>
            <a:r>
              <a:rPr lang="en-US" dirty="0"/>
              <a:t>MF: more fragments coming</a:t>
            </a:r>
          </a:p>
          <a:p>
            <a:r>
              <a:rPr lang="en-US" dirty="0">
                <a:solidFill>
                  <a:srgbClr val="0000FF"/>
                </a:solidFill>
              </a:rPr>
              <a:t>Offset</a:t>
            </a:r>
            <a:r>
              <a:rPr lang="en-US" dirty="0"/>
              <a:t>: portion of original payload this fragment contains</a:t>
            </a:r>
          </a:p>
          <a:p>
            <a:pPr lvl="1"/>
            <a:r>
              <a:rPr lang="en-US" dirty="0"/>
              <a:t> In 8-byte units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828800" y="22098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Identification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177881" y="2209800"/>
            <a:ext cx="213360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Fragment Offset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2209800"/>
            <a:ext cx="60588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Flags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1966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Protocol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825082" y="35814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 IP Address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828800" y="2209800"/>
            <a:ext cx="5482682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</a:rPr>
              <a:t>For Fragmentation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8277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Fragment without MF set (last fragment)</a:t>
            </a:r>
          </a:p>
          <a:p>
            <a:pPr lvl="1"/>
            <a:r>
              <a:rPr lang="en-US" dirty="0"/>
              <a:t>Tells host which are the last bits in original payload</a:t>
            </a:r>
          </a:p>
          <a:p>
            <a:r>
              <a:rPr lang="en-US" dirty="0"/>
              <a:t>All other fragments fill in holes</a:t>
            </a:r>
          </a:p>
          <a:p>
            <a:r>
              <a:rPr lang="en-US" dirty="0"/>
              <a:t>Can tell when holes are filled, regardless of order</a:t>
            </a:r>
          </a:p>
          <a:p>
            <a:pPr lvl="1"/>
            <a:r>
              <a:rPr lang="en-US" dirty="0"/>
              <a:t>Use offset field</a:t>
            </a:r>
          </a:p>
          <a:p>
            <a:r>
              <a:rPr lang="en-US" dirty="0"/>
              <a:t>Q: why use a byte-offset for fragments rather than numbering each fragment?</a:t>
            </a:r>
          </a:p>
          <a:p>
            <a:pPr lvl="1"/>
            <a:r>
              <a:rPr lang="en-US" dirty="0"/>
              <a:t>Allows further fragmentation of fragments 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4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 (contd.</a:t>
            </a:r>
            <a:r>
              <a:rPr lang="en-US" altLang="ja-JP"/>
              <a:t>)</a:t>
            </a:r>
            <a:endParaRPr lang="en-US" dirty="0"/>
          </a:p>
        </p:txBody>
      </p:sp>
      <p:sp>
        <p:nvSpPr>
          <p:cNvPr id="68622" name="Rectangle 3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Packet split into 3 pieces</a:t>
            </a:r>
          </a:p>
          <a:p>
            <a:r>
              <a:rPr lang="en-US"/>
              <a:t>Example: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838200" y="3352800"/>
            <a:ext cx="609600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838200" y="3124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38200" y="32004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772400" y="3124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337050" y="2833688"/>
            <a:ext cx="755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ea typeface="Arial" charset="0"/>
                <a:cs typeface="Arial" charset="0"/>
              </a:rPr>
              <a:t>4000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1447800" y="33528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Arial" charset="0"/>
                <a:cs typeface="Arial" charset="0"/>
              </a:rPr>
              <a:t>3980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3733801"/>
            <a:ext cx="3352800" cy="2014538"/>
            <a:chOff x="192" y="2352"/>
            <a:chExt cx="2112" cy="1269"/>
          </a:xfrm>
        </p:grpSpPr>
        <p:sp>
          <p:nvSpPr>
            <p:cNvPr id="1517578" name="Rectangle 10"/>
            <p:cNvSpPr>
              <a:spLocks noChangeArrowheads="1"/>
            </p:cNvSpPr>
            <p:nvPr/>
          </p:nvSpPr>
          <p:spPr bwMode="auto">
            <a:xfrm>
              <a:off x="192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79" name="Rectangle 11"/>
            <p:cNvSpPr>
              <a:spLocks noChangeArrowheads="1"/>
            </p:cNvSpPr>
            <p:nvPr/>
          </p:nvSpPr>
          <p:spPr bwMode="auto">
            <a:xfrm>
              <a:off x="576" y="2976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1480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>
              <a:off x="1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92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>
              <a:off x="196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4" name="Text Box 15"/>
            <p:cNvSpPr txBox="1">
              <a:spLocks noChangeArrowheads="1"/>
            </p:cNvSpPr>
            <p:nvPr/>
          </p:nvSpPr>
          <p:spPr bwMode="auto">
            <a:xfrm>
              <a:off x="912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1500</a:t>
              </a:r>
            </a:p>
          </p:txBody>
        </p:sp>
        <p:sp>
          <p:nvSpPr>
            <p:cNvPr id="68645" name="Line 16"/>
            <p:cNvSpPr>
              <a:spLocks noChangeShapeType="1"/>
            </p:cNvSpPr>
            <p:nvPr/>
          </p:nvSpPr>
          <p:spPr bwMode="auto">
            <a:xfrm flipV="1">
              <a:off x="576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6" name="Line 17"/>
            <p:cNvSpPr>
              <a:spLocks noChangeShapeType="1"/>
            </p:cNvSpPr>
            <p:nvPr/>
          </p:nvSpPr>
          <p:spPr bwMode="auto">
            <a:xfrm flipV="1">
              <a:off x="1968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3733801"/>
            <a:ext cx="2667000" cy="2014538"/>
            <a:chOff x="2064" y="2352"/>
            <a:chExt cx="1680" cy="1269"/>
          </a:xfrm>
        </p:grpSpPr>
        <p:sp>
          <p:nvSpPr>
            <p:cNvPr id="1517587" name="Rectangle 19"/>
            <p:cNvSpPr>
              <a:spLocks noChangeArrowheads="1"/>
            </p:cNvSpPr>
            <p:nvPr/>
          </p:nvSpPr>
          <p:spPr bwMode="auto">
            <a:xfrm>
              <a:off x="2064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88" name="Rectangle 20"/>
            <p:cNvSpPr>
              <a:spLocks noChangeArrowheads="1"/>
            </p:cNvSpPr>
            <p:nvPr/>
          </p:nvSpPr>
          <p:spPr bwMode="auto">
            <a:xfrm>
              <a:off x="2448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1200</a:t>
              </a:r>
            </a:p>
          </p:txBody>
        </p:sp>
        <p:sp>
          <p:nvSpPr>
            <p:cNvPr id="68633" name="Line 21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4" name="Line 22"/>
            <p:cNvSpPr>
              <a:spLocks noChangeShapeType="1"/>
            </p:cNvSpPr>
            <p:nvPr/>
          </p:nvSpPr>
          <p:spPr bwMode="auto">
            <a:xfrm>
              <a:off x="2064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5" name="Line 23"/>
            <p:cNvSpPr>
              <a:spLocks noChangeShapeType="1"/>
            </p:cNvSpPr>
            <p:nvPr/>
          </p:nvSpPr>
          <p:spPr bwMode="auto">
            <a:xfrm>
              <a:off x="374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6" name="Text Box 24"/>
            <p:cNvSpPr txBox="1">
              <a:spLocks noChangeArrowheads="1"/>
            </p:cNvSpPr>
            <p:nvPr/>
          </p:nvSpPr>
          <p:spPr bwMode="auto">
            <a:xfrm>
              <a:off x="2784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1220</a:t>
              </a:r>
            </a:p>
          </p:txBody>
        </p:sp>
        <p:sp>
          <p:nvSpPr>
            <p:cNvPr id="68637" name="Line 25"/>
            <p:cNvSpPr>
              <a:spLocks noChangeShapeType="1"/>
            </p:cNvSpPr>
            <p:nvPr/>
          </p:nvSpPr>
          <p:spPr bwMode="auto">
            <a:xfrm flipH="1" flipV="1">
              <a:off x="2304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8" name="Line 26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0" y="3733801"/>
            <a:ext cx="3048000" cy="2014538"/>
            <a:chOff x="3600" y="2352"/>
            <a:chExt cx="1920" cy="1269"/>
          </a:xfrm>
        </p:grpSpPr>
        <p:sp>
          <p:nvSpPr>
            <p:cNvPr id="1517596" name="Rectangle 28"/>
            <p:cNvSpPr>
              <a:spLocks noChangeArrowheads="1"/>
            </p:cNvSpPr>
            <p:nvPr/>
          </p:nvSpPr>
          <p:spPr bwMode="auto">
            <a:xfrm>
              <a:off x="3840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97" name="Rectangle 29"/>
            <p:cNvSpPr>
              <a:spLocks noChangeArrowheads="1"/>
            </p:cNvSpPr>
            <p:nvPr/>
          </p:nvSpPr>
          <p:spPr bwMode="auto">
            <a:xfrm>
              <a:off x="4224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1300</a:t>
              </a: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38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6" name="Line 31"/>
            <p:cNvSpPr>
              <a:spLocks noChangeShapeType="1"/>
            </p:cNvSpPr>
            <p:nvPr/>
          </p:nvSpPr>
          <p:spPr bwMode="auto">
            <a:xfrm>
              <a:off x="3840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7" name="Line 32"/>
            <p:cNvSpPr>
              <a:spLocks noChangeShapeType="1"/>
            </p:cNvSpPr>
            <p:nvPr/>
          </p:nvSpPr>
          <p:spPr bwMode="auto">
            <a:xfrm>
              <a:off x="552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8" name="Text Box 33"/>
            <p:cNvSpPr txBox="1">
              <a:spLocks noChangeArrowheads="1"/>
            </p:cNvSpPr>
            <p:nvPr/>
          </p:nvSpPr>
          <p:spPr bwMode="auto">
            <a:xfrm>
              <a:off x="4560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1320</a:t>
              </a:r>
            </a:p>
          </p:txBody>
        </p:sp>
        <p:sp>
          <p:nvSpPr>
            <p:cNvPr id="68629" name="Line 34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0" name="Line 35"/>
            <p:cNvSpPr>
              <a:spLocks noChangeShapeType="1"/>
            </p:cNvSpPr>
            <p:nvPr/>
          </p:nvSpPr>
          <p:spPr bwMode="auto">
            <a:xfrm flipH="1" flipV="1">
              <a:off x="4896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517604" name="Line 36"/>
          <p:cNvSpPr>
            <a:spLocks noChangeShapeType="1"/>
          </p:cNvSpPr>
          <p:nvPr/>
        </p:nvSpPr>
        <p:spPr bwMode="auto">
          <a:xfrm>
            <a:off x="3657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17605" name="Line 37"/>
          <p:cNvSpPr>
            <a:spLocks noChangeShapeType="1"/>
          </p:cNvSpPr>
          <p:nvPr/>
        </p:nvSpPr>
        <p:spPr bwMode="auto">
          <a:xfrm>
            <a:off x="57150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38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604" grpId="0" animBg="1"/>
      <p:bldP spid="151760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fragmentation, contd.</a:t>
            </a:r>
            <a:endParaRPr lang="en-US" dirty="0"/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4000 byte packet from host 1.2.3.4 to 5.6.7.8 traverses a link with MTU 1,500 bytes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6586" name="Rectangle 26"/>
          <p:cNvSpPr>
            <a:spLocks noChangeArrowheads="1"/>
          </p:cNvSpPr>
          <p:nvPr/>
        </p:nvSpPr>
        <p:spPr bwMode="auto">
          <a:xfrm>
            <a:off x="3128128" y="6282158"/>
            <a:ext cx="350106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dirty="0">
                <a:solidFill>
                  <a:srgbClr val="0000FF"/>
                </a:solidFill>
                <a:latin typeface="Arial" charset="0"/>
              </a:rPr>
              <a:t>(3980 more bytes of payload here)</a:t>
            </a:r>
            <a:endParaRPr lang="en-US" sz="1400" b="0" dirty="0">
              <a:solidFill>
                <a:srgbClr val="0000FF"/>
              </a:solidFill>
              <a:latin typeface="Arial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</p:grpSpPr>
        <p:sp>
          <p:nvSpPr>
            <p:cNvPr id="30" name="Rectangle 29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V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4000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0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44019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127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80544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fragmentation, contd.</a:t>
            </a:r>
            <a:endParaRPr 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Datagram split into 3 pieces. Possible first piece: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</p:grpSpPr>
        <p:sp>
          <p:nvSpPr>
            <p:cNvPr id="31" name="Rectangle 30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V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FF0000"/>
                  </a:solidFill>
                </a:rPr>
                <a:t>1500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0</a:t>
              </a: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xxx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127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25725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fragmentation, contd.</a:t>
            </a:r>
            <a:endParaRPr lang="en-US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 second piece: Frag#1 covered 1480bytes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</p:grpSpPr>
        <p:sp>
          <p:nvSpPr>
            <p:cNvPr id="30" name="Rectangle 29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V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FF0000"/>
                  </a:solidFill>
                </a:rPr>
                <a:t>1220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185 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(185 * 8 = 1480)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err="1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yyy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127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99191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fragmentation, contd.</a:t>
            </a:r>
            <a:endParaRPr lang="en-US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Possible third piece: 1480+1200 = 2680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</p:grpSpPr>
        <p:sp>
          <p:nvSpPr>
            <p:cNvPr id="29" name="Rectangle 28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V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FF0000"/>
                  </a:solidFill>
                </a:rPr>
                <a:t>1320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335 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(335 * 8 = 2680)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err="1">
                  <a:solidFill>
                    <a:srgbClr val="FF0000"/>
                  </a:solidFill>
                </a:rPr>
                <a:t>zzz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127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492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look into IPv6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9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03" name="Group 37"/>
          <p:cNvGrpSpPr>
            <a:grpSpLocks noChangeAspect="1"/>
          </p:cNvGrpSpPr>
          <p:nvPr/>
        </p:nvGrpSpPr>
        <p:grpSpPr bwMode="auto">
          <a:xfrm>
            <a:off x="254868" y="2438832"/>
            <a:ext cx="914400" cy="240632"/>
            <a:chOff x="885372" y="3276600"/>
            <a:chExt cx="1172028" cy="228600"/>
          </a:xfrm>
        </p:grpSpPr>
        <p:sp>
          <p:nvSpPr>
            <p:cNvPr id="104" name="Rectangle 103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108" name="Cube 107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0" name="Cube 109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2" name="Cube 111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3" name="Cube 112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4" name="Cube 113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5" name="Cube 114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chemeClr val="bg2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7" name="Cube 116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chemeClr val="bg2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8" name="Cube 117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9" name="Cube 11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0" name="Cube 119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21" name="Straight Connector 120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Straight Connector 121"/>
          <p:cNvCxnSpPr>
            <a:endCxn id="132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/>
          <p:cNvCxnSpPr>
            <a:stCxn id="132" idx="5"/>
            <a:endCxn id="131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/>
          <p:cNvCxnSpPr>
            <a:stCxn id="131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/>
          <p:cNvCxnSpPr/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/>
          <p:cNvCxnSpPr>
            <a:endCxn id="137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/>
          <p:cNvCxnSpPr>
            <a:stCxn id="135" idx="2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/>
          <p:cNvCxnSpPr>
            <a:stCxn id="136" idx="4"/>
            <a:endCxn id="137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/>
          <p:cNvCxnSpPr>
            <a:stCxn id="136" idx="0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/>
          <p:cNvCxnSpPr>
            <a:stCxn id="138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/>
          <p:cNvCxnSpPr>
            <a:stCxn id="138" idx="3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6" name="Picture 13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sp>
        <p:nvSpPr>
          <p:cNvPr id="138" name="TextBox 137"/>
          <p:cNvSpPr txBox="1"/>
          <p:nvPr/>
        </p:nvSpPr>
        <p:spPr>
          <a:xfrm>
            <a:off x="199112" y="350520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umich.edu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6132865" y="5564459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mit.edu</a:t>
            </a:r>
            <a:endParaRPr lang="en-US" dirty="0"/>
          </a:p>
        </p:txBody>
      </p:sp>
      <p:cxnSp>
        <p:nvCxnSpPr>
          <p:cNvPr id="140" name="Straight Connector 139"/>
          <p:cNvCxnSpPr/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8224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85185E-6 L 0.10538 0.00162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38 0.00162 L 0.28143 0.09213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143 0.09213 L 0.36372 0.21551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Motivated (prematurely) by address exhaustion</a:t>
            </a:r>
          </a:p>
          <a:p>
            <a:pPr lvl="1"/>
            <a:r>
              <a:rPr lang="en-US" dirty="0"/>
              <a:t>Addresses four times as big (128-bit)</a:t>
            </a:r>
          </a:p>
          <a:p>
            <a:r>
              <a:rPr lang="en-US" dirty="0"/>
              <a:t>Focused on simplifying IP</a:t>
            </a:r>
          </a:p>
          <a:p>
            <a:pPr lvl="1"/>
            <a:r>
              <a:rPr lang="en-US" dirty="0"/>
              <a:t>Got rid of all fields that were not absolutely necessary</a:t>
            </a:r>
          </a:p>
          <a:p>
            <a:r>
              <a:rPr lang="en-US" dirty="0"/>
              <a:t>Result is an elegant, if unambitious, protocol</a:t>
            </a:r>
          </a:p>
          <a:p>
            <a:pPr lvl="1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8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“clean up” would you do?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34" name="Rectangle 33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1828800" y="22098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Identification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177881" y="2209800"/>
            <a:ext cx="213360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Fragment Offset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572000" y="2209800"/>
            <a:ext cx="60588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Flags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1966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Protocol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1825082" y="35814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 IP Address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825082" y="5638800"/>
            <a:ext cx="5486400" cy="1371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solidFill>
                  <a:schemeClr val="bg1"/>
                </a:solidFill>
              </a:rPr>
              <a:t>Payload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923089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IPv4 and IPv6 header comparison</a:t>
            </a:r>
            <a:endParaRPr lang="en-US" dirty="0"/>
          </a:p>
        </p:txBody>
      </p:sp>
      <p:graphicFrame>
        <p:nvGraphicFramePr>
          <p:cNvPr id="3481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530286"/>
              </p:ext>
            </p:extLst>
          </p:nvPr>
        </p:nvGraphicFramePr>
        <p:xfrm>
          <a:off x="90488" y="1905000"/>
          <a:ext cx="4557711" cy="3276599"/>
        </p:xfrm>
        <a:graphic>
          <a:graphicData uri="http://schemas.openxmlformats.org/drawingml/2006/table">
            <a:tbl>
              <a:tblPr/>
              <a:tblGrid>
                <a:gridCol w="778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2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65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0556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IHL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Type of Service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Total Length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556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Identification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Flags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Fragment Offset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625"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Time to Live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Protocol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Header Checksum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055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986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821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Options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Padding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4849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393888"/>
              </p:ext>
            </p:extLst>
          </p:nvPr>
        </p:nvGraphicFramePr>
        <p:xfrm>
          <a:off x="4724400" y="1905000"/>
          <a:ext cx="4343400" cy="457200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741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5825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Traffic Class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Flow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Label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688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Payload Length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Next Header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Hop Limit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7163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128-bit</a:t>
                      </a:r>
                    </a:p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7325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128-bit</a:t>
                      </a:r>
                    </a:p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869" name="Rectangle 53"/>
          <p:cNvSpPr>
            <a:spLocks noChangeArrowheads="1"/>
          </p:cNvSpPr>
          <p:nvPr/>
        </p:nvSpPr>
        <p:spPr bwMode="gray">
          <a:xfrm>
            <a:off x="1752600" y="1447800"/>
            <a:ext cx="763588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IPv4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gray">
          <a:xfrm>
            <a:off x="5334000" y="1371600"/>
            <a:ext cx="25146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Arial" charset="0"/>
                <a:cs typeface="Arial" charset="0"/>
              </a:rPr>
              <a:t>IPv6</a:t>
            </a:r>
            <a:endParaRPr lang="en-US" sz="2400" b="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4871" name="AutoShape 55"/>
          <p:cNvSpPr>
            <a:spLocks noChangeArrowheads="1"/>
          </p:cNvSpPr>
          <p:nvPr/>
        </p:nvSpPr>
        <p:spPr bwMode="auto">
          <a:xfrm>
            <a:off x="381000" y="5334000"/>
            <a:ext cx="328613" cy="2286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2" name="AutoShape 56"/>
          <p:cNvSpPr>
            <a:spLocks noChangeArrowheads="1"/>
          </p:cNvSpPr>
          <p:nvPr/>
        </p:nvSpPr>
        <p:spPr bwMode="auto">
          <a:xfrm>
            <a:off x="381000" y="56642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3" name="AutoShape 57"/>
          <p:cNvSpPr>
            <a:spLocks noChangeArrowheads="1"/>
          </p:cNvSpPr>
          <p:nvPr/>
        </p:nvSpPr>
        <p:spPr bwMode="auto">
          <a:xfrm>
            <a:off x="381000" y="59944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4" name="AutoShape 58"/>
          <p:cNvSpPr>
            <a:spLocks noChangeArrowheads="1"/>
          </p:cNvSpPr>
          <p:nvPr/>
        </p:nvSpPr>
        <p:spPr bwMode="auto">
          <a:xfrm>
            <a:off x="381000" y="6324600"/>
            <a:ext cx="328613" cy="228600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92218" name="Text Box 59"/>
          <p:cNvSpPr txBox="1">
            <a:spLocks noChangeArrowheads="1"/>
          </p:cNvSpPr>
          <p:nvPr/>
        </p:nvSpPr>
        <p:spPr bwMode="auto">
          <a:xfrm>
            <a:off x="785814" y="5326063"/>
            <a:ext cx="3100386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124" tIns="41061" rIns="82124" bIns="41061" anchorCtr="1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 </a:t>
            </a:r>
            <a:r>
              <a:rPr lang="en-GB" sz="1400" dirty="0">
                <a:latin typeface="Arial" charset="0"/>
              </a:rPr>
              <a:t>name </a:t>
            </a:r>
            <a:r>
              <a:rPr lang="en-US" sz="1400" dirty="0">
                <a:latin typeface="Arial" charset="0"/>
              </a:rPr>
              <a:t>kept from IPv4 to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Fields not kept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Name &amp; position changed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New field in IPv6</a:t>
            </a:r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564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69" grpId="0"/>
      <p:bldP spid="34870" grpId="0"/>
      <p:bldP spid="34871" grpId="0" animBg="1"/>
      <p:bldP spid="34872" grpId="0" animBg="1"/>
      <p:bldP spid="34873" grpId="0" animBg="1"/>
      <p:bldP spid="34874" grpId="0" animBg="1"/>
      <p:bldP spid="9221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Eliminated fragmentation (why?)</a:t>
            </a:r>
          </a:p>
          <a:p>
            <a:pPr lvl="1"/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hairy</a:t>
            </a:r>
            <a:r>
              <a:rPr lang="zh-CN" altLang="en-US" dirty="0"/>
              <a:t> </a:t>
            </a:r>
            <a:r>
              <a:rPr lang="en-US" altLang="zh-CN" dirty="0"/>
              <a:t>security</a:t>
            </a:r>
            <a:r>
              <a:rPr lang="zh-CN" altLang="en-US" dirty="0"/>
              <a:t> </a:t>
            </a:r>
            <a:r>
              <a:rPr lang="en-US" altLang="zh-CN" dirty="0"/>
              <a:t>issues;</a:t>
            </a:r>
            <a:r>
              <a:rPr lang="zh-CN" altLang="en-US" dirty="0"/>
              <a:t> </a:t>
            </a:r>
            <a:r>
              <a:rPr lang="en-US" altLang="zh-CN" dirty="0"/>
              <a:t>IPv6</a:t>
            </a:r>
            <a:r>
              <a:rPr lang="zh-CN" altLang="en-US" dirty="0"/>
              <a:t> </a:t>
            </a:r>
            <a:r>
              <a:rPr lang="en-US" altLang="zh-CN" dirty="0"/>
              <a:t>requires</a:t>
            </a:r>
            <a:r>
              <a:rPr lang="zh-CN" altLang="en-US" dirty="0"/>
              <a:t> </a:t>
            </a:r>
            <a:r>
              <a:rPr lang="en-US" altLang="zh-CN" dirty="0"/>
              <a:t>end-hosts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perform</a:t>
            </a:r>
            <a:r>
              <a:rPr lang="zh-CN" altLang="en-US" dirty="0"/>
              <a:t> </a:t>
            </a:r>
            <a:r>
              <a:rPr lang="en-US" altLang="zh-CN" dirty="0"/>
              <a:t>MTU</a:t>
            </a:r>
            <a:r>
              <a:rPr lang="zh-CN" altLang="en-US" dirty="0"/>
              <a:t> </a:t>
            </a:r>
            <a:r>
              <a:rPr lang="en-US" altLang="zh-CN" dirty="0"/>
              <a:t>discovery</a:t>
            </a:r>
            <a:endParaRPr lang="en-US" dirty="0"/>
          </a:p>
          <a:p>
            <a:r>
              <a:rPr lang="en-US" dirty="0"/>
              <a:t>Eliminated checksum (why?)</a:t>
            </a:r>
          </a:p>
          <a:p>
            <a:pPr lvl="1"/>
            <a:r>
              <a:rPr lang="en-US" altLang="zh-CN" dirty="0"/>
              <a:t>Who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/>
              <a:t>checksum?</a:t>
            </a:r>
            <a:endParaRPr lang="en-US" dirty="0"/>
          </a:p>
          <a:p>
            <a:r>
              <a:rPr lang="en-US" dirty="0"/>
              <a:t>New options mechanism (why?)</a:t>
            </a:r>
          </a:p>
          <a:p>
            <a:r>
              <a:rPr lang="en-US" dirty="0"/>
              <a:t>Eliminated header length (why?)</a:t>
            </a:r>
          </a:p>
          <a:p>
            <a:r>
              <a:rPr lang="en-US" dirty="0"/>
              <a:t>Expanded addresses </a:t>
            </a:r>
          </a:p>
          <a:p>
            <a:r>
              <a:rPr lang="en-US" dirty="0"/>
              <a:t>Added Flow Label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4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deal with problems: leave to ends</a:t>
            </a:r>
          </a:p>
          <a:p>
            <a:pPr lvl="1"/>
            <a:r>
              <a:rPr lang="en-US" dirty="0"/>
              <a:t>Eliminated fragmentation and checksum</a:t>
            </a:r>
          </a:p>
          <a:p>
            <a:pPr lvl="1"/>
            <a:r>
              <a:rPr lang="en-US" dirty="0"/>
              <a:t>Why retain TTL?</a:t>
            </a:r>
          </a:p>
          <a:p>
            <a:r>
              <a:rPr lang="en-US" dirty="0"/>
              <a:t>Simplify handling:</a:t>
            </a:r>
          </a:p>
          <a:p>
            <a:pPr lvl="1"/>
            <a:r>
              <a:rPr lang="en-US" dirty="0"/>
              <a:t>New options mechanism (uses next header)</a:t>
            </a:r>
          </a:p>
          <a:p>
            <a:pPr lvl="1"/>
            <a:r>
              <a:rPr lang="en-US" dirty="0"/>
              <a:t>Eliminated header length</a:t>
            </a:r>
          </a:p>
          <a:p>
            <a:pPr lvl="2"/>
            <a:r>
              <a:rPr lang="en-US" dirty="0"/>
              <a:t>Why couldn’t IPv4 do this?</a:t>
            </a:r>
          </a:p>
          <a:p>
            <a:r>
              <a:rPr lang="en-US" dirty="0"/>
              <a:t>Provide general flow label for packet</a:t>
            </a:r>
          </a:p>
          <a:p>
            <a:pPr lvl="1"/>
            <a:r>
              <a:rPr lang="en-US" dirty="0"/>
              <a:t>Not tied to semantics</a:t>
            </a:r>
          </a:p>
          <a:p>
            <a:pPr lvl="1"/>
            <a:r>
              <a:rPr lang="en-US" dirty="0"/>
              <a:t>Provides great flexibility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7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can be divided into data plane and control plane</a:t>
            </a:r>
          </a:p>
          <a:p>
            <a:pPr lvl="1"/>
            <a:r>
              <a:rPr lang="en-US" dirty="0"/>
              <a:t>Data plane deals with “how?”</a:t>
            </a:r>
          </a:p>
          <a:p>
            <a:pPr lvl="1"/>
            <a:r>
              <a:rPr lang="en-US" dirty="0"/>
              <a:t>Control plane deals with “what?”</a:t>
            </a:r>
          </a:p>
          <a:p>
            <a:r>
              <a:rPr lang="en-US" dirty="0"/>
              <a:t>IP is simple yet nuanced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9112" y="350520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umich.edu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132865" y="5564459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mit.edu</a:t>
            </a:r>
            <a:endParaRPr lang="en-US" dirty="0"/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579309" y="3918284"/>
            <a:ext cx="914400" cy="240632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79979" y="42882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68853" y="43074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13354" y="5352736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341845" y="518160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70317"/>
              </p:ext>
            </p:extLst>
          </p:nvPr>
        </p:nvGraphicFramePr>
        <p:xfrm>
          <a:off x="6043961" y="1819275"/>
          <a:ext cx="2743200" cy="1716087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55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Destination 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4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328124" y="1439862"/>
            <a:ext cx="21542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Forwarding Table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5891561" y="2886075"/>
            <a:ext cx="2971800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5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19289 -0.0868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35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89 -0.08681 L 0.34184 -0.02222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39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184 -0.02222 L 0.34184 0.1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5" grpId="1"/>
      <p:bldP spid="77" grpId="0" animBg="1"/>
      <p:bldP spid="7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Directing a packet to the correct interface so that it progresses to its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Local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Read address from packet header</a:t>
            </a:r>
          </a:p>
          <a:p>
            <a:pPr lvl="1"/>
            <a:r>
              <a:rPr lang="en-US" dirty="0"/>
              <a:t>Search forwarding table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network-wide </a:t>
            </a:r>
            <a:r>
              <a:rPr lang="en-US" i="1" dirty="0"/>
              <a:t>forwarding tables</a:t>
            </a:r>
            <a:r>
              <a:rPr lang="en-US" dirty="0"/>
              <a:t> to enable end-to-end communication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Global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Using different routing protocols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67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 vs. routing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Forwarding: “</a:t>
            </a:r>
            <a:r>
              <a:rPr lang="en-US" dirty="0">
                <a:solidFill>
                  <a:srgbClr val="0000FF"/>
                </a:solidFill>
              </a:rPr>
              <a:t>data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Directing one data packet</a:t>
            </a:r>
          </a:p>
          <a:p>
            <a:pPr lvl="1"/>
            <a:r>
              <a:rPr lang="en-US" dirty="0"/>
              <a:t>Each router using local routing state</a:t>
            </a:r>
          </a:p>
          <a:p>
            <a:r>
              <a:rPr lang="en-US" dirty="0"/>
              <a:t>Routing: “</a:t>
            </a:r>
            <a:r>
              <a:rPr lang="en-US" dirty="0">
                <a:solidFill>
                  <a:srgbClr val="0000FF"/>
                </a:solidFill>
              </a:rPr>
              <a:t>control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Computing the forwarding tables that guide packets</a:t>
            </a:r>
          </a:p>
          <a:p>
            <a:pPr lvl="1"/>
            <a:r>
              <a:rPr lang="en-US" dirty="0"/>
              <a:t>Jointly computed by routers using a distributed algorithm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Very different timescales!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1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CSCI4430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I4430" id="{15A3AC05-7A36-854B-8939-3E2E33F8CCC1}" vid="{7D102457-217D-784D-8674-E211CA417D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1490453293</TotalTime>
  <Pages>7</Pages>
  <Words>2295</Words>
  <Application>Microsoft Office PowerPoint</Application>
  <PresentationFormat>全屏显示(4:3)</PresentationFormat>
  <Paragraphs>737</Paragraphs>
  <Slides>55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4" baseType="lpstr">
      <vt:lpstr>Gill Sans</vt:lpstr>
      <vt:lpstr>Helvetica Neue</vt:lpstr>
      <vt:lpstr>Monotype Sorts</vt:lpstr>
      <vt:lpstr>Arial</vt:lpstr>
      <vt:lpstr>Arial Black</vt:lpstr>
      <vt:lpstr>Courier New</vt:lpstr>
      <vt:lpstr>Times New Roman</vt:lpstr>
      <vt:lpstr>Wingdings</vt:lpstr>
      <vt:lpstr>CSCI4430</vt:lpstr>
      <vt:lpstr>ECE4016 Computer Networks  Lecture10: Network Layer – Basics</vt:lpstr>
      <vt:lpstr>Agenda</vt:lpstr>
      <vt:lpstr>Network layer</vt:lpstr>
      <vt:lpstr>Context and terminology</vt:lpstr>
      <vt:lpstr>Forwarding</vt:lpstr>
      <vt:lpstr>Forwarding</vt:lpstr>
      <vt:lpstr>Forwarding</vt:lpstr>
      <vt:lpstr>Routing</vt:lpstr>
      <vt:lpstr>Forwarding vs. routing</vt:lpstr>
      <vt:lpstr>The IP layer</vt:lpstr>
      <vt:lpstr>Lecture 2:  Layer encapsulation</vt:lpstr>
      <vt:lpstr>Recall: IP packet</vt:lpstr>
      <vt:lpstr>Designing the IP header</vt:lpstr>
      <vt:lpstr>What are these tasks? (in network)</vt:lpstr>
      <vt:lpstr>What information do we need?</vt:lpstr>
      <vt:lpstr>What information do we need?</vt:lpstr>
      <vt:lpstr>What information do we need?</vt:lpstr>
      <vt:lpstr>Preventing loops (TTL)</vt:lpstr>
      <vt:lpstr>Header corruption (Checksum)</vt:lpstr>
      <vt:lpstr>Fragmentation </vt:lpstr>
      <vt:lpstr>What information do we need?</vt:lpstr>
      <vt:lpstr>Special handling</vt:lpstr>
      <vt:lpstr>Options</vt:lpstr>
      <vt:lpstr>What information do we need?</vt:lpstr>
      <vt:lpstr>IP packet structure</vt:lpstr>
      <vt:lpstr>Parse packet</vt:lpstr>
      <vt:lpstr>IP packet structure</vt:lpstr>
      <vt:lpstr>Tasks at the destination end-system</vt:lpstr>
      <vt:lpstr>Telling end-host how to handle packet</vt:lpstr>
      <vt:lpstr>Telling end-host how to handle packet</vt:lpstr>
      <vt:lpstr>Tasks at the destination end-system</vt:lpstr>
      <vt:lpstr>IP packet structure</vt:lpstr>
      <vt:lpstr>Dealing with fragmentation</vt:lpstr>
      <vt:lpstr>A closer look at fragmentation </vt:lpstr>
      <vt:lpstr>Example of fragmentation</vt:lpstr>
      <vt:lpstr>Example of fragmentation</vt:lpstr>
      <vt:lpstr>Why reassemble?</vt:lpstr>
      <vt:lpstr>A few considerations</vt:lpstr>
      <vt:lpstr>Where should reassembly occur?</vt:lpstr>
      <vt:lpstr>Reassembly: What fields?</vt:lpstr>
      <vt:lpstr>IPv4’s fragmentation fields</vt:lpstr>
      <vt:lpstr>IP packet structure</vt:lpstr>
      <vt:lpstr>Why this works</vt:lpstr>
      <vt:lpstr>Example of fragmentation (contd.)</vt:lpstr>
      <vt:lpstr>Example of fragmentation, contd.</vt:lpstr>
      <vt:lpstr>Example of fragmentation, contd.</vt:lpstr>
      <vt:lpstr>Example of fragmentation, contd.</vt:lpstr>
      <vt:lpstr>Example of fragmentation, contd.</vt:lpstr>
      <vt:lpstr>A quick look into IPv6</vt:lpstr>
      <vt:lpstr>IPv6</vt:lpstr>
      <vt:lpstr>What “clean up” would you do?</vt:lpstr>
      <vt:lpstr>IPv4 and IPv6 header comparison</vt:lpstr>
      <vt:lpstr>Summary of changes</vt:lpstr>
      <vt:lpstr>Philosophy of changes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Prof. Wang Fangxin (SSE)</cp:lastModifiedBy>
  <cp:revision>1253</cp:revision>
  <cp:lastPrinted>1999-09-08T17:25:07Z</cp:lastPrinted>
  <dcterms:created xsi:type="dcterms:W3CDTF">2014-01-14T18:15:50Z</dcterms:created>
  <dcterms:modified xsi:type="dcterms:W3CDTF">2022-10-19T15:50:41Z</dcterms:modified>
  <cp:category/>
</cp:coreProperties>
</file>