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handoutMasterIdLst>
    <p:handoutMasterId r:id="rId39"/>
  </p:handoutMasterIdLst>
  <p:sldIdLst>
    <p:sldId id="256" r:id="rId5"/>
    <p:sldId id="257" r:id="rId6"/>
    <p:sldId id="269" r:id="rId7"/>
    <p:sldId id="275" r:id="rId8"/>
    <p:sldId id="281" r:id="rId9"/>
    <p:sldId id="282" r:id="rId10"/>
    <p:sldId id="287" r:id="rId11"/>
    <p:sldId id="300" r:id="rId12"/>
    <p:sldId id="288" r:id="rId13"/>
    <p:sldId id="289" r:id="rId14"/>
    <p:sldId id="315" r:id="rId15"/>
    <p:sldId id="298" r:id="rId16"/>
    <p:sldId id="316" r:id="rId17"/>
    <p:sldId id="317" r:id="rId18"/>
    <p:sldId id="299" r:id="rId19"/>
    <p:sldId id="290" r:id="rId20"/>
    <p:sldId id="291" r:id="rId21"/>
    <p:sldId id="292" r:id="rId22"/>
    <p:sldId id="301" r:id="rId23"/>
    <p:sldId id="293" r:id="rId24"/>
    <p:sldId id="294" r:id="rId25"/>
    <p:sldId id="302" r:id="rId26"/>
    <p:sldId id="303" r:id="rId27"/>
    <p:sldId id="304" r:id="rId28"/>
    <p:sldId id="305" r:id="rId29"/>
    <p:sldId id="306" r:id="rId30"/>
    <p:sldId id="312" r:id="rId31"/>
    <p:sldId id="313" r:id="rId32"/>
    <p:sldId id="307" r:id="rId33"/>
    <p:sldId id="308" r:id="rId34"/>
    <p:sldId id="309" r:id="rId35"/>
    <p:sldId id="310" r:id="rId36"/>
    <p:sldId id="31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38" autoAdjust="0"/>
    <p:restoredTop sz="89517" autoAdjust="0"/>
  </p:normalViewPr>
  <p:slideViewPr>
    <p:cSldViewPr snapToGrid="0" showGuides="1">
      <p:cViewPr varScale="1">
        <p:scale>
          <a:sx n="65" d="100"/>
          <a:sy n="65" d="100"/>
        </p:scale>
        <p:origin x="304" y="56"/>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Đinh Gia Bảo" userId="2c693ac0dcf7a9ef" providerId="LiveId" clId="{02FD4823-1450-4409-B69E-D319A7999FB8}"/>
    <pc:docChg chg="custSel modSld">
      <pc:chgData name="Đinh Gia Bảo" userId="2c693ac0dcf7a9ef" providerId="LiveId" clId="{02FD4823-1450-4409-B69E-D319A7999FB8}" dt="2023-03-27T07:13:18.040" v="970" actId="113"/>
      <pc:docMkLst>
        <pc:docMk/>
      </pc:docMkLst>
      <pc:sldChg chg="modNotesTx">
        <pc:chgData name="Đinh Gia Bảo" userId="2c693ac0dcf7a9ef" providerId="LiveId" clId="{02FD4823-1450-4409-B69E-D319A7999FB8}" dt="2023-02-18T02:52:48.203" v="968"/>
        <pc:sldMkLst>
          <pc:docMk/>
          <pc:sldMk cId="1652133998" sldId="256"/>
        </pc:sldMkLst>
      </pc:sldChg>
      <pc:sldChg chg="modNotesTx">
        <pc:chgData name="Đinh Gia Bảo" userId="2c693ac0dcf7a9ef" providerId="LiveId" clId="{02FD4823-1450-4409-B69E-D319A7999FB8}" dt="2023-02-18T02:49:00.161" v="961"/>
        <pc:sldMkLst>
          <pc:docMk/>
          <pc:sldMk cId="1654255301" sldId="257"/>
        </pc:sldMkLst>
      </pc:sldChg>
      <pc:sldChg chg="modNotesTx">
        <pc:chgData name="Đinh Gia Bảo" userId="2c693ac0dcf7a9ef" providerId="LiveId" clId="{02FD4823-1450-4409-B69E-D319A7999FB8}" dt="2023-02-11T03:06:46.320" v="190" actId="20577"/>
        <pc:sldMkLst>
          <pc:docMk/>
          <pc:sldMk cId="3114185389" sldId="291"/>
        </pc:sldMkLst>
      </pc:sldChg>
      <pc:sldChg chg="modSp mod">
        <pc:chgData name="Đinh Gia Bảo" userId="2c693ac0dcf7a9ef" providerId="LiveId" clId="{02FD4823-1450-4409-B69E-D319A7999FB8}" dt="2023-03-27T07:13:18.040" v="970" actId="113"/>
        <pc:sldMkLst>
          <pc:docMk/>
          <pc:sldMk cId="2705456676" sldId="301"/>
        </pc:sldMkLst>
        <pc:spChg chg="mod">
          <ac:chgData name="Đinh Gia Bảo" userId="2c693ac0dcf7a9ef" providerId="LiveId" clId="{02FD4823-1450-4409-B69E-D319A7999FB8}" dt="2023-03-27T07:13:18.040" v="970" actId="113"/>
          <ac:spMkLst>
            <pc:docMk/>
            <pc:sldMk cId="2705456676" sldId="301"/>
            <ac:spMk id="3" creationId="{1AC58042-F250-4EB5-9CB1-FF11A3459950}"/>
          </ac:spMkLst>
        </pc:spChg>
      </pc:sldChg>
      <pc:sldChg chg="modNotesTx">
        <pc:chgData name="Đinh Gia Bảo" userId="2c693ac0dcf7a9ef" providerId="LiveId" clId="{02FD4823-1450-4409-B69E-D319A7999FB8}" dt="2023-02-11T03:46:52.549" v="517" actId="20577"/>
        <pc:sldMkLst>
          <pc:docMk/>
          <pc:sldMk cId="3440334135" sldId="304"/>
        </pc:sldMkLst>
      </pc:sldChg>
      <pc:sldChg chg="modNotesTx">
        <pc:chgData name="Đinh Gia Bảo" userId="2c693ac0dcf7a9ef" providerId="LiveId" clId="{02FD4823-1450-4409-B69E-D319A7999FB8}" dt="2023-02-11T03:35:01.266" v="494" actId="20577"/>
        <pc:sldMkLst>
          <pc:docMk/>
          <pc:sldMk cId="1595320461" sldId="30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3/27/2023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3/27/2023</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6-Operating system</a:t>
            </a:r>
          </a:p>
          <a:p>
            <a:r>
              <a:rPr lang="en-US" dirty="0"/>
              <a:t>7-Bootsrap Process</a:t>
            </a:r>
          </a:p>
          <a:p>
            <a:r>
              <a:rPr lang="en-US" dirty="0"/>
              <a:t>10-Batch system</a:t>
            </a:r>
          </a:p>
          <a:p>
            <a:r>
              <a:rPr lang="en-US" dirty="0"/>
              <a:t>11-Time sharing system</a:t>
            </a:r>
          </a:p>
          <a:p>
            <a:r>
              <a:rPr lang="en-US" dirty="0"/>
              <a:t>12- Personal system</a:t>
            </a:r>
          </a:p>
          <a:p>
            <a:r>
              <a:rPr lang="en-US" dirty="0"/>
              <a:t>13- Parallel system</a:t>
            </a:r>
          </a:p>
          <a:p>
            <a:r>
              <a:rPr lang="en-US" dirty="0"/>
              <a:t>14- Distributed system</a:t>
            </a:r>
          </a:p>
          <a:p>
            <a:r>
              <a:rPr lang="en-US" dirty="0"/>
              <a:t>15- Real-time system </a:t>
            </a:r>
            <a:r>
              <a:rPr lang="en-US" dirty="0" err="1"/>
              <a:t>system</a:t>
            </a:r>
            <a:endParaRPr lang="en-US" dirty="0"/>
          </a:p>
          <a:p>
            <a:r>
              <a:rPr lang="en-US" dirty="0"/>
              <a:t>18-User interface</a:t>
            </a:r>
          </a:p>
          <a:p>
            <a:r>
              <a:rPr lang="en-US" dirty="0"/>
              <a:t>19-Memory manager</a:t>
            </a:r>
          </a:p>
          <a:p>
            <a:r>
              <a:rPr lang="en-US" dirty="0"/>
              <a:t>20-Monoprogramming</a:t>
            </a:r>
          </a:p>
          <a:p>
            <a:r>
              <a:rPr lang="en-US" dirty="0"/>
              <a:t>21-Multiprogramming</a:t>
            </a:r>
          </a:p>
          <a:p>
            <a:r>
              <a:rPr lang="en-US" dirty="0"/>
              <a:t>24-Virtual memory</a:t>
            </a:r>
          </a:p>
          <a:p>
            <a:r>
              <a:rPr lang="en-US" dirty="0"/>
              <a:t>25-Process manager</a:t>
            </a:r>
          </a:p>
          <a:p>
            <a:r>
              <a:rPr lang="en-US" dirty="0"/>
              <a:t>26-</a:t>
            </a:r>
            <a:r>
              <a:rPr lang="en-US" sz="1800" kern="1200" dirty="0">
                <a:solidFill>
                  <a:srgbClr val="514843"/>
                </a:solidFill>
                <a:effectLst/>
                <a:latin typeface="Plantagenet Cherokee" panose="02020602070100000000" pitchFamily="18" charset="0"/>
                <a:ea typeface="+mj-ea"/>
                <a:cs typeface="+mj-cs"/>
              </a:rPr>
              <a:t>State diagrams &amp; Queuing</a:t>
            </a:r>
          </a:p>
          <a:p>
            <a:r>
              <a:rPr lang="en-US" sz="1800" kern="1200" dirty="0">
                <a:solidFill>
                  <a:srgbClr val="514843"/>
                </a:solidFill>
                <a:effectLst/>
                <a:latin typeface="Plantagenet Cherokee" panose="02020602070100000000" pitchFamily="18" charset="0"/>
                <a:ea typeface="+mj-ea"/>
                <a:cs typeface="+mj-cs"/>
              </a:rPr>
              <a:t>27-Process synchronization</a:t>
            </a:r>
          </a:p>
          <a:p>
            <a:r>
              <a:rPr lang="en-US" sz="1800" kern="1200" dirty="0">
                <a:solidFill>
                  <a:srgbClr val="514843"/>
                </a:solidFill>
                <a:effectLst/>
                <a:latin typeface="Plantagenet Cherokee" panose="02020602070100000000" pitchFamily="18" charset="0"/>
                <a:ea typeface="+mj-ea"/>
                <a:cs typeface="+mj-cs"/>
              </a:rPr>
              <a:t>29-Device manager</a:t>
            </a:r>
          </a:p>
          <a:p>
            <a:r>
              <a:rPr lang="en-US" sz="1800" kern="1200" dirty="0">
                <a:solidFill>
                  <a:srgbClr val="514843"/>
                </a:solidFill>
                <a:effectLst/>
                <a:latin typeface="Plantagenet Cherokee" panose="02020602070100000000" pitchFamily="18" charset="0"/>
                <a:ea typeface="+mj-ea"/>
                <a:cs typeface="+mj-cs"/>
              </a:rPr>
              <a:t>30-File manager</a:t>
            </a:r>
          </a:p>
          <a:p>
            <a:r>
              <a:rPr lang="en-US" sz="1800" kern="1200" dirty="0">
                <a:solidFill>
                  <a:srgbClr val="514843"/>
                </a:solidFill>
                <a:effectLst/>
                <a:latin typeface="Plantagenet Cherokee" panose="02020602070100000000" pitchFamily="18" charset="0"/>
                <a:ea typeface="+mj-ea"/>
                <a:cs typeface="+mj-cs"/>
              </a:rPr>
              <a:t>31-</a:t>
            </a:r>
            <a:r>
              <a:rPr lang="en-US" dirty="0"/>
              <a:t>A SURVEY OF OPERATING SYSTEMS (UNIX)</a:t>
            </a:r>
          </a:p>
          <a:p>
            <a:endParaRPr lang="en-US" i="1"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2</a:t>
            </a:fld>
            <a:endParaRPr lang="en-US" dirty="0"/>
          </a:p>
        </p:txBody>
      </p:sp>
    </p:spTree>
    <p:extLst>
      <p:ext uri="{BB962C8B-B14F-4D97-AF65-F5344CB8AC3E}">
        <p14:creationId xmlns:p14="http://schemas.microsoft.com/office/powerpoint/2010/main" val="3188586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15</a:t>
            </a:fld>
            <a:endParaRPr lang="en-US" dirty="0"/>
          </a:p>
        </p:txBody>
      </p:sp>
    </p:spTree>
    <p:extLst>
      <p:ext uri="{BB962C8B-B14F-4D97-AF65-F5344CB8AC3E}">
        <p14:creationId xmlns:p14="http://schemas.microsoft.com/office/powerpoint/2010/main" val="1924510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department : </a:t>
            </a:r>
            <a:r>
              <a:rPr lang="en-US" dirty="0" err="1"/>
              <a:t>quản</a:t>
            </a:r>
            <a:r>
              <a:rPr lang="en-US" dirty="0"/>
              <a:t> </a:t>
            </a:r>
            <a:r>
              <a:rPr lang="en-US" dirty="0" err="1"/>
              <a:t>lí</a:t>
            </a:r>
            <a:r>
              <a:rPr lang="en-US" dirty="0"/>
              <a:t> </a:t>
            </a:r>
            <a:r>
              <a:rPr lang="en-US" dirty="0" err="1"/>
              <a:t>bộ</a:t>
            </a:r>
            <a:r>
              <a:rPr lang="en-US" dirty="0"/>
              <a:t> </a:t>
            </a:r>
            <a:r>
              <a:rPr lang="en-US" dirty="0" err="1"/>
              <a:t>phận</a:t>
            </a:r>
            <a:r>
              <a:rPr lang="en-US" dirty="0"/>
              <a:t>  ,     coordinate: </a:t>
            </a:r>
            <a:r>
              <a:rPr lang="en-US" dirty="0" err="1"/>
              <a:t>phối</a:t>
            </a:r>
            <a:r>
              <a:rPr lang="en-US" dirty="0"/>
              <a:t> </a:t>
            </a:r>
            <a:r>
              <a:rPr lang="en-US" dirty="0" err="1"/>
              <a:t>hợp</a:t>
            </a:r>
            <a:r>
              <a:rPr lang="en-US" dirty="0"/>
              <a:t>   ,  interface : </a:t>
            </a:r>
            <a:r>
              <a:rPr lang="en-US" dirty="0" err="1"/>
              <a:t>giao</a:t>
            </a:r>
            <a:r>
              <a:rPr lang="en-US" dirty="0"/>
              <a:t> </a:t>
            </a:r>
            <a:r>
              <a:rPr lang="en-US" dirty="0" err="1"/>
              <a:t>diện</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17</a:t>
            </a:fld>
            <a:endParaRPr lang="en-US" dirty="0"/>
          </a:p>
        </p:txBody>
      </p:sp>
    </p:spTree>
    <p:extLst>
      <p:ext uri="{BB962C8B-B14F-4D97-AF65-F5344CB8AC3E}">
        <p14:creationId xmlns:p14="http://schemas.microsoft.com/office/powerpoint/2010/main" val="518720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Bộ</a:t>
            </a:r>
            <a:r>
              <a:rPr lang="en-US" dirty="0"/>
              <a:t> </a:t>
            </a:r>
            <a:r>
              <a:rPr lang="en-US" dirty="0" err="1"/>
              <a:t>nhớ</a:t>
            </a:r>
            <a:r>
              <a:rPr lang="en-US" dirty="0"/>
              <a:t> </a:t>
            </a:r>
            <a:r>
              <a:rPr lang="en-US" dirty="0" err="1"/>
              <a:t>ảo</a:t>
            </a:r>
            <a:r>
              <a:rPr lang="en-US" dirty="0"/>
              <a:t> </a:t>
            </a:r>
          </a:p>
        </p:txBody>
      </p:sp>
      <p:sp>
        <p:nvSpPr>
          <p:cNvPr id="4" name="Slide Number Placeholder 3"/>
          <p:cNvSpPr>
            <a:spLocks noGrp="1"/>
          </p:cNvSpPr>
          <p:nvPr>
            <p:ph type="sldNum" sz="quarter" idx="5"/>
          </p:nvPr>
        </p:nvSpPr>
        <p:spPr/>
        <p:txBody>
          <a:bodyPr/>
          <a:lstStyle/>
          <a:p>
            <a:fld id="{0A3C37BE-C303-496D-B5CD-85F2937540FC}" type="slidenum">
              <a:rPr lang="en-US" smtClean="0"/>
              <a:t>24</a:t>
            </a:fld>
            <a:endParaRPr lang="en-US" dirty="0"/>
          </a:p>
        </p:txBody>
      </p:sp>
    </p:spTree>
    <p:extLst>
      <p:ext uri="{BB962C8B-B14F-4D97-AF65-F5344CB8AC3E}">
        <p14:creationId xmlns:p14="http://schemas.microsoft.com/office/powerpoint/2010/main" val="1056263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 : </a:t>
            </a:r>
            <a:r>
              <a:rPr lang="en-US" dirty="0" err="1"/>
              <a:t>tiến</a:t>
            </a:r>
            <a:r>
              <a:rPr lang="en-US" dirty="0"/>
              <a:t> </a:t>
            </a:r>
            <a:r>
              <a:rPr lang="en-US" dirty="0" err="1"/>
              <a:t>trình</a:t>
            </a:r>
            <a:r>
              <a:rPr lang="en-US" dirty="0"/>
              <a:t>  , concept : </a:t>
            </a:r>
            <a:r>
              <a:rPr lang="en-US" dirty="0" err="1"/>
              <a:t>khái</a:t>
            </a:r>
            <a:r>
              <a:rPr lang="en-US" dirty="0"/>
              <a:t> </a:t>
            </a:r>
            <a:r>
              <a:rPr lang="en-US" dirty="0" err="1"/>
              <a:t>niệm</a:t>
            </a:r>
            <a:r>
              <a:rPr lang="en-US" dirty="0"/>
              <a:t> , terms : </a:t>
            </a:r>
            <a:r>
              <a:rPr lang="en-US" dirty="0" err="1"/>
              <a:t>thuật</a:t>
            </a:r>
            <a:r>
              <a:rPr lang="en-US" dirty="0"/>
              <a:t> </a:t>
            </a:r>
            <a:r>
              <a:rPr lang="en-US" dirty="0" err="1"/>
              <a:t>ngữ</a:t>
            </a:r>
            <a:r>
              <a:rPr lang="en-US" dirty="0"/>
              <a:t> </a:t>
            </a:r>
          </a:p>
          <a:p>
            <a:r>
              <a:rPr lang="en-US" dirty="0"/>
              <a:t>Set of instructions : </a:t>
            </a:r>
            <a:r>
              <a:rPr lang="en-US" dirty="0" err="1"/>
              <a:t>loạt</a:t>
            </a:r>
            <a:r>
              <a:rPr lang="en-US" dirty="0"/>
              <a:t> </a:t>
            </a:r>
            <a:r>
              <a:rPr lang="en-US" dirty="0" err="1"/>
              <a:t>các</a:t>
            </a:r>
            <a:r>
              <a:rPr lang="en-US" dirty="0"/>
              <a:t> </a:t>
            </a:r>
            <a:r>
              <a:rPr lang="en-US" dirty="0" err="1"/>
              <a:t>chỉ</a:t>
            </a:r>
            <a:r>
              <a:rPr lang="en-US" dirty="0"/>
              <a:t> </a:t>
            </a:r>
            <a:r>
              <a:rPr lang="en-US" dirty="0" err="1"/>
              <a:t>dẫn</a:t>
            </a:r>
            <a:r>
              <a:rPr lang="en-US" dirty="0"/>
              <a:t> ko </a:t>
            </a:r>
            <a:r>
              <a:rPr lang="en-US" dirty="0" err="1"/>
              <a:t>hoạt</a:t>
            </a:r>
            <a:r>
              <a:rPr lang="en-US" dirty="0"/>
              <a:t> </a:t>
            </a:r>
            <a:r>
              <a:rPr lang="en-US" dirty="0" err="1"/>
              <a:t>động</a:t>
            </a:r>
            <a:r>
              <a:rPr lang="en-US" dirty="0"/>
              <a:t> ( non-active )</a:t>
            </a:r>
          </a:p>
          <a:p>
            <a:r>
              <a:rPr lang="en-US" dirty="0"/>
              <a:t>Execution : </a:t>
            </a:r>
            <a:r>
              <a:rPr lang="en-US" dirty="0" err="1"/>
              <a:t>sự</a:t>
            </a:r>
            <a:r>
              <a:rPr lang="en-US" dirty="0"/>
              <a:t> </a:t>
            </a:r>
            <a:r>
              <a:rPr lang="en-US" dirty="0" err="1"/>
              <a:t>thực</a:t>
            </a:r>
            <a:r>
              <a:rPr lang="en-US" dirty="0"/>
              <a:t> </a:t>
            </a:r>
            <a:r>
              <a:rPr lang="en-US" dirty="0" err="1"/>
              <a:t>thi</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25</a:t>
            </a:fld>
            <a:endParaRPr lang="en-US" dirty="0"/>
          </a:p>
        </p:txBody>
      </p:sp>
    </p:spTree>
    <p:extLst>
      <p:ext uri="{BB962C8B-B14F-4D97-AF65-F5344CB8AC3E}">
        <p14:creationId xmlns:p14="http://schemas.microsoft.com/office/powerpoint/2010/main" val="154604004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3/27/2023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3/27/2023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3/27/2023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3/27/2023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3/27/2023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3/27/2023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3/27/2023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3/27/2023</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3/27/2023</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3/27/2023</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3/27/2023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3/27/2023</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5. Operating System</a:t>
            </a:r>
          </a:p>
        </p:txBody>
      </p:sp>
      <p:sp>
        <p:nvSpPr>
          <p:cNvPr id="7" name="Subtitle 6"/>
          <p:cNvSpPr>
            <a:spLocks noGrp="1"/>
          </p:cNvSpPr>
          <p:nvPr>
            <p:ph type="subTitle" idx="1"/>
          </p:nvPr>
        </p:nvSpPr>
        <p:spPr/>
        <p:txBody>
          <a:bodyPr/>
          <a:lstStyle/>
          <a:p>
            <a:r>
              <a:rPr lang="en-US" dirty="0"/>
              <a:t>Subtitle</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Batch systems </a:t>
            </a:r>
          </a:p>
        </p:txBody>
      </p:sp>
      <p:sp>
        <p:nvSpPr>
          <p:cNvPr id="3" name="Content Placeholder 2">
            <a:extLst>
              <a:ext uri="{FF2B5EF4-FFF2-40B4-BE49-F238E27FC236}">
                <a16:creationId xmlns:a16="http://schemas.microsoft.com/office/drawing/2014/main" id="{1AC58042-F250-4EB5-9CB1-FF11A3459950}"/>
              </a:ext>
            </a:extLst>
          </p:cNvPr>
          <p:cNvSpPr>
            <a:spLocks noGrp="1"/>
          </p:cNvSpPr>
          <p:nvPr>
            <p:ph idx="1"/>
          </p:nvPr>
        </p:nvSpPr>
        <p:spPr>
          <a:xfrm>
            <a:off x="1104900" y="1600200"/>
            <a:ext cx="9980682" cy="1391575"/>
          </a:xfrm>
          <a:ln>
            <a:solidFill>
              <a:schemeClr val="tx1"/>
            </a:solidFill>
          </a:ln>
        </p:spPr>
        <p:txBody>
          <a:bodyPr/>
          <a:lstStyle/>
          <a:p>
            <a:r>
              <a:rPr lang="en-US" sz="1800" b="1" i="0" u="none" strike="noStrike" baseline="0" dirty="0">
                <a:solidFill>
                  <a:srgbClr val="000000"/>
                </a:solidFill>
                <a:latin typeface="Times New Roman" panose="02020603050405020304" pitchFamily="18" charset="0"/>
              </a:rPr>
              <a:t>Batch systems Batch operating systems </a:t>
            </a:r>
            <a:r>
              <a:rPr lang="en-US" sz="1800" b="0" i="0" u="none" strike="noStrike" baseline="0" dirty="0">
                <a:solidFill>
                  <a:srgbClr val="000000"/>
                </a:solidFill>
                <a:latin typeface="Times New Roman" panose="02020603050405020304" pitchFamily="18" charset="0"/>
              </a:rPr>
              <a:t>were designed in the 1950s to control mainframe computers. At that time, computers were large machines that used punched cards for input, line printers for output and tape drives for secondary storage media. Each program to be executed was called a </a:t>
            </a:r>
            <a:r>
              <a:rPr lang="en-US" sz="1800" b="1" i="0" u="none" strike="noStrike" baseline="0" dirty="0">
                <a:solidFill>
                  <a:srgbClr val="000000"/>
                </a:solidFill>
                <a:latin typeface="Times New Roman" panose="02020603050405020304" pitchFamily="18" charset="0"/>
              </a:rPr>
              <a:t>job</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A programmer who wished to execute a job sends a request to the operating system</a:t>
            </a:r>
            <a:r>
              <a:rPr lang="en-US" sz="1800" b="0" i="0" u="none" strike="noStrike" baseline="0" dirty="0">
                <a:solidFill>
                  <a:srgbClr val="000000"/>
                </a:solidFill>
                <a:latin typeface="Times New Roman" panose="02020603050405020304" pitchFamily="18" charset="0"/>
              </a:rPr>
              <a:t>.</a:t>
            </a:r>
            <a:endParaRPr lang="en-US" dirty="0"/>
          </a:p>
        </p:txBody>
      </p:sp>
      <p:pic>
        <p:nvPicPr>
          <p:cNvPr id="12" name="Picture 11">
            <a:extLst>
              <a:ext uri="{FF2B5EF4-FFF2-40B4-BE49-F238E27FC236}">
                <a16:creationId xmlns:a16="http://schemas.microsoft.com/office/drawing/2014/main" id="{C7000A04-D3E2-4F44-BCBF-7D3AAFADC690}"/>
              </a:ext>
            </a:extLst>
          </p:cNvPr>
          <p:cNvPicPr>
            <a:picLocks noChangeAspect="1"/>
          </p:cNvPicPr>
          <p:nvPr/>
        </p:nvPicPr>
        <p:blipFill>
          <a:blip r:embed="rId2"/>
          <a:stretch>
            <a:fillRect/>
          </a:stretch>
        </p:blipFill>
        <p:spPr>
          <a:xfrm>
            <a:off x="3270404" y="2991775"/>
            <a:ext cx="5081275" cy="3166851"/>
          </a:xfrm>
          <a:prstGeom prst="rect">
            <a:avLst/>
          </a:prstGeom>
        </p:spPr>
      </p:pic>
      <p:sp>
        <p:nvSpPr>
          <p:cNvPr id="5" name="TextBox 4">
            <a:extLst>
              <a:ext uri="{FF2B5EF4-FFF2-40B4-BE49-F238E27FC236}">
                <a16:creationId xmlns:a16="http://schemas.microsoft.com/office/drawing/2014/main" id="{992BD8B1-8A50-4AF8-B451-2E5AB8C35CC9}"/>
              </a:ext>
            </a:extLst>
          </p:cNvPr>
          <p:cNvSpPr txBox="1"/>
          <p:nvPr/>
        </p:nvSpPr>
        <p:spPr>
          <a:xfrm>
            <a:off x="3519534" y="6257141"/>
            <a:ext cx="7275712" cy="400110"/>
          </a:xfrm>
          <a:prstGeom prst="rect">
            <a:avLst/>
          </a:prstGeom>
          <a:noFill/>
        </p:spPr>
        <p:txBody>
          <a:bodyPr wrap="square">
            <a:spAutoFit/>
          </a:bodyPr>
          <a:lstStyle/>
          <a:p>
            <a:r>
              <a:rPr lang="en-US" sz="2000" i="0" u="none" strike="noStrike" baseline="0" dirty="0">
                <a:solidFill>
                  <a:srgbClr val="000000"/>
                </a:solidFill>
              </a:rPr>
              <a:t>Figure 5.4 Structure of Batch operating systems </a:t>
            </a:r>
            <a:endParaRPr lang="en-US" sz="2000" dirty="0"/>
          </a:p>
        </p:txBody>
      </p:sp>
    </p:spTree>
    <p:extLst>
      <p:ext uri="{BB962C8B-B14F-4D97-AF65-F5344CB8AC3E}">
        <p14:creationId xmlns:p14="http://schemas.microsoft.com/office/powerpoint/2010/main" val="1313389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Time-sharing systems </a:t>
            </a:r>
          </a:p>
        </p:txBody>
      </p:sp>
      <p:sp>
        <p:nvSpPr>
          <p:cNvPr id="6" name="Content Placeholder 2">
            <a:extLst>
              <a:ext uri="{FF2B5EF4-FFF2-40B4-BE49-F238E27FC236}">
                <a16:creationId xmlns:a16="http://schemas.microsoft.com/office/drawing/2014/main" id="{F38DC613-93FD-4CB7-B672-E224AEB7D09F}"/>
              </a:ext>
            </a:extLst>
          </p:cNvPr>
          <p:cNvSpPr txBox="1">
            <a:spLocks/>
          </p:cNvSpPr>
          <p:nvPr/>
        </p:nvSpPr>
        <p:spPr>
          <a:xfrm>
            <a:off x="1104900" y="1612778"/>
            <a:ext cx="9887135" cy="1503284"/>
          </a:xfrm>
          <a:prstGeom prst="rect">
            <a:avLst/>
          </a:prstGeom>
          <a:ln>
            <a:solidFill>
              <a:schemeClr val="tx1"/>
            </a:solidFill>
          </a:ln>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1800" b="1" i="0" u="none" strike="noStrike" baseline="0" dirty="0">
                <a:solidFill>
                  <a:srgbClr val="000000"/>
                </a:solidFill>
                <a:latin typeface="Times New Roman" panose="02020603050405020304" pitchFamily="18" charset="0"/>
              </a:rPr>
              <a:t>Time-sharing systems </a:t>
            </a:r>
            <a:r>
              <a:rPr lang="en-US" sz="1800" b="0" i="0" u="none" strike="noStrike" baseline="0" dirty="0">
                <a:solidFill>
                  <a:srgbClr val="000000"/>
                </a:solidFill>
                <a:latin typeface="Times New Roman" panose="02020603050405020304" pitchFamily="18" charset="0"/>
              </a:rPr>
              <a:t>To use computer system resources efficiently, </a:t>
            </a:r>
            <a:r>
              <a:rPr lang="en-US" sz="1800" b="0" i="1" u="none" strike="noStrike" baseline="0" dirty="0">
                <a:solidFill>
                  <a:srgbClr val="000000"/>
                </a:solidFill>
                <a:latin typeface="Times New Roman" panose="02020603050405020304" pitchFamily="18" charset="0"/>
              </a:rPr>
              <a:t>multiprogramming </a:t>
            </a:r>
            <a:r>
              <a:rPr lang="en-US" sz="1800" b="0" i="0" u="none" strike="noStrike" baseline="0" dirty="0">
                <a:solidFill>
                  <a:srgbClr val="000000"/>
                </a:solidFill>
                <a:latin typeface="Times New Roman" panose="02020603050405020304" pitchFamily="18" charset="0"/>
              </a:rPr>
              <a:t>was introduced. The idea is to hold several jobs in memory at a time, and only assign a resource to a job that needs it on the condition that the resource is available. </a:t>
            </a:r>
            <a:r>
              <a:rPr lang="en-US" sz="1800" b="1" i="0" u="none" strike="noStrike" baseline="0" dirty="0">
                <a:solidFill>
                  <a:srgbClr val="000000"/>
                </a:solidFill>
                <a:latin typeface="Times New Roman" panose="02020603050405020304" pitchFamily="18" charset="0"/>
              </a:rPr>
              <a:t>Multiprogramming </a:t>
            </a:r>
            <a:r>
              <a:rPr lang="en-US" sz="1800" b="0" i="0" u="none" strike="noStrike" baseline="0" dirty="0">
                <a:solidFill>
                  <a:srgbClr val="000000"/>
                </a:solidFill>
                <a:latin typeface="Times New Roman" panose="02020603050405020304" pitchFamily="18" charset="0"/>
              </a:rPr>
              <a:t>brought the idea of </a:t>
            </a:r>
            <a:r>
              <a:rPr lang="en-US" sz="1800" b="1" i="0" u="none" strike="noStrike" baseline="0" dirty="0">
                <a:solidFill>
                  <a:srgbClr val="000000"/>
                </a:solidFill>
                <a:latin typeface="Times New Roman" panose="02020603050405020304" pitchFamily="18" charset="0"/>
              </a:rPr>
              <a:t>time sharing</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resources could be shared between different jobs, with each job being allocated a portion of time to use a resource</a:t>
            </a:r>
            <a:r>
              <a:rPr lang="en-US" sz="1800" b="0" i="0" u="none" strike="noStrike" baseline="0" dirty="0">
                <a:solidFill>
                  <a:srgbClr val="000000"/>
                </a:solidFill>
                <a:latin typeface="Times New Roman" panose="02020603050405020304" pitchFamily="18" charset="0"/>
              </a:rPr>
              <a:t>. </a:t>
            </a:r>
            <a:endParaRPr lang="en-US" dirty="0"/>
          </a:p>
        </p:txBody>
      </p:sp>
      <p:pic>
        <p:nvPicPr>
          <p:cNvPr id="10" name="Picture 9">
            <a:extLst>
              <a:ext uri="{FF2B5EF4-FFF2-40B4-BE49-F238E27FC236}">
                <a16:creationId xmlns:a16="http://schemas.microsoft.com/office/drawing/2014/main" id="{8851DEFB-9E1B-4BC7-AB8E-25AE5504A808}"/>
              </a:ext>
            </a:extLst>
          </p:cNvPr>
          <p:cNvPicPr>
            <a:picLocks noChangeAspect="1"/>
          </p:cNvPicPr>
          <p:nvPr/>
        </p:nvPicPr>
        <p:blipFill>
          <a:blip r:embed="rId2"/>
          <a:stretch>
            <a:fillRect/>
          </a:stretch>
        </p:blipFill>
        <p:spPr>
          <a:xfrm>
            <a:off x="3309392" y="3429000"/>
            <a:ext cx="5573216" cy="2616693"/>
          </a:xfrm>
          <a:prstGeom prst="rect">
            <a:avLst/>
          </a:prstGeom>
        </p:spPr>
      </p:pic>
      <p:sp>
        <p:nvSpPr>
          <p:cNvPr id="5" name="TextBox 4">
            <a:extLst>
              <a:ext uri="{FF2B5EF4-FFF2-40B4-BE49-F238E27FC236}">
                <a16:creationId xmlns:a16="http://schemas.microsoft.com/office/drawing/2014/main" id="{C5990F27-F605-4C4D-BB7A-31C7CAB1348E}"/>
              </a:ext>
            </a:extLst>
          </p:cNvPr>
          <p:cNvSpPr txBox="1"/>
          <p:nvPr/>
        </p:nvSpPr>
        <p:spPr>
          <a:xfrm>
            <a:off x="3519534" y="6257141"/>
            <a:ext cx="7275712" cy="400110"/>
          </a:xfrm>
          <a:prstGeom prst="rect">
            <a:avLst/>
          </a:prstGeom>
          <a:noFill/>
        </p:spPr>
        <p:txBody>
          <a:bodyPr wrap="square">
            <a:spAutoFit/>
          </a:bodyPr>
          <a:lstStyle/>
          <a:p>
            <a:r>
              <a:rPr lang="en-US" sz="2000" i="0" u="none" strike="noStrike" baseline="0" dirty="0">
                <a:solidFill>
                  <a:srgbClr val="000000"/>
                </a:solidFill>
              </a:rPr>
              <a:t>Figure 5.5 Structure of Time-sharing operating systems </a:t>
            </a:r>
            <a:endParaRPr lang="en-US" sz="2000" dirty="0"/>
          </a:p>
        </p:txBody>
      </p:sp>
    </p:spTree>
    <p:extLst>
      <p:ext uri="{BB962C8B-B14F-4D97-AF65-F5344CB8AC3E}">
        <p14:creationId xmlns:p14="http://schemas.microsoft.com/office/powerpoint/2010/main" val="1701315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Personal systems </a:t>
            </a:r>
          </a:p>
        </p:txBody>
      </p:sp>
      <p:sp>
        <p:nvSpPr>
          <p:cNvPr id="3" name="Content Placeholder 2">
            <a:extLst>
              <a:ext uri="{FF2B5EF4-FFF2-40B4-BE49-F238E27FC236}">
                <a16:creationId xmlns:a16="http://schemas.microsoft.com/office/drawing/2014/main" id="{1AC58042-F250-4EB5-9CB1-FF11A3459950}"/>
              </a:ext>
            </a:extLst>
          </p:cNvPr>
          <p:cNvSpPr>
            <a:spLocks noGrp="1"/>
          </p:cNvSpPr>
          <p:nvPr>
            <p:ph idx="1"/>
          </p:nvPr>
        </p:nvSpPr>
        <p:spPr>
          <a:xfrm>
            <a:off x="1104899" y="1600201"/>
            <a:ext cx="9980681" cy="1373818"/>
          </a:xfrm>
          <a:ln>
            <a:solidFill>
              <a:schemeClr val="tx1"/>
            </a:solidFill>
          </a:ln>
        </p:spPr>
        <p:txBody>
          <a:bodyPr/>
          <a:lstStyle/>
          <a:p>
            <a:r>
              <a:rPr lang="en-US" sz="1800" b="1" i="0" u="none" strike="noStrike" baseline="0" dirty="0">
                <a:solidFill>
                  <a:srgbClr val="000000"/>
                </a:solidFill>
                <a:latin typeface="Times New Roman" panose="02020603050405020304" pitchFamily="18" charset="0"/>
              </a:rPr>
              <a:t>Personal systems </a:t>
            </a:r>
            <a:r>
              <a:rPr lang="en-US" sz="1800" b="0" i="0" u="none" strike="noStrike" baseline="0" dirty="0">
                <a:solidFill>
                  <a:srgbClr val="000000"/>
                </a:solidFill>
                <a:latin typeface="Times New Roman" panose="02020603050405020304" pitchFamily="18" charset="0"/>
              </a:rPr>
              <a:t>When personal computers were introduced, there was a need for an operating system for this new type of computer.</a:t>
            </a:r>
          </a:p>
          <a:p>
            <a:r>
              <a:rPr lang="en-US" sz="1800" b="0" i="0" u="none" strike="noStrike" baseline="0" dirty="0">
                <a:solidFill>
                  <a:srgbClr val="000000"/>
                </a:solidFill>
                <a:latin typeface="Times New Roman" panose="02020603050405020304" pitchFamily="18" charset="0"/>
              </a:rPr>
              <a:t> During this era, </a:t>
            </a:r>
            <a:r>
              <a:rPr lang="en-US" sz="1800" b="1" i="0" u="none" strike="noStrike" baseline="0" dirty="0">
                <a:solidFill>
                  <a:srgbClr val="000000"/>
                </a:solidFill>
                <a:latin typeface="Times New Roman" panose="02020603050405020304" pitchFamily="18" charset="0"/>
              </a:rPr>
              <a:t>single-user operating systems </a:t>
            </a:r>
            <a:r>
              <a:rPr lang="en-US" sz="1800" b="0" i="0" u="none" strike="noStrike" baseline="0" dirty="0">
                <a:solidFill>
                  <a:srgbClr val="000000"/>
                </a:solidFill>
                <a:latin typeface="Times New Roman" panose="02020603050405020304" pitchFamily="18" charset="0"/>
              </a:rPr>
              <a:t>such as </a:t>
            </a:r>
            <a:r>
              <a:rPr lang="en-US" sz="1800" b="1" i="0" u="none" strike="noStrike" baseline="0" dirty="0">
                <a:solidFill>
                  <a:srgbClr val="000000"/>
                </a:solidFill>
                <a:latin typeface="Times New Roman" panose="02020603050405020304" pitchFamily="18" charset="0"/>
              </a:rPr>
              <a:t>DOS (Disk Operating System) </a:t>
            </a:r>
            <a:r>
              <a:rPr lang="en-US" sz="1800" b="0" i="0" u="none" strike="noStrike" baseline="0" dirty="0">
                <a:solidFill>
                  <a:srgbClr val="000000"/>
                </a:solidFill>
                <a:latin typeface="Times New Roman" panose="02020603050405020304" pitchFamily="18" charset="0"/>
              </a:rPr>
              <a:t>were introduced. </a:t>
            </a:r>
            <a:endParaRPr lang="en-US" dirty="0"/>
          </a:p>
        </p:txBody>
      </p:sp>
      <p:pic>
        <p:nvPicPr>
          <p:cNvPr id="12" name="Picture 11">
            <a:extLst>
              <a:ext uri="{FF2B5EF4-FFF2-40B4-BE49-F238E27FC236}">
                <a16:creationId xmlns:a16="http://schemas.microsoft.com/office/drawing/2014/main" id="{E3FEFC75-FE28-4E76-80C9-16A3246C6BBD}"/>
              </a:ext>
            </a:extLst>
          </p:cNvPr>
          <p:cNvPicPr>
            <a:picLocks noChangeAspect="1"/>
          </p:cNvPicPr>
          <p:nvPr/>
        </p:nvPicPr>
        <p:blipFill>
          <a:blip r:embed="rId2"/>
          <a:stretch>
            <a:fillRect/>
          </a:stretch>
        </p:blipFill>
        <p:spPr>
          <a:xfrm>
            <a:off x="3075744" y="3133726"/>
            <a:ext cx="5296520" cy="2938601"/>
          </a:xfrm>
          <a:prstGeom prst="rect">
            <a:avLst/>
          </a:prstGeom>
        </p:spPr>
      </p:pic>
      <p:sp>
        <p:nvSpPr>
          <p:cNvPr id="5" name="TextBox 4">
            <a:extLst>
              <a:ext uri="{FF2B5EF4-FFF2-40B4-BE49-F238E27FC236}">
                <a16:creationId xmlns:a16="http://schemas.microsoft.com/office/drawing/2014/main" id="{1E8E0C53-4727-4863-A484-F714A4771F0B}"/>
              </a:ext>
            </a:extLst>
          </p:cNvPr>
          <p:cNvSpPr txBox="1"/>
          <p:nvPr/>
        </p:nvSpPr>
        <p:spPr>
          <a:xfrm>
            <a:off x="3519534" y="6257141"/>
            <a:ext cx="7275712" cy="400110"/>
          </a:xfrm>
          <a:prstGeom prst="rect">
            <a:avLst/>
          </a:prstGeom>
          <a:noFill/>
        </p:spPr>
        <p:txBody>
          <a:bodyPr wrap="square">
            <a:spAutoFit/>
          </a:bodyPr>
          <a:lstStyle/>
          <a:p>
            <a:r>
              <a:rPr lang="en-US" sz="2000" i="0" u="none" strike="noStrike" baseline="0" dirty="0">
                <a:solidFill>
                  <a:srgbClr val="000000"/>
                </a:solidFill>
              </a:rPr>
              <a:t>Figure 5.6 DOS system</a:t>
            </a:r>
            <a:endParaRPr lang="en-US" sz="2000" dirty="0"/>
          </a:p>
        </p:txBody>
      </p:sp>
    </p:spTree>
    <p:extLst>
      <p:ext uri="{BB962C8B-B14F-4D97-AF65-F5344CB8AC3E}">
        <p14:creationId xmlns:p14="http://schemas.microsoft.com/office/powerpoint/2010/main" val="1577189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Parallel systems </a:t>
            </a:r>
          </a:p>
        </p:txBody>
      </p:sp>
      <p:sp>
        <p:nvSpPr>
          <p:cNvPr id="6" name="Content Placeholder 2">
            <a:extLst>
              <a:ext uri="{FF2B5EF4-FFF2-40B4-BE49-F238E27FC236}">
                <a16:creationId xmlns:a16="http://schemas.microsoft.com/office/drawing/2014/main" id="{F38DC613-93FD-4CB7-B672-E224AEB7D09F}"/>
              </a:ext>
            </a:extLst>
          </p:cNvPr>
          <p:cNvSpPr txBox="1">
            <a:spLocks/>
          </p:cNvSpPr>
          <p:nvPr/>
        </p:nvSpPr>
        <p:spPr>
          <a:xfrm>
            <a:off x="1104900" y="1612778"/>
            <a:ext cx="9887135" cy="1816222"/>
          </a:xfrm>
          <a:prstGeom prst="rect">
            <a:avLst/>
          </a:prstGeom>
          <a:ln>
            <a:solidFill>
              <a:schemeClr val="tx1"/>
            </a:solidFill>
          </a:ln>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1800" b="1" i="0" u="none" strike="noStrike" baseline="0" dirty="0">
                <a:solidFill>
                  <a:srgbClr val="000000"/>
                </a:solidFill>
                <a:latin typeface="Times New Roman" panose="02020603050405020304" pitchFamily="18" charset="0"/>
              </a:rPr>
              <a:t>Parallel systems </a:t>
            </a:r>
            <a:r>
              <a:rPr lang="en-US" sz="1800" b="0" i="0" u="none" strike="noStrike" baseline="0" dirty="0">
                <a:solidFill>
                  <a:srgbClr val="000000"/>
                </a:solidFill>
                <a:latin typeface="Times New Roman" panose="02020603050405020304" pitchFamily="18" charset="0"/>
              </a:rPr>
              <a:t>The need for more speed and efficiency led to the design of </a:t>
            </a:r>
            <a:r>
              <a:rPr lang="en-US" sz="1800" b="1" i="0" u="none" strike="noStrike" baseline="0" dirty="0">
                <a:solidFill>
                  <a:srgbClr val="000000"/>
                </a:solidFill>
                <a:latin typeface="Times New Roman" panose="02020603050405020304" pitchFamily="18" charset="0"/>
              </a:rPr>
              <a:t>parallel systems</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multiple CPUs on the same machine</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Each CPU can be used to serve one program or a part of a program, which means that many tasks can be accomplished in parallel instead of serially. The operating systems required for this are more complex than those that support single CPUs. </a:t>
            </a:r>
            <a:endParaRPr lang="en-US" dirty="0"/>
          </a:p>
        </p:txBody>
      </p:sp>
      <p:pic>
        <p:nvPicPr>
          <p:cNvPr id="10" name="Picture 9">
            <a:extLst>
              <a:ext uri="{FF2B5EF4-FFF2-40B4-BE49-F238E27FC236}">
                <a16:creationId xmlns:a16="http://schemas.microsoft.com/office/drawing/2014/main" id="{878938B6-AEE3-48FC-A392-279E07C31FE7}"/>
              </a:ext>
            </a:extLst>
          </p:cNvPr>
          <p:cNvPicPr>
            <a:picLocks noChangeAspect="1"/>
          </p:cNvPicPr>
          <p:nvPr/>
        </p:nvPicPr>
        <p:blipFill>
          <a:blip r:embed="rId2"/>
          <a:stretch>
            <a:fillRect/>
          </a:stretch>
        </p:blipFill>
        <p:spPr>
          <a:xfrm>
            <a:off x="2997323" y="3531001"/>
            <a:ext cx="5862591" cy="2683764"/>
          </a:xfrm>
          <a:prstGeom prst="rect">
            <a:avLst/>
          </a:prstGeom>
        </p:spPr>
      </p:pic>
      <p:sp>
        <p:nvSpPr>
          <p:cNvPr id="5" name="TextBox 4">
            <a:extLst>
              <a:ext uri="{FF2B5EF4-FFF2-40B4-BE49-F238E27FC236}">
                <a16:creationId xmlns:a16="http://schemas.microsoft.com/office/drawing/2014/main" id="{6A2FB324-419E-4DF1-AE42-AD260106F584}"/>
              </a:ext>
            </a:extLst>
          </p:cNvPr>
          <p:cNvSpPr txBox="1"/>
          <p:nvPr/>
        </p:nvSpPr>
        <p:spPr>
          <a:xfrm>
            <a:off x="3519534" y="6257141"/>
            <a:ext cx="7275712" cy="400110"/>
          </a:xfrm>
          <a:prstGeom prst="rect">
            <a:avLst/>
          </a:prstGeom>
          <a:noFill/>
        </p:spPr>
        <p:txBody>
          <a:bodyPr wrap="square">
            <a:spAutoFit/>
          </a:bodyPr>
          <a:lstStyle/>
          <a:p>
            <a:r>
              <a:rPr lang="en-US" sz="2000" i="0" u="none" strike="noStrike" baseline="0" dirty="0">
                <a:solidFill>
                  <a:srgbClr val="000000"/>
                </a:solidFill>
              </a:rPr>
              <a:t>Figure 5.7 Structure of Parallel operating systems </a:t>
            </a:r>
            <a:endParaRPr lang="en-US" sz="2000" dirty="0"/>
          </a:p>
        </p:txBody>
      </p:sp>
    </p:spTree>
    <p:extLst>
      <p:ext uri="{BB962C8B-B14F-4D97-AF65-F5344CB8AC3E}">
        <p14:creationId xmlns:p14="http://schemas.microsoft.com/office/powerpoint/2010/main" val="253426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Distributed systems </a:t>
            </a:r>
          </a:p>
        </p:txBody>
      </p:sp>
      <p:sp>
        <p:nvSpPr>
          <p:cNvPr id="3" name="Content Placeholder 2">
            <a:extLst>
              <a:ext uri="{FF2B5EF4-FFF2-40B4-BE49-F238E27FC236}">
                <a16:creationId xmlns:a16="http://schemas.microsoft.com/office/drawing/2014/main" id="{1AC58042-F250-4EB5-9CB1-FF11A3459950}"/>
              </a:ext>
            </a:extLst>
          </p:cNvPr>
          <p:cNvSpPr>
            <a:spLocks noGrp="1"/>
          </p:cNvSpPr>
          <p:nvPr>
            <p:ph idx="1"/>
          </p:nvPr>
        </p:nvSpPr>
        <p:spPr>
          <a:xfrm>
            <a:off x="1104899" y="1600202"/>
            <a:ext cx="9980681" cy="1666782"/>
          </a:xfrm>
          <a:ln>
            <a:solidFill>
              <a:schemeClr val="tx1"/>
            </a:solidFill>
          </a:ln>
        </p:spPr>
        <p:txBody>
          <a:bodyPr/>
          <a:lstStyle/>
          <a:p>
            <a:pPr algn="just"/>
            <a:r>
              <a:rPr lang="en-US" sz="1800" b="1" i="0" u="none" strike="noStrike" baseline="0" dirty="0">
                <a:solidFill>
                  <a:srgbClr val="000000"/>
                </a:solidFill>
                <a:latin typeface="Times New Roman" panose="02020603050405020304" pitchFamily="18" charset="0"/>
              </a:rPr>
              <a:t>Distributed systems </a:t>
            </a:r>
            <a:r>
              <a:rPr lang="en-US" sz="1800" b="0" i="0" u="none" strike="noStrike" baseline="0" dirty="0">
                <a:solidFill>
                  <a:srgbClr val="000000"/>
                </a:solidFill>
                <a:latin typeface="Times New Roman" panose="02020603050405020304" pitchFamily="18" charset="0"/>
              </a:rPr>
              <a:t>Networking and internetworking, as we saw in Chapter 6, have created a new dimension in operating systems. </a:t>
            </a:r>
          </a:p>
          <a:p>
            <a:pPr algn="just"/>
            <a:r>
              <a:rPr lang="en-US" sz="1800" b="0" i="0" u="none" strike="noStrike" baseline="0" dirty="0">
                <a:solidFill>
                  <a:srgbClr val="000000"/>
                </a:solidFill>
                <a:latin typeface="Times New Roman" panose="02020603050405020304" pitchFamily="18" charset="0"/>
              </a:rPr>
              <a:t>A job that was previously done on one computer can now </a:t>
            </a:r>
            <a:r>
              <a:rPr lang="en-US" sz="1800" b="1" i="0" u="none" strike="noStrike" baseline="0" dirty="0">
                <a:solidFill>
                  <a:srgbClr val="000000"/>
                </a:solidFill>
                <a:latin typeface="Times New Roman" panose="02020603050405020304" pitchFamily="18" charset="0"/>
              </a:rPr>
              <a:t>be shared between computers that may be thousands of miles apart</a:t>
            </a:r>
            <a:r>
              <a:rPr lang="en-US" sz="1800" b="0" i="0" u="none" strike="noStrike" baseline="0" dirty="0">
                <a:solidFill>
                  <a:srgbClr val="000000"/>
                </a:solidFill>
                <a:latin typeface="Times New Roman" panose="02020603050405020304" pitchFamily="18" charset="0"/>
              </a:rPr>
              <a:t>. Distributed systems combine features of the previous generation with new duties such as controlling security. </a:t>
            </a:r>
            <a:endParaRPr lang="en-US" dirty="0"/>
          </a:p>
        </p:txBody>
      </p:sp>
      <p:pic>
        <p:nvPicPr>
          <p:cNvPr id="10" name="Picture 9">
            <a:extLst>
              <a:ext uri="{FF2B5EF4-FFF2-40B4-BE49-F238E27FC236}">
                <a16:creationId xmlns:a16="http://schemas.microsoft.com/office/drawing/2014/main" id="{9E93D19B-2314-4450-9565-C7A2320382A9}"/>
              </a:ext>
            </a:extLst>
          </p:cNvPr>
          <p:cNvPicPr>
            <a:picLocks noChangeAspect="1"/>
          </p:cNvPicPr>
          <p:nvPr/>
        </p:nvPicPr>
        <p:blipFill>
          <a:blip r:embed="rId2"/>
          <a:stretch>
            <a:fillRect/>
          </a:stretch>
        </p:blipFill>
        <p:spPr>
          <a:xfrm>
            <a:off x="3636978" y="3429000"/>
            <a:ext cx="3802509" cy="2553509"/>
          </a:xfrm>
          <a:prstGeom prst="rect">
            <a:avLst/>
          </a:prstGeom>
        </p:spPr>
      </p:pic>
      <p:sp>
        <p:nvSpPr>
          <p:cNvPr id="5" name="TextBox 4">
            <a:extLst>
              <a:ext uri="{FF2B5EF4-FFF2-40B4-BE49-F238E27FC236}">
                <a16:creationId xmlns:a16="http://schemas.microsoft.com/office/drawing/2014/main" id="{D08C64EC-D60F-4C45-8316-3F984A736CC8}"/>
              </a:ext>
            </a:extLst>
          </p:cNvPr>
          <p:cNvSpPr txBox="1"/>
          <p:nvPr/>
        </p:nvSpPr>
        <p:spPr>
          <a:xfrm>
            <a:off x="3519534" y="6257141"/>
            <a:ext cx="7275712" cy="400110"/>
          </a:xfrm>
          <a:prstGeom prst="rect">
            <a:avLst/>
          </a:prstGeom>
          <a:noFill/>
        </p:spPr>
        <p:txBody>
          <a:bodyPr wrap="square">
            <a:spAutoFit/>
          </a:bodyPr>
          <a:lstStyle/>
          <a:p>
            <a:r>
              <a:rPr lang="en-US" sz="2000" i="0" u="none" strike="noStrike" baseline="0" dirty="0">
                <a:solidFill>
                  <a:srgbClr val="000000"/>
                </a:solidFill>
              </a:rPr>
              <a:t>Figure 5.8 Structure of Distributed operating systems </a:t>
            </a:r>
          </a:p>
        </p:txBody>
      </p:sp>
    </p:spTree>
    <p:extLst>
      <p:ext uri="{BB962C8B-B14F-4D97-AF65-F5344CB8AC3E}">
        <p14:creationId xmlns:p14="http://schemas.microsoft.com/office/powerpoint/2010/main" val="279845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Real-time systems </a:t>
            </a:r>
          </a:p>
        </p:txBody>
      </p:sp>
      <p:sp>
        <p:nvSpPr>
          <p:cNvPr id="6" name="Content Placeholder 2">
            <a:extLst>
              <a:ext uri="{FF2B5EF4-FFF2-40B4-BE49-F238E27FC236}">
                <a16:creationId xmlns:a16="http://schemas.microsoft.com/office/drawing/2014/main" id="{F38DC613-93FD-4CB7-B672-E224AEB7D09F}"/>
              </a:ext>
            </a:extLst>
          </p:cNvPr>
          <p:cNvSpPr txBox="1">
            <a:spLocks/>
          </p:cNvSpPr>
          <p:nvPr/>
        </p:nvSpPr>
        <p:spPr>
          <a:xfrm>
            <a:off x="1104899" y="1603900"/>
            <a:ext cx="9980681" cy="1529917"/>
          </a:xfrm>
          <a:prstGeom prst="rect">
            <a:avLst/>
          </a:prstGeom>
          <a:ln>
            <a:solidFill>
              <a:schemeClr val="tx1"/>
            </a:solidFill>
          </a:ln>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1800" b="1" i="0" u="none" strike="noStrike" baseline="0" dirty="0">
                <a:solidFill>
                  <a:srgbClr val="000000"/>
                </a:solidFill>
                <a:latin typeface="Times New Roman" panose="02020603050405020304" pitchFamily="18" charset="0"/>
              </a:rPr>
              <a:t>Real-time systems (RTOS) A real-time system is expected to do a task within a specific time constraint</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They are used with real-time applications, which monitor, respond to or control external processes or environments. </a:t>
            </a:r>
            <a:endParaRPr lang="en-US" dirty="0"/>
          </a:p>
        </p:txBody>
      </p:sp>
      <p:pic>
        <p:nvPicPr>
          <p:cNvPr id="12" name="Picture 11">
            <a:extLst>
              <a:ext uri="{FF2B5EF4-FFF2-40B4-BE49-F238E27FC236}">
                <a16:creationId xmlns:a16="http://schemas.microsoft.com/office/drawing/2014/main" id="{F7CC4CCD-9420-45C7-BA69-DEF67C830B6E}"/>
              </a:ext>
            </a:extLst>
          </p:cNvPr>
          <p:cNvPicPr>
            <a:picLocks noChangeAspect="1"/>
          </p:cNvPicPr>
          <p:nvPr/>
        </p:nvPicPr>
        <p:blipFill>
          <a:blip r:embed="rId3"/>
          <a:stretch>
            <a:fillRect/>
          </a:stretch>
        </p:blipFill>
        <p:spPr>
          <a:xfrm>
            <a:off x="3079685" y="3204838"/>
            <a:ext cx="6031107" cy="3025066"/>
          </a:xfrm>
          <a:prstGeom prst="rect">
            <a:avLst/>
          </a:prstGeom>
        </p:spPr>
      </p:pic>
      <p:sp>
        <p:nvSpPr>
          <p:cNvPr id="5" name="TextBox 4">
            <a:extLst>
              <a:ext uri="{FF2B5EF4-FFF2-40B4-BE49-F238E27FC236}">
                <a16:creationId xmlns:a16="http://schemas.microsoft.com/office/drawing/2014/main" id="{0BF53877-A35D-4AF2-83CC-76F97EA14BBF}"/>
              </a:ext>
            </a:extLst>
          </p:cNvPr>
          <p:cNvSpPr txBox="1"/>
          <p:nvPr/>
        </p:nvSpPr>
        <p:spPr>
          <a:xfrm>
            <a:off x="3519534" y="6257141"/>
            <a:ext cx="7275712" cy="400110"/>
          </a:xfrm>
          <a:prstGeom prst="rect">
            <a:avLst/>
          </a:prstGeom>
          <a:noFill/>
        </p:spPr>
        <p:txBody>
          <a:bodyPr wrap="square">
            <a:spAutoFit/>
          </a:bodyPr>
          <a:lstStyle/>
          <a:p>
            <a:r>
              <a:rPr lang="en-US" sz="2000" i="0" u="none" strike="noStrike" baseline="0" dirty="0">
                <a:solidFill>
                  <a:srgbClr val="000000"/>
                </a:solidFill>
              </a:rPr>
              <a:t>Figure 5.9  A real-time system </a:t>
            </a:r>
            <a:endParaRPr lang="en-US" sz="2000" dirty="0"/>
          </a:p>
        </p:txBody>
      </p:sp>
    </p:spTree>
    <p:extLst>
      <p:ext uri="{BB962C8B-B14F-4D97-AF65-F5344CB8AC3E}">
        <p14:creationId xmlns:p14="http://schemas.microsoft.com/office/powerpoint/2010/main" val="302211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3- Components of OS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5723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AC58042-F250-4EB5-9CB1-FF11A3459950}"/>
              </a:ext>
            </a:extLst>
          </p:cNvPr>
          <p:cNvSpPr>
            <a:spLocks noGrp="1"/>
          </p:cNvSpPr>
          <p:nvPr>
            <p:ph idx="1"/>
          </p:nvPr>
        </p:nvSpPr>
        <p:spPr>
          <a:xfrm>
            <a:off x="1104900" y="1600200"/>
            <a:ext cx="9982200" cy="1828800"/>
          </a:xfrm>
        </p:spPr>
        <p:txBody>
          <a:bodyPr/>
          <a:lstStyle/>
          <a:p>
            <a:r>
              <a:rPr lang="en-US" sz="1800" b="0" i="0" u="none" strike="noStrike" baseline="0" dirty="0">
                <a:solidFill>
                  <a:srgbClr val="000000"/>
                </a:solidFill>
                <a:latin typeface="Times New Roman" panose="02020603050405020304" pitchFamily="18" charset="0"/>
              </a:rPr>
              <a:t>Today’s operating systems are very complex. An operating system needs to manage different resources in a computer system. It resembles an organization with several managers at the top level. Each manager is responsible for managing their department, but also needs to cooperate with others and coordinate activities. </a:t>
            </a:r>
          </a:p>
          <a:p>
            <a:r>
              <a:rPr lang="en-US" sz="1800" b="1" i="0" u="none" strike="noStrike" baseline="0" dirty="0">
                <a:solidFill>
                  <a:srgbClr val="000000"/>
                </a:solidFill>
                <a:latin typeface="Times New Roman" panose="02020603050405020304" pitchFamily="18" charset="0"/>
              </a:rPr>
              <a:t>A modern operating system has at least four duties: memory manager</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process manager</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device manager </a:t>
            </a:r>
            <a:r>
              <a:rPr lang="en-US" sz="1800" b="0" i="0" u="none" strike="noStrike" baseline="0" dirty="0">
                <a:solidFill>
                  <a:srgbClr val="000000"/>
                </a:solidFill>
                <a:latin typeface="Times New Roman" panose="02020603050405020304" pitchFamily="18" charset="0"/>
              </a:rPr>
              <a:t>and </a:t>
            </a:r>
            <a:r>
              <a:rPr lang="en-US" sz="1800" b="1" i="0" u="none" strike="noStrike" baseline="0" dirty="0">
                <a:solidFill>
                  <a:srgbClr val="000000"/>
                </a:solidFill>
                <a:latin typeface="Times New Roman" panose="02020603050405020304" pitchFamily="18" charset="0"/>
              </a:rPr>
              <a:t>file manager</a:t>
            </a:r>
            <a:r>
              <a:rPr lang="en-US" sz="1800" b="0" i="0" u="none" strike="noStrike" baseline="0" dirty="0">
                <a:solidFill>
                  <a:srgbClr val="000000"/>
                </a:solidFill>
                <a:latin typeface="Times New Roman" panose="02020603050405020304" pitchFamily="18" charset="0"/>
              </a:rPr>
              <a:t>.</a:t>
            </a:r>
            <a:endParaRPr lang="en-US" dirty="0"/>
          </a:p>
        </p:txBody>
      </p:sp>
      <p:pic>
        <p:nvPicPr>
          <p:cNvPr id="5" name="Picture 4">
            <a:extLst>
              <a:ext uri="{FF2B5EF4-FFF2-40B4-BE49-F238E27FC236}">
                <a16:creationId xmlns:a16="http://schemas.microsoft.com/office/drawing/2014/main" id="{91B6107B-85B0-405C-97CA-8123F47CB140}"/>
              </a:ext>
            </a:extLst>
          </p:cNvPr>
          <p:cNvPicPr>
            <a:picLocks noChangeAspect="1"/>
          </p:cNvPicPr>
          <p:nvPr/>
        </p:nvPicPr>
        <p:blipFill>
          <a:blip r:embed="rId3"/>
          <a:stretch>
            <a:fillRect/>
          </a:stretch>
        </p:blipFill>
        <p:spPr>
          <a:xfrm>
            <a:off x="2933673" y="3561472"/>
            <a:ext cx="5445683" cy="2377689"/>
          </a:xfrm>
          <a:prstGeom prst="rect">
            <a:avLst/>
          </a:prstGeom>
        </p:spPr>
      </p:pic>
      <p:sp>
        <p:nvSpPr>
          <p:cNvPr id="7" name="TextBox 6">
            <a:extLst>
              <a:ext uri="{FF2B5EF4-FFF2-40B4-BE49-F238E27FC236}">
                <a16:creationId xmlns:a16="http://schemas.microsoft.com/office/drawing/2014/main" id="{7BC3CFE5-A78A-4868-A523-9638B83652A9}"/>
              </a:ext>
            </a:extLst>
          </p:cNvPr>
          <p:cNvSpPr txBox="1"/>
          <p:nvPr/>
        </p:nvSpPr>
        <p:spPr>
          <a:xfrm>
            <a:off x="2789808" y="6185061"/>
            <a:ext cx="6094520" cy="400110"/>
          </a:xfrm>
          <a:prstGeom prst="rect">
            <a:avLst/>
          </a:prstGeom>
          <a:noFill/>
        </p:spPr>
        <p:txBody>
          <a:bodyPr wrap="square">
            <a:spAutoFit/>
          </a:bodyPr>
          <a:lstStyle/>
          <a:p>
            <a:r>
              <a:rPr lang="en-US" sz="2000" i="0" u="none" strike="noStrike" baseline="0" dirty="0">
                <a:solidFill>
                  <a:srgbClr val="000000"/>
                </a:solidFill>
              </a:rPr>
              <a:t>Figure 5.10 Components of an operating system </a:t>
            </a:r>
            <a:endParaRPr lang="en-US" sz="2000" dirty="0"/>
          </a:p>
        </p:txBody>
      </p:sp>
    </p:spTree>
    <p:extLst>
      <p:ext uri="{BB962C8B-B14F-4D97-AF65-F5344CB8AC3E}">
        <p14:creationId xmlns:p14="http://schemas.microsoft.com/office/powerpoint/2010/main" val="311418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3.1 User interface</a:t>
            </a:r>
          </a:p>
        </p:txBody>
      </p:sp>
      <p:sp>
        <p:nvSpPr>
          <p:cNvPr id="3" name="Content Placeholder 2">
            <a:extLst>
              <a:ext uri="{FF2B5EF4-FFF2-40B4-BE49-F238E27FC236}">
                <a16:creationId xmlns:a16="http://schemas.microsoft.com/office/drawing/2014/main" id="{1AC58042-F250-4EB5-9CB1-FF11A3459950}"/>
              </a:ext>
            </a:extLst>
          </p:cNvPr>
          <p:cNvSpPr>
            <a:spLocks noGrp="1"/>
          </p:cNvSpPr>
          <p:nvPr>
            <p:ph idx="1"/>
          </p:nvPr>
        </p:nvSpPr>
        <p:spPr>
          <a:xfrm>
            <a:off x="1104901" y="1600199"/>
            <a:ext cx="4656708" cy="3761913"/>
          </a:xfrm>
          <a:ln>
            <a:solidFill>
              <a:schemeClr val="tx1"/>
            </a:solidFill>
          </a:ln>
        </p:spPr>
        <p:txBody>
          <a:bodyPr>
            <a:normAutofit/>
          </a:bodyPr>
          <a:lstStyle/>
          <a:p>
            <a:pPr algn="just"/>
            <a:r>
              <a:rPr lang="en-US" sz="1800" b="0" i="0" u="none" strike="noStrike" baseline="0" dirty="0">
                <a:solidFill>
                  <a:srgbClr val="000000"/>
                </a:solidFill>
                <a:latin typeface="Times New Roman" panose="02020603050405020304" pitchFamily="18" charset="0"/>
              </a:rPr>
              <a:t>Each operating system has a </a:t>
            </a:r>
            <a:r>
              <a:rPr lang="en-US" sz="1800" b="1" i="0" u="none" strike="noStrike" baseline="0" dirty="0">
                <a:solidFill>
                  <a:srgbClr val="000000"/>
                </a:solidFill>
                <a:latin typeface="Times New Roman" panose="02020603050405020304" pitchFamily="18" charset="0"/>
              </a:rPr>
              <a:t>user interface</a:t>
            </a:r>
            <a:r>
              <a:rPr lang="en-US" sz="1800" b="0" i="0" u="none" strike="noStrike" baseline="0" dirty="0">
                <a:solidFill>
                  <a:srgbClr val="000000"/>
                </a:solidFill>
                <a:latin typeface="Times New Roman" panose="02020603050405020304" pitchFamily="18" charset="0"/>
              </a:rPr>
              <a:t>, a program that accepts requests from users (processes) and interprets them for the rest of the operating system. </a:t>
            </a:r>
          </a:p>
          <a:p>
            <a:pPr algn="just"/>
            <a:r>
              <a:rPr lang="en-US" sz="1800" b="0" i="0" u="none" strike="noStrike" baseline="0" dirty="0">
                <a:solidFill>
                  <a:srgbClr val="000000"/>
                </a:solidFill>
                <a:latin typeface="Times New Roman" panose="02020603050405020304" pitchFamily="18" charset="0"/>
              </a:rPr>
              <a:t>A user interface in some operating systems, such as UNIX, is called a </a:t>
            </a:r>
            <a:r>
              <a:rPr lang="en-US" sz="1800" b="1" i="0" u="none" strike="noStrike" baseline="0" dirty="0">
                <a:solidFill>
                  <a:srgbClr val="000000"/>
                </a:solidFill>
                <a:latin typeface="Times New Roman" panose="02020603050405020304" pitchFamily="18" charset="0"/>
              </a:rPr>
              <a:t>shell</a:t>
            </a:r>
            <a:r>
              <a:rPr lang="en-US" sz="1800" b="0" i="0" u="none" strike="noStrike" baseline="0" dirty="0">
                <a:solidFill>
                  <a:srgbClr val="000000"/>
                </a:solidFill>
                <a:latin typeface="Times New Roman" panose="02020603050405020304" pitchFamily="18" charset="0"/>
              </a:rPr>
              <a:t>. In others, it is called a </a:t>
            </a:r>
            <a:r>
              <a:rPr lang="en-US" sz="1800" b="1" i="0" u="none" strike="noStrike" baseline="0" dirty="0">
                <a:solidFill>
                  <a:srgbClr val="000000"/>
                </a:solidFill>
                <a:latin typeface="Times New Roman" panose="02020603050405020304" pitchFamily="18" charset="0"/>
              </a:rPr>
              <a:t>window </a:t>
            </a:r>
            <a:r>
              <a:rPr lang="en-US" sz="1800" b="0" i="0" u="none" strike="noStrike" baseline="0" dirty="0">
                <a:solidFill>
                  <a:srgbClr val="000000"/>
                </a:solidFill>
                <a:latin typeface="Times New Roman" panose="02020603050405020304" pitchFamily="18" charset="0"/>
              </a:rPr>
              <a:t>to denote that it is menu driven and has a </a:t>
            </a:r>
            <a:r>
              <a:rPr lang="en-US" sz="1800" b="1" i="0" u="none" strike="noStrike" baseline="0" dirty="0">
                <a:solidFill>
                  <a:srgbClr val="000000"/>
                </a:solidFill>
                <a:latin typeface="Times New Roman" panose="02020603050405020304" pitchFamily="18" charset="0"/>
              </a:rPr>
              <a:t>GUI (graphical user interface) </a:t>
            </a:r>
            <a:r>
              <a:rPr lang="en-US" sz="1800" b="0" i="0" u="none" strike="noStrike" baseline="0" dirty="0">
                <a:solidFill>
                  <a:srgbClr val="000000"/>
                </a:solidFill>
                <a:latin typeface="Times New Roman" panose="02020603050405020304" pitchFamily="18" charset="0"/>
              </a:rPr>
              <a:t>component.</a:t>
            </a:r>
            <a:endParaRPr lang="en-US" dirty="0"/>
          </a:p>
        </p:txBody>
      </p:sp>
      <p:pic>
        <p:nvPicPr>
          <p:cNvPr id="5" name="Picture 4">
            <a:extLst>
              <a:ext uri="{FF2B5EF4-FFF2-40B4-BE49-F238E27FC236}">
                <a16:creationId xmlns:a16="http://schemas.microsoft.com/office/drawing/2014/main" id="{DE897A94-66F0-434C-9192-3F05CC32342B}"/>
              </a:ext>
            </a:extLst>
          </p:cNvPr>
          <p:cNvPicPr>
            <a:picLocks noChangeAspect="1"/>
          </p:cNvPicPr>
          <p:nvPr/>
        </p:nvPicPr>
        <p:blipFill>
          <a:blip r:embed="rId2"/>
          <a:stretch>
            <a:fillRect/>
          </a:stretch>
        </p:blipFill>
        <p:spPr>
          <a:xfrm>
            <a:off x="6095241" y="1600198"/>
            <a:ext cx="4991072" cy="2758737"/>
          </a:xfrm>
          <a:prstGeom prst="rect">
            <a:avLst/>
          </a:prstGeom>
        </p:spPr>
      </p:pic>
      <p:sp>
        <p:nvSpPr>
          <p:cNvPr id="6" name="TextBox 5">
            <a:extLst>
              <a:ext uri="{FF2B5EF4-FFF2-40B4-BE49-F238E27FC236}">
                <a16:creationId xmlns:a16="http://schemas.microsoft.com/office/drawing/2014/main" id="{F967D17D-610B-4C8D-8C8D-50611A68386A}"/>
              </a:ext>
            </a:extLst>
          </p:cNvPr>
          <p:cNvSpPr txBox="1"/>
          <p:nvPr/>
        </p:nvSpPr>
        <p:spPr>
          <a:xfrm>
            <a:off x="6878715" y="4778000"/>
            <a:ext cx="6094520" cy="400110"/>
          </a:xfrm>
          <a:prstGeom prst="rect">
            <a:avLst/>
          </a:prstGeom>
          <a:noFill/>
        </p:spPr>
        <p:txBody>
          <a:bodyPr wrap="square">
            <a:spAutoFit/>
          </a:bodyPr>
          <a:lstStyle/>
          <a:p>
            <a:r>
              <a:rPr lang="en-US" sz="2000" i="0" u="none" strike="noStrike" baseline="0" dirty="0">
                <a:solidFill>
                  <a:srgbClr val="000000"/>
                </a:solidFill>
              </a:rPr>
              <a:t>Figure 5.11 Sample UI</a:t>
            </a:r>
            <a:endParaRPr lang="en-US" sz="2000" dirty="0"/>
          </a:p>
        </p:txBody>
      </p:sp>
    </p:spTree>
    <p:extLst>
      <p:ext uri="{BB962C8B-B14F-4D97-AF65-F5344CB8AC3E}">
        <p14:creationId xmlns:p14="http://schemas.microsoft.com/office/powerpoint/2010/main" val="3551995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3.2 Memory manager </a:t>
            </a:r>
          </a:p>
        </p:txBody>
      </p:sp>
      <p:sp>
        <p:nvSpPr>
          <p:cNvPr id="3" name="Content Placeholder 2">
            <a:extLst>
              <a:ext uri="{FF2B5EF4-FFF2-40B4-BE49-F238E27FC236}">
                <a16:creationId xmlns:a16="http://schemas.microsoft.com/office/drawing/2014/main" id="{1AC58042-F250-4EB5-9CB1-FF11A3459950}"/>
              </a:ext>
            </a:extLst>
          </p:cNvPr>
          <p:cNvSpPr>
            <a:spLocks noGrp="1"/>
          </p:cNvSpPr>
          <p:nvPr>
            <p:ph idx="1"/>
          </p:nvPr>
        </p:nvSpPr>
        <p:spPr>
          <a:xfrm>
            <a:off x="1104900" y="1600200"/>
            <a:ext cx="4789873" cy="3655382"/>
          </a:xfrm>
          <a:ln>
            <a:solidFill>
              <a:schemeClr val="tx1"/>
            </a:solidFill>
          </a:ln>
        </p:spPr>
        <p:txBody>
          <a:bodyPr>
            <a:normAutofit/>
          </a:bodyPr>
          <a:lstStyle/>
          <a:p>
            <a:pPr algn="just"/>
            <a:r>
              <a:rPr lang="en-US" sz="1800" b="0" i="0" u="none" strike="noStrike" baseline="0" dirty="0">
                <a:solidFill>
                  <a:srgbClr val="000000"/>
                </a:solidFill>
                <a:latin typeface="Times New Roman" panose="02020603050405020304" pitchFamily="18" charset="0"/>
              </a:rPr>
              <a:t>One of the responsibilities of a modern computer system is memory management. Although the memory size of computers has increased tremendously in recent years, so has the size of the programs and data to be processed. </a:t>
            </a:r>
          </a:p>
          <a:p>
            <a:pPr algn="just"/>
            <a:r>
              <a:rPr lang="en-US" sz="1800" b="0" i="0" u="none" strike="noStrike" baseline="0" dirty="0">
                <a:solidFill>
                  <a:srgbClr val="000000"/>
                </a:solidFill>
                <a:latin typeface="Times New Roman" panose="02020603050405020304" pitchFamily="18" charset="0"/>
              </a:rPr>
              <a:t>Memory allocation must be managed to prevent applications from running out of memory. Operating systems can be divided into two broad categories of memory management: </a:t>
            </a:r>
            <a:r>
              <a:rPr lang="en-US" sz="1800" b="1" i="0" u="none" strike="noStrike" baseline="0" dirty="0">
                <a:solidFill>
                  <a:srgbClr val="000000"/>
                </a:solidFill>
                <a:latin typeface="Times New Roman" panose="02020603050405020304" pitchFamily="18" charset="0"/>
              </a:rPr>
              <a:t>monoprogramming </a:t>
            </a:r>
            <a:r>
              <a:rPr lang="en-US" sz="1800" i="0" u="none" strike="noStrike" baseline="0" dirty="0">
                <a:solidFill>
                  <a:srgbClr val="000000"/>
                </a:solidFill>
                <a:latin typeface="Times New Roman" panose="02020603050405020304" pitchFamily="18" charset="0"/>
              </a:rPr>
              <a:t>and</a:t>
            </a:r>
            <a:r>
              <a:rPr lang="en-US" sz="1800" b="1" i="0" u="none" strike="noStrike" baseline="0" dirty="0">
                <a:solidFill>
                  <a:srgbClr val="000000"/>
                </a:solidFill>
                <a:latin typeface="Times New Roman" panose="02020603050405020304" pitchFamily="18" charset="0"/>
              </a:rPr>
              <a:t> multiprogramming</a:t>
            </a:r>
            <a:r>
              <a:rPr lang="en-US" sz="1800" b="0" i="0" u="none" strike="noStrike" baseline="0" dirty="0">
                <a:solidFill>
                  <a:srgbClr val="000000"/>
                </a:solidFill>
                <a:latin typeface="Times New Roman" panose="02020603050405020304" pitchFamily="18" charset="0"/>
              </a:rPr>
              <a:t>.</a:t>
            </a:r>
            <a:endParaRPr lang="en-US" dirty="0"/>
          </a:p>
        </p:txBody>
      </p:sp>
      <p:pic>
        <p:nvPicPr>
          <p:cNvPr id="5" name="Picture 4">
            <a:extLst>
              <a:ext uri="{FF2B5EF4-FFF2-40B4-BE49-F238E27FC236}">
                <a16:creationId xmlns:a16="http://schemas.microsoft.com/office/drawing/2014/main" id="{12BBFA10-8C0B-4B81-82E2-38A806A3A1B6}"/>
              </a:ext>
            </a:extLst>
          </p:cNvPr>
          <p:cNvPicPr>
            <a:picLocks noChangeAspect="1"/>
          </p:cNvPicPr>
          <p:nvPr/>
        </p:nvPicPr>
        <p:blipFill>
          <a:blip r:embed="rId2"/>
          <a:stretch>
            <a:fillRect/>
          </a:stretch>
        </p:blipFill>
        <p:spPr>
          <a:xfrm>
            <a:off x="6297229" y="1600200"/>
            <a:ext cx="4873843" cy="3655382"/>
          </a:xfrm>
          <a:prstGeom prst="rect">
            <a:avLst/>
          </a:prstGeom>
        </p:spPr>
      </p:pic>
      <p:sp>
        <p:nvSpPr>
          <p:cNvPr id="6" name="TextBox 5">
            <a:extLst>
              <a:ext uri="{FF2B5EF4-FFF2-40B4-BE49-F238E27FC236}">
                <a16:creationId xmlns:a16="http://schemas.microsoft.com/office/drawing/2014/main" id="{F0A49110-9821-4F5F-9F93-D97C174A635E}"/>
              </a:ext>
            </a:extLst>
          </p:cNvPr>
          <p:cNvSpPr txBox="1"/>
          <p:nvPr/>
        </p:nvSpPr>
        <p:spPr>
          <a:xfrm>
            <a:off x="7003002" y="5482565"/>
            <a:ext cx="6094520" cy="400110"/>
          </a:xfrm>
          <a:prstGeom prst="rect">
            <a:avLst/>
          </a:prstGeom>
          <a:noFill/>
        </p:spPr>
        <p:txBody>
          <a:bodyPr wrap="square">
            <a:spAutoFit/>
          </a:bodyPr>
          <a:lstStyle/>
          <a:p>
            <a:r>
              <a:rPr lang="en-US" sz="2000" i="0" u="none" strike="noStrike" baseline="0" dirty="0">
                <a:solidFill>
                  <a:srgbClr val="000000"/>
                </a:solidFill>
              </a:rPr>
              <a:t>Figure 5.12 Memory manager in OS</a:t>
            </a:r>
            <a:endParaRPr lang="en-US" sz="2000" dirty="0"/>
          </a:p>
        </p:txBody>
      </p:sp>
    </p:spTree>
    <p:extLst>
      <p:ext uri="{BB962C8B-B14F-4D97-AF65-F5344CB8AC3E}">
        <p14:creationId xmlns:p14="http://schemas.microsoft.com/office/powerpoint/2010/main" val="2705456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5.1 Introduction</a:t>
            </a:r>
          </a:p>
          <a:p>
            <a:r>
              <a:rPr lang="de-DE" dirty="0"/>
              <a:t>5.2 Evolution</a:t>
            </a:r>
          </a:p>
          <a:p>
            <a:r>
              <a:rPr lang="de-DE" dirty="0"/>
              <a:t>5.3 </a:t>
            </a:r>
            <a:r>
              <a:rPr lang="en-US" dirty="0"/>
              <a:t>Components of OS:  UI, memory manager, process manager, file manager, device manager</a:t>
            </a:r>
          </a:p>
          <a:p>
            <a:r>
              <a:rPr lang="en-US" dirty="0"/>
              <a:t>5.4 Components of OS: UI, memory manager, process manager, file manager, device manager (continue)</a:t>
            </a:r>
            <a:endParaRPr lang="de-DE"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Monoprogramming</a:t>
            </a:r>
          </a:p>
        </p:txBody>
      </p:sp>
      <p:sp>
        <p:nvSpPr>
          <p:cNvPr id="3" name="Content Placeholder 2">
            <a:extLst>
              <a:ext uri="{FF2B5EF4-FFF2-40B4-BE49-F238E27FC236}">
                <a16:creationId xmlns:a16="http://schemas.microsoft.com/office/drawing/2014/main" id="{1AC58042-F250-4EB5-9CB1-FF11A3459950}"/>
              </a:ext>
            </a:extLst>
          </p:cNvPr>
          <p:cNvSpPr>
            <a:spLocks noGrp="1"/>
          </p:cNvSpPr>
          <p:nvPr>
            <p:ph idx="1"/>
          </p:nvPr>
        </p:nvSpPr>
        <p:spPr>
          <a:xfrm>
            <a:off x="1104900" y="1600200"/>
            <a:ext cx="5127224" cy="3300274"/>
          </a:xfrm>
          <a:ln>
            <a:solidFill>
              <a:schemeClr val="tx1"/>
            </a:solidFill>
          </a:ln>
        </p:spPr>
        <p:txBody>
          <a:bodyPr/>
          <a:lstStyle/>
          <a:p>
            <a:pPr algn="just"/>
            <a:r>
              <a:rPr lang="en-US" sz="1800" b="0" i="0" u="none" strike="noStrike" baseline="0" dirty="0">
                <a:solidFill>
                  <a:srgbClr val="000000"/>
                </a:solidFill>
                <a:latin typeface="Times New Roman" panose="02020603050405020304" pitchFamily="18" charset="0"/>
              </a:rPr>
              <a:t>In </a:t>
            </a:r>
            <a:r>
              <a:rPr lang="en-US" sz="1800" b="1" i="0" u="none" strike="noStrike" baseline="0" dirty="0">
                <a:solidFill>
                  <a:srgbClr val="000000"/>
                </a:solidFill>
                <a:latin typeface="Times New Roman" panose="02020603050405020304" pitchFamily="18" charset="0"/>
              </a:rPr>
              <a:t>monoprogramming</a:t>
            </a:r>
            <a:r>
              <a:rPr lang="en-US" sz="1800" b="0" i="0" u="none" strike="noStrike" baseline="0" dirty="0">
                <a:solidFill>
                  <a:srgbClr val="000000"/>
                </a:solidFill>
                <a:latin typeface="Times New Roman" panose="02020603050405020304" pitchFamily="18" charset="0"/>
              </a:rPr>
              <a:t>, most of the memory capacity is dedicated to a single program; only a small part is needed to hold the operating system. </a:t>
            </a:r>
          </a:p>
          <a:p>
            <a:pPr algn="just"/>
            <a:r>
              <a:rPr lang="en-US" sz="1800" b="1" i="0" u="none" strike="noStrike" baseline="0" dirty="0">
                <a:solidFill>
                  <a:srgbClr val="000000"/>
                </a:solidFill>
                <a:latin typeface="Times New Roman" panose="02020603050405020304" pitchFamily="18" charset="0"/>
              </a:rPr>
              <a:t>In this configuration, the whole program is in memory for execution</a:t>
            </a:r>
            <a:r>
              <a:rPr lang="en-US" sz="1800" b="0" i="0" u="none" strike="noStrike" baseline="0" dirty="0">
                <a:solidFill>
                  <a:srgbClr val="000000"/>
                </a:solidFill>
                <a:latin typeface="Times New Roman" panose="02020603050405020304" pitchFamily="18" charset="0"/>
              </a:rPr>
              <a:t>. When the program finishes running, the program area is occupied by another program. </a:t>
            </a:r>
            <a:endParaRPr lang="en-US" dirty="0"/>
          </a:p>
        </p:txBody>
      </p:sp>
      <p:pic>
        <p:nvPicPr>
          <p:cNvPr id="5" name="Picture 4">
            <a:extLst>
              <a:ext uri="{FF2B5EF4-FFF2-40B4-BE49-F238E27FC236}">
                <a16:creationId xmlns:a16="http://schemas.microsoft.com/office/drawing/2014/main" id="{777AEBEF-F4E8-413C-A138-4F8E3581432F}"/>
              </a:ext>
            </a:extLst>
          </p:cNvPr>
          <p:cNvPicPr>
            <a:picLocks noChangeAspect="1"/>
          </p:cNvPicPr>
          <p:nvPr/>
        </p:nvPicPr>
        <p:blipFill>
          <a:blip r:embed="rId2"/>
          <a:stretch>
            <a:fillRect/>
          </a:stretch>
        </p:blipFill>
        <p:spPr>
          <a:xfrm>
            <a:off x="6518799" y="1600200"/>
            <a:ext cx="4657964" cy="2403629"/>
          </a:xfrm>
          <a:prstGeom prst="rect">
            <a:avLst/>
          </a:prstGeom>
        </p:spPr>
      </p:pic>
      <p:sp>
        <p:nvSpPr>
          <p:cNvPr id="6" name="TextBox 5">
            <a:extLst>
              <a:ext uri="{FF2B5EF4-FFF2-40B4-BE49-F238E27FC236}">
                <a16:creationId xmlns:a16="http://schemas.microsoft.com/office/drawing/2014/main" id="{FBC92473-AA2E-4C6A-8A89-CAD8C68734FD}"/>
              </a:ext>
            </a:extLst>
          </p:cNvPr>
          <p:cNvSpPr txBox="1"/>
          <p:nvPr/>
        </p:nvSpPr>
        <p:spPr>
          <a:xfrm>
            <a:off x="6518799" y="4500364"/>
            <a:ext cx="6094520" cy="400110"/>
          </a:xfrm>
          <a:prstGeom prst="rect">
            <a:avLst/>
          </a:prstGeom>
          <a:noFill/>
        </p:spPr>
        <p:txBody>
          <a:bodyPr wrap="square">
            <a:spAutoFit/>
          </a:bodyPr>
          <a:lstStyle/>
          <a:p>
            <a:r>
              <a:rPr lang="en-US" sz="2000" i="0" u="none" strike="noStrike" baseline="0" dirty="0">
                <a:solidFill>
                  <a:srgbClr val="000000"/>
                </a:solidFill>
              </a:rPr>
              <a:t>Figure 5.13 Memory manager in OS</a:t>
            </a:r>
            <a:endParaRPr lang="en-US" sz="2000" dirty="0"/>
          </a:p>
        </p:txBody>
      </p:sp>
    </p:spTree>
    <p:extLst>
      <p:ext uri="{BB962C8B-B14F-4D97-AF65-F5344CB8AC3E}">
        <p14:creationId xmlns:p14="http://schemas.microsoft.com/office/powerpoint/2010/main" val="3585087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Multiprogramming</a:t>
            </a:r>
          </a:p>
        </p:txBody>
      </p:sp>
      <p:sp>
        <p:nvSpPr>
          <p:cNvPr id="3" name="Content Placeholder 2">
            <a:extLst>
              <a:ext uri="{FF2B5EF4-FFF2-40B4-BE49-F238E27FC236}">
                <a16:creationId xmlns:a16="http://schemas.microsoft.com/office/drawing/2014/main" id="{1AC58042-F250-4EB5-9CB1-FF11A3459950}"/>
              </a:ext>
            </a:extLst>
          </p:cNvPr>
          <p:cNvSpPr>
            <a:spLocks noGrp="1"/>
          </p:cNvSpPr>
          <p:nvPr>
            <p:ph idx="1"/>
          </p:nvPr>
        </p:nvSpPr>
        <p:spPr>
          <a:xfrm>
            <a:off x="1104900" y="1600200"/>
            <a:ext cx="4991100" cy="3091501"/>
          </a:xfrm>
          <a:ln>
            <a:solidFill>
              <a:schemeClr val="tx1"/>
            </a:solidFill>
          </a:ln>
        </p:spPr>
        <p:txBody>
          <a:bodyPr/>
          <a:lstStyle/>
          <a:p>
            <a:r>
              <a:rPr lang="en-US" sz="1800" b="0" i="0" u="none" strike="noStrike" baseline="0" dirty="0">
                <a:solidFill>
                  <a:srgbClr val="000000"/>
                </a:solidFill>
                <a:latin typeface="Times New Roman" panose="02020603050405020304" pitchFamily="18" charset="0"/>
              </a:rPr>
              <a:t>In multiprogramming, </a:t>
            </a:r>
            <a:r>
              <a:rPr lang="en-US" sz="1800" b="1" i="0" u="none" strike="noStrike" baseline="0" dirty="0">
                <a:solidFill>
                  <a:srgbClr val="000000"/>
                </a:solidFill>
                <a:latin typeface="Times New Roman" panose="02020603050405020304" pitchFamily="18" charset="0"/>
              </a:rPr>
              <a:t>more than one program is in memory at the same time, and they are executed concurrently</a:t>
            </a:r>
            <a:r>
              <a:rPr lang="en-US" sz="1800" b="0" i="0" u="none" strike="noStrike" baseline="0" dirty="0">
                <a:solidFill>
                  <a:srgbClr val="000000"/>
                </a:solidFill>
                <a:latin typeface="Times New Roman" panose="02020603050405020304" pitchFamily="18" charset="0"/>
              </a:rPr>
              <a:t>, with the CPU switching rapidly between the programs. </a:t>
            </a:r>
            <a:endParaRPr lang="en-US" dirty="0"/>
          </a:p>
        </p:txBody>
      </p:sp>
      <p:pic>
        <p:nvPicPr>
          <p:cNvPr id="5" name="Picture 4">
            <a:extLst>
              <a:ext uri="{FF2B5EF4-FFF2-40B4-BE49-F238E27FC236}">
                <a16:creationId xmlns:a16="http://schemas.microsoft.com/office/drawing/2014/main" id="{85DEDF64-9BD8-452C-800B-4725A196B6AE}"/>
              </a:ext>
            </a:extLst>
          </p:cNvPr>
          <p:cNvPicPr>
            <a:picLocks noChangeAspect="1"/>
          </p:cNvPicPr>
          <p:nvPr/>
        </p:nvPicPr>
        <p:blipFill>
          <a:blip r:embed="rId2"/>
          <a:stretch>
            <a:fillRect/>
          </a:stretch>
        </p:blipFill>
        <p:spPr>
          <a:xfrm>
            <a:off x="7136259" y="1600200"/>
            <a:ext cx="3596843" cy="3091501"/>
          </a:xfrm>
          <a:prstGeom prst="rect">
            <a:avLst/>
          </a:prstGeom>
        </p:spPr>
      </p:pic>
      <p:sp>
        <p:nvSpPr>
          <p:cNvPr id="6" name="TextBox 5">
            <a:extLst>
              <a:ext uri="{FF2B5EF4-FFF2-40B4-BE49-F238E27FC236}">
                <a16:creationId xmlns:a16="http://schemas.microsoft.com/office/drawing/2014/main" id="{93D5F4ED-5EE2-4B9A-83C1-FA259A7CC462}"/>
              </a:ext>
            </a:extLst>
          </p:cNvPr>
          <p:cNvSpPr txBox="1"/>
          <p:nvPr/>
        </p:nvSpPr>
        <p:spPr>
          <a:xfrm>
            <a:off x="7003002" y="5482565"/>
            <a:ext cx="6094520" cy="400110"/>
          </a:xfrm>
          <a:prstGeom prst="rect">
            <a:avLst/>
          </a:prstGeom>
          <a:noFill/>
        </p:spPr>
        <p:txBody>
          <a:bodyPr wrap="square">
            <a:spAutoFit/>
          </a:bodyPr>
          <a:lstStyle/>
          <a:p>
            <a:r>
              <a:rPr lang="en-US" sz="2000" i="0" u="none" strike="noStrike" baseline="0" dirty="0">
                <a:solidFill>
                  <a:srgbClr val="000000"/>
                </a:solidFill>
              </a:rPr>
              <a:t>Figure 5.14 Memory manager in OS</a:t>
            </a:r>
            <a:endParaRPr lang="en-US" sz="2000" dirty="0"/>
          </a:p>
        </p:txBody>
      </p:sp>
    </p:spTree>
    <p:extLst>
      <p:ext uri="{BB962C8B-B14F-4D97-AF65-F5344CB8AC3E}">
        <p14:creationId xmlns:p14="http://schemas.microsoft.com/office/powerpoint/2010/main" val="115508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A707-0C1B-4AB6-8B63-4BE04CBE5EA8}"/>
              </a:ext>
            </a:extLst>
          </p:cNvPr>
          <p:cNvSpPr>
            <a:spLocks noGrp="1"/>
          </p:cNvSpPr>
          <p:nvPr>
            <p:ph type="title"/>
          </p:nvPr>
        </p:nvSpPr>
        <p:spPr/>
        <p:txBody>
          <a:bodyPr/>
          <a:lstStyle/>
          <a:p>
            <a:r>
              <a:rPr lang="en-US" dirty="0"/>
              <a:t>Categories of multiprogramming</a:t>
            </a:r>
          </a:p>
        </p:txBody>
      </p:sp>
      <p:pic>
        <p:nvPicPr>
          <p:cNvPr id="5" name="Content Placeholder 4">
            <a:extLst>
              <a:ext uri="{FF2B5EF4-FFF2-40B4-BE49-F238E27FC236}">
                <a16:creationId xmlns:a16="http://schemas.microsoft.com/office/drawing/2014/main" id="{D80B9C15-8934-43D6-9212-CDE367F1E323}"/>
              </a:ext>
            </a:extLst>
          </p:cNvPr>
          <p:cNvPicPr>
            <a:picLocks noGrp="1" noChangeAspect="1"/>
          </p:cNvPicPr>
          <p:nvPr>
            <p:ph idx="1"/>
          </p:nvPr>
        </p:nvPicPr>
        <p:blipFill>
          <a:blip r:embed="rId2"/>
          <a:stretch>
            <a:fillRect/>
          </a:stretch>
        </p:blipFill>
        <p:spPr>
          <a:xfrm>
            <a:off x="2575129" y="1428167"/>
            <a:ext cx="6331528" cy="4451082"/>
          </a:xfrm>
        </p:spPr>
      </p:pic>
      <p:sp>
        <p:nvSpPr>
          <p:cNvPr id="7" name="TextBox 6">
            <a:extLst>
              <a:ext uri="{FF2B5EF4-FFF2-40B4-BE49-F238E27FC236}">
                <a16:creationId xmlns:a16="http://schemas.microsoft.com/office/drawing/2014/main" id="{A4A497F3-BEC0-4CAB-8F8A-6C77A75A496E}"/>
              </a:ext>
            </a:extLst>
          </p:cNvPr>
          <p:cNvSpPr txBox="1"/>
          <p:nvPr/>
        </p:nvSpPr>
        <p:spPr>
          <a:xfrm>
            <a:off x="3047981" y="6201656"/>
            <a:ext cx="6094520" cy="400110"/>
          </a:xfrm>
          <a:prstGeom prst="rect">
            <a:avLst/>
          </a:prstGeom>
          <a:noFill/>
        </p:spPr>
        <p:txBody>
          <a:bodyPr wrap="square">
            <a:spAutoFit/>
          </a:bodyPr>
          <a:lstStyle/>
          <a:p>
            <a:r>
              <a:rPr lang="en-US" sz="2000" i="0" u="none" strike="noStrike" baseline="0" dirty="0">
                <a:solidFill>
                  <a:srgbClr val="000000"/>
                </a:solidFill>
              </a:rPr>
              <a:t>Figure 5.15 Memory manager in OS</a:t>
            </a:r>
            <a:endParaRPr lang="en-US" sz="2000" dirty="0"/>
          </a:p>
        </p:txBody>
      </p:sp>
    </p:spTree>
    <p:extLst>
      <p:ext uri="{BB962C8B-B14F-4D97-AF65-F5344CB8AC3E}">
        <p14:creationId xmlns:p14="http://schemas.microsoft.com/office/powerpoint/2010/main" val="2493270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F5C3-9A55-4C60-BF43-85153B070618}"/>
              </a:ext>
            </a:extLst>
          </p:cNvPr>
          <p:cNvSpPr>
            <a:spLocks noGrp="1"/>
          </p:cNvSpPr>
          <p:nvPr>
            <p:ph type="title"/>
          </p:nvPr>
        </p:nvSpPr>
        <p:spPr/>
        <p:txBody>
          <a:bodyPr/>
          <a:lstStyle/>
          <a:p>
            <a:r>
              <a:rPr lang="en-US" dirty="0"/>
              <a:t>Categories of multiprogramming (</a:t>
            </a:r>
            <a:r>
              <a:rPr lang="en-US" dirty="0" err="1"/>
              <a:t>cont</a:t>
            </a:r>
            <a:r>
              <a:rPr lang="en-US" dirty="0"/>
              <a:t>)</a:t>
            </a:r>
          </a:p>
        </p:txBody>
      </p:sp>
      <p:pic>
        <p:nvPicPr>
          <p:cNvPr id="5" name="Content Placeholder 4">
            <a:extLst>
              <a:ext uri="{FF2B5EF4-FFF2-40B4-BE49-F238E27FC236}">
                <a16:creationId xmlns:a16="http://schemas.microsoft.com/office/drawing/2014/main" id="{A840DAFD-58BF-4B26-97B6-3CA696332373}"/>
              </a:ext>
            </a:extLst>
          </p:cNvPr>
          <p:cNvPicPr>
            <a:picLocks noGrp="1" noChangeAspect="1"/>
          </p:cNvPicPr>
          <p:nvPr>
            <p:ph idx="1"/>
          </p:nvPr>
        </p:nvPicPr>
        <p:blipFill>
          <a:blip r:embed="rId2"/>
          <a:stretch>
            <a:fillRect/>
          </a:stretch>
        </p:blipFill>
        <p:spPr>
          <a:xfrm>
            <a:off x="1104900" y="1709716"/>
            <a:ext cx="4834099" cy="3901376"/>
          </a:xfrm>
        </p:spPr>
      </p:pic>
      <p:pic>
        <p:nvPicPr>
          <p:cNvPr id="7" name="Picture 6">
            <a:extLst>
              <a:ext uri="{FF2B5EF4-FFF2-40B4-BE49-F238E27FC236}">
                <a16:creationId xmlns:a16="http://schemas.microsoft.com/office/drawing/2014/main" id="{B7102D8B-BD03-41A3-880B-05E51B604019}"/>
              </a:ext>
            </a:extLst>
          </p:cNvPr>
          <p:cNvPicPr>
            <a:picLocks noChangeAspect="1"/>
          </p:cNvPicPr>
          <p:nvPr/>
        </p:nvPicPr>
        <p:blipFill>
          <a:blip r:embed="rId3"/>
          <a:stretch>
            <a:fillRect/>
          </a:stretch>
        </p:blipFill>
        <p:spPr>
          <a:xfrm>
            <a:off x="6269439" y="1709716"/>
            <a:ext cx="4816143" cy="2793011"/>
          </a:xfrm>
          <a:prstGeom prst="rect">
            <a:avLst/>
          </a:prstGeom>
        </p:spPr>
      </p:pic>
      <p:sp>
        <p:nvSpPr>
          <p:cNvPr id="6" name="TextBox 5">
            <a:extLst>
              <a:ext uri="{FF2B5EF4-FFF2-40B4-BE49-F238E27FC236}">
                <a16:creationId xmlns:a16="http://schemas.microsoft.com/office/drawing/2014/main" id="{0AC213B9-0EC2-47A3-B74F-8D5E84C0E427}"/>
              </a:ext>
            </a:extLst>
          </p:cNvPr>
          <p:cNvSpPr txBox="1"/>
          <p:nvPr/>
        </p:nvSpPr>
        <p:spPr>
          <a:xfrm>
            <a:off x="3372035" y="6147646"/>
            <a:ext cx="6094520" cy="400110"/>
          </a:xfrm>
          <a:prstGeom prst="rect">
            <a:avLst/>
          </a:prstGeom>
          <a:noFill/>
        </p:spPr>
        <p:txBody>
          <a:bodyPr wrap="square">
            <a:spAutoFit/>
          </a:bodyPr>
          <a:lstStyle/>
          <a:p>
            <a:r>
              <a:rPr lang="en-US" sz="2000" i="0" u="none" strike="noStrike" baseline="0" dirty="0">
                <a:solidFill>
                  <a:srgbClr val="000000"/>
                </a:solidFill>
              </a:rPr>
              <a:t>Figure 5.16 Memory manager in OS</a:t>
            </a:r>
            <a:endParaRPr lang="en-US" sz="2000" dirty="0"/>
          </a:p>
        </p:txBody>
      </p:sp>
    </p:spTree>
    <p:extLst>
      <p:ext uri="{BB962C8B-B14F-4D97-AF65-F5344CB8AC3E}">
        <p14:creationId xmlns:p14="http://schemas.microsoft.com/office/powerpoint/2010/main" val="1035282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661B-AA4D-4E5E-915C-B31E1766C603}"/>
              </a:ext>
            </a:extLst>
          </p:cNvPr>
          <p:cNvSpPr>
            <a:spLocks noGrp="1"/>
          </p:cNvSpPr>
          <p:nvPr>
            <p:ph type="title"/>
          </p:nvPr>
        </p:nvSpPr>
        <p:spPr/>
        <p:txBody>
          <a:bodyPr/>
          <a:lstStyle/>
          <a:p>
            <a:r>
              <a:rPr lang="en-US" dirty="0"/>
              <a:t>Virtual memory</a:t>
            </a:r>
          </a:p>
        </p:txBody>
      </p:sp>
      <p:sp>
        <p:nvSpPr>
          <p:cNvPr id="3" name="Content Placeholder 2">
            <a:extLst>
              <a:ext uri="{FF2B5EF4-FFF2-40B4-BE49-F238E27FC236}">
                <a16:creationId xmlns:a16="http://schemas.microsoft.com/office/drawing/2014/main" id="{33598BAB-50C2-4A43-9961-54ECD95BE277}"/>
              </a:ext>
            </a:extLst>
          </p:cNvPr>
          <p:cNvSpPr>
            <a:spLocks noGrp="1"/>
          </p:cNvSpPr>
          <p:nvPr>
            <p:ph idx="1"/>
          </p:nvPr>
        </p:nvSpPr>
        <p:spPr>
          <a:xfrm>
            <a:off x="1104900" y="1600199"/>
            <a:ext cx="5491209" cy="4134775"/>
          </a:xfrm>
        </p:spPr>
        <p:txBody>
          <a:bodyPr>
            <a:normAutofit/>
          </a:bodyPr>
          <a:lstStyle/>
          <a:p>
            <a:r>
              <a:rPr lang="en-US" sz="1800" b="1" i="0" u="none" strike="noStrike" baseline="0" dirty="0">
                <a:solidFill>
                  <a:srgbClr val="000000"/>
                </a:solidFill>
                <a:latin typeface="Times New Roman" panose="02020603050405020304" pitchFamily="18" charset="0"/>
              </a:rPr>
              <a:t>Demand paging </a:t>
            </a:r>
            <a:r>
              <a:rPr lang="en-US" sz="1800" b="0" i="0" u="none" strike="noStrike" baseline="0" dirty="0">
                <a:solidFill>
                  <a:srgbClr val="000000"/>
                </a:solidFill>
                <a:latin typeface="Times New Roman" panose="02020603050405020304" pitchFamily="18" charset="0"/>
              </a:rPr>
              <a:t>and </a:t>
            </a:r>
            <a:r>
              <a:rPr lang="en-US" sz="1800" b="1" i="0" u="none" strike="noStrike" baseline="0" dirty="0">
                <a:solidFill>
                  <a:srgbClr val="000000"/>
                </a:solidFill>
                <a:latin typeface="Times New Roman" panose="02020603050405020304" pitchFamily="18" charset="0"/>
              </a:rPr>
              <a:t>demand segmentation </a:t>
            </a:r>
            <a:r>
              <a:rPr lang="en-US" sz="1800" b="0" i="0" u="none" strike="noStrike" baseline="0" dirty="0">
                <a:solidFill>
                  <a:srgbClr val="000000"/>
                </a:solidFill>
                <a:latin typeface="Times New Roman" panose="02020603050405020304" pitchFamily="18" charset="0"/>
              </a:rPr>
              <a:t>mean that, </a:t>
            </a:r>
            <a:r>
              <a:rPr lang="en-US" sz="1800" b="1" i="0" u="none" strike="noStrike" baseline="0" dirty="0">
                <a:solidFill>
                  <a:srgbClr val="000000"/>
                </a:solidFill>
                <a:latin typeface="Times New Roman" panose="02020603050405020304" pitchFamily="18" charset="0"/>
              </a:rPr>
              <a:t>when a program is being executed, part of the program is in memory and part is on disk</a:t>
            </a:r>
            <a:r>
              <a:rPr lang="en-US" sz="1800" b="0" i="0" u="none" strike="noStrike" baseline="0" dirty="0">
                <a:solidFill>
                  <a:srgbClr val="000000"/>
                </a:solidFill>
                <a:latin typeface="Times New Roman" panose="02020603050405020304" pitchFamily="18" charset="0"/>
              </a:rPr>
              <a:t>. This means that, for example, a memory size of 10 MB can execute 10 programs (each of size 3 MB). At any moment, 10 MB of the 10 programs are in memory and 20 MB are on disk. </a:t>
            </a:r>
          </a:p>
          <a:p>
            <a:r>
              <a:rPr lang="en-US" sz="1800" b="0" i="0" u="none" strike="noStrike" baseline="0" dirty="0">
                <a:solidFill>
                  <a:srgbClr val="000000"/>
                </a:solidFill>
                <a:latin typeface="Times New Roman" panose="02020603050405020304" pitchFamily="18" charset="0"/>
              </a:rPr>
              <a:t>Therefore a </a:t>
            </a:r>
            <a:r>
              <a:rPr lang="en-US" sz="1800" b="1" i="0" u="none" strike="noStrike" baseline="0" dirty="0">
                <a:solidFill>
                  <a:srgbClr val="000000"/>
                </a:solidFill>
                <a:latin typeface="Times New Roman" panose="02020603050405020304" pitchFamily="18" charset="0"/>
              </a:rPr>
              <a:t>virtual memory size of 30 MB</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Virtual memory</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which implies demand paging, demand segmentation or both</a:t>
            </a:r>
            <a:r>
              <a:rPr lang="en-US" sz="1800" b="0" i="0" u="none" strike="noStrike" baseline="0" dirty="0">
                <a:solidFill>
                  <a:srgbClr val="000000"/>
                </a:solidFill>
                <a:latin typeface="Times New Roman" panose="02020603050405020304" pitchFamily="18" charset="0"/>
              </a:rPr>
              <a:t>, is used in almost all operating systems today. </a:t>
            </a:r>
            <a:endParaRPr lang="en-US" dirty="0"/>
          </a:p>
        </p:txBody>
      </p:sp>
      <p:pic>
        <p:nvPicPr>
          <p:cNvPr id="5" name="Picture 4">
            <a:extLst>
              <a:ext uri="{FF2B5EF4-FFF2-40B4-BE49-F238E27FC236}">
                <a16:creationId xmlns:a16="http://schemas.microsoft.com/office/drawing/2014/main" id="{065ACCC6-EBB4-455C-A785-7A64DE2C2C6B}"/>
              </a:ext>
            </a:extLst>
          </p:cNvPr>
          <p:cNvPicPr>
            <a:picLocks noChangeAspect="1"/>
          </p:cNvPicPr>
          <p:nvPr/>
        </p:nvPicPr>
        <p:blipFill>
          <a:blip r:embed="rId3"/>
          <a:stretch>
            <a:fillRect/>
          </a:stretch>
        </p:blipFill>
        <p:spPr>
          <a:xfrm>
            <a:off x="6924315" y="1715610"/>
            <a:ext cx="4063612" cy="2066277"/>
          </a:xfrm>
          <a:prstGeom prst="rect">
            <a:avLst/>
          </a:prstGeom>
        </p:spPr>
      </p:pic>
      <p:sp>
        <p:nvSpPr>
          <p:cNvPr id="6" name="TextBox 5">
            <a:extLst>
              <a:ext uri="{FF2B5EF4-FFF2-40B4-BE49-F238E27FC236}">
                <a16:creationId xmlns:a16="http://schemas.microsoft.com/office/drawing/2014/main" id="{E9F408BD-634E-4668-BD49-F20603719339}"/>
              </a:ext>
            </a:extLst>
          </p:cNvPr>
          <p:cNvSpPr txBox="1"/>
          <p:nvPr/>
        </p:nvSpPr>
        <p:spPr>
          <a:xfrm>
            <a:off x="7020758" y="4324335"/>
            <a:ext cx="6094520" cy="400110"/>
          </a:xfrm>
          <a:prstGeom prst="rect">
            <a:avLst/>
          </a:prstGeom>
          <a:noFill/>
        </p:spPr>
        <p:txBody>
          <a:bodyPr wrap="square">
            <a:spAutoFit/>
          </a:bodyPr>
          <a:lstStyle/>
          <a:p>
            <a:r>
              <a:rPr lang="en-US" sz="2000" i="0" u="none" strike="noStrike" baseline="0" dirty="0">
                <a:solidFill>
                  <a:srgbClr val="000000"/>
                </a:solidFill>
              </a:rPr>
              <a:t>Figure 5.17 Memory manager in OS</a:t>
            </a:r>
            <a:endParaRPr lang="en-US" sz="2000" dirty="0"/>
          </a:p>
        </p:txBody>
      </p:sp>
    </p:spTree>
    <p:extLst>
      <p:ext uri="{BB962C8B-B14F-4D97-AF65-F5344CB8AC3E}">
        <p14:creationId xmlns:p14="http://schemas.microsoft.com/office/powerpoint/2010/main" val="3440334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62B1-5BAB-4B5B-9825-E77536F3B113}"/>
              </a:ext>
            </a:extLst>
          </p:cNvPr>
          <p:cNvSpPr>
            <a:spLocks noGrp="1"/>
          </p:cNvSpPr>
          <p:nvPr>
            <p:ph type="title"/>
          </p:nvPr>
        </p:nvSpPr>
        <p:spPr/>
        <p:txBody>
          <a:bodyPr/>
          <a:lstStyle/>
          <a:p>
            <a:r>
              <a:rPr lang="en-US" dirty="0"/>
              <a:t>3.3 Process manager</a:t>
            </a:r>
          </a:p>
        </p:txBody>
      </p:sp>
      <p:sp>
        <p:nvSpPr>
          <p:cNvPr id="3" name="Content Placeholder 2">
            <a:extLst>
              <a:ext uri="{FF2B5EF4-FFF2-40B4-BE49-F238E27FC236}">
                <a16:creationId xmlns:a16="http://schemas.microsoft.com/office/drawing/2014/main" id="{81A06854-0628-4616-BF94-CEC4321E8B47}"/>
              </a:ext>
            </a:extLst>
          </p:cNvPr>
          <p:cNvSpPr>
            <a:spLocks noGrp="1"/>
          </p:cNvSpPr>
          <p:nvPr>
            <p:ph idx="1"/>
          </p:nvPr>
        </p:nvSpPr>
        <p:spPr>
          <a:xfrm>
            <a:off x="1104901" y="1600200"/>
            <a:ext cx="4745484" cy="4572000"/>
          </a:xfrm>
        </p:spPr>
        <p:txBody>
          <a:bodyPr/>
          <a:lstStyle/>
          <a:p>
            <a:r>
              <a:rPr lang="en-US" sz="1800" b="0" i="0" u="none" strike="noStrike" baseline="0" dirty="0">
                <a:solidFill>
                  <a:srgbClr val="000000"/>
                </a:solidFill>
                <a:latin typeface="Times New Roman" panose="02020603050405020304" pitchFamily="18" charset="0"/>
              </a:rPr>
              <a:t>A second function of an operating system is process management, but before discussing this concept, we need to define some terms. </a:t>
            </a:r>
          </a:p>
          <a:p>
            <a:pPr algn="l"/>
            <a:r>
              <a:rPr lang="en-US" sz="1800" b="1" i="0" u="none" strike="noStrike" baseline="0" dirty="0">
                <a:solidFill>
                  <a:srgbClr val="000000"/>
                </a:solidFill>
                <a:latin typeface="Times New Roman" panose="02020603050405020304" pitchFamily="18" charset="0"/>
              </a:rPr>
              <a:t>Program, job, and process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Wingdings" panose="05000000000000000000" pitchFamily="2" charset="2"/>
              </a:rPr>
              <a:t> </a:t>
            </a:r>
            <a:r>
              <a:rPr lang="en-US" sz="1800" b="1" i="0" u="none" strike="noStrike" baseline="0" dirty="0">
                <a:solidFill>
                  <a:srgbClr val="00B0F0"/>
                </a:solidFill>
                <a:latin typeface="Times New Roman" panose="02020603050405020304" pitchFamily="18" charset="0"/>
              </a:rPr>
              <a:t>A </a:t>
            </a:r>
            <a:r>
              <a:rPr lang="en-US" sz="1800" b="1" i="1" u="none" strike="noStrike" baseline="0" dirty="0">
                <a:solidFill>
                  <a:srgbClr val="00B0F0"/>
                </a:solidFill>
                <a:latin typeface="Times New Roman" panose="02020603050405020304" pitchFamily="18" charset="0"/>
              </a:rPr>
              <a:t>program </a:t>
            </a:r>
            <a:r>
              <a:rPr lang="en-US" sz="1800" b="1" i="0" u="none" strike="noStrike" baseline="0" dirty="0">
                <a:solidFill>
                  <a:srgbClr val="00B0F0"/>
                </a:solidFill>
                <a:latin typeface="Times New Roman" panose="02020603050405020304" pitchFamily="18" charset="0"/>
              </a:rPr>
              <a:t>is a non-active set of instructions stored on disk</a:t>
            </a:r>
            <a:r>
              <a:rPr lang="en-US" sz="1800" b="0" i="0" u="none" strike="noStrike" baseline="0" dirty="0">
                <a:solidFill>
                  <a:srgbClr val="00B0F0"/>
                </a:solidFill>
                <a:latin typeface="Times New Roman" panose="02020603050405020304" pitchFamily="18" charset="0"/>
              </a:rPr>
              <a:t>. </a:t>
            </a:r>
          </a:p>
          <a:p>
            <a:pPr marL="0" indent="0">
              <a:buNone/>
            </a:pPr>
            <a:r>
              <a:rPr lang="en-US" sz="1800" b="0" i="0" u="none" strike="noStrike" baseline="0" dirty="0">
                <a:solidFill>
                  <a:srgbClr val="000000"/>
                </a:solidFill>
                <a:latin typeface="Wingdings" panose="05000000000000000000" pitchFamily="2" charset="2"/>
              </a:rPr>
              <a:t> </a:t>
            </a:r>
            <a:r>
              <a:rPr lang="en-US" sz="1800" b="0" i="0" u="none" strike="noStrike" baseline="0" dirty="0">
                <a:solidFill>
                  <a:srgbClr val="000000"/>
                </a:solidFill>
                <a:latin typeface="Times New Roman" panose="02020603050405020304" pitchFamily="18" charset="0"/>
              </a:rPr>
              <a:t>A program becomes </a:t>
            </a:r>
            <a:r>
              <a:rPr lang="en-US" sz="1800" b="1" i="0" u="none" strike="noStrike" baseline="0" dirty="0">
                <a:solidFill>
                  <a:srgbClr val="000000"/>
                </a:solidFill>
                <a:latin typeface="Times New Roman" panose="02020603050405020304" pitchFamily="18" charset="0"/>
              </a:rPr>
              <a:t>a </a:t>
            </a:r>
            <a:r>
              <a:rPr lang="en-US" sz="1800" b="1" i="1" u="none" strike="noStrike" baseline="0" dirty="0">
                <a:solidFill>
                  <a:srgbClr val="000000"/>
                </a:solidFill>
                <a:latin typeface="Times New Roman" panose="02020603050405020304" pitchFamily="18" charset="0"/>
              </a:rPr>
              <a:t>job </a:t>
            </a:r>
            <a:r>
              <a:rPr lang="en-US" sz="1800" b="0" i="0" u="none" strike="noStrike" baseline="0" dirty="0">
                <a:solidFill>
                  <a:srgbClr val="000000"/>
                </a:solidFill>
                <a:latin typeface="Times New Roman" panose="02020603050405020304" pitchFamily="18" charset="0"/>
              </a:rPr>
              <a:t>from the moment it </a:t>
            </a:r>
            <a:r>
              <a:rPr lang="en-US" sz="1800" b="1" i="0" u="none" strike="noStrike" baseline="0" dirty="0">
                <a:solidFill>
                  <a:srgbClr val="00B0F0"/>
                </a:solidFill>
                <a:latin typeface="Times New Roman" panose="02020603050405020304" pitchFamily="18" charset="0"/>
              </a:rPr>
              <a:t>is selected for execution until it has finished running </a:t>
            </a:r>
            <a:r>
              <a:rPr lang="en-US" sz="1800" b="0" i="0" u="none" strike="noStrike" baseline="0" dirty="0">
                <a:solidFill>
                  <a:srgbClr val="000000"/>
                </a:solidFill>
                <a:latin typeface="Times New Roman" panose="02020603050405020304" pitchFamily="18" charset="0"/>
              </a:rPr>
              <a:t>and becomes a program again. </a:t>
            </a:r>
          </a:p>
          <a:p>
            <a:pPr marL="0" indent="0">
              <a:buNone/>
            </a:pPr>
            <a:r>
              <a:rPr lang="en-US" sz="1800" b="0" i="0" u="none" strike="noStrike" baseline="0" dirty="0">
                <a:solidFill>
                  <a:srgbClr val="000000"/>
                </a:solidFill>
                <a:latin typeface="Wingdings" panose="05000000000000000000" pitchFamily="2" charset="2"/>
              </a:rPr>
              <a:t> </a:t>
            </a:r>
            <a:r>
              <a:rPr lang="en-US" sz="1800" b="1" i="0" u="none" strike="noStrike" baseline="0" dirty="0">
                <a:solidFill>
                  <a:srgbClr val="000000"/>
                </a:solidFill>
                <a:latin typeface="Times New Roman" panose="02020603050405020304" pitchFamily="18" charset="0"/>
              </a:rPr>
              <a:t>A </a:t>
            </a:r>
            <a:r>
              <a:rPr lang="en-US" sz="1800" b="1" i="1" u="none" strike="noStrike" baseline="0" dirty="0">
                <a:solidFill>
                  <a:srgbClr val="000000"/>
                </a:solidFill>
                <a:latin typeface="Times New Roman" panose="02020603050405020304" pitchFamily="18" charset="0"/>
              </a:rPr>
              <a:t>process </a:t>
            </a:r>
            <a:r>
              <a:rPr lang="en-US" sz="1800" b="0" i="0" u="none" strike="noStrike" baseline="0" dirty="0">
                <a:solidFill>
                  <a:srgbClr val="000000"/>
                </a:solidFill>
                <a:latin typeface="Times New Roman" panose="02020603050405020304" pitchFamily="18" charset="0"/>
              </a:rPr>
              <a:t>is a program in execution. It is a program that </a:t>
            </a:r>
            <a:r>
              <a:rPr lang="en-US" sz="1800" b="1" i="0" u="none" strike="noStrike" baseline="0" dirty="0">
                <a:solidFill>
                  <a:srgbClr val="00B0F0"/>
                </a:solidFill>
                <a:latin typeface="Times New Roman" panose="02020603050405020304" pitchFamily="18" charset="0"/>
              </a:rPr>
              <a:t>has started but has not finished</a:t>
            </a:r>
            <a:r>
              <a:rPr lang="en-US" sz="1800" b="0" i="0" u="none" strike="noStrike" baseline="0" dirty="0">
                <a:solidFill>
                  <a:srgbClr val="00B0F0"/>
                </a:solidFill>
                <a:latin typeface="Times New Roman" panose="02020603050405020304" pitchFamily="18" charset="0"/>
              </a:rPr>
              <a:t>. </a:t>
            </a:r>
          </a:p>
          <a:p>
            <a:endParaRPr lang="en-US" dirty="0"/>
          </a:p>
        </p:txBody>
      </p:sp>
      <p:pic>
        <p:nvPicPr>
          <p:cNvPr id="5" name="Picture 4">
            <a:extLst>
              <a:ext uri="{FF2B5EF4-FFF2-40B4-BE49-F238E27FC236}">
                <a16:creationId xmlns:a16="http://schemas.microsoft.com/office/drawing/2014/main" id="{B26AF440-EDFC-4792-A84F-D7E38967C726}"/>
              </a:ext>
            </a:extLst>
          </p:cNvPr>
          <p:cNvPicPr>
            <a:picLocks noChangeAspect="1"/>
          </p:cNvPicPr>
          <p:nvPr/>
        </p:nvPicPr>
        <p:blipFill>
          <a:blip r:embed="rId3"/>
          <a:stretch>
            <a:fillRect/>
          </a:stretch>
        </p:blipFill>
        <p:spPr>
          <a:xfrm>
            <a:off x="6744763" y="1600199"/>
            <a:ext cx="4259052" cy="4019365"/>
          </a:xfrm>
          <a:prstGeom prst="rect">
            <a:avLst/>
          </a:prstGeom>
        </p:spPr>
      </p:pic>
      <p:sp>
        <p:nvSpPr>
          <p:cNvPr id="7" name="TextBox 6">
            <a:extLst>
              <a:ext uri="{FF2B5EF4-FFF2-40B4-BE49-F238E27FC236}">
                <a16:creationId xmlns:a16="http://schemas.microsoft.com/office/drawing/2014/main" id="{33CCFEEF-5FFA-4F43-B9CC-88D77D22318F}"/>
              </a:ext>
            </a:extLst>
          </p:cNvPr>
          <p:cNvSpPr txBox="1"/>
          <p:nvPr/>
        </p:nvSpPr>
        <p:spPr>
          <a:xfrm>
            <a:off x="6553939" y="5861935"/>
            <a:ext cx="4924888" cy="369332"/>
          </a:xfrm>
          <a:prstGeom prst="rect">
            <a:avLst/>
          </a:prstGeom>
          <a:noFill/>
        </p:spPr>
        <p:txBody>
          <a:bodyPr wrap="square">
            <a:spAutoFit/>
          </a:bodyPr>
          <a:lstStyle/>
          <a:p>
            <a:r>
              <a:rPr lang="en-US" b="1" i="0" dirty="0">
                <a:solidFill>
                  <a:srgbClr val="000000"/>
                </a:solidFill>
                <a:effectLst/>
                <a:latin typeface="-apple-system"/>
              </a:rPr>
              <a:t>Figure 5.18 </a:t>
            </a:r>
            <a:r>
              <a:rPr lang="en-US" b="0" i="0" dirty="0">
                <a:solidFill>
                  <a:srgbClr val="000000"/>
                </a:solidFill>
                <a:effectLst/>
                <a:latin typeface="-apple-system"/>
              </a:rPr>
              <a:t>Windows 7 system process manager</a:t>
            </a:r>
            <a:endParaRPr lang="en-US" dirty="0"/>
          </a:p>
        </p:txBody>
      </p:sp>
    </p:spTree>
    <p:extLst>
      <p:ext uri="{BB962C8B-B14F-4D97-AF65-F5344CB8AC3E}">
        <p14:creationId xmlns:p14="http://schemas.microsoft.com/office/powerpoint/2010/main" val="159532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1AC45-B840-4DE2-8608-FCA4909B13A9}"/>
              </a:ext>
            </a:extLst>
          </p:cNvPr>
          <p:cNvSpPr>
            <a:spLocks noGrp="1"/>
          </p:cNvSpPr>
          <p:nvPr>
            <p:ph type="title"/>
          </p:nvPr>
        </p:nvSpPr>
        <p:spPr/>
        <p:txBody>
          <a:bodyPr/>
          <a:lstStyle/>
          <a:p>
            <a:r>
              <a:rPr lang="en-US" dirty="0"/>
              <a:t>State diagrams &amp; Queuing</a:t>
            </a:r>
          </a:p>
        </p:txBody>
      </p:sp>
      <p:sp>
        <p:nvSpPr>
          <p:cNvPr id="3" name="Content Placeholder 2">
            <a:extLst>
              <a:ext uri="{FF2B5EF4-FFF2-40B4-BE49-F238E27FC236}">
                <a16:creationId xmlns:a16="http://schemas.microsoft.com/office/drawing/2014/main" id="{0AC7E324-E15F-479F-A997-F1A9A613F8A7}"/>
              </a:ext>
            </a:extLst>
          </p:cNvPr>
          <p:cNvSpPr>
            <a:spLocks noGrp="1"/>
          </p:cNvSpPr>
          <p:nvPr>
            <p:ph idx="1"/>
          </p:nvPr>
        </p:nvSpPr>
        <p:spPr>
          <a:xfrm>
            <a:off x="1104900" y="1629052"/>
            <a:ext cx="4765441" cy="1939771"/>
          </a:xfrm>
          <a:ln>
            <a:solidFill>
              <a:schemeClr val="tx1"/>
            </a:solidFill>
          </a:ln>
        </p:spPr>
        <p:txBody>
          <a:bodyPr>
            <a:normAutofit/>
          </a:bodyPr>
          <a:lstStyle/>
          <a:p>
            <a:pPr marL="0" indent="0">
              <a:buNone/>
            </a:pPr>
            <a:r>
              <a:rPr lang="en-US" sz="1800" b="1" i="0" u="none" strike="noStrike" baseline="0" dirty="0">
                <a:solidFill>
                  <a:srgbClr val="FF0000"/>
                </a:solidFill>
                <a:latin typeface="Times New Roman" panose="02020603050405020304" pitchFamily="18" charset="0"/>
              </a:rPr>
              <a:t>State diagrams</a:t>
            </a:r>
          </a:p>
          <a:p>
            <a:pPr algn="just"/>
            <a:r>
              <a:rPr lang="en-US" sz="1800" b="0" i="0" u="none" strike="noStrike" baseline="0" dirty="0">
                <a:solidFill>
                  <a:srgbClr val="000000"/>
                </a:solidFill>
                <a:latin typeface="Times New Roman" panose="02020603050405020304" pitchFamily="18" charset="0"/>
              </a:rPr>
              <a:t>The relationship between a program, a job and a process becomes clearer if we consider how a program becomes a job and how a job becomes a process </a:t>
            </a:r>
          </a:p>
          <a:p>
            <a:endParaRPr lang="en-US" dirty="0"/>
          </a:p>
        </p:txBody>
      </p:sp>
      <p:pic>
        <p:nvPicPr>
          <p:cNvPr id="5" name="Picture 4">
            <a:extLst>
              <a:ext uri="{FF2B5EF4-FFF2-40B4-BE49-F238E27FC236}">
                <a16:creationId xmlns:a16="http://schemas.microsoft.com/office/drawing/2014/main" id="{448DA65C-7310-489E-BF37-7673BFBC5261}"/>
              </a:ext>
            </a:extLst>
          </p:cNvPr>
          <p:cNvPicPr>
            <a:picLocks noChangeAspect="1"/>
          </p:cNvPicPr>
          <p:nvPr/>
        </p:nvPicPr>
        <p:blipFill>
          <a:blip r:embed="rId2"/>
          <a:stretch>
            <a:fillRect/>
          </a:stretch>
        </p:blipFill>
        <p:spPr>
          <a:xfrm>
            <a:off x="6321660" y="1529535"/>
            <a:ext cx="4875123" cy="2640391"/>
          </a:xfrm>
          <a:prstGeom prst="rect">
            <a:avLst/>
          </a:prstGeom>
        </p:spPr>
      </p:pic>
      <p:sp>
        <p:nvSpPr>
          <p:cNvPr id="8" name="Content Placeholder 2">
            <a:extLst>
              <a:ext uri="{FF2B5EF4-FFF2-40B4-BE49-F238E27FC236}">
                <a16:creationId xmlns:a16="http://schemas.microsoft.com/office/drawing/2014/main" id="{E30CE3EF-F14E-4984-8348-B8371B857694}"/>
              </a:ext>
            </a:extLst>
          </p:cNvPr>
          <p:cNvSpPr txBox="1">
            <a:spLocks/>
          </p:cNvSpPr>
          <p:nvPr/>
        </p:nvSpPr>
        <p:spPr>
          <a:xfrm>
            <a:off x="1104900" y="3848469"/>
            <a:ext cx="4765441" cy="2570086"/>
          </a:xfrm>
          <a:prstGeom prst="rect">
            <a:avLst/>
          </a:prstGeom>
          <a:ln>
            <a:solidFill>
              <a:schemeClr val="tx1"/>
            </a:solidFill>
          </a:ln>
        </p:spPr>
        <p:txBody>
          <a:bodyPr vert="horz" lIns="0" tIns="45720" rIns="0" bIns="45720" rtlCol="0">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marL="0" indent="0">
              <a:buFont typeface="Wingdings" panose="05000000000000000000" pitchFamily="2" charset="2"/>
              <a:buNone/>
            </a:pPr>
            <a:r>
              <a:rPr lang="en-US" sz="1800" b="1" i="0" u="none" strike="noStrike" baseline="0" dirty="0">
                <a:solidFill>
                  <a:srgbClr val="FF0000"/>
                </a:solidFill>
                <a:latin typeface="Times New Roman" panose="02020603050405020304" pitchFamily="18" charset="0"/>
              </a:rPr>
              <a:t>Queuing </a:t>
            </a:r>
          </a:p>
          <a:p>
            <a:r>
              <a:rPr lang="en-US" sz="1800" b="1" i="0" u="none" strike="noStrike" baseline="0" dirty="0">
                <a:solidFill>
                  <a:srgbClr val="000000"/>
                </a:solidFill>
                <a:latin typeface="Times New Roman" panose="02020603050405020304" pitchFamily="18" charset="0"/>
              </a:rPr>
              <a:t>To handle multiple processes and jobs, the process manager uses queues (waiting lists). </a:t>
            </a:r>
            <a:r>
              <a:rPr lang="en-US" sz="1800" b="0" i="0" u="none" strike="noStrike" baseline="0" dirty="0">
                <a:solidFill>
                  <a:srgbClr val="000000"/>
                </a:solidFill>
                <a:latin typeface="Times New Roman" panose="02020603050405020304" pitchFamily="18" charset="0"/>
              </a:rPr>
              <a:t>A job control block or process control block is associated with each job or process. This is a block of memory that stores information about that job or process. The process manager stores the job or process control block in the queues instead of the job or process itself. </a:t>
            </a:r>
            <a:endParaRPr lang="en-US" sz="1800" dirty="0"/>
          </a:p>
        </p:txBody>
      </p:sp>
      <p:pic>
        <p:nvPicPr>
          <p:cNvPr id="10" name="Picture 9">
            <a:extLst>
              <a:ext uri="{FF2B5EF4-FFF2-40B4-BE49-F238E27FC236}">
                <a16:creationId xmlns:a16="http://schemas.microsoft.com/office/drawing/2014/main" id="{0A711DB2-4383-43F5-B98B-AB91986D45BB}"/>
              </a:ext>
            </a:extLst>
          </p:cNvPr>
          <p:cNvPicPr>
            <a:picLocks noChangeAspect="1"/>
          </p:cNvPicPr>
          <p:nvPr/>
        </p:nvPicPr>
        <p:blipFill>
          <a:blip r:embed="rId3"/>
          <a:stretch>
            <a:fillRect/>
          </a:stretch>
        </p:blipFill>
        <p:spPr>
          <a:xfrm>
            <a:off x="6321660" y="4526299"/>
            <a:ext cx="4875123" cy="1883954"/>
          </a:xfrm>
          <a:prstGeom prst="rect">
            <a:avLst/>
          </a:prstGeom>
        </p:spPr>
      </p:pic>
      <p:sp>
        <p:nvSpPr>
          <p:cNvPr id="13" name="Arrow: Right 12">
            <a:extLst>
              <a:ext uri="{FF2B5EF4-FFF2-40B4-BE49-F238E27FC236}">
                <a16:creationId xmlns:a16="http://schemas.microsoft.com/office/drawing/2014/main" id="{B21105C4-9E84-41B2-8A9A-8AA85ECBF1B1}"/>
              </a:ext>
            </a:extLst>
          </p:cNvPr>
          <p:cNvSpPr/>
          <p:nvPr/>
        </p:nvSpPr>
        <p:spPr>
          <a:xfrm>
            <a:off x="5990227" y="2618912"/>
            <a:ext cx="331433" cy="2308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F9CBB929-3893-4276-8291-A0C0F89096DE}"/>
              </a:ext>
            </a:extLst>
          </p:cNvPr>
          <p:cNvSpPr/>
          <p:nvPr/>
        </p:nvSpPr>
        <p:spPr>
          <a:xfrm>
            <a:off x="5989090" y="5237457"/>
            <a:ext cx="331433" cy="2308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759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C7A28-CA87-46DF-9EA9-260827877CCC}"/>
              </a:ext>
            </a:extLst>
          </p:cNvPr>
          <p:cNvSpPr>
            <a:spLocks noGrp="1"/>
          </p:cNvSpPr>
          <p:nvPr>
            <p:ph type="title"/>
          </p:nvPr>
        </p:nvSpPr>
        <p:spPr/>
        <p:txBody>
          <a:bodyPr/>
          <a:lstStyle/>
          <a:p>
            <a:r>
              <a:rPr lang="en-US" dirty="0"/>
              <a:t>Process synchronization</a:t>
            </a:r>
          </a:p>
        </p:txBody>
      </p:sp>
      <p:sp>
        <p:nvSpPr>
          <p:cNvPr id="3" name="Content Placeholder 2">
            <a:extLst>
              <a:ext uri="{FF2B5EF4-FFF2-40B4-BE49-F238E27FC236}">
                <a16:creationId xmlns:a16="http://schemas.microsoft.com/office/drawing/2014/main" id="{85503A1E-A865-4962-A058-3342CCA6B62A}"/>
              </a:ext>
            </a:extLst>
          </p:cNvPr>
          <p:cNvSpPr>
            <a:spLocks noGrp="1"/>
          </p:cNvSpPr>
          <p:nvPr>
            <p:ph idx="1"/>
          </p:nvPr>
        </p:nvSpPr>
        <p:spPr>
          <a:xfrm>
            <a:off x="1104900" y="1600200"/>
            <a:ext cx="9982200" cy="1178511"/>
          </a:xfrm>
        </p:spPr>
        <p:txBody>
          <a:bodyPr/>
          <a:lstStyle/>
          <a:p>
            <a:r>
              <a:rPr lang="en-US" sz="1800" b="0" i="0" u="none" strike="noStrike" baseline="0" dirty="0">
                <a:solidFill>
                  <a:srgbClr val="000000"/>
                </a:solidFill>
                <a:latin typeface="Times New Roman" panose="02020603050405020304" pitchFamily="18" charset="0"/>
              </a:rPr>
              <a:t>The whole idea behind process management is to </a:t>
            </a:r>
            <a:r>
              <a:rPr lang="en-US" sz="1800" b="1" i="0" u="none" strike="noStrike" baseline="0" dirty="0">
                <a:solidFill>
                  <a:srgbClr val="000000"/>
                </a:solidFill>
                <a:latin typeface="Times New Roman" panose="02020603050405020304" pitchFamily="18" charset="0"/>
              </a:rPr>
              <a:t>synchronize different processes with different resources</a:t>
            </a:r>
            <a:r>
              <a:rPr lang="en-US" sz="1800" b="0" i="0" u="none" strike="noStrike" baseline="0" dirty="0">
                <a:solidFill>
                  <a:srgbClr val="000000"/>
                </a:solidFill>
                <a:latin typeface="Times New Roman" panose="02020603050405020304" pitchFamily="18" charset="0"/>
              </a:rPr>
              <a:t>. Whenever resources can be used by more than one user (or process, in this case), we can have two problematic situations: </a:t>
            </a:r>
            <a:r>
              <a:rPr lang="en-US" sz="1800" b="1" i="1" u="none" strike="noStrike" baseline="0" dirty="0">
                <a:solidFill>
                  <a:srgbClr val="000000"/>
                </a:solidFill>
                <a:latin typeface="Times New Roman" panose="02020603050405020304" pitchFamily="18" charset="0"/>
              </a:rPr>
              <a:t>deadlock </a:t>
            </a:r>
            <a:r>
              <a:rPr lang="en-US" sz="1800" b="0" i="0" u="none" strike="noStrike" baseline="0" dirty="0">
                <a:solidFill>
                  <a:srgbClr val="000000"/>
                </a:solidFill>
                <a:latin typeface="Times New Roman" panose="02020603050405020304" pitchFamily="18" charset="0"/>
              </a:rPr>
              <a:t>and </a:t>
            </a:r>
            <a:r>
              <a:rPr lang="en-US" sz="1800" b="1" i="1" u="none" strike="noStrike" baseline="0" dirty="0">
                <a:solidFill>
                  <a:srgbClr val="000000"/>
                </a:solidFill>
                <a:latin typeface="Times New Roman" panose="02020603050405020304" pitchFamily="18" charset="0"/>
              </a:rPr>
              <a:t>starvation</a:t>
            </a:r>
            <a:r>
              <a:rPr lang="en-US" sz="1800" b="0" i="0" u="none" strike="noStrike" baseline="0" dirty="0">
                <a:solidFill>
                  <a:srgbClr val="000000"/>
                </a:solidFill>
                <a:latin typeface="Times New Roman" panose="02020603050405020304" pitchFamily="18" charset="0"/>
              </a:rPr>
              <a:t>.</a:t>
            </a:r>
            <a:endParaRPr lang="en-US" dirty="0"/>
          </a:p>
        </p:txBody>
      </p:sp>
      <p:pic>
        <p:nvPicPr>
          <p:cNvPr id="5" name="Picture 4">
            <a:extLst>
              <a:ext uri="{FF2B5EF4-FFF2-40B4-BE49-F238E27FC236}">
                <a16:creationId xmlns:a16="http://schemas.microsoft.com/office/drawing/2014/main" id="{DBB54021-70B3-41A4-861F-E24D443EA586}"/>
              </a:ext>
            </a:extLst>
          </p:cNvPr>
          <p:cNvPicPr>
            <a:picLocks noChangeAspect="1"/>
          </p:cNvPicPr>
          <p:nvPr/>
        </p:nvPicPr>
        <p:blipFill>
          <a:blip r:embed="rId2"/>
          <a:stretch>
            <a:fillRect/>
          </a:stretch>
        </p:blipFill>
        <p:spPr>
          <a:xfrm>
            <a:off x="1926495" y="2647766"/>
            <a:ext cx="7340545" cy="3184864"/>
          </a:xfrm>
          <a:prstGeom prst="rect">
            <a:avLst/>
          </a:prstGeom>
        </p:spPr>
      </p:pic>
      <p:sp>
        <p:nvSpPr>
          <p:cNvPr id="6" name="TextBox 5">
            <a:extLst>
              <a:ext uri="{FF2B5EF4-FFF2-40B4-BE49-F238E27FC236}">
                <a16:creationId xmlns:a16="http://schemas.microsoft.com/office/drawing/2014/main" id="{11F56C0C-DA01-49DD-8B2F-5124CAA8AA94}"/>
              </a:ext>
            </a:extLst>
          </p:cNvPr>
          <p:cNvSpPr txBox="1"/>
          <p:nvPr/>
        </p:nvSpPr>
        <p:spPr>
          <a:xfrm>
            <a:off x="3824796" y="6077369"/>
            <a:ext cx="6094520" cy="400110"/>
          </a:xfrm>
          <a:prstGeom prst="rect">
            <a:avLst/>
          </a:prstGeom>
          <a:noFill/>
        </p:spPr>
        <p:txBody>
          <a:bodyPr wrap="square">
            <a:spAutoFit/>
          </a:bodyPr>
          <a:lstStyle/>
          <a:p>
            <a:r>
              <a:rPr lang="en-US" sz="2000" i="0" u="none" strike="noStrike" baseline="0" dirty="0">
                <a:solidFill>
                  <a:srgbClr val="000000"/>
                </a:solidFill>
              </a:rPr>
              <a:t>Figure 5.19 Deadlock in OS</a:t>
            </a:r>
            <a:endParaRPr lang="en-US" sz="2000" dirty="0"/>
          </a:p>
        </p:txBody>
      </p:sp>
    </p:spTree>
    <p:extLst>
      <p:ext uri="{BB962C8B-B14F-4D97-AF65-F5344CB8AC3E}">
        <p14:creationId xmlns:p14="http://schemas.microsoft.com/office/powerpoint/2010/main" val="1501200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9578-955B-4F62-8B6D-ED7EA9FF3C71}"/>
              </a:ext>
            </a:extLst>
          </p:cNvPr>
          <p:cNvSpPr>
            <a:spLocks noGrp="1"/>
          </p:cNvSpPr>
          <p:nvPr>
            <p:ph type="title"/>
          </p:nvPr>
        </p:nvSpPr>
        <p:spPr/>
        <p:txBody>
          <a:bodyPr/>
          <a:lstStyle/>
          <a:p>
            <a:r>
              <a:rPr lang="en-US" dirty="0"/>
              <a:t>Process synchronization (</a:t>
            </a:r>
            <a:r>
              <a:rPr lang="en-US" dirty="0" err="1"/>
              <a:t>cont</a:t>
            </a:r>
            <a:r>
              <a:rPr lang="en-US" dirty="0"/>
              <a:t>)</a:t>
            </a:r>
          </a:p>
        </p:txBody>
      </p:sp>
      <p:pic>
        <p:nvPicPr>
          <p:cNvPr id="5" name="Content Placeholder 4">
            <a:extLst>
              <a:ext uri="{FF2B5EF4-FFF2-40B4-BE49-F238E27FC236}">
                <a16:creationId xmlns:a16="http://schemas.microsoft.com/office/drawing/2014/main" id="{3EDC67A5-0CA0-4F4A-82C9-BEC14170BB41}"/>
              </a:ext>
            </a:extLst>
          </p:cNvPr>
          <p:cNvPicPr>
            <a:picLocks noGrp="1" noChangeAspect="1"/>
          </p:cNvPicPr>
          <p:nvPr>
            <p:ph idx="1"/>
          </p:nvPr>
        </p:nvPicPr>
        <p:blipFill>
          <a:blip r:embed="rId2"/>
          <a:stretch>
            <a:fillRect/>
          </a:stretch>
        </p:blipFill>
        <p:spPr>
          <a:xfrm>
            <a:off x="2660717" y="1506543"/>
            <a:ext cx="6136944" cy="4867624"/>
          </a:xfrm>
        </p:spPr>
      </p:pic>
      <p:sp>
        <p:nvSpPr>
          <p:cNvPr id="4" name="TextBox 3">
            <a:extLst>
              <a:ext uri="{FF2B5EF4-FFF2-40B4-BE49-F238E27FC236}">
                <a16:creationId xmlns:a16="http://schemas.microsoft.com/office/drawing/2014/main" id="{1F20C5D4-DA76-4FB6-88D9-E35D7A1E2F1D}"/>
              </a:ext>
            </a:extLst>
          </p:cNvPr>
          <p:cNvSpPr txBox="1"/>
          <p:nvPr/>
        </p:nvSpPr>
        <p:spPr>
          <a:xfrm>
            <a:off x="3436763" y="6307438"/>
            <a:ext cx="6094520" cy="400110"/>
          </a:xfrm>
          <a:prstGeom prst="rect">
            <a:avLst/>
          </a:prstGeom>
          <a:noFill/>
        </p:spPr>
        <p:txBody>
          <a:bodyPr wrap="square">
            <a:spAutoFit/>
          </a:bodyPr>
          <a:lstStyle/>
          <a:p>
            <a:r>
              <a:rPr lang="en-US" sz="2000" i="0" u="none" strike="noStrike" baseline="0" dirty="0">
                <a:solidFill>
                  <a:srgbClr val="000000"/>
                </a:solidFill>
              </a:rPr>
              <a:t>Figure 5.20 Starvation in OS</a:t>
            </a:r>
            <a:endParaRPr lang="en-US" sz="2000" dirty="0"/>
          </a:p>
        </p:txBody>
      </p:sp>
    </p:spTree>
    <p:extLst>
      <p:ext uri="{BB962C8B-B14F-4D97-AF65-F5344CB8AC3E}">
        <p14:creationId xmlns:p14="http://schemas.microsoft.com/office/powerpoint/2010/main" val="339037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6AB04-BA5F-487A-8576-8BE3E25976F8}"/>
              </a:ext>
            </a:extLst>
          </p:cNvPr>
          <p:cNvSpPr>
            <a:spLocks noGrp="1"/>
          </p:cNvSpPr>
          <p:nvPr>
            <p:ph type="title"/>
          </p:nvPr>
        </p:nvSpPr>
        <p:spPr/>
        <p:txBody>
          <a:bodyPr/>
          <a:lstStyle/>
          <a:p>
            <a:r>
              <a:rPr lang="en-US" dirty="0"/>
              <a:t>3.4 Device manager</a:t>
            </a:r>
          </a:p>
        </p:txBody>
      </p:sp>
      <p:sp>
        <p:nvSpPr>
          <p:cNvPr id="3" name="Content Placeholder 2">
            <a:extLst>
              <a:ext uri="{FF2B5EF4-FFF2-40B4-BE49-F238E27FC236}">
                <a16:creationId xmlns:a16="http://schemas.microsoft.com/office/drawing/2014/main" id="{1E248489-CD16-4A95-8B1A-9E716E4C172F}"/>
              </a:ext>
            </a:extLst>
          </p:cNvPr>
          <p:cNvSpPr>
            <a:spLocks noGrp="1"/>
          </p:cNvSpPr>
          <p:nvPr>
            <p:ph idx="1"/>
          </p:nvPr>
        </p:nvSpPr>
        <p:spPr>
          <a:xfrm>
            <a:off x="1104900" y="1600200"/>
            <a:ext cx="4905283" cy="4572000"/>
          </a:xfrm>
        </p:spPr>
        <p:txBody>
          <a:bodyPr/>
          <a:lstStyle/>
          <a:p>
            <a:pPr algn="l"/>
            <a:r>
              <a:rPr lang="en-US" sz="1800" b="0" i="0" u="none" strike="noStrike" baseline="0" dirty="0">
                <a:solidFill>
                  <a:srgbClr val="000000"/>
                </a:solidFill>
                <a:latin typeface="Times New Roman" panose="02020603050405020304" pitchFamily="18" charset="0"/>
              </a:rPr>
              <a:t>The device manager, or input/output manager, </a:t>
            </a:r>
            <a:r>
              <a:rPr lang="en-US" sz="1800" b="1" i="0" u="none" strike="noStrike" baseline="0" dirty="0">
                <a:solidFill>
                  <a:srgbClr val="000000"/>
                </a:solidFill>
                <a:latin typeface="Times New Roman" panose="02020603050405020304" pitchFamily="18" charset="0"/>
              </a:rPr>
              <a:t>is responsible for access to input/ output devices</a:t>
            </a:r>
            <a:r>
              <a:rPr lang="en-US" sz="1800" b="0" i="0" u="none" strike="noStrike" baseline="0" dirty="0">
                <a:solidFill>
                  <a:srgbClr val="000000"/>
                </a:solidFill>
                <a:latin typeface="Times New Roman" panose="02020603050405020304" pitchFamily="18" charset="0"/>
              </a:rPr>
              <a:t>. There are limitations on the number and speed of input/output devices in a computer system. </a:t>
            </a:r>
          </a:p>
          <a:p>
            <a:pPr marL="0" indent="0">
              <a:buNone/>
            </a:pPr>
            <a:r>
              <a:rPr lang="en-US" sz="1800" b="0" i="0" u="none" strike="noStrike" baseline="0" dirty="0">
                <a:solidFill>
                  <a:srgbClr val="000000"/>
                </a:solidFill>
                <a:latin typeface="Wingdings" panose="05000000000000000000" pitchFamily="2" charset="2"/>
              </a:rPr>
              <a:t> </a:t>
            </a:r>
            <a:r>
              <a:rPr lang="en-US" sz="1800" b="1" i="0" u="none" strike="noStrike" baseline="0" dirty="0">
                <a:solidFill>
                  <a:srgbClr val="000000"/>
                </a:solidFill>
                <a:latin typeface="Times New Roman" panose="02020603050405020304" pitchFamily="18" charset="0"/>
              </a:rPr>
              <a:t>The device manager monitors every input/output device constantly to ensure that the device is functioning properly. </a:t>
            </a:r>
            <a:endParaRPr lang="en-US" sz="1800" b="0" i="0" u="none" strike="noStrike" baseline="0" dirty="0">
              <a:solidFill>
                <a:srgbClr val="000000"/>
              </a:solidFill>
              <a:latin typeface="Times New Roman" panose="02020603050405020304" pitchFamily="18" charset="0"/>
            </a:endParaRPr>
          </a:p>
          <a:p>
            <a:pPr marL="0" indent="0" algn="just">
              <a:buNone/>
            </a:pPr>
            <a:r>
              <a:rPr lang="en-US" sz="1800" b="0" i="0" u="none" strike="noStrike" baseline="0" dirty="0">
                <a:solidFill>
                  <a:srgbClr val="000000"/>
                </a:solidFill>
                <a:latin typeface="Wingdings" panose="05000000000000000000" pitchFamily="2" charset="2"/>
              </a:rPr>
              <a:t> </a:t>
            </a:r>
            <a:r>
              <a:rPr lang="en-US" sz="1800" b="1" i="0" u="none" strike="noStrike" baseline="0" dirty="0">
                <a:solidFill>
                  <a:srgbClr val="000000"/>
                </a:solidFill>
                <a:latin typeface="Times New Roman" panose="02020603050405020304" pitchFamily="18" charset="0"/>
              </a:rPr>
              <a:t>The device manager maintains a queue for each input/output device or one or more queues for similar input/output devices.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Wingdings" panose="05000000000000000000" pitchFamily="2" charset="2"/>
              </a:rPr>
              <a:t> </a:t>
            </a:r>
            <a:r>
              <a:rPr lang="en-US" sz="1800" b="1" i="0" u="none" strike="noStrike" baseline="0" dirty="0">
                <a:solidFill>
                  <a:srgbClr val="000000"/>
                </a:solidFill>
                <a:latin typeface="Times New Roman" panose="02020603050405020304" pitchFamily="18" charset="0"/>
              </a:rPr>
              <a:t>The device manager controls the different policies for accessing input/output devices. </a:t>
            </a:r>
            <a:endParaRPr lang="en-US" sz="1800" b="0" i="0" u="none" strike="noStrike" baseline="0" dirty="0">
              <a:solidFill>
                <a:srgbClr val="000000"/>
              </a:solidFill>
              <a:latin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93E35491-3804-4C03-81C7-67497C509FBF}"/>
              </a:ext>
            </a:extLst>
          </p:cNvPr>
          <p:cNvPicPr>
            <a:picLocks noChangeAspect="1"/>
          </p:cNvPicPr>
          <p:nvPr/>
        </p:nvPicPr>
        <p:blipFill>
          <a:blip r:embed="rId2"/>
          <a:stretch>
            <a:fillRect/>
          </a:stretch>
        </p:blipFill>
        <p:spPr>
          <a:xfrm>
            <a:off x="6484161" y="1600200"/>
            <a:ext cx="4601421" cy="3903665"/>
          </a:xfrm>
          <a:prstGeom prst="rect">
            <a:avLst/>
          </a:prstGeom>
        </p:spPr>
      </p:pic>
      <p:sp>
        <p:nvSpPr>
          <p:cNvPr id="6" name="TextBox 5">
            <a:extLst>
              <a:ext uri="{FF2B5EF4-FFF2-40B4-BE49-F238E27FC236}">
                <a16:creationId xmlns:a16="http://schemas.microsoft.com/office/drawing/2014/main" id="{CE0C5EC0-BA2E-4A11-8D39-777CDCBC5401}"/>
              </a:ext>
            </a:extLst>
          </p:cNvPr>
          <p:cNvSpPr txBox="1"/>
          <p:nvPr/>
        </p:nvSpPr>
        <p:spPr>
          <a:xfrm>
            <a:off x="6553939" y="5861935"/>
            <a:ext cx="4924888" cy="369332"/>
          </a:xfrm>
          <a:prstGeom prst="rect">
            <a:avLst/>
          </a:prstGeom>
          <a:noFill/>
        </p:spPr>
        <p:txBody>
          <a:bodyPr wrap="square">
            <a:spAutoFit/>
          </a:bodyPr>
          <a:lstStyle/>
          <a:p>
            <a:r>
              <a:rPr lang="en-US" b="1" i="0" dirty="0">
                <a:solidFill>
                  <a:srgbClr val="000000"/>
                </a:solidFill>
                <a:effectLst/>
                <a:latin typeface="-apple-system"/>
              </a:rPr>
              <a:t>Figure 5.21 </a:t>
            </a:r>
            <a:r>
              <a:rPr lang="en-US" b="0" i="0" dirty="0">
                <a:solidFill>
                  <a:srgbClr val="000000"/>
                </a:solidFill>
                <a:effectLst/>
                <a:latin typeface="-apple-system"/>
              </a:rPr>
              <a:t>Windows 7 system </a:t>
            </a:r>
            <a:r>
              <a:rPr lang="en-US" b="0" i="0" dirty="0" err="1">
                <a:solidFill>
                  <a:srgbClr val="000000"/>
                </a:solidFill>
                <a:effectLst/>
                <a:latin typeface="-apple-system"/>
              </a:rPr>
              <a:t>divice</a:t>
            </a:r>
            <a:r>
              <a:rPr lang="en-US" b="0" i="0" dirty="0">
                <a:solidFill>
                  <a:srgbClr val="000000"/>
                </a:solidFill>
                <a:effectLst/>
                <a:latin typeface="-apple-system"/>
              </a:rPr>
              <a:t> manager</a:t>
            </a:r>
            <a:endParaRPr lang="en-US" dirty="0"/>
          </a:p>
        </p:txBody>
      </p:sp>
    </p:spTree>
    <p:extLst>
      <p:ext uri="{BB962C8B-B14F-4D97-AF65-F5344CB8AC3E}">
        <p14:creationId xmlns:p14="http://schemas.microsoft.com/office/powerpoint/2010/main" val="4224134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p:txBody>
          <a:bodyPr>
            <a:noAutofit/>
          </a:bodyPr>
          <a:lstStyle/>
          <a:p>
            <a:pPr marL="0" indent="0">
              <a:buNone/>
            </a:pPr>
            <a:r>
              <a:rPr lang="en-US" sz="1800" b="1" dirty="0">
                <a:solidFill>
                  <a:srgbClr val="FF0000"/>
                </a:solidFill>
              </a:rPr>
              <a:t>After studying this chapter, the student should be able to:</a:t>
            </a:r>
            <a:endParaRPr lang="en-US" sz="1800" b="0" i="0" u="none" strike="noStrike" baseline="0" dirty="0">
              <a:solidFill>
                <a:srgbClr val="000000"/>
              </a:solidFill>
              <a:latin typeface="Times New Roman" panose="02020603050405020304" pitchFamily="18" charset="0"/>
            </a:endParaRPr>
          </a:p>
          <a:p>
            <a:r>
              <a:rPr lang="en-US" sz="1800" i="0" u="none" strike="noStrike" baseline="0" dirty="0">
                <a:solidFill>
                  <a:srgbClr val="000000"/>
                </a:solidFill>
                <a:latin typeface="Times New Roman" panose="02020603050405020304" pitchFamily="18" charset="0"/>
              </a:rPr>
              <a:t>Understand the role of the operating system.</a:t>
            </a:r>
          </a:p>
          <a:p>
            <a:r>
              <a:rPr lang="en-US" sz="1800" i="0" u="none" strike="noStrike" baseline="0" dirty="0">
                <a:solidFill>
                  <a:srgbClr val="000000"/>
                </a:solidFill>
                <a:latin typeface="Times New Roman" panose="02020603050405020304" pitchFamily="18" charset="0"/>
              </a:rPr>
              <a:t>Understand the process of bootstrapping to load the operating system into memory.</a:t>
            </a:r>
          </a:p>
          <a:p>
            <a:r>
              <a:rPr lang="en-US" sz="1800" i="0" u="none" strike="noStrike" baseline="0" dirty="0">
                <a:solidFill>
                  <a:srgbClr val="000000"/>
                </a:solidFill>
                <a:latin typeface="Times New Roman" panose="02020603050405020304" pitchFamily="18" charset="0"/>
              </a:rPr>
              <a:t>List the components of an operating system.</a:t>
            </a:r>
          </a:p>
          <a:p>
            <a:r>
              <a:rPr lang="en-US" sz="1800" i="0" u="none" strike="noStrike" baseline="0" dirty="0">
                <a:solidFill>
                  <a:srgbClr val="000000"/>
                </a:solidFill>
                <a:latin typeface="Times New Roman" panose="02020603050405020304" pitchFamily="18" charset="0"/>
              </a:rPr>
              <a:t>Discuss the role of the memory manager.</a:t>
            </a:r>
          </a:p>
          <a:p>
            <a:r>
              <a:rPr lang="en-US" sz="1800" i="0" u="none" strike="noStrike" baseline="0" dirty="0">
                <a:solidFill>
                  <a:srgbClr val="000000"/>
                </a:solidFill>
                <a:latin typeface="Times New Roman" panose="02020603050405020304" pitchFamily="18" charset="0"/>
              </a:rPr>
              <a:t>Discuss the role of the process manager.</a:t>
            </a:r>
          </a:p>
          <a:p>
            <a:r>
              <a:rPr lang="en-US" sz="1800" i="0" u="none" strike="noStrike" baseline="0" dirty="0">
                <a:solidFill>
                  <a:srgbClr val="000000"/>
                </a:solidFill>
                <a:latin typeface="Times New Roman" panose="02020603050405020304" pitchFamily="18" charset="0"/>
              </a:rPr>
              <a:t>Discuss the role of the device manager.</a:t>
            </a:r>
          </a:p>
          <a:p>
            <a:r>
              <a:rPr lang="en-US" sz="1800" i="0" u="none" strike="noStrike" baseline="0" dirty="0">
                <a:solidFill>
                  <a:srgbClr val="000000"/>
                </a:solidFill>
                <a:latin typeface="Times New Roman" panose="02020603050405020304" pitchFamily="18" charset="0"/>
              </a:rPr>
              <a:t>Discuss the role of the file manager in an operating system.</a:t>
            </a:r>
          </a:p>
          <a:p>
            <a:r>
              <a:rPr lang="en-US" sz="1800" i="0" u="none" strike="noStrike" baseline="0" dirty="0">
                <a:solidFill>
                  <a:srgbClr val="000000"/>
                </a:solidFill>
                <a:latin typeface="Times New Roman" panose="02020603050405020304" pitchFamily="18" charset="0"/>
              </a:rPr>
              <a:t>Understand the main features of three common operating systems: UNIX, Linux and Windows.</a:t>
            </a: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2C3FD-1C99-43EF-99B2-186E06075F40}"/>
              </a:ext>
            </a:extLst>
          </p:cNvPr>
          <p:cNvSpPr>
            <a:spLocks noGrp="1"/>
          </p:cNvSpPr>
          <p:nvPr>
            <p:ph type="title"/>
          </p:nvPr>
        </p:nvSpPr>
        <p:spPr/>
        <p:txBody>
          <a:bodyPr/>
          <a:lstStyle/>
          <a:p>
            <a:r>
              <a:rPr lang="en-US" dirty="0"/>
              <a:t>3.5 File manager</a:t>
            </a:r>
          </a:p>
        </p:txBody>
      </p:sp>
      <p:sp>
        <p:nvSpPr>
          <p:cNvPr id="3" name="Content Placeholder 2">
            <a:extLst>
              <a:ext uri="{FF2B5EF4-FFF2-40B4-BE49-F238E27FC236}">
                <a16:creationId xmlns:a16="http://schemas.microsoft.com/office/drawing/2014/main" id="{129CF5D2-5AB7-409C-A9F0-7168C107669A}"/>
              </a:ext>
            </a:extLst>
          </p:cNvPr>
          <p:cNvSpPr>
            <a:spLocks noGrp="1"/>
          </p:cNvSpPr>
          <p:nvPr>
            <p:ph idx="1"/>
          </p:nvPr>
        </p:nvSpPr>
        <p:spPr>
          <a:xfrm>
            <a:off x="1104900" y="1600200"/>
            <a:ext cx="5340288" cy="4572000"/>
          </a:xfrm>
        </p:spPr>
        <p:txBody>
          <a:bodyPr/>
          <a:lstStyle/>
          <a:p>
            <a:pPr algn="l"/>
            <a:r>
              <a:rPr lang="en-US" sz="1800" b="0" i="0" u="none" strike="noStrike" baseline="0" dirty="0">
                <a:solidFill>
                  <a:srgbClr val="000000"/>
                </a:solidFill>
                <a:latin typeface="Times New Roman" panose="02020603050405020304" pitchFamily="18" charset="0"/>
              </a:rPr>
              <a:t>Operating systems today use a file manager to control access to files. A detailed discussion of the file manager also requires advanced knowledge of operating system principles and file access concepts that are beyond the scope of this book. The file manager: </a:t>
            </a:r>
          </a:p>
          <a:p>
            <a:pPr marL="0" indent="0">
              <a:buNone/>
            </a:pPr>
            <a:r>
              <a:rPr lang="en-US" sz="1800" b="0" i="0" u="none" strike="noStrike" baseline="0" dirty="0">
                <a:solidFill>
                  <a:srgbClr val="000000"/>
                </a:solidFill>
                <a:latin typeface="Wingdings" panose="05000000000000000000" pitchFamily="2" charset="2"/>
              </a:rPr>
              <a:t> </a:t>
            </a:r>
            <a:r>
              <a:rPr lang="en-US" sz="1800" b="1" i="0" u="none" strike="noStrike" baseline="0" dirty="0">
                <a:solidFill>
                  <a:srgbClr val="000000"/>
                </a:solidFill>
                <a:latin typeface="Times New Roman" panose="02020603050405020304" pitchFamily="18" charset="0"/>
              </a:rPr>
              <a:t>controls access to files.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Wingdings" panose="05000000000000000000" pitchFamily="2" charset="2"/>
              </a:rPr>
              <a:t> </a:t>
            </a:r>
            <a:r>
              <a:rPr lang="en-US" sz="1800" b="1" i="0" u="none" strike="noStrike" baseline="0" dirty="0">
                <a:solidFill>
                  <a:srgbClr val="000000"/>
                </a:solidFill>
                <a:latin typeface="Times New Roman" panose="02020603050405020304" pitchFamily="18" charset="0"/>
              </a:rPr>
              <a:t>supervises the creation, deletion, and modification of files.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Wingdings" panose="05000000000000000000" pitchFamily="2" charset="2"/>
              </a:rPr>
              <a:t> </a:t>
            </a:r>
            <a:r>
              <a:rPr lang="en-US" sz="1800" b="1" i="0" u="none" strike="noStrike" baseline="0" dirty="0">
                <a:solidFill>
                  <a:srgbClr val="000000"/>
                </a:solidFill>
                <a:latin typeface="Times New Roman" panose="02020603050405020304" pitchFamily="18" charset="0"/>
              </a:rPr>
              <a:t>controls the naming of files. </a:t>
            </a:r>
            <a:endParaRPr lang="en-US"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Wingdings" panose="05000000000000000000" pitchFamily="2" charset="2"/>
              </a:rPr>
              <a:t> </a:t>
            </a:r>
            <a:r>
              <a:rPr lang="en-US" sz="1800" b="1" i="0" u="none" strike="noStrike" baseline="0" dirty="0">
                <a:solidFill>
                  <a:srgbClr val="000000"/>
                </a:solidFill>
                <a:latin typeface="Times New Roman" panose="02020603050405020304" pitchFamily="18" charset="0"/>
              </a:rPr>
              <a:t>supervises the storage of files. </a:t>
            </a:r>
            <a:endParaRPr lang="en-US" sz="1800" b="0" i="0" u="none" strike="noStrike" baseline="0" dirty="0">
              <a:solidFill>
                <a:srgbClr val="000000"/>
              </a:solidFill>
              <a:latin typeface="Times New Roman" panose="02020603050405020304" pitchFamily="18" charset="0"/>
            </a:endParaRPr>
          </a:p>
          <a:p>
            <a:pPr marL="0" indent="0" algn="just">
              <a:buNone/>
            </a:pPr>
            <a:r>
              <a:rPr lang="en-US" sz="1800" b="0" i="0" u="none" strike="noStrike" baseline="0" dirty="0">
                <a:solidFill>
                  <a:srgbClr val="000000"/>
                </a:solidFill>
                <a:latin typeface="Wingdings" panose="05000000000000000000" pitchFamily="2" charset="2"/>
              </a:rPr>
              <a:t> </a:t>
            </a:r>
            <a:r>
              <a:rPr lang="en-US" sz="1800" b="1" i="0" u="none" strike="noStrike" baseline="0" dirty="0">
                <a:solidFill>
                  <a:srgbClr val="000000"/>
                </a:solidFill>
                <a:latin typeface="Times New Roman" panose="02020603050405020304" pitchFamily="18" charset="0"/>
              </a:rPr>
              <a:t>is responsible for archiving and backups. </a:t>
            </a:r>
            <a:endParaRPr lang="en-US" sz="1800" b="0" i="0" u="none" strike="noStrike" baseline="0" dirty="0">
              <a:solidFill>
                <a:srgbClr val="000000"/>
              </a:solidFill>
              <a:latin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0E6CBD64-51EE-4B1D-A085-5C5C014A2D94}"/>
              </a:ext>
            </a:extLst>
          </p:cNvPr>
          <p:cNvPicPr>
            <a:picLocks noChangeAspect="1"/>
          </p:cNvPicPr>
          <p:nvPr/>
        </p:nvPicPr>
        <p:blipFill>
          <a:blip r:embed="rId2"/>
          <a:stretch>
            <a:fillRect/>
          </a:stretch>
        </p:blipFill>
        <p:spPr>
          <a:xfrm>
            <a:off x="6863270" y="1703680"/>
            <a:ext cx="4233077" cy="2539846"/>
          </a:xfrm>
          <a:prstGeom prst="rect">
            <a:avLst/>
          </a:prstGeom>
        </p:spPr>
      </p:pic>
      <p:sp>
        <p:nvSpPr>
          <p:cNvPr id="8" name="TextBox 7">
            <a:extLst>
              <a:ext uri="{FF2B5EF4-FFF2-40B4-BE49-F238E27FC236}">
                <a16:creationId xmlns:a16="http://schemas.microsoft.com/office/drawing/2014/main" id="{75A8698B-0DCF-402A-A115-50442C8CAAE0}"/>
              </a:ext>
            </a:extLst>
          </p:cNvPr>
          <p:cNvSpPr txBox="1"/>
          <p:nvPr/>
        </p:nvSpPr>
        <p:spPr>
          <a:xfrm>
            <a:off x="6863270" y="4784988"/>
            <a:ext cx="4924888" cy="369332"/>
          </a:xfrm>
          <a:prstGeom prst="rect">
            <a:avLst/>
          </a:prstGeom>
          <a:noFill/>
        </p:spPr>
        <p:txBody>
          <a:bodyPr wrap="square">
            <a:spAutoFit/>
          </a:bodyPr>
          <a:lstStyle/>
          <a:p>
            <a:r>
              <a:rPr lang="en-US" b="1" i="0" dirty="0">
                <a:solidFill>
                  <a:srgbClr val="000000"/>
                </a:solidFill>
                <a:effectLst/>
                <a:latin typeface="-apple-system"/>
              </a:rPr>
              <a:t>Figure 5.22 </a:t>
            </a:r>
            <a:r>
              <a:rPr lang="en-US" b="0" i="0" dirty="0">
                <a:solidFill>
                  <a:srgbClr val="000000"/>
                </a:solidFill>
                <a:effectLst/>
                <a:latin typeface="-apple-system"/>
              </a:rPr>
              <a:t>Windows 10 file explorer</a:t>
            </a:r>
            <a:endParaRPr lang="en-US" dirty="0"/>
          </a:p>
        </p:txBody>
      </p:sp>
    </p:spTree>
    <p:extLst>
      <p:ext uri="{BB962C8B-B14F-4D97-AF65-F5344CB8AC3E}">
        <p14:creationId xmlns:p14="http://schemas.microsoft.com/office/powerpoint/2010/main" val="2453379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ECBFF-3012-466E-8FB5-304E29B34BBC}"/>
              </a:ext>
            </a:extLst>
          </p:cNvPr>
          <p:cNvSpPr>
            <a:spLocks noGrp="1"/>
          </p:cNvSpPr>
          <p:nvPr>
            <p:ph type="title"/>
          </p:nvPr>
        </p:nvSpPr>
        <p:spPr/>
        <p:txBody>
          <a:bodyPr/>
          <a:lstStyle/>
          <a:p>
            <a:r>
              <a:rPr lang="en-US" dirty="0"/>
              <a:t>A SURVEY OF OPERATING SYSTEMS (UNIX)</a:t>
            </a:r>
          </a:p>
        </p:txBody>
      </p:sp>
      <p:sp>
        <p:nvSpPr>
          <p:cNvPr id="3" name="Content Placeholder 2">
            <a:extLst>
              <a:ext uri="{FF2B5EF4-FFF2-40B4-BE49-F238E27FC236}">
                <a16:creationId xmlns:a16="http://schemas.microsoft.com/office/drawing/2014/main" id="{457F994C-4A57-4991-BE17-6AAAA6E7CE50}"/>
              </a:ext>
            </a:extLst>
          </p:cNvPr>
          <p:cNvSpPr>
            <a:spLocks noGrp="1"/>
          </p:cNvSpPr>
          <p:nvPr>
            <p:ph idx="1"/>
          </p:nvPr>
        </p:nvSpPr>
        <p:spPr>
          <a:xfrm>
            <a:off x="1104900" y="1600200"/>
            <a:ext cx="4763240" cy="4572000"/>
          </a:xfrm>
          <a:ln>
            <a:solidFill>
              <a:schemeClr val="tx1"/>
            </a:solidFill>
          </a:ln>
        </p:spPr>
        <p:txBody>
          <a:bodyPr/>
          <a:lstStyle/>
          <a:p>
            <a:r>
              <a:rPr lang="en-US" sz="1800" b="1" i="0" u="none" strike="noStrike" baseline="0" dirty="0">
                <a:solidFill>
                  <a:srgbClr val="000000"/>
                </a:solidFill>
                <a:latin typeface="Times New Roman" panose="02020603050405020304" pitchFamily="18" charset="0"/>
              </a:rPr>
              <a:t>UNIX was originally developed in 1969 </a:t>
            </a:r>
            <a:r>
              <a:rPr lang="en-US" sz="1800" b="0" i="0" u="none" strike="noStrike" baseline="0" dirty="0">
                <a:solidFill>
                  <a:srgbClr val="000000"/>
                </a:solidFill>
                <a:latin typeface="Times New Roman" panose="02020603050405020304" pitchFamily="18" charset="0"/>
              </a:rPr>
              <a:t>by Thomson and Ritchie of the Computer Science Research Group at </a:t>
            </a:r>
            <a:r>
              <a:rPr lang="en-US" sz="1800" b="1" i="0" u="none" strike="noStrike" baseline="0" dirty="0">
                <a:solidFill>
                  <a:srgbClr val="000000"/>
                </a:solidFill>
                <a:latin typeface="Times New Roman" panose="02020603050405020304" pitchFamily="18" charset="0"/>
              </a:rPr>
              <a:t>Bell Laboratories</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UNIX has been a popular operating system among computer programmers and computer scientists. </a:t>
            </a:r>
          </a:p>
          <a:p>
            <a:r>
              <a:rPr lang="en-US" sz="1800" b="0" i="0" u="none" strike="noStrike" baseline="0" dirty="0">
                <a:solidFill>
                  <a:srgbClr val="000000"/>
                </a:solidFill>
                <a:latin typeface="Times New Roman" panose="02020603050405020304" pitchFamily="18" charset="0"/>
              </a:rPr>
              <a:t>UNIX is a </a:t>
            </a:r>
            <a:r>
              <a:rPr lang="en-US" sz="1800" b="1" i="0" u="none" strike="noStrike" baseline="0" dirty="0">
                <a:solidFill>
                  <a:srgbClr val="000000"/>
                </a:solidFill>
                <a:latin typeface="Times New Roman" panose="02020603050405020304" pitchFamily="18" charset="0"/>
              </a:rPr>
              <a:t>multiuser</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multiprocessing</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portable operating system</a:t>
            </a:r>
            <a:r>
              <a:rPr lang="en-US" sz="1800" b="0" i="0" u="none" strike="noStrike" baseline="0" dirty="0">
                <a:solidFill>
                  <a:srgbClr val="000000"/>
                </a:solidFill>
                <a:latin typeface="Times New Roman" panose="02020603050405020304" pitchFamily="18" charset="0"/>
              </a:rPr>
              <a:t>. It is designed to </a:t>
            </a:r>
            <a:r>
              <a:rPr lang="en-US" sz="1800" b="1" i="0" u="none" strike="noStrike" baseline="0" dirty="0">
                <a:solidFill>
                  <a:srgbClr val="000000"/>
                </a:solidFill>
                <a:latin typeface="Times New Roman" panose="02020603050405020304" pitchFamily="18" charset="0"/>
              </a:rPr>
              <a:t>facilitate programming</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text processing </a:t>
            </a:r>
            <a:r>
              <a:rPr lang="en-US" sz="1800" b="0" i="0" u="none" strike="noStrike" baseline="0" dirty="0">
                <a:solidFill>
                  <a:srgbClr val="000000"/>
                </a:solidFill>
                <a:latin typeface="Times New Roman" panose="02020603050405020304" pitchFamily="18" charset="0"/>
              </a:rPr>
              <a:t>and </a:t>
            </a:r>
            <a:r>
              <a:rPr lang="en-US" sz="1800" b="1" i="0" u="none" strike="noStrike" baseline="0" dirty="0">
                <a:solidFill>
                  <a:srgbClr val="000000"/>
                </a:solidFill>
                <a:latin typeface="Times New Roman" panose="02020603050405020304" pitchFamily="18" charset="0"/>
              </a:rPr>
              <a:t>communication </a:t>
            </a:r>
            <a:endParaRPr lang="en-US" dirty="0"/>
          </a:p>
        </p:txBody>
      </p:sp>
      <p:pic>
        <p:nvPicPr>
          <p:cNvPr id="5" name="Picture 4">
            <a:extLst>
              <a:ext uri="{FF2B5EF4-FFF2-40B4-BE49-F238E27FC236}">
                <a16:creationId xmlns:a16="http://schemas.microsoft.com/office/drawing/2014/main" id="{D96B353D-5290-417C-9048-6A7E44C1C4C1}"/>
              </a:ext>
            </a:extLst>
          </p:cNvPr>
          <p:cNvPicPr>
            <a:picLocks noChangeAspect="1"/>
          </p:cNvPicPr>
          <p:nvPr/>
        </p:nvPicPr>
        <p:blipFill>
          <a:blip r:embed="rId2"/>
          <a:stretch>
            <a:fillRect/>
          </a:stretch>
        </p:blipFill>
        <p:spPr>
          <a:xfrm>
            <a:off x="6297004" y="1600200"/>
            <a:ext cx="4788578" cy="3585178"/>
          </a:xfrm>
          <a:prstGeom prst="rect">
            <a:avLst/>
          </a:prstGeom>
        </p:spPr>
      </p:pic>
      <p:sp>
        <p:nvSpPr>
          <p:cNvPr id="6" name="TextBox 5">
            <a:extLst>
              <a:ext uri="{FF2B5EF4-FFF2-40B4-BE49-F238E27FC236}">
                <a16:creationId xmlns:a16="http://schemas.microsoft.com/office/drawing/2014/main" id="{F8A5ADB7-8F9C-4AE2-9DF3-5B063B96DFF6}"/>
              </a:ext>
            </a:extLst>
          </p:cNvPr>
          <p:cNvSpPr txBox="1"/>
          <p:nvPr/>
        </p:nvSpPr>
        <p:spPr>
          <a:xfrm>
            <a:off x="6801126" y="5257800"/>
            <a:ext cx="4924888" cy="369332"/>
          </a:xfrm>
          <a:prstGeom prst="rect">
            <a:avLst/>
          </a:prstGeom>
          <a:noFill/>
        </p:spPr>
        <p:txBody>
          <a:bodyPr wrap="square">
            <a:spAutoFit/>
          </a:bodyPr>
          <a:lstStyle/>
          <a:p>
            <a:r>
              <a:rPr lang="en-US" b="1" i="0" dirty="0">
                <a:solidFill>
                  <a:srgbClr val="000000"/>
                </a:solidFill>
                <a:effectLst/>
                <a:latin typeface="-apple-system"/>
              </a:rPr>
              <a:t>Figure 5.23 </a:t>
            </a:r>
            <a:r>
              <a:rPr lang="en-US" b="0" i="0" dirty="0">
                <a:solidFill>
                  <a:srgbClr val="000000"/>
                </a:solidFill>
                <a:effectLst/>
                <a:latin typeface="-apple-system"/>
              </a:rPr>
              <a:t>Component of UNIX</a:t>
            </a:r>
            <a:endParaRPr lang="en-US" dirty="0"/>
          </a:p>
        </p:txBody>
      </p:sp>
    </p:spTree>
    <p:extLst>
      <p:ext uri="{BB962C8B-B14F-4D97-AF65-F5344CB8AC3E}">
        <p14:creationId xmlns:p14="http://schemas.microsoft.com/office/powerpoint/2010/main" val="396599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C46B-7075-4FAE-B54A-E328053D48BC}"/>
              </a:ext>
            </a:extLst>
          </p:cNvPr>
          <p:cNvSpPr>
            <a:spLocks noGrp="1"/>
          </p:cNvSpPr>
          <p:nvPr>
            <p:ph type="title"/>
          </p:nvPr>
        </p:nvSpPr>
        <p:spPr/>
        <p:txBody>
          <a:bodyPr/>
          <a:lstStyle/>
          <a:p>
            <a:r>
              <a:rPr lang="en-US" dirty="0"/>
              <a:t>A SURVEY OF OPERATING SYSTEMS (LINUX)</a:t>
            </a:r>
          </a:p>
        </p:txBody>
      </p:sp>
      <p:sp>
        <p:nvSpPr>
          <p:cNvPr id="3" name="Content Placeholder 2">
            <a:extLst>
              <a:ext uri="{FF2B5EF4-FFF2-40B4-BE49-F238E27FC236}">
                <a16:creationId xmlns:a16="http://schemas.microsoft.com/office/drawing/2014/main" id="{A1B5BF12-9C77-4199-A06B-16A1E39E0463}"/>
              </a:ext>
            </a:extLst>
          </p:cNvPr>
          <p:cNvSpPr>
            <a:spLocks noGrp="1"/>
          </p:cNvSpPr>
          <p:nvPr>
            <p:ph idx="1"/>
          </p:nvPr>
        </p:nvSpPr>
        <p:spPr>
          <a:xfrm>
            <a:off x="1104900" y="1600200"/>
            <a:ext cx="4923038" cy="4572000"/>
          </a:xfrm>
          <a:ln>
            <a:solidFill>
              <a:schemeClr val="tx1"/>
            </a:solidFill>
          </a:ln>
        </p:spPr>
        <p:txBody>
          <a:bodyPr/>
          <a:lstStyle/>
          <a:p>
            <a:pPr algn="just"/>
            <a:r>
              <a:rPr lang="en-US" sz="1800" b="1" i="0" u="none" strike="noStrike" baseline="0" dirty="0">
                <a:solidFill>
                  <a:srgbClr val="000000"/>
                </a:solidFill>
                <a:latin typeface="Times New Roman" panose="02020603050405020304" pitchFamily="18" charset="0"/>
              </a:rPr>
              <a:t>Linux In 1991, Linus Torvalds</a:t>
            </a:r>
            <a:r>
              <a:rPr lang="en-US" sz="1800" b="0" i="0" u="none" strike="noStrike" baseline="0" dirty="0">
                <a:solidFill>
                  <a:srgbClr val="000000"/>
                </a:solidFill>
                <a:latin typeface="Times New Roman" panose="02020603050405020304" pitchFamily="18" charset="0"/>
              </a:rPr>
              <a:t>, a Finish student at the University of Helsinki at the time, developed a new operating system that is known today as </a:t>
            </a:r>
            <a:r>
              <a:rPr lang="en-US" sz="1800" b="1" i="0" u="none" strike="noStrike" baseline="0" dirty="0">
                <a:solidFill>
                  <a:srgbClr val="000000"/>
                </a:solidFill>
                <a:latin typeface="Times New Roman" panose="02020603050405020304" pitchFamily="18" charset="0"/>
              </a:rPr>
              <a:t>Linux</a:t>
            </a:r>
            <a:r>
              <a:rPr lang="en-US" sz="1800" b="0" i="0" u="none" strike="noStrike" baseline="0" dirty="0">
                <a:solidFill>
                  <a:srgbClr val="000000"/>
                </a:solidFill>
                <a:latin typeface="Times New Roman" panose="02020603050405020304" pitchFamily="18" charset="0"/>
              </a:rPr>
              <a:t>. </a:t>
            </a:r>
          </a:p>
          <a:p>
            <a:pPr algn="just"/>
            <a:r>
              <a:rPr lang="en-US" sz="1800" b="0" i="0" u="none" strike="noStrike" baseline="0" dirty="0">
                <a:solidFill>
                  <a:srgbClr val="000000"/>
                </a:solidFill>
                <a:latin typeface="Times New Roman" panose="02020603050405020304" pitchFamily="18" charset="0"/>
              </a:rPr>
              <a:t>The initial kernel, which was similar to </a:t>
            </a:r>
            <a:r>
              <a:rPr lang="en-US" sz="1800" b="1" i="0" u="none" strike="noStrike" baseline="0" dirty="0">
                <a:solidFill>
                  <a:srgbClr val="000000"/>
                </a:solidFill>
                <a:latin typeface="Times New Roman" panose="02020603050405020304" pitchFamily="18" charset="0"/>
              </a:rPr>
              <a:t>a small subset of UNIX</a:t>
            </a:r>
            <a:r>
              <a:rPr lang="en-US" sz="1800" b="0" i="0" u="none" strike="noStrike" baseline="0" dirty="0">
                <a:solidFill>
                  <a:srgbClr val="000000"/>
                </a:solidFill>
                <a:latin typeface="Times New Roman" panose="02020603050405020304" pitchFamily="18" charset="0"/>
              </a:rPr>
              <a:t>, has grown into a full-scale operating system today. </a:t>
            </a:r>
          </a:p>
          <a:p>
            <a:pPr algn="just"/>
            <a:r>
              <a:rPr lang="en-US" sz="1800" b="1" i="0" u="none" strike="noStrike" baseline="0" dirty="0">
                <a:solidFill>
                  <a:srgbClr val="000000"/>
                </a:solidFill>
                <a:latin typeface="Times New Roman" panose="02020603050405020304" pitchFamily="18" charset="0"/>
              </a:rPr>
              <a:t>The Linux 2.0 kernel, released in 1997</a:t>
            </a:r>
            <a:r>
              <a:rPr lang="en-US" sz="1800" b="0" i="0" u="none" strike="noStrike" baseline="0" dirty="0">
                <a:solidFill>
                  <a:srgbClr val="000000"/>
                </a:solidFill>
                <a:latin typeface="Times New Roman" panose="02020603050405020304" pitchFamily="18" charset="0"/>
              </a:rPr>
              <a:t>, was accepted as a commercial operating system: it has all features traditionally attributed to UNIX </a:t>
            </a:r>
            <a:endParaRPr lang="en-US" dirty="0"/>
          </a:p>
        </p:txBody>
      </p:sp>
      <p:pic>
        <p:nvPicPr>
          <p:cNvPr id="5" name="Picture 4">
            <a:extLst>
              <a:ext uri="{FF2B5EF4-FFF2-40B4-BE49-F238E27FC236}">
                <a16:creationId xmlns:a16="http://schemas.microsoft.com/office/drawing/2014/main" id="{B4AC5705-D42D-413E-9A20-2D9D2DFCF2CA}"/>
              </a:ext>
            </a:extLst>
          </p:cNvPr>
          <p:cNvPicPr>
            <a:picLocks noChangeAspect="1"/>
          </p:cNvPicPr>
          <p:nvPr/>
        </p:nvPicPr>
        <p:blipFill>
          <a:blip r:embed="rId2"/>
          <a:stretch>
            <a:fillRect/>
          </a:stretch>
        </p:blipFill>
        <p:spPr>
          <a:xfrm>
            <a:off x="6489715" y="1600200"/>
            <a:ext cx="4708797" cy="3770790"/>
          </a:xfrm>
          <a:prstGeom prst="rect">
            <a:avLst/>
          </a:prstGeom>
        </p:spPr>
      </p:pic>
      <p:sp>
        <p:nvSpPr>
          <p:cNvPr id="6" name="TextBox 5">
            <a:extLst>
              <a:ext uri="{FF2B5EF4-FFF2-40B4-BE49-F238E27FC236}">
                <a16:creationId xmlns:a16="http://schemas.microsoft.com/office/drawing/2014/main" id="{86A6CE1B-3443-4A14-9C34-74B9154F5C19}"/>
              </a:ext>
            </a:extLst>
          </p:cNvPr>
          <p:cNvSpPr txBox="1"/>
          <p:nvPr/>
        </p:nvSpPr>
        <p:spPr>
          <a:xfrm>
            <a:off x="6810004" y="5533008"/>
            <a:ext cx="4924888" cy="369332"/>
          </a:xfrm>
          <a:prstGeom prst="rect">
            <a:avLst/>
          </a:prstGeom>
          <a:noFill/>
        </p:spPr>
        <p:txBody>
          <a:bodyPr wrap="square">
            <a:spAutoFit/>
          </a:bodyPr>
          <a:lstStyle/>
          <a:p>
            <a:r>
              <a:rPr lang="en-US" b="1" i="0" dirty="0">
                <a:solidFill>
                  <a:srgbClr val="000000"/>
                </a:solidFill>
                <a:effectLst/>
                <a:latin typeface="-apple-system"/>
              </a:rPr>
              <a:t>Figure 5.24 </a:t>
            </a:r>
            <a:r>
              <a:rPr lang="en-US" b="0" i="0" dirty="0">
                <a:solidFill>
                  <a:srgbClr val="000000"/>
                </a:solidFill>
                <a:effectLst/>
                <a:latin typeface="-apple-system"/>
              </a:rPr>
              <a:t>Component of UNIX</a:t>
            </a:r>
            <a:endParaRPr lang="en-US" dirty="0"/>
          </a:p>
        </p:txBody>
      </p:sp>
    </p:spTree>
    <p:extLst>
      <p:ext uri="{BB962C8B-B14F-4D97-AF65-F5344CB8AC3E}">
        <p14:creationId xmlns:p14="http://schemas.microsoft.com/office/powerpoint/2010/main" val="269051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96A46-0F81-45FB-A869-95FE602E6A56}"/>
              </a:ext>
            </a:extLst>
          </p:cNvPr>
          <p:cNvSpPr>
            <a:spLocks noGrp="1"/>
          </p:cNvSpPr>
          <p:nvPr>
            <p:ph type="title"/>
          </p:nvPr>
        </p:nvSpPr>
        <p:spPr/>
        <p:txBody>
          <a:bodyPr/>
          <a:lstStyle/>
          <a:p>
            <a:r>
              <a:rPr lang="en-US" dirty="0"/>
              <a:t>A SURVEY OF OPERATING SYSTEMS (WINDOWS)</a:t>
            </a:r>
          </a:p>
        </p:txBody>
      </p:sp>
      <p:sp>
        <p:nvSpPr>
          <p:cNvPr id="3" name="Content Placeholder 2">
            <a:extLst>
              <a:ext uri="{FF2B5EF4-FFF2-40B4-BE49-F238E27FC236}">
                <a16:creationId xmlns:a16="http://schemas.microsoft.com/office/drawing/2014/main" id="{82E87082-D549-46F4-BBEE-B89F1A62C547}"/>
              </a:ext>
            </a:extLst>
          </p:cNvPr>
          <p:cNvSpPr>
            <a:spLocks noGrp="1"/>
          </p:cNvSpPr>
          <p:nvPr>
            <p:ph idx="1"/>
          </p:nvPr>
        </p:nvSpPr>
        <p:spPr>
          <a:xfrm>
            <a:off x="1104900" y="1600200"/>
            <a:ext cx="4991100" cy="4572000"/>
          </a:xfrm>
          <a:ln>
            <a:solidFill>
              <a:schemeClr val="tx1"/>
            </a:solidFill>
          </a:ln>
        </p:spPr>
        <p:txBody>
          <a:bodyPr/>
          <a:lstStyle/>
          <a:p>
            <a:pPr algn="just"/>
            <a:r>
              <a:rPr lang="en-US" sz="1800" b="1" i="0" u="none" strike="noStrike" baseline="0" dirty="0">
                <a:solidFill>
                  <a:srgbClr val="000000"/>
                </a:solidFill>
                <a:latin typeface="Times New Roman" panose="02020603050405020304" pitchFamily="18" charset="0"/>
              </a:rPr>
              <a:t>Windows In the late 1980s Microsoft</a:t>
            </a:r>
            <a:r>
              <a:rPr lang="en-US" sz="1800" b="0" i="0" u="none" strike="noStrike" baseline="0" dirty="0">
                <a:solidFill>
                  <a:srgbClr val="000000"/>
                </a:solidFill>
                <a:latin typeface="Times New Roman" panose="02020603050405020304" pitchFamily="18" charset="0"/>
              </a:rPr>
              <a:t>, under the leadership of Dave Cutler, started development of a new single-user operating system to replace MS-DOS (Microsoft Disk Operating System). </a:t>
            </a:r>
          </a:p>
          <a:p>
            <a:pPr algn="just"/>
            <a:r>
              <a:rPr lang="en-US" sz="1800" b="0" i="0" u="none" strike="noStrike" baseline="0" dirty="0">
                <a:solidFill>
                  <a:srgbClr val="000000"/>
                </a:solidFill>
                <a:latin typeface="Times New Roman" panose="02020603050405020304" pitchFamily="18" charset="0"/>
              </a:rPr>
              <a:t>Several versions of windows are followed, such as Windows NT (NT standing for New Technology), Windows 2000, Windows XP (XP stands for </a:t>
            </a:r>
            <a:r>
              <a:rPr lang="en-US" sz="1800" b="0" i="0" u="none" strike="noStrike" baseline="0" dirty="0" err="1">
                <a:solidFill>
                  <a:srgbClr val="000000"/>
                </a:solidFill>
                <a:latin typeface="Times New Roman" panose="02020603050405020304" pitchFamily="18" charset="0"/>
              </a:rPr>
              <a:t>eXPerience</a:t>
            </a:r>
            <a:r>
              <a:rPr lang="en-US" sz="1800" b="0" i="0" u="none" strike="noStrike" baseline="0" dirty="0">
                <a:solidFill>
                  <a:srgbClr val="000000"/>
                </a:solidFill>
                <a:latin typeface="Times New Roman" panose="02020603050405020304" pitchFamily="18" charset="0"/>
              </a:rPr>
              <a:t> in 2001), Windows 7 (supports the functions for touch-controlled screen and has released this year of 2009), Windows 8/8.1, </a:t>
            </a:r>
            <a:r>
              <a:rPr lang="en-US" sz="1800" b="1" i="0" u="none" strike="noStrike" baseline="0" dirty="0">
                <a:solidFill>
                  <a:srgbClr val="000000"/>
                </a:solidFill>
                <a:latin typeface="Times New Roman" panose="02020603050405020304" pitchFamily="18" charset="0"/>
              </a:rPr>
              <a:t>Windows 10</a:t>
            </a:r>
            <a:r>
              <a:rPr lang="en-US" sz="1800" b="0" i="0" u="none" strike="noStrike" baseline="0" dirty="0">
                <a:solidFill>
                  <a:srgbClr val="000000"/>
                </a:solidFill>
                <a:latin typeface="Times New Roman" panose="02020603050405020304" pitchFamily="18" charset="0"/>
              </a:rPr>
              <a:t>, and so on. </a:t>
            </a:r>
            <a:endParaRPr lang="en-US" dirty="0"/>
          </a:p>
        </p:txBody>
      </p:sp>
      <p:pic>
        <p:nvPicPr>
          <p:cNvPr id="7" name="Picture 6">
            <a:extLst>
              <a:ext uri="{FF2B5EF4-FFF2-40B4-BE49-F238E27FC236}">
                <a16:creationId xmlns:a16="http://schemas.microsoft.com/office/drawing/2014/main" id="{57B8A97F-B882-4A0B-BA81-BAC925F903D8}"/>
              </a:ext>
            </a:extLst>
          </p:cNvPr>
          <p:cNvPicPr>
            <a:picLocks noChangeAspect="1"/>
          </p:cNvPicPr>
          <p:nvPr/>
        </p:nvPicPr>
        <p:blipFill>
          <a:blip r:embed="rId2"/>
          <a:stretch>
            <a:fillRect/>
          </a:stretch>
        </p:blipFill>
        <p:spPr>
          <a:xfrm>
            <a:off x="6918115" y="1600200"/>
            <a:ext cx="3565100" cy="4572000"/>
          </a:xfrm>
          <a:prstGeom prst="rect">
            <a:avLst/>
          </a:prstGeom>
        </p:spPr>
      </p:pic>
      <p:sp>
        <p:nvSpPr>
          <p:cNvPr id="5" name="TextBox 4">
            <a:extLst>
              <a:ext uri="{FF2B5EF4-FFF2-40B4-BE49-F238E27FC236}">
                <a16:creationId xmlns:a16="http://schemas.microsoft.com/office/drawing/2014/main" id="{DF78B361-75F7-4008-91D9-A791C279282E}"/>
              </a:ext>
            </a:extLst>
          </p:cNvPr>
          <p:cNvSpPr txBox="1"/>
          <p:nvPr/>
        </p:nvSpPr>
        <p:spPr>
          <a:xfrm>
            <a:off x="7102967" y="6349753"/>
            <a:ext cx="4924888" cy="369332"/>
          </a:xfrm>
          <a:prstGeom prst="rect">
            <a:avLst/>
          </a:prstGeom>
          <a:noFill/>
        </p:spPr>
        <p:txBody>
          <a:bodyPr wrap="square">
            <a:spAutoFit/>
          </a:bodyPr>
          <a:lstStyle/>
          <a:p>
            <a:r>
              <a:rPr lang="en-US" b="1" i="0" dirty="0">
                <a:solidFill>
                  <a:srgbClr val="000000"/>
                </a:solidFill>
                <a:effectLst/>
                <a:latin typeface="-apple-system"/>
              </a:rPr>
              <a:t>Figure 5.25 </a:t>
            </a:r>
            <a:r>
              <a:rPr lang="en-US" b="0" i="0" dirty="0">
                <a:solidFill>
                  <a:srgbClr val="000000"/>
                </a:solidFill>
                <a:effectLst/>
                <a:latin typeface="-apple-system"/>
              </a:rPr>
              <a:t>Component </a:t>
            </a:r>
            <a:r>
              <a:rPr lang="en-US" b="0" i="0">
                <a:solidFill>
                  <a:srgbClr val="000000"/>
                </a:solidFill>
                <a:effectLst/>
                <a:latin typeface="-apple-system"/>
              </a:rPr>
              <a:t>of Window</a:t>
            </a:r>
            <a:endParaRPr lang="en-US" dirty="0"/>
          </a:p>
        </p:txBody>
      </p:sp>
    </p:spTree>
    <p:extLst>
      <p:ext uri="{BB962C8B-B14F-4D97-AF65-F5344CB8AC3E}">
        <p14:creationId xmlns:p14="http://schemas.microsoft.com/office/powerpoint/2010/main" val="2090174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1-Introduction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3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4991100" cy="4572000"/>
          </a:xfrm>
        </p:spPr>
        <p:txBody>
          <a:bodyPr/>
          <a:lstStyle/>
          <a:p>
            <a:r>
              <a:rPr lang="en-US" sz="1800" b="0" i="0" u="none" strike="noStrike" baseline="0" dirty="0">
                <a:solidFill>
                  <a:srgbClr val="000000"/>
                </a:solidFill>
                <a:latin typeface="Times New Roman" panose="02020603050405020304" pitchFamily="18" charset="0"/>
              </a:rPr>
              <a:t> A computer is a system composed of two major components: hardware and software. Computer hardware is the physical equipment. </a:t>
            </a:r>
          </a:p>
          <a:p>
            <a:r>
              <a:rPr lang="en-US" sz="1800" b="0" i="0" u="none" strike="noStrike" baseline="0" dirty="0">
                <a:solidFill>
                  <a:srgbClr val="000000"/>
                </a:solidFill>
                <a:latin typeface="Times New Roman" panose="02020603050405020304" pitchFamily="18" charset="0"/>
              </a:rPr>
              <a:t>Software is the collection of programs that allows the hardware to do its job</a:t>
            </a:r>
            <a:r>
              <a:rPr lang="en-US" sz="1800" b="0" i="0" u="none" strike="noStrike" baseline="0" dirty="0">
                <a:solidFill>
                  <a:srgbClr val="00B0F0"/>
                </a:solidFill>
                <a:latin typeface="Times New Roman" panose="02020603050405020304" pitchFamily="18" charset="0"/>
              </a:rPr>
              <a:t>. </a:t>
            </a:r>
            <a:r>
              <a:rPr lang="en-US" sz="1800" b="1" i="0" u="none" strike="noStrike" baseline="0" dirty="0">
                <a:solidFill>
                  <a:srgbClr val="00B0F0"/>
                </a:solidFill>
                <a:latin typeface="Times New Roman" panose="02020603050405020304" pitchFamily="18" charset="0"/>
              </a:rPr>
              <a:t>Computer software </a:t>
            </a:r>
            <a:r>
              <a:rPr lang="en-US" sz="1800" b="0" i="0" u="none" strike="noStrike" baseline="0" dirty="0">
                <a:solidFill>
                  <a:srgbClr val="000000"/>
                </a:solidFill>
                <a:latin typeface="Times New Roman" panose="02020603050405020304" pitchFamily="18" charset="0"/>
              </a:rPr>
              <a:t>is divided into </a:t>
            </a:r>
            <a:r>
              <a:rPr lang="en-US" sz="1800" b="1" i="0" u="none" strike="noStrike" baseline="0" dirty="0">
                <a:solidFill>
                  <a:srgbClr val="00B0F0"/>
                </a:solidFill>
                <a:latin typeface="Times New Roman" panose="02020603050405020304" pitchFamily="18" charset="0"/>
              </a:rPr>
              <a:t>two broad categories</a:t>
            </a:r>
            <a:r>
              <a:rPr lang="en-US" sz="1800" b="0" i="0" u="none" strike="noStrike" baseline="0" dirty="0">
                <a:solidFill>
                  <a:srgbClr val="000000"/>
                </a:solidFill>
                <a:latin typeface="Times New Roman" panose="02020603050405020304" pitchFamily="18" charset="0"/>
              </a:rPr>
              <a:t>: the </a:t>
            </a:r>
            <a:r>
              <a:rPr lang="en-US" sz="1800" b="1" i="0" u="none" strike="noStrike" baseline="0" dirty="0">
                <a:solidFill>
                  <a:srgbClr val="FF0000"/>
                </a:solidFill>
                <a:latin typeface="Times New Roman" panose="02020603050405020304" pitchFamily="18" charset="0"/>
              </a:rPr>
              <a:t>operating syste</a:t>
            </a:r>
            <a:r>
              <a:rPr lang="en-US" sz="1800" b="1" i="0" u="none" strike="noStrike" baseline="0" dirty="0">
                <a:solidFill>
                  <a:srgbClr val="000000"/>
                </a:solidFill>
                <a:latin typeface="Times New Roman" panose="02020603050405020304" pitchFamily="18" charset="0"/>
              </a:rPr>
              <a:t>m </a:t>
            </a:r>
            <a:r>
              <a:rPr lang="en-US" sz="1800" b="0" i="0" u="none" strike="noStrike" baseline="0" dirty="0">
                <a:solidFill>
                  <a:srgbClr val="000000"/>
                </a:solidFill>
                <a:latin typeface="Times New Roman" panose="02020603050405020304" pitchFamily="18" charset="0"/>
              </a:rPr>
              <a:t>and </a:t>
            </a:r>
            <a:r>
              <a:rPr lang="en-US" sz="1800" b="1" i="0" u="none" strike="noStrike" baseline="0" dirty="0">
                <a:solidFill>
                  <a:srgbClr val="FF0000"/>
                </a:solidFill>
                <a:latin typeface="Times New Roman" panose="02020603050405020304" pitchFamily="18" charset="0"/>
              </a:rPr>
              <a:t>application programs</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Application programs use the computer hardware to solve users’ problems. The operating system, on the other hand, controls the access to hardware by users</a:t>
            </a:r>
            <a:endParaRPr lang="en-US" dirty="0"/>
          </a:p>
        </p:txBody>
      </p:sp>
      <p:sp>
        <p:nvSpPr>
          <p:cNvPr id="8" name="TextBox 7">
            <a:extLst>
              <a:ext uri="{FF2B5EF4-FFF2-40B4-BE49-F238E27FC236}">
                <a16:creationId xmlns:a16="http://schemas.microsoft.com/office/drawing/2014/main" id="{8161B853-2036-4499-AAB3-808821BB27D2}"/>
              </a:ext>
            </a:extLst>
          </p:cNvPr>
          <p:cNvSpPr txBox="1"/>
          <p:nvPr/>
        </p:nvSpPr>
        <p:spPr>
          <a:xfrm>
            <a:off x="6715496" y="4859333"/>
            <a:ext cx="4212916" cy="400110"/>
          </a:xfrm>
          <a:prstGeom prst="rect">
            <a:avLst/>
          </a:prstGeom>
          <a:noFill/>
        </p:spPr>
        <p:txBody>
          <a:bodyPr wrap="square">
            <a:spAutoFit/>
          </a:bodyPr>
          <a:lstStyle/>
          <a:p>
            <a:r>
              <a:rPr lang="en-US" sz="2000" b="1" i="0" u="none" strike="noStrike" baseline="0" dirty="0">
                <a:solidFill>
                  <a:srgbClr val="000000"/>
                </a:solidFill>
              </a:rPr>
              <a:t>Figure 5.1 </a:t>
            </a:r>
            <a:r>
              <a:rPr lang="en-US" sz="2000" b="0" i="0" u="none" strike="noStrike" baseline="0" dirty="0">
                <a:solidFill>
                  <a:srgbClr val="000000"/>
                </a:solidFill>
              </a:rPr>
              <a:t>Computer syste</a:t>
            </a:r>
            <a:r>
              <a:rPr lang="en-US" sz="2000" dirty="0">
                <a:solidFill>
                  <a:srgbClr val="000000"/>
                </a:solidFill>
              </a:rPr>
              <a:t>m</a:t>
            </a:r>
            <a:endParaRPr lang="en-US" sz="2000" dirty="0"/>
          </a:p>
        </p:txBody>
      </p:sp>
      <p:pic>
        <p:nvPicPr>
          <p:cNvPr id="5" name="Picture 4">
            <a:extLst>
              <a:ext uri="{FF2B5EF4-FFF2-40B4-BE49-F238E27FC236}">
                <a16:creationId xmlns:a16="http://schemas.microsoft.com/office/drawing/2014/main" id="{EA1D6EEB-E7CA-498D-B633-4C55F561D832}"/>
              </a:ext>
            </a:extLst>
          </p:cNvPr>
          <p:cNvPicPr>
            <a:picLocks noChangeAspect="1"/>
          </p:cNvPicPr>
          <p:nvPr/>
        </p:nvPicPr>
        <p:blipFill>
          <a:blip r:embed="rId2"/>
          <a:stretch>
            <a:fillRect/>
          </a:stretch>
        </p:blipFill>
        <p:spPr>
          <a:xfrm>
            <a:off x="6095241" y="1598558"/>
            <a:ext cx="5434627" cy="3260776"/>
          </a:xfrm>
          <a:prstGeom prst="rect">
            <a:avLst/>
          </a:prstGeom>
        </p:spPr>
      </p:pic>
    </p:spTree>
    <p:extLst>
      <p:ext uri="{BB962C8B-B14F-4D97-AF65-F5344CB8AC3E}">
        <p14:creationId xmlns:p14="http://schemas.microsoft.com/office/powerpoint/2010/main" val="394601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Operating System</a:t>
            </a:r>
          </a:p>
        </p:txBody>
      </p:sp>
      <p:sp>
        <p:nvSpPr>
          <p:cNvPr id="3" name="Content Placeholder 2">
            <a:extLst>
              <a:ext uri="{FF2B5EF4-FFF2-40B4-BE49-F238E27FC236}">
                <a16:creationId xmlns:a16="http://schemas.microsoft.com/office/drawing/2014/main" id="{1AC58042-F250-4EB5-9CB1-FF11A3459950}"/>
              </a:ext>
            </a:extLst>
          </p:cNvPr>
          <p:cNvSpPr>
            <a:spLocks noGrp="1"/>
          </p:cNvSpPr>
          <p:nvPr>
            <p:ph idx="1"/>
          </p:nvPr>
        </p:nvSpPr>
        <p:spPr>
          <a:xfrm>
            <a:off x="1104900" y="1600199"/>
            <a:ext cx="4692218" cy="4658558"/>
          </a:xfrm>
          <a:ln>
            <a:solidFill>
              <a:schemeClr val="tx1"/>
            </a:solidFill>
          </a:ln>
        </p:spPr>
        <p:txBody>
          <a:bodyPr>
            <a:normAutofit fontScale="92500" lnSpcReduction="20000"/>
          </a:bodyPr>
          <a:lstStyle/>
          <a:p>
            <a:r>
              <a:rPr lang="en-US" sz="1800" b="0" i="0" u="none" strike="noStrike" baseline="0" dirty="0">
                <a:solidFill>
                  <a:srgbClr val="000000"/>
                </a:solidFill>
                <a:latin typeface="Times New Roman" panose="02020603050405020304" pitchFamily="18" charset="0"/>
              </a:rPr>
              <a:t> An </a:t>
            </a:r>
            <a:r>
              <a:rPr lang="en-US" sz="1800" b="1" i="0" u="none" strike="noStrike" baseline="0" dirty="0">
                <a:solidFill>
                  <a:srgbClr val="000000"/>
                </a:solidFill>
                <a:latin typeface="Times New Roman" panose="02020603050405020304" pitchFamily="18" charset="0"/>
              </a:rPr>
              <a:t>operating system </a:t>
            </a:r>
            <a:r>
              <a:rPr lang="en-US" sz="1800" b="0" i="0" u="none" strike="noStrike" baseline="0" dirty="0">
                <a:solidFill>
                  <a:srgbClr val="000000"/>
                </a:solidFill>
                <a:latin typeface="Times New Roman" panose="02020603050405020304" pitchFamily="18" charset="0"/>
              </a:rPr>
              <a:t>is complex, so it is difficult to give a simple universal definition. Instead, here are some common definitions: </a:t>
            </a:r>
          </a:p>
          <a:p>
            <a:pPr marL="0" indent="0">
              <a:buNone/>
            </a:pPr>
            <a:r>
              <a:rPr lang="en-US" sz="1800" b="0" i="0" u="none" strike="noStrike" baseline="0" dirty="0">
                <a:solidFill>
                  <a:srgbClr val="00B0F0"/>
                </a:solidFill>
                <a:latin typeface="Wingdings" panose="05000000000000000000" pitchFamily="2" charset="2"/>
              </a:rPr>
              <a:t> </a:t>
            </a:r>
            <a:r>
              <a:rPr lang="en-US" sz="1800" b="1" i="0" u="none" strike="noStrike" baseline="0" dirty="0">
                <a:solidFill>
                  <a:srgbClr val="00B0F0"/>
                </a:solidFill>
                <a:latin typeface="Times New Roman" panose="02020603050405020304" pitchFamily="18" charset="0"/>
              </a:rPr>
              <a:t>An operating system is an interface between the hardware of a computer and the user (programs or humans). </a:t>
            </a:r>
            <a:endParaRPr lang="en-US" sz="1800" b="0" i="0" u="none" strike="noStrike" baseline="0" dirty="0">
              <a:solidFill>
                <a:srgbClr val="00B0F0"/>
              </a:solidFill>
              <a:latin typeface="Times New Roman" panose="02020603050405020304" pitchFamily="18" charset="0"/>
            </a:endParaRPr>
          </a:p>
          <a:p>
            <a:pPr marL="0" indent="0" algn="just">
              <a:buNone/>
            </a:pPr>
            <a:r>
              <a:rPr lang="en-US" sz="1800" b="0" i="0" u="none" strike="noStrike" baseline="0" dirty="0">
                <a:solidFill>
                  <a:srgbClr val="00B0F0"/>
                </a:solidFill>
                <a:latin typeface="Wingdings" panose="05000000000000000000" pitchFamily="2" charset="2"/>
              </a:rPr>
              <a:t> </a:t>
            </a:r>
            <a:r>
              <a:rPr lang="en-US" sz="1800" b="1" i="0" u="none" strike="noStrike" baseline="0" dirty="0">
                <a:solidFill>
                  <a:srgbClr val="00B0F0"/>
                </a:solidFill>
                <a:latin typeface="Times New Roman" panose="02020603050405020304" pitchFamily="18" charset="0"/>
              </a:rPr>
              <a:t>An operating system is a program (or a set of programs) that facilitates the execution of other programs. </a:t>
            </a:r>
            <a:endParaRPr lang="en-US" sz="1800" b="0" i="0" u="none" strike="noStrike" baseline="0" dirty="0">
              <a:solidFill>
                <a:srgbClr val="00B0F0"/>
              </a:solidFill>
              <a:latin typeface="Times New Roman" panose="02020603050405020304" pitchFamily="18" charset="0"/>
            </a:endParaRPr>
          </a:p>
          <a:p>
            <a:pPr>
              <a:buFont typeface="Wingdings" panose="05000000000000000000" pitchFamily="2" charset="2"/>
              <a:buChar char="q"/>
            </a:pPr>
            <a:r>
              <a:rPr lang="en-US" sz="1800" b="1" i="0" u="none" strike="noStrike" baseline="0" dirty="0">
                <a:solidFill>
                  <a:srgbClr val="00B0F0"/>
                </a:solidFill>
                <a:latin typeface="Times New Roman" panose="02020603050405020304" pitchFamily="18" charset="0"/>
              </a:rPr>
              <a:t>An operating system acts as a general manager supervising the activity of each component in the computer system. </a:t>
            </a:r>
          </a:p>
          <a:p>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Two major design goals </a:t>
            </a:r>
            <a:r>
              <a:rPr lang="en-US" sz="1800" b="0" i="0" u="none" strike="noStrike" baseline="0" dirty="0">
                <a:solidFill>
                  <a:srgbClr val="000000"/>
                </a:solidFill>
                <a:latin typeface="Times New Roman" panose="02020603050405020304" pitchFamily="18" charset="0"/>
              </a:rPr>
              <a:t>of an operating system are:</a:t>
            </a:r>
          </a:p>
          <a:p>
            <a:pPr marL="0" indent="0">
              <a:buNone/>
            </a:pPr>
            <a:r>
              <a:rPr lang="en-US" sz="1800" b="0" i="0" u="none" strike="noStrike" baseline="0" dirty="0">
                <a:solidFill>
                  <a:srgbClr val="00B0F0"/>
                </a:solidFill>
                <a:latin typeface="MS Mincho" panose="02020609040205080304" pitchFamily="49" charset="-128"/>
              </a:rPr>
              <a:t>❑ </a:t>
            </a:r>
            <a:r>
              <a:rPr lang="en-US" sz="1800" b="1" i="0" u="none" strike="noStrike" baseline="0" dirty="0">
                <a:solidFill>
                  <a:srgbClr val="00B0F0"/>
                </a:solidFill>
                <a:latin typeface="Times New Roman" panose="02020603050405020304" pitchFamily="18" charset="0"/>
              </a:rPr>
              <a:t>Efficient use of hardware. </a:t>
            </a:r>
          </a:p>
          <a:p>
            <a:pPr marL="0" indent="0">
              <a:buNone/>
            </a:pPr>
            <a:r>
              <a:rPr lang="en-US" sz="1800" b="0" i="0" u="none" strike="noStrike" baseline="0" dirty="0">
                <a:solidFill>
                  <a:srgbClr val="00B0F0"/>
                </a:solidFill>
                <a:latin typeface="MS Mincho" panose="02020609040205080304" pitchFamily="49" charset="-128"/>
              </a:rPr>
              <a:t>❑ </a:t>
            </a:r>
            <a:r>
              <a:rPr lang="en-US" sz="1800" b="1" i="0" u="none" strike="noStrike" baseline="0" dirty="0">
                <a:solidFill>
                  <a:srgbClr val="00B0F0"/>
                </a:solidFill>
                <a:latin typeface="Times New Roman" panose="02020603050405020304" pitchFamily="18" charset="0"/>
              </a:rPr>
              <a:t>Ease of use of resources.</a:t>
            </a:r>
            <a:endParaRPr lang="en-US" sz="1800" b="0" i="0" u="none" strike="noStrike" baseline="0" dirty="0">
              <a:solidFill>
                <a:srgbClr val="00B0F0"/>
              </a:solidFill>
              <a:latin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093E19F1-B66B-410E-BDCC-1BBACABBEB89}"/>
              </a:ext>
            </a:extLst>
          </p:cNvPr>
          <p:cNvPicPr>
            <a:picLocks noChangeAspect="1"/>
          </p:cNvPicPr>
          <p:nvPr/>
        </p:nvPicPr>
        <p:blipFill>
          <a:blip r:embed="rId2"/>
          <a:stretch>
            <a:fillRect/>
          </a:stretch>
        </p:blipFill>
        <p:spPr>
          <a:xfrm>
            <a:off x="6096000" y="1600199"/>
            <a:ext cx="5026133" cy="3344663"/>
          </a:xfrm>
          <a:prstGeom prst="rect">
            <a:avLst/>
          </a:prstGeom>
        </p:spPr>
      </p:pic>
      <p:sp>
        <p:nvSpPr>
          <p:cNvPr id="8" name="TextBox 7">
            <a:extLst>
              <a:ext uri="{FF2B5EF4-FFF2-40B4-BE49-F238E27FC236}">
                <a16:creationId xmlns:a16="http://schemas.microsoft.com/office/drawing/2014/main" id="{B4D928B3-3F2F-44DE-9A54-DFC3D1E2AFDA}"/>
              </a:ext>
            </a:extLst>
          </p:cNvPr>
          <p:cNvSpPr txBox="1"/>
          <p:nvPr/>
        </p:nvSpPr>
        <p:spPr>
          <a:xfrm>
            <a:off x="6697741" y="5480770"/>
            <a:ext cx="4212916" cy="400110"/>
          </a:xfrm>
          <a:prstGeom prst="rect">
            <a:avLst/>
          </a:prstGeom>
          <a:noFill/>
        </p:spPr>
        <p:txBody>
          <a:bodyPr wrap="square">
            <a:spAutoFit/>
          </a:bodyPr>
          <a:lstStyle/>
          <a:p>
            <a:r>
              <a:rPr lang="en-US" sz="2000" b="1" i="0" u="none" strike="noStrike" baseline="0" dirty="0">
                <a:solidFill>
                  <a:srgbClr val="000000"/>
                </a:solidFill>
              </a:rPr>
              <a:t>Figure 5.2 O</a:t>
            </a:r>
            <a:r>
              <a:rPr lang="en-US" sz="2000" b="0" i="0" u="none" strike="noStrike" baseline="0" dirty="0">
                <a:solidFill>
                  <a:srgbClr val="000000"/>
                </a:solidFill>
              </a:rPr>
              <a:t>perating systems</a:t>
            </a:r>
            <a:endParaRPr lang="en-US" sz="2000" dirty="0"/>
          </a:p>
        </p:txBody>
      </p:sp>
    </p:spTree>
    <p:extLst>
      <p:ext uri="{BB962C8B-B14F-4D97-AF65-F5344CB8AC3E}">
        <p14:creationId xmlns:p14="http://schemas.microsoft.com/office/powerpoint/2010/main" val="1792383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Bootstrap Process</a:t>
            </a:r>
          </a:p>
        </p:txBody>
      </p:sp>
      <p:sp>
        <p:nvSpPr>
          <p:cNvPr id="3" name="Content Placeholder 2">
            <a:extLst>
              <a:ext uri="{FF2B5EF4-FFF2-40B4-BE49-F238E27FC236}">
                <a16:creationId xmlns:a16="http://schemas.microsoft.com/office/drawing/2014/main" id="{1AC58042-F250-4EB5-9CB1-FF11A3459950}"/>
              </a:ext>
            </a:extLst>
          </p:cNvPr>
          <p:cNvSpPr>
            <a:spLocks noGrp="1"/>
          </p:cNvSpPr>
          <p:nvPr>
            <p:ph idx="1"/>
          </p:nvPr>
        </p:nvSpPr>
        <p:spPr>
          <a:xfrm>
            <a:off x="1104900" y="1600200"/>
            <a:ext cx="4887527" cy="4572000"/>
          </a:xfrm>
          <a:ln>
            <a:solidFill>
              <a:schemeClr val="tx1"/>
            </a:solidFill>
          </a:ln>
        </p:spPr>
        <p:txBody>
          <a:bodyPr>
            <a:normAutofit lnSpcReduction="10000"/>
          </a:bodyPr>
          <a:lstStyle/>
          <a:p>
            <a:r>
              <a:rPr lang="en-US" sz="1800" b="0" i="0" u="none" strike="noStrike" baseline="0" dirty="0">
                <a:solidFill>
                  <a:srgbClr val="000000"/>
                </a:solidFill>
                <a:latin typeface="Times New Roman" panose="02020603050405020304" pitchFamily="18" charset="0"/>
              </a:rPr>
              <a:t>The operating system provides supports for other programs. For example, it is responsible for loading other programs into memory for execution. However, </a:t>
            </a:r>
            <a:r>
              <a:rPr lang="en-US" sz="1800" b="1" i="0" u="none" strike="noStrike" baseline="0" dirty="0">
                <a:solidFill>
                  <a:srgbClr val="000000"/>
                </a:solidFill>
                <a:latin typeface="Times New Roman" panose="02020603050405020304" pitchFamily="18" charset="0"/>
              </a:rPr>
              <a:t>the operating system itself is a program that needs to be loaded into the memory and be run</a:t>
            </a:r>
            <a:r>
              <a:rPr lang="en-US" sz="1800" b="0" i="0" u="none" strike="noStrike" baseline="0" dirty="0">
                <a:solidFill>
                  <a:srgbClr val="000000"/>
                </a:solidFill>
                <a:latin typeface="Times New Roman" panose="02020603050405020304" pitchFamily="18" charset="0"/>
              </a:rPr>
              <a:t>. How is this dilemma solved? </a:t>
            </a:r>
          </a:p>
          <a:p>
            <a:r>
              <a:rPr lang="en-US" sz="1800" b="0" i="0" u="none" strike="noStrike" baseline="0" dirty="0">
                <a:solidFill>
                  <a:srgbClr val="000000"/>
                </a:solidFill>
                <a:latin typeface="Times New Roman" panose="02020603050405020304" pitchFamily="18" charset="0"/>
              </a:rPr>
              <a:t>The solution is a two-stage process. A very small section of memory is made of </a:t>
            </a:r>
            <a:r>
              <a:rPr lang="en-US" sz="1800" b="1" i="0" u="none" strike="noStrike" baseline="0" dirty="0">
                <a:solidFill>
                  <a:srgbClr val="000000"/>
                </a:solidFill>
                <a:latin typeface="Times New Roman" panose="02020603050405020304" pitchFamily="18" charset="0"/>
              </a:rPr>
              <a:t>ROM </a:t>
            </a:r>
            <a:r>
              <a:rPr lang="en-US" sz="1800" b="0" i="0" u="none" strike="noStrike" baseline="0" dirty="0">
                <a:solidFill>
                  <a:srgbClr val="000000"/>
                </a:solidFill>
                <a:latin typeface="Times New Roman" panose="02020603050405020304" pitchFamily="18" charset="0"/>
              </a:rPr>
              <a:t>and holds a small program called the </a:t>
            </a:r>
            <a:r>
              <a:rPr lang="en-US" sz="1800" b="1" i="0" u="none" strike="noStrike" baseline="0" dirty="0">
                <a:solidFill>
                  <a:srgbClr val="000000"/>
                </a:solidFill>
                <a:latin typeface="Times New Roman" panose="02020603050405020304" pitchFamily="18" charset="0"/>
              </a:rPr>
              <a:t>bootstrap program</a:t>
            </a:r>
            <a:r>
              <a:rPr lang="en-US" sz="1800" b="0" i="0" u="none" strike="noStrike" baseline="0" dirty="0">
                <a:solidFill>
                  <a:srgbClr val="000000"/>
                </a:solidFill>
                <a:latin typeface="Times New Roman" panose="02020603050405020304" pitchFamily="18" charset="0"/>
              </a:rPr>
              <a:t>. </a:t>
            </a:r>
          </a:p>
          <a:p>
            <a:r>
              <a:rPr lang="en-US" sz="1800" b="1" i="0" u="none" strike="noStrike" baseline="0" dirty="0">
                <a:solidFill>
                  <a:srgbClr val="000000"/>
                </a:solidFill>
                <a:latin typeface="Times New Roman" panose="02020603050405020304" pitchFamily="18" charset="0"/>
              </a:rPr>
              <a:t>When the computer is turned on, the CPU counter is set to the first instruction of this bootstrap program and executes the instructions in this program</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When loading is done, </a:t>
            </a:r>
            <a:r>
              <a:rPr lang="en-US" sz="1800" b="1" i="0" u="none" strike="noStrike" baseline="0" dirty="0">
                <a:solidFill>
                  <a:srgbClr val="000000"/>
                </a:solidFill>
                <a:latin typeface="Times New Roman" panose="02020603050405020304" pitchFamily="18" charset="0"/>
              </a:rPr>
              <a:t>the program counter is set to the first instruction of the operating system in RAM</a:t>
            </a:r>
            <a:r>
              <a:rPr lang="en-US" sz="1800" b="0" i="0" u="none" strike="noStrike" baseline="0" dirty="0">
                <a:solidFill>
                  <a:srgbClr val="000000"/>
                </a:solidFill>
                <a:latin typeface="Times New Roman" panose="02020603050405020304" pitchFamily="18" charset="0"/>
              </a:rPr>
              <a:t>.</a:t>
            </a:r>
            <a:endParaRPr lang="en-US" dirty="0"/>
          </a:p>
        </p:txBody>
      </p:sp>
      <p:pic>
        <p:nvPicPr>
          <p:cNvPr id="5" name="Picture 4">
            <a:extLst>
              <a:ext uri="{FF2B5EF4-FFF2-40B4-BE49-F238E27FC236}">
                <a16:creationId xmlns:a16="http://schemas.microsoft.com/office/drawing/2014/main" id="{E9FECB62-A530-490D-9BF4-160792191E88}"/>
              </a:ext>
            </a:extLst>
          </p:cNvPr>
          <p:cNvPicPr>
            <a:picLocks noChangeAspect="1"/>
          </p:cNvPicPr>
          <p:nvPr/>
        </p:nvPicPr>
        <p:blipFill>
          <a:blip r:embed="rId2"/>
          <a:stretch>
            <a:fillRect/>
          </a:stretch>
        </p:blipFill>
        <p:spPr>
          <a:xfrm>
            <a:off x="6298310" y="1600200"/>
            <a:ext cx="4829557" cy="2962922"/>
          </a:xfrm>
          <a:prstGeom prst="rect">
            <a:avLst/>
          </a:prstGeom>
        </p:spPr>
      </p:pic>
      <p:sp>
        <p:nvSpPr>
          <p:cNvPr id="6" name="TextBox 5">
            <a:extLst>
              <a:ext uri="{FF2B5EF4-FFF2-40B4-BE49-F238E27FC236}">
                <a16:creationId xmlns:a16="http://schemas.microsoft.com/office/drawing/2014/main" id="{03EBC72D-E0F2-4512-9BD5-8094FFC0B42C}"/>
              </a:ext>
            </a:extLst>
          </p:cNvPr>
          <p:cNvSpPr txBox="1"/>
          <p:nvPr/>
        </p:nvSpPr>
        <p:spPr>
          <a:xfrm>
            <a:off x="6715496" y="4859333"/>
            <a:ext cx="4212916" cy="400110"/>
          </a:xfrm>
          <a:prstGeom prst="rect">
            <a:avLst/>
          </a:prstGeom>
          <a:noFill/>
        </p:spPr>
        <p:txBody>
          <a:bodyPr wrap="square">
            <a:spAutoFit/>
          </a:bodyPr>
          <a:lstStyle/>
          <a:p>
            <a:r>
              <a:rPr lang="en-US" sz="2000" b="1" i="0" u="none" strike="noStrike" baseline="0" dirty="0">
                <a:solidFill>
                  <a:srgbClr val="000000"/>
                </a:solidFill>
              </a:rPr>
              <a:t>Figure 5.3 </a:t>
            </a:r>
            <a:r>
              <a:rPr lang="en-US" sz="2000" b="0" i="0" u="none" strike="noStrike" baseline="0" dirty="0">
                <a:solidFill>
                  <a:srgbClr val="000000"/>
                </a:solidFill>
              </a:rPr>
              <a:t>Bootstrap Process</a:t>
            </a:r>
            <a:endParaRPr lang="en-US" sz="2000" dirty="0"/>
          </a:p>
        </p:txBody>
      </p:sp>
    </p:spTree>
    <p:extLst>
      <p:ext uri="{BB962C8B-B14F-4D97-AF65-F5344CB8AC3E}">
        <p14:creationId xmlns:p14="http://schemas.microsoft.com/office/powerpoint/2010/main" val="1594985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 EVOLUTION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4263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85D4-8775-4775-B3AE-58D51D027711}"/>
              </a:ext>
            </a:extLst>
          </p:cNvPr>
          <p:cNvSpPr>
            <a:spLocks noGrp="1"/>
          </p:cNvSpPr>
          <p:nvPr>
            <p:ph type="title"/>
          </p:nvPr>
        </p:nvSpPr>
        <p:spPr/>
        <p:txBody>
          <a:bodyPr/>
          <a:lstStyle/>
          <a:p>
            <a:r>
              <a:rPr lang="en-US" dirty="0"/>
              <a:t>Overview</a:t>
            </a:r>
          </a:p>
        </p:txBody>
      </p:sp>
      <p:pic>
        <p:nvPicPr>
          <p:cNvPr id="9" name="Content Placeholder 8">
            <a:extLst>
              <a:ext uri="{FF2B5EF4-FFF2-40B4-BE49-F238E27FC236}">
                <a16:creationId xmlns:a16="http://schemas.microsoft.com/office/drawing/2014/main" id="{3A6A02D9-FC17-4634-9552-379DC44FE500}"/>
              </a:ext>
            </a:extLst>
          </p:cNvPr>
          <p:cNvPicPr>
            <a:picLocks noGrp="1" noChangeAspect="1"/>
          </p:cNvPicPr>
          <p:nvPr>
            <p:ph idx="1"/>
          </p:nvPr>
        </p:nvPicPr>
        <p:blipFill>
          <a:blip r:embed="rId2"/>
          <a:stretch>
            <a:fillRect/>
          </a:stretch>
        </p:blipFill>
        <p:spPr>
          <a:xfrm>
            <a:off x="3203438" y="1529179"/>
            <a:ext cx="5783605" cy="4572000"/>
          </a:xfrm>
        </p:spPr>
      </p:pic>
      <p:sp>
        <p:nvSpPr>
          <p:cNvPr id="4" name="TextBox 3">
            <a:extLst>
              <a:ext uri="{FF2B5EF4-FFF2-40B4-BE49-F238E27FC236}">
                <a16:creationId xmlns:a16="http://schemas.microsoft.com/office/drawing/2014/main" id="{BA8C87DD-9348-4355-BD28-C7EE94C2AAA9}"/>
              </a:ext>
            </a:extLst>
          </p:cNvPr>
          <p:cNvSpPr txBox="1"/>
          <p:nvPr/>
        </p:nvSpPr>
        <p:spPr>
          <a:xfrm>
            <a:off x="3519534" y="6257141"/>
            <a:ext cx="7275712" cy="400110"/>
          </a:xfrm>
          <a:prstGeom prst="rect">
            <a:avLst/>
          </a:prstGeom>
          <a:noFill/>
        </p:spPr>
        <p:txBody>
          <a:bodyPr wrap="square">
            <a:spAutoFit/>
          </a:bodyPr>
          <a:lstStyle/>
          <a:p>
            <a:r>
              <a:rPr lang="en-US" sz="2000" i="0" u="none" strike="noStrike" baseline="0" dirty="0">
                <a:solidFill>
                  <a:srgbClr val="000000"/>
                </a:solidFill>
              </a:rPr>
              <a:t>Figure 5.3 Evolution of Operating systems</a:t>
            </a:r>
            <a:endParaRPr lang="en-US" sz="2000" dirty="0"/>
          </a:p>
        </p:txBody>
      </p:sp>
    </p:spTree>
    <p:extLst>
      <p:ext uri="{BB962C8B-B14F-4D97-AF65-F5344CB8AC3E}">
        <p14:creationId xmlns:p14="http://schemas.microsoft.com/office/powerpoint/2010/main" val="129146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6503</TotalTime>
  <Words>2212</Words>
  <Application>Microsoft Office PowerPoint</Application>
  <PresentationFormat>Widescreen</PresentationFormat>
  <Paragraphs>166</Paragraphs>
  <Slides>33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MS Mincho</vt:lpstr>
      <vt:lpstr>-apple-system</vt:lpstr>
      <vt:lpstr>Arial</vt:lpstr>
      <vt:lpstr>Euphemia</vt:lpstr>
      <vt:lpstr>Plantagenet Cherokee</vt:lpstr>
      <vt:lpstr>Times New Roman</vt:lpstr>
      <vt:lpstr>Wingdings</vt:lpstr>
      <vt:lpstr>Academic Literature 16x9</vt:lpstr>
      <vt:lpstr>5. Operating System</vt:lpstr>
      <vt:lpstr>Content</vt:lpstr>
      <vt:lpstr>Objectives</vt:lpstr>
      <vt:lpstr>1-Introduction</vt:lpstr>
      <vt:lpstr>1. Introduction</vt:lpstr>
      <vt:lpstr>Operating System</vt:lpstr>
      <vt:lpstr>Bootstrap Process</vt:lpstr>
      <vt:lpstr>2 - EVOLUTION</vt:lpstr>
      <vt:lpstr>Overview</vt:lpstr>
      <vt:lpstr>Batch systems </vt:lpstr>
      <vt:lpstr>Time-sharing systems </vt:lpstr>
      <vt:lpstr>Personal systems </vt:lpstr>
      <vt:lpstr>Parallel systems </vt:lpstr>
      <vt:lpstr>Distributed systems </vt:lpstr>
      <vt:lpstr>Real-time systems </vt:lpstr>
      <vt:lpstr>3- Components of OS</vt:lpstr>
      <vt:lpstr>Introduction</vt:lpstr>
      <vt:lpstr>3.1 User interface</vt:lpstr>
      <vt:lpstr>3.2 Memory manager </vt:lpstr>
      <vt:lpstr>Monoprogramming</vt:lpstr>
      <vt:lpstr>Multiprogramming</vt:lpstr>
      <vt:lpstr>Categories of multiprogramming</vt:lpstr>
      <vt:lpstr>Categories of multiprogramming (cont)</vt:lpstr>
      <vt:lpstr>Virtual memory</vt:lpstr>
      <vt:lpstr>3.3 Process manager</vt:lpstr>
      <vt:lpstr>State diagrams &amp; Queuing</vt:lpstr>
      <vt:lpstr>Process synchronization</vt:lpstr>
      <vt:lpstr>Process synchronization (cont)</vt:lpstr>
      <vt:lpstr>3.4 Device manager</vt:lpstr>
      <vt:lpstr>3.5 File manager</vt:lpstr>
      <vt:lpstr>A SURVEY OF OPERATING SYSTEMS (UNIX)</vt:lpstr>
      <vt:lpstr>A SURVEY OF OPERATING SYSTEMS (LINUX)</vt:lpstr>
      <vt:lpstr>A SURVEY OF OPERATING SYSTEMS (WINDOWS)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Đinh Gia Bảo</cp:lastModifiedBy>
  <cp:revision>372</cp:revision>
  <dcterms:created xsi:type="dcterms:W3CDTF">2021-08-24T09:33:39Z</dcterms:created>
  <dcterms:modified xsi:type="dcterms:W3CDTF">2023-03-27T07:17:20Z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