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57" r:id="rId6"/>
    <p:sldId id="269" r:id="rId7"/>
    <p:sldId id="392" r:id="rId8"/>
    <p:sldId id="339" r:id="rId9"/>
    <p:sldId id="281" r:id="rId10"/>
    <p:sldId id="382" r:id="rId11"/>
    <p:sldId id="340" r:id="rId12"/>
    <p:sldId id="383" r:id="rId13"/>
    <p:sldId id="275" r:id="rId14"/>
    <p:sldId id="384" r:id="rId15"/>
    <p:sldId id="386" r:id="rId16"/>
    <p:sldId id="389" r:id="rId17"/>
    <p:sldId id="387" r:id="rId18"/>
    <p:sldId id="346" r:id="rId19"/>
    <p:sldId id="385" r:id="rId20"/>
    <p:sldId id="395" r:id="rId21"/>
    <p:sldId id="393" r:id="rId22"/>
    <p:sldId id="394" r:id="rId23"/>
    <p:sldId id="353" r:id="rId24"/>
    <p:sldId id="388" r:id="rId25"/>
    <p:sldId id="396" r:id="rId26"/>
    <p:sldId id="397" r:id="rId27"/>
    <p:sldId id="354" r:id="rId28"/>
    <p:sldId id="391" r:id="rId29"/>
    <p:sldId id="390"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showGuides="1">
      <p:cViewPr varScale="1">
        <p:scale>
          <a:sx n="86" d="100"/>
          <a:sy n="86" d="100"/>
        </p:scale>
        <p:origin x="586" y="6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9/5/2021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9/5/2021</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9/5/2021</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9/5/2021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9/5/2021</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9/5/2021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9/5/2021</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9/5/2021</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9/5/2021</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9/5/2021</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9/5/2021</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12. Security and Ethical Issues</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t>
            </a:r>
            <a:r>
              <a:rPr lang="de-DE" dirty="0"/>
              <a:t>CONFIDENTIALITY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Symmetric-key ciphers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96962"/>
          </a:xfrm>
        </p:spPr>
        <p:txBody>
          <a:bodyPr>
            <a:normAutofit/>
          </a:bodyPr>
          <a:lstStyle/>
          <a:p>
            <a:pPr algn="just"/>
            <a:r>
              <a:rPr lang="en-US" b="0" i="0" u="none" strike="noStrike" baseline="0" dirty="0"/>
              <a:t>A symmetric-key cipher uses the same key for both encryption and decryption, and the key can be used for bidirectional communication, which is why it is called symmetric. Figure 16.2 shows the general idea behind a symmetric-key cipher.</a:t>
            </a:r>
            <a:endParaRPr lang="en-US" altLang="en-US" b="1" dirty="0">
              <a:solidFill>
                <a:srgbClr val="00B0F0"/>
              </a:solidFill>
            </a:endParaRPr>
          </a:p>
        </p:txBody>
      </p:sp>
      <p:pic>
        <p:nvPicPr>
          <p:cNvPr id="5" name="Picture 4">
            <a:extLst>
              <a:ext uri="{FF2B5EF4-FFF2-40B4-BE49-F238E27FC236}">
                <a16:creationId xmlns:a16="http://schemas.microsoft.com/office/drawing/2014/main" id="{238DCE81-EA94-4E2A-A3F8-B3A7742FF6E0}"/>
              </a:ext>
            </a:extLst>
          </p:cNvPr>
          <p:cNvPicPr>
            <a:picLocks noChangeAspect="1"/>
          </p:cNvPicPr>
          <p:nvPr/>
        </p:nvPicPr>
        <p:blipFill>
          <a:blip r:embed="rId2"/>
          <a:stretch>
            <a:fillRect/>
          </a:stretch>
        </p:blipFill>
        <p:spPr>
          <a:xfrm>
            <a:off x="2116176" y="2814790"/>
            <a:ext cx="7959648" cy="2937939"/>
          </a:xfrm>
          <a:prstGeom prst="rect">
            <a:avLst/>
          </a:prstGeom>
        </p:spPr>
      </p:pic>
      <p:sp>
        <p:nvSpPr>
          <p:cNvPr id="7" name="TextBox 6">
            <a:extLst>
              <a:ext uri="{FF2B5EF4-FFF2-40B4-BE49-F238E27FC236}">
                <a16:creationId xmlns:a16="http://schemas.microsoft.com/office/drawing/2014/main" id="{7E168C60-5251-4354-8F35-B50B2DACA18F}"/>
              </a:ext>
            </a:extLst>
          </p:cNvPr>
          <p:cNvSpPr txBox="1"/>
          <p:nvPr/>
        </p:nvSpPr>
        <p:spPr>
          <a:xfrm>
            <a:off x="3162670" y="6078530"/>
            <a:ext cx="6094520" cy="369332"/>
          </a:xfrm>
          <a:prstGeom prst="rect">
            <a:avLst/>
          </a:prstGeom>
          <a:noFill/>
        </p:spPr>
        <p:txBody>
          <a:bodyPr wrap="square">
            <a:spAutoFit/>
          </a:bodyPr>
          <a:lstStyle/>
          <a:p>
            <a:r>
              <a:rPr lang="en-US" b="1" dirty="0"/>
              <a:t>Figure 12.2 </a:t>
            </a:r>
            <a:r>
              <a:rPr lang="en-US" dirty="0"/>
              <a:t>General idea of a symmetric-key cipher</a:t>
            </a:r>
          </a:p>
        </p:txBody>
      </p:sp>
    </p:spTree>
    <p:extLst>
      <p:ext uri="{BB962C8B-B14F-4D97-AF65-F5344CB8AC3E}">
        <p14:creationId xmlns:p14="http://schemas.microsoft.com/office/powerpoint/2010/main" val="166215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EC59-F05A-45E1-91D6-32802285344E}"/>
              </a:ext>
            </a:extLst>
          </p:cNvPr>
          <p:cNvSpPr>
            <a:spLocks noGrp="1"/>
          </p:cNvSpPr>
          <p:nvPr>
            <p:ph type="title"/>
          </p:nvPr>
        </p:nvSpPr>
        <p:spPr/>
        <p:txBody>
          <a:bodyPr/>
          <a:lstStyle/>
          <a:p>
            <a:r>
              <a:rPr lang="en-US" dirty="0"/>
              <a:t>2. Asymmetric-key ciphers</a:t>
            </a:r>
          </a:p>
        </p:txBody>
      </p:sp>
      <p:sp>
        <p:nvSpPr>
          <p:cNvPr id="3" name="Content Placeholder 2">
            <a:extLst>
              <a:ext uri="{FF2B5EF4-FFF2-40B4-BE49-F238E27FC236}">
                <a16:creationId xmlns:a16="http://schemas.microsoft.com/office/drawing/2014/main" id="{37ED04B6-4678-448B-9DA6-791AFFD256D8}"/>
              </a:ext>
            </a:extLst>
          </p:cNvPr>
          <p:cNvSpPr>
            <a:spLocks noGrp="1"/>
          </p:cNvSpPr>
          <p:nvPr>
            <p:ph idx="1"/>
          </p:nvPr>
        </p:nvSpPr>
        <p:spPr>
          <a:xfrm>
            <a:off x="1104900" y="1600200"/>
            <a:ext cx="9982200" cy="5075808"/>
          </a:xfrm>
        </p:spPr>
        <p:txBody>
          <a:bodyPr>
            <a:normAutofit/>
          </a:bodyPr>
          <a:lstStyle/>
          <a:p>
            <a:r>
              <a:rPr lang="en-US" dirty="0"/>
              <a:t>Symmetric- and asymmetric-key ciphers will exist in parallel and continue to serve the community. </a:t>
            </a:r>
          </a:p>
          <a:p>
            <a:pPr algn="l"/>
            <a:r>
              <a:rPr lang="en-US" b="0" i="0" u="none" strike="noStrike" baseline="0" dirty="0"/>
              <a:t>In symmetric-key cryptography, the secret must be shared between two persons. In asymmetric-key cryptography, the secret is personal (unshared); each person creates and keeps his or her own secret.</a:t>
            </a:r>
          </a:p>
          <a:p>
            <a:pPr algn="l"/>
            <a:r>
              <a:rPr lang="en-US" dirty="0"/>
              <a:t>Compare between two system :</a:t>
            </a:r>
          </a:p>
          <a:p>
            <a:pPr algn="l"/>
            <a:endParaRPr lang="en-US" dirty="0"/>
          </a:p>
          <a:p>
            <a:pPr algn="l"/>
            <a:r>
              <a:rPr lang="en-US" dirty="0"/>
              <a:t>And</a:t>
            </a:r>
          </a:p>
          <a:p>
            <a:pPr algn="l"/>
            <a:endParaRPr lang="en-US" dirty="0"/>
          </a:p>
        </p:txBody>
      </p:sp>
      <p:pic>
        <p:nvPicPr>
          <p:cNvPr id="5" name="Picture 4">
            <a:extLst>
              <a:ext uri="{FF2B5EF4-FFF2-40B4-BE49-F238E27FC236}">
                <a16:creationId xmlns:a16="http://schemas.microsoft.com/office/drawing/2014/main" id="{463DB752-541B-4B6F-AAAE-52099A2C0D30}"/>
              </a:ext>
            </a:extLst>
          </p:cNvPr>
          <p:cNvPicPr>
            <a:picLocks noChangeAspect="1"/>
          </p:cNvPicPr>
          <p:nvPr/>
        </p:nvPicPr>
        <p:blipFill>
          <a:blip r:embed="rId2"/>
          <a:stretch>
            <a:fillRect/>
          </a:stretch>
        </p:blipFill>
        <p:spPr>
          <a:xfrm>
            <a:off x="2756468" y="3768666"/>
            <a:ext cx="7290859" cy="738875"/>
          </a:xfrm>
          <a:prstGeom prst="rect">
            <a:avLst/>
          </a:prstGeom>
        </p:spPr>
      </p:pic>
      <p:pic>
        <p:nvPicPr>
          <p:cNvPr id="7" name="Picture 6">
            <a:extLst>
              <a:ext uri="{FF2B5EF4-FFF2-40B4-BE49-F238E27FC236}">
                <a16:creationId xmlns:a16="http://schemas.microsoft.com/office/drawing/2014/main" id="{B45EDDE5-6E7E-41F4-8AD1-4EC6159E4E7E}"/>
              </a:ext>
            </a:extLst>
          </p:cNvPr>
          <p:cNvPicPr>
            <a:picLocks noChangeAspect="1"/>
          </p:cNvPicPr>
          <p:nvPr/>
        </p:nvPicPr>
        <p:blipFill>
          <a:blip r:embed="rId3"/>
          <a:stretch>
            <a:fillRect/>
          </a:stretch>
        </p:blipFill>
        <p:spPr>
          <a:xfrm>
            <a:off x="1815869" y="5052275"/>
            <a:ext cx="9172059" cy="878007"/>
          </a:xfrm>
          <a:prstGeom prst="rect">
            <a:avLst/>
          </a:prstGeom>
        </p:spPr>
      </p:pic>
    </p:spTree>
    <p:extLst>
      <p:ext uri="{BB962C8B-B14F-4D97-AF65-F5344CB8AC3E}">
        <p14:creationId xmlns:p14="http://schemas.microsoft.com/office/powerpoint/2010/main" val="6769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20CB-C310-4864-9299-7B20186F784F}"/>
              </a:ext>
            </a:extLst>
          </p:cNvPr>
          <p:cNvSpPr>
            <a:spLocks noGrp="1"/>
          </p:cNvSpPr>
          <p:nvPr>
            <p:ph type="title"/>
          </p:nvPr>
        </p:nvSpPr>
        <p:spPr/>
        <p:txBody>
          <a:bodyPr/>
          <a:lstStyle/>
          <a:p>
            <a:r>
              <a:rPr lang="en-US" dirty="0"/>
              <a:t>3. General idea</a:t>
            </a:r>
          </a:p>
        </p:txBody>
      </p:sp>
      <p:sp>
        <p:nvSpPr>
          <p:cNvPr id="3" name="Content Placeholder 2">
            <a:extLst>
              <a:ext uri="{FF2B5EF4-FFF2-40B4-BE49-F238E27FC236}">
                <a16:creationId xmlns:a16="http://schemas.microsoft.com/office/drawing/2014/main" id="{EE564CC9-EC6D-4A9F-88B7-A2FC47A90629}"/>
              </a:ext>
            </a:extLst>
          </p:cNvPr>
          <p:cNvSpPr>
            <a:spLocks noGrp="1"/>
          </p:cNvSpPr>
          <p:nvPr>
            <p:ph idx="1"/>
          </p:nvPr>
        </p:nvSpPr>
        <p:spPr>
          <a:xfrm>
            <a:off x="1104900" y="1600200"/>
            <a:ext cx="9982200" cy="983202"/>
          </a:xfrm>
        </p:spPr>
        <p:txBody>
          <a:bodyPr/>
          <a:lstStyle/>
          <a:p>
            <a:r>
              <a:rPr lang="en-US" dirty="0"/>
              <a:t>Figure 12.3 shows the general idea of </a:t>
            </a:r>
            <a:r>
              <a:rPr lang="en-US" b="1" dirty="0">
                <a:solidFill>
                  <a:srgbClr val="00B0F0"/>
                </a:solidFill>
              </a:rPr>
              <a:t>asymmetric-key cryptography </a:t>
            </a:r>
            <a:r>
              <a:rPr lang="en-US" dirty="0"/>
              <a:t>as used for </a:t>
            </a:r>
            <a:r>
              <a:rPr lang="en-US" b="1" dirty="0">
                <a:solidFill>
                  <a:srgbClr val="FF0000"/>
                </a:solidFill>
              </a:rPr>
              <a:t>encipherment</a:t>
            </a:r>
            <a:r>
              <a:rPr lang="en-US" dirty="0"/>
              <a:t>.</a:t>
            </a:r>
          </a:p>
        </p:txBody>
      </p:sp>
      <p:pic>
        <p:nvPicPr>
          <p:cNvPr id="5" name="Picture 4">
            <a:extLst>
              <a:ext uri="{FF2B5EF4-FFF2-40B4-BE49-F238E27FC236}">
                <a16:creationId xmlns:a16="http://schemas.microsoft.com/office/drawing/2014/main" id="{6409E7C2-0264-49AF-B517-E255C08385C4}"/>
              </a:ext>
            </a:extLst>
          </p:cNvPr>
          <p:cNvPicPr>
            <a:picLocks noChangeAspect="1"/>
          </p:cNvPicPr>
          <p:nvPr/>
        </p:nvPicPr>
        <p:blipFill>
          <a:blip r:embed="rId2"/>
          <a:stretch>
            <a:fillRect/>
          </a:stretch>
        </p:blipFill>
        <p:spPr>
          <a:xfrm>
            <a:off x="1984887" y="2445799"/>
            <a:ext cx="7564679" cy="2812001"/>
          </a:xfrm>
          <a:prstGeom prst="rect">
            <a:avLst/>
          </a:prstGeom>
        </p:spPr>
      </p:pic>
      <p:sp>
        <p:nvSpPr>
          <p:cNvPr id="7" name="TextBox 6">
            <a:extLst>
              <a:ext uri="{FF2B5EF4-FFF2-40B4-BE49-F238E27FC236}">
                <a16:creationId xmlns:a16="http://schemas.microsoft.com/office/drawing/2014/main" id="{763C8184-CC62-403D-BF93-BF70F0B6383F}"/>
              </a:ext>
            </a:extLst>
          </p:cNvPr>
          <p:cNvSpPr txBox="1"/>
          <p:nvPr/>
        </p:nvSpPr>
        <p:spPr>
          <a:xfrm>
            <a:off x="2616894" y="5734067"/>
            <a:ext cx="7453844" cy="369332"/>
          </a:xfrm>
          <a:prstGeom prst="rect">
            <a:avLst/>
          </a:prstGeom>
          <a:noFill/>
        </p:spPr>
        <p:txBody>
          <a:bodyPr wrap="square">
            <a:spAutoFit/>
          </a:bodyPr>
          <a:lstStyle/>
          <a:p>
            <a:r>
              <a:rPr lang="en-US" b="1" dirty="0"/>
              <a:t>Figure 12.3 </a:t>
            </a:r>
            <a:r>
              <a:rPr lang="en-US" dirty="0"/>
              <a:t>General idea of asymmetric-key cryptosystem</a:t>
            </a:r>
          </a:p>
        </p:txBody>
      </p:sp>
    </p:spTree>
    <p:extLst>
      <p:ext uri="{BB962C8B-B14F-4D97-AF65-F5344CB8AC3E}">
        <p14:creationId xmlns:p14="http://schemas.microsoft.com/office/powerpoint/2010/main" val="337042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822-BED5-4CBA-95F8-7258E823290D}"/>
              </a:ext>
            </a:extLst>
          </p:cNvPr>
          <p:cNvSpPr>
            <a:spLocks noGrp="1"/>
          </p:cNvSpPr>
          <p:nvPr>
            <p:ph type="title"/>
          </p:nvPr>
        </p:nvSpPr>
        <p:spPr/>
        <p:txBody>
          <a:bodyPr/>
          <a:lstStyle/>
          <a:p>
            <a:r>
              <a:rPr lang="en-US" dirty="0"/>
              <a:t>R4. SA cryptosystem</a:t>
            </a:r>
          </a:p>
        </p:txBody>
      </p:sp>
      <p:sp>
        <p:nvSpPr>
          <p:cNvPr id="3" name="Content Placeholder 2">
            <a:extLst>
              <a:ext uri="{FF2B5EF4-FFF2-40B4-BE49-F238E27FC236}">
                <a16:creationId xmlns:a16="http://schemas.microsoft.com/office/drawing/2014/main" id="{068EA0ED-F28F-4577-991F-A66839A4729E}"/>
              </a:ext>
            </a:extLst>
          </p:cNvPr>
          <p:cNvSpPr>
            <a:spLocks noGrp="1"/>
          </p:cNvSpPr>
          <p:nvPr>
            <p:ph idx="1"/>
          </p:nvPr>
        </p:nvSpPr>
        <p:spPr>
          <a:xfrm>
            <a:off x="1104900" y="1600200"/>
            <a:ext cx="9982200" cy="1720049"/>
          </a:xfrm>
        </p:spPr>
        <p:txBody>
          <a:bodyPr/>
          <a:lstStyle/>
          <a:p>
            <a:r>
              <a:rPr lang="en-US" dirty="0"/>
              <a:t>Although there are several asymmetric-key cryptosystems, one of the common public-key algorithms is the RSA cryptosystem, named for its inventors (Rivest, Shamir, and Adleman).</a:t>
            </a:r>
          </a:p>
          <a:p>
            <a:r>
              <a:rPr lang="en-US" dirty="0"/>
              <a:t>RSA uses two exponents, e and d, where </a:t>
            </a:r>
            <a:r>
              <a:rPr lang="en-US" b="1" dirty="0">
                <a:solidFill>
                  <a:srgbClr val="00B0F0"/>
                </a:solidFill>
              </a:rPr>
              <a:t>e is public </a:t>
            </a:r>
            <a:r>
              <a:rPr lang="en-US" dirty="0"/>
              <a:t>and </a:t>
            </a:r>
            <a:r>
              <a:rPr lang="en-US" b="1" dirty="0">
                <a:solidFill>
                  <a:srgbClr val="00B0F0"/>
                </a:solidFill>
              </a:rPr>
              <a:t>d is private</a:t>
            </a:r>
          </a:p>
        </p:txBody>
      </p:sp>
      <p:pic>
        <p:nvPicPr>
          <p:cNvPr id="5" name="Picture 4">
            <a:extLst>
              <a:ext uri="{FF2B5EF4-FFF2-40B4-BE49-F238E27FC236}">
                <a16:creationId xmlns:a16="http://schemas.microsoft.com/office/drawing/2014/main" id="{101F8DD2-A498-40D7-8706-C7978BE2D79A}"/>
              </a:ext>
            </a:extLst>
          </p:cNvPr>
          <p:cNvPicPr>
            <a:picLocks noChangeAspect="1"/>
          </p:cNvPicPr>
          <p:nvPr/>
        </p:nvPicPr>
        <p:blipFill>
          <a:blip r:embed="rId2"/>
          <a:stretch>
            <a:fillRect/>
          </a:stretch>
        </p:blipFill>
        <p:spPr>
          <a:xfrm>
            <a:off x="2759025" y="3320249"/>
            <a:ext cx="6118645" cy="2557398"/>
          </a:xfrm>
          <a:prstGeom prst="rect">
            <a:avLst/>
          </a:prstGeom>
        </p:spPr>
      </p:pic>
      <p:sp>
        <p:nvSpPr>
          <p:cNvPr id="7" name="TextBox 6">
            <a:extLst>
              <a:ext uri="{FF2B5EF4-FFF2-40B4-BE49-F238E27FC236}">
                <a16:creationId xmlns:a16="http://schemas.microsoft.com/office/drawing/2014/main" id="{29E304B4-8B3D-49CA-8E59-B7353135E154}"/>
              </a:ext>
            </a:extLst>
          </p:cNvPr>
          <p:cNvSpPr txBox="1"/>
          <p:nvPr/>
        </p:nvSpPr>
        <p:spPr>
          <a:xfrm>
            <a:off x="2301535" y="6133201"/>
            <a:ext cx="7250837" cy="369332"/>
          </a:xfrm>
          <a:prstGeom prst="rect">
            <a:avLst/>
          </a:prstGeom>
          <a:noFill/>
        </p:spPr>
        <p:txBody>
          <a:bodyPr wrap="square">
            <a:spAutoFit/>
          </a:bodyPr>
          <a:lstStyle/>
          <a:p>
            <a:r>
              <a:rPr lang="en-US" b="1" dirty="0"/>
              <a:t>Figure 12.4 </a:t>
            </a:r>
            <a:r>
              <a:rPr lang="en-US" dirty="0"/>
              <a:t>Encryption, decryption, and key generation in RSA</a:t>
            </a:r>
          </a:p>
        </p:txBody>
      </p:sp>
    </p:spTree>
    <p:extLst>
      <p:ext uri="{BB962C8B-B14F-4D97-AF65-F5344CB8AC3E}">
        <p14:creationId xmlns:p14="http://schemas.microsoft.com/office/powerpoint/2010/main" val="26219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Ethical Principles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ETHICAL PRINCIPLES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409330"/>
          </a:xfrm>
        </p:spPr>
        <p:txBody>
          <a:bodyPr>
            <a:normAutofit/>
          </a:bodyPr>
          <a:lstStyle/>
          <a:p>
            <a:pPr algn="l"/>
            <a:r>
              <a:rPr lang="en-US" sz="1800" b="0" i="0" u="none" strike="noStrike" baseline="0" dirty="0">
                <a:latin typeface="BerlingLTStd-Roman"/>
              </a:rPr>
              <a:t>One of the ways to evaluate our responsibility towards the rest of the world when using a computer is to base our decisions on ethics. </a:t>
            </a:r>
          </a:p>
          <a:p>
            <a:pPr algn="l"/>
            <a:r>
              <a:rPr lang="en-US" sz="1800" b="0" i="0" u="none" strike="noStrike" baseline="0" dirty="0">
                <a:latin typeface="BerlingLTStd-Roman"/>
              </a:rPr>
              <a:t>Ethics is a very complex subject that would take several books to describe in detail. In this chapter, we discuss only three principles that can be related to our goal, shown in Figure </a:t>
            </a:r>
            <a:r>
              <a:rPr lang="en-US" sz="1800" dirty="0">
                <a:latin typeface="BerlingLTStd-Roman"/>
              </a:rPr>
              <a:t>12</a:t>
            </a:r>
            <a:r>
              <a:rPr lang="en-US" sz="1800" b="0" i="0" u="none" strike="noStrike" baseline="0" dirty="0">
                <a:latin typeface="BerlingLTStd-Roman"/>
              </a:rPr>
              <a:t>.5.</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id="{E6E4EE68-39B9-4A70-9763-7F6D0B1E21F3}"/>
              </a:ext>
            </a:extLst>
          </p:cNvPr>
          <p:cNvPicPr>
            <a:picLocks noChangeAspect="1"/>
          </p:cNvPicPr>
          <p:nvPr/>
        </p:nvPicPr>
        <p:blipFill>
          <a:blip r:embed="rId2"/>
          <a:stretch>
            <a:fillRect/>
          </a:stretch>
        </p:blipFill>
        <p:spPr>
          <a:xfrm>
            <a:off x="3416944" y="3171548"/>
            <a:ext cx="4493224" cy="1728926"/>
          </a:xfrm>
          <a:prstGeom prst="rect">
            <a:avLst/>
          </a:prstGeom>
        </p:spPr>
      </p:pic>
      <p:sp>
        <p:nvSpPr>
          <p:cNvPr id="7" name="TextBox 6">
            <a:extLst>
              <a:ext uri="{FF2B5EF4-FFF2-40B4-BE49-F238E27FC236}">
                <a16:creationId xmlns:a16="http://schemas.microsoft.com/office/drawing/2014/main" id="{96F50687-6BA6-45B1-8C6A-09BDAF3190E7}"/>
              </a:ext>
            </a:extLst>
          </p:cNvPr>
          <p:cNvSpPr txBox="1"/>
          <p:nvPr/>
        </p:nvSpPr>
        <p:spPr>
          <a:xfrm>
            <a:off x="3269202" y="5257800"/>
            <a:ext cx="6094520" cy="369332"/>
          </a:xfrm>
          <a:prstGeom prst="rect">
            <a:avLst/>
          </a:prstGeom>
          <a:noFill/>
        </p:spPr>
        <p:txBody>
          <a:bodyPr wrap="square">
            <a:spAutoFit/>
          </a:bodyPr>
          <a:lstStyle/>
          <a:p>
            <a:r>
              <a:rPr lang="en-US" b="1" dirty="0"/>
              <a:t>Figure 12.5 </a:t>
            </a:r>
            <a:r>
              <a:rPr lang="en-US" dirty="0"/>
              <a:t>Three main principles of ethics</a:t>
            </a:r>
          </a:p>
        </p:txBody>
      </p:sp>
    </p:spTree>
    <p:extLst>
      <p:ext uri="{BB962C8B-B14F-4D97-AF65-F5344CB8AC3E}">
        <p14:creationId xmlns:p14="http://schemas.microsoft.com/office/powerpoint/2010/main" val="265748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65E8-41F8-4C9E-863D-A7F416D9F022}"/>
              </a:ext>
            </a:extLst>
          </p:cNvPr>
          <p:cNvSpPr>
            <a:spLocks noGrp="1"/>
          </p:cNvSpPr>
          <p:nvPr>
            <p:ph type="title"/>
          </p:nvPr>
        </p:nvSpPr>
        <p:spPr/>
        <p:txBody>
          <a:bodyPr/>
          <a:lstStyle/>
          <a:p>
            <a:r>
              <a:rPr lang="en-US" dirty="0"/>
              <a:t>2. Moral rules</a:t>
            </a:r>
          </a:p>
        </p:txBody>
      </p:sp>
      <p:sp>
        <p:nvSpPr>
          <p:cNvPr id="3" name="Content Placeholder 2">
            <a:extLst>
              <a:ext uri="{FF2B5EF4-FFF2-40B4-BE49-F238E27FC236}">
                <a16:creationId xmlns:a16="http://schemas.microsoft.com/office/drawing/2014/main" id="{0B70F628-DCC8-4862-9557-18CF932BB1B5}"/>
              </a:ext>
            </a:extLst>
          </p:cNvPr>
          <p:cNvSpPr>
            <a:spLocks noGrp="1"/>
          </p:cNvSpPr>
          <p:nvPr>
            <p:ph idx="1"/>
          </p:nvPr>
        </p:nvSpPr>
        <p:spPr>
          <a:xfrm>
            <a:off x="1104900" y="1600200"/>
            <a:ext cx="5322533" cy="2803124"/>
          </a:xfrm>
        </p:spPr>
        <p:txBody>
          <a:bodyPr>
            <a:normAutofit/>
          </a:bodyPr>
          <a:lstStyle/>
          <a:p>
            <a:r>
              <a:rPr lang="en-US" dirty="0"/>
              <a:t>The first ethical principle states that when we make an ethical decision, we need to consider if the decision is made in accordance with a universally accepted principle of morality.</a:t>
            </a:r>
          </a:p>
          <a:p>
            <a:r>
              <a:rPr lang="en-US" b="1" dirty="0">
                <a:solidFill>
                  <a:srgbClr val="00B0F0"/>
                </a:solidFill>
              </a:rPr>
              <a:t>For example</a:t>
            </a:r>
            <a:r>
              <a:rPr lang="en-US" dirty="0"/>
              <a:t>, if we want to illegally access a computer to get some information, we need to ask ourselves if this act is moral.</a:t>
            </a:r>
          </a:p>
        </p:txBody>
      </p:sp>
      <p:pic>
        <p:nvPicPr>
          <p:cNvPr id="5" name="Picture 4">
            <a:extLst>
              <a:ext uri="{FF2B5EF4-FFF2-40B4-BE49-F238E27FC236}">
                <a16:creationId xmlns:a16="http://schemas.microsoft.com/office/drawing/2014/main" id="{825F35F1-7162-4B75-95E0-0F046A43AFE1}"/>
              </a:ext>
            </a:extLst>
          </p:cNvPr>
          <p:cNvPicPr>
            <a:picLocks noChangeAspect="1"/>
          </p:cNvPicPr>
          <p:nvPr/>
        </p:nvPicPr>
        <p:blipFill>
          <a:blip r:embed="rId2"/>
          <a:stretch>
            <a:fillRect/>
          </a:stretch>
        </p:blipFill>
        <p:spPr>
          <a:xfrm>
            <a:off x="7106943" y="1608709"/>
            <a:ext cx="4074851" cy="4847917"/>
          </a:xfrm>
          <a:prstGeom prst="rect">
            <a:avLst/>
          </a:prstGeom>
        </p:spPr>
      </p:pic>
      <p:pic>
        <p:nvPicPr>
          <p:cNvPr id="7" name="Picture 6">
            <a:extLst>
              <a:ext uri="{FF2B5EF4-FFF2-40B4-BE49-F238E27FC236}">
                <a16:creationId xmlns:a16="http://schemas.microsoft.com/office/drawing/2014/main" id="{910B8AE5-20D2-4DA8-8584-5B76887DFB26}"/>
              </a:ext>
            </a:extLst>
          </p:cNvPr>
          <p:cNvPicPr>
            <a:picLocks noChangeAspect="1"/>
          </p:cNvPicPr>
          <p:nvPr/>
        </p:nvPicPr>
        <p:blipFill>
          <a:blip r:embed="rId3"/>
          <a:stretch>
            <a:fillRect/>
          </a:stretch>
        </p:blipFill>
        <p:spPr>
          <a:xfrm>
            <a:off x="1334442" y="4441054"/>
            <a:ext cx="5563673" cy="408562"/>
          </a:xfrm>
          <a:prstGeom prst="rect">
            <a:avLst/>
          </a:prstGeom>
        </p:spPr>
      </p:pic>
    </p:spTree>
    <p:extLst>
      <p:ext uri="{BB962C8B-B14F-4D97-AF65-F5344CB8AC3E}">
        <p14:creationId xmlns:p14="http://schemas.microsoft.com/office/powerpoint/2010/main" val="344306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1F58-89F6-4E1A-BBF0-C1B61141F43B}"/>
              </a:ext>
            </a:extLst>
          </p:cNvPr>
          <p:cNvSpPr>
            <a:spLocks noGrp="1"/>
          </p:cNvSpPr>
          <p:nvPr>
            <p:ph type="title"/>
          </p:nvPr>
        </p:nvSpPr>
        <p:spPr/>
        <p:txBody>
          <a:bodyPr/>
          <a:lstStyle/>
          <a:p>
            <a:r>
              <a:rPr lang="en-US" dirty="0"/>
              <a:t>3. Utilization</a:t>
            </a:r>
          </a:p>
        </p:txBody>
      </p:sp>
      <p:sp>
        <p:nvSpPr>
          <p:cNvPr id="3" name="Content Placeholder 2">
            <a:extLst>
              <a:ext uri="{FF2B5EF4-FFF2-40B4-BE49-F238E27FC236}">
                <a16:creationId xmlns:a16="http://schemas.microsoft.com/office/drawing/2014/main" id="{624E861D-2DC1-4A8C-9F58-697229BCA085}"/>
              </a:ext>
            </a:extLst>
          </p:cNvPr>
          <p:cNvSpPr>
            <a:spLocks noGrp="1"/>
          </p:cNvSpPr>
          <p:nvPr>
            <p:ph idx="1"/>
          </p:nvPr>
        </p:nvSpPr>
        <p:spPr>
          <a:xfrm>
            <a:off x="1104900" y="1600200"/>
            <a:ext cx="9980682" cy="2137299"/>
          </a:xfrm>
        </p:spPr>
        <p:txBody>
          <a:bodyPr>
            <a:normAutofit/>
          </a:bodyPr>
          <a:lstStyle/>
          <a:p>
            <a:pPr algn="just"/>
            <a:r>
              <a:rPr lang="en-US" dirty="0"/>
              <a:t>The second theory of ethics is related to the consequences of the act. An act is ethical if it results in consequences which are useful for society.</a:t>
            </a:r>
          </a:p>
          <a:p>
            <a:pPr algn="just"/>
            <a:r>
              <a:rPr lang="en-US" b="1" dirty="0">
                <a:solidFill>
                  <a:srgbClr val="00B0F0"/>
                </a:solidFill>
              </a:rPr>
              <a:t>Example</a:t>
            </a:r>
            <a:r>
              <a:rPr lang="en-US" dirty="0"/>
              <a:t>: </a:t>
            </a:r>
            <a:r>
              <a:rPr lang="en-US" b="0" i="0" u="none" strike="noStrike" baseline="0" dirty="0"/>
              <a:t>If a person accesses a bank’s computer and erases customer records, is this act useful for society? Since this action may damage the financial status of the bank’s customer, it is detrimental to society. It does not bring about a good result. It is not ethical.</a:t>
            </a:r>
            <a:r>
              <a:rPr lang="en-US" dirty="0"/>
              <a:t> </a:t>
            </a:r>
          </a:p>
        </p:txBody>
      </p:sp>
      <p:pic>
        <p:nvPicPr>
          <p:cNvPr id="5" name="Picture 4">
            <a:extLst>
              <a:ext uri="{FF2B5EF4-FFF2-40B4-BE49-F238E27FC236}">
                <a16:creationId xmlns:a16="http://schemas.microsoft.com/office/drawing/2014/main" id="{93B4E877-B037-491E-8EA7-E50EDCE952FA}"/>
              </a:ext>
            </a:extLst>
          </p:cNvPr>
          <p:cNvPicPr>
            <a:picLocks noChangeAspect="1"/>
          </p:cNvPicPr>
          <p:nvPr/>
        </p:nvPicPr>
        <p:blipFill>
          <a:blip r:embed="rId2"/>
          <a:stretch>
            <a:fillRect/>
          </a:stretch>
        </p:blipFill>
        <p:spPr>
          <a:xfrm>
            <a:off x="2259872" y="3969230"/>
            <a:ext cx="7672255" cy="647158"/>
          </a:xfrm>
          <a:prstGeom prst="rect">
            <a:avLst/>
          </a:prstGeom>
        </p:spPr>
      </p:pic>
    </p:spTree>
    <p:extLst>
      <p:ext uri="{BB962C8B-B14F-4D97-AF65-F5344CB8AC3E}">
        <p14:creationId xmlns:p14="http://schemas.microsoft.com/office/powerpoint/2010/main" val="207147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CE93-8C8B-4378-8A46-EF45FEB7E0BC}"/>
              </a:ext>
            </a:extLst>
          </p:cNvPr>
          <p:cNvSpPr>
            <a:spLocks noGrp="1"/>
          </p:cNvSpPr>
          <p:nvPr>
            <p:ph type="title"/>
          </p:nvPr>
        </p:nvSpPr>
        <p:spPr/>
        <p:txBody>
          <a:bodyPr/>
          <a:lstStyle/>
          <a:p>
            <a:r>
              <a:rPr lang="en-US" dirty="0"/>
              <a:t>4. Social contract</a:t>
            </a:r>
          </a:p>
        </p:txBody>
      </p:sp>
      <p:sp>
        <p:nvSpPr>
          <p:cNvPr id="3" name="Content Placeholder 2">
            <a:extLst>
              <a:ext uri="{FF2B5EF4-FFF2-40B4-BE49-F238E27FC236}">
                <a16:creationId xmlns:a16="http://schemas.microsoft.com/office/drawing/2014/main" id="{BAB5A881-A477-44D5-96E9-A12F26789FBF}"/>
              </a:ext>
            </a:extLst>
          </p:cNvPr>
          <p:cNvSpPr>
            <a:spLocks noGrp="1"/>
          </p:cNvSpPr>
          <p:nvPr>
            <p:ph idx="1"/>
          </p:nvPr>
        </p:nvSpPr>
        <p:spPr>
          <a:xfrm>
            <a:off x="1104900" y="1600200"/>
            <a:ext cx="5500086" cy="2572305"/>
          </a:xfrm>
        </p:spPr>
        <p:txBody>
          <a:bodyPr>
            <a:normAutofit/>
          </a:bodyPr>
          <a:lstStyle/>
          <a:p>
            <a:pPr algn="just"/>
            <a:r>
              <a:rPr lang="en-US" b="1" dirty="0">
                <a:solidFill>
                  <a:srgbClr val="00B0F0"/>
                </a:solidFill>
              </a:rPr>
              <a:t>The social contract </a:t>
            </a:r>
            <a:r>
              <a:rPr lang="en-US" dirty="0"/>
              <a:t>theory says that an act is ethical when a majority of people in society agrees with it. If someone breaks into somebody else’s house and commits a robbery, does this act receive the approval of a majority of society? Since the answer is negative, this act is not ethical.</a:t>
            </a:r>
          </a:p>
        </p:txBody>
      </p:sp>
      <p:pic>
        <p:nvPicPr>
          <p:cNvPr id="5" name="Picture 4">
            <a:extLst>
              <a:ext uri="{FF2B5EF4-FFF2-40B4-BE49-F238E27FC236}">
                <a16:creationId xmlns:a16="http://schemas.microsoft.com/office/drawing/2014/main" id="{465A46A4-ECD6-475A-A33D-D1784208EC8A}"/>
              </a:ext>
            </a:extLst>
          </p:cNvPr>
          <p:cNvPicPr>
            <a:picLocks noChangeAspect="1"/>
          </p:cNvPicPr>
          <p:nvPr/>
        </p:nvPicPr>
        <p:blipFill>
          <a:blip r:embed="rId2"/>
          <a:stretch>
            <a:fillRect/>
          </a:stretch>
        </p:blipFill>
        <p:spPr>
          <a:xfrm>
            <a:off x="1104900" y="4556298"/>
            <a:ext cx="5832886" cy="520116"/>
          </a:xfrm>
          <a:prstGeom prst="rect">
            <a:avLst/>
          </a:prstGeom>
        </p:spPr>
      </p:pic>
      <p:pic>
        <p:nvPicPr>
          <p:cNvPr id="7" name="Picture 6">
            <a:extLst>
              <a:ext uri="{FF2B5EF4-FFF2-40B4-BE49-F238E27FC236}">
                <a16:creationId xmlns:a16="http://schemas.microsoft.com/office/drawing/2014/main" id="{87BE24A2-60BB-4DDD-BF5B-3CFC2582DA19}"/>
              </a:ext>
            </a:extLst>
          </p:cNvPr>
          <p:cNvPicPr>
            <a:picLocks noChangeAspect="1"/>
          </p:cNvPicPr>
          <p:nvPr/>
        </p:nvPicPr>
        <p:blipFill>
          <a:blip r:embed="rId3"/>
          <a:stretch>
            <a:fillRect/>
          </a:stretch>
        </p:blipFill>
        <p:spPr>
          <a:xfrm>
            <a:off x="7157211" y="1600199"/>
            <a:ext cx="3893361" cy="3476215"/>
          </a:xfrm>
          <a:prstGeom prst="rect">
            <a:avLst/>
          </a:prstGeom>
        </p:spPr>
      </p:pic>
      <p:sp>
        <p:nvSpPr>
          <p:cNvPr id="6" name="TextBox 5">
            <a:extLst>
              <a:ext uri="{FF2B5EF4-FFF2-40B4-BE49-F238E27FC236}">
                <a16:creationId xmlns:a16="http://schemas.microsoft.com/office/drawing/2014/main" id="{E624BF16-F513-4811-943B-09BE1265769E}"/>
              </a:ext>
            </a:extLst>
          </p:cNvPr>
          <p:cNvSpPr txBox="1"/>
          <p:nvPr/>
        </p:nvSpPr>
        <p:spPr>
          <a:xfrm>
            <a:off x="6713738" y="5318785"/>
            <a:ext cx="6094520" cy="369332"/>
          </a:xfrm>
          <a:prstGeom prst="rect">
            <a:avLst/>
          </a:prstGeom>
          <a:noFill/>
        </p:spPr>
        <p:txBody>
          <a:bodyPr wrap="square">
            <a:spAutoFit/>
          </a:bodyPr>
          <a:lstStyle/>
          <a:p>
            <a:r>
              <a:rPr lang="en-US" b="1" dirty="0"/>
              <a:t>Figure 12.6 Majority of people in society </a:t>
            </a:r>
            <a:endParaRPr lang="en-US" dirty="0"/>
          </a:p>
        </p:txBody>
      </p:sp>
    </p:spTree>
    <p:extLst>
      <p:ext uri="{BB962C8B-B14F-4D97-AF65-F5344CB8AC3E}">
        <p14:creationId xmlns:p14="http://schemas.microsoft.com/office/powerpoint/2010/main" val="915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12.1 Introduction</a:t>
            </a:r>
          </a:p>
          <a:p>
            <a:r>
              <a:rPr lang="de-DE" dirty="0"/>
              <a:t>12.2 Confidentiality</a:t>
            </a:r>
          </a:p>
          <a:p>
            <a:r>
              <a:rPr lang="de-DE" dirty="0"/>
              <a:t>12.3 Ethical Principles</a:t>
            </a:r>
          </a:p>
          <a:p>
            <a:r>
              <a:rPr lang="de-DE" dirty="0"/>
              <a:t>12.4 Privacy</a:t>
            </a:r>
          </a:p>
          <a:p>
            <a:r>
              <a:rPr lang="de-DE" dirty="0"/>
              <a:t>12.5 Hackers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a:t>
            </a:r>
            <a:r>
              <a:rPr lang="de-DE" dirty="0"/>
              <a:t>Privacy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32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4B11-CC7A-4C27-B2FD-5FCB5F1916E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D9050DDB-F8A3-407D-8D10-00A55690EC07}"/>
              </a:ext>
            </a:extLst>
          </p:cNvPr>
          <p:cNvSpPr>
            <a:spLocks noGrp="1"/>
          </p:cNvSpPr>
          <p:nvPr>
            <p:ph idx="1"/>
          </p:nvPr>
        </p:nvSpPr>
        <p:spPr/>
        <p:txBody>
          <a:bodyPr>
            <a:normAutofit fontScale="92500" lnSpcReduction="20000"/>
          </a:bodyPr>
          <a:lstStyle/>
          <a:p>
            <a:pPr algn="just"/>
            <a:r>
              <a:rPr lang="en-US" dirty="0"/>
              <a:t>Today, a large amount of personal information about a citizen is collected by private and public agencies. Although in many cases the collection of this information is necessary, it may also pose some risks. </a:t>
            </a:r>
          </a:p>
          <a:p>
            <a:pPr algn="just"/>
            <a:r>
              <a:rPr lang="en-US" dirty="0"/>
              <a:t>Some of the information collected by government or private companies can be used commercially. In many countries, a citizen’s right to </a:t>
            </a:r>
            <a:r>
              <a:rPr lang="en-US" b="1" dirty="0">
                <a:solidFill>
                  <a:srgbClr val="00B0F0"/>
                </a:solidFill>
              </a:rPr>
              <a:t>privacy</a:t>
            </a:r>
            <a:r>
              <a:rPr lang="en-US" dirty="0"/>
              <a:t> is, directly or indirectly, mentioned in the nation’s constitution.</a:t>
            </a:r>
          </a:p>
          <a:p>
            <a:pPr algn="just"/>
            <a:r>
              <a:rPr lang="en-US" b="1" dirty="0">
                <a:solidFill>
                  <a:srgbClr val="00B0F0"/>
                </a:solidFill>
              </a:rPr>
              <a:t>Codes of ethics </a:t>
            </a:r>
            <a:r>
              <a:rPr lang="en-US" dirty="0"/>
              <a:t>related to the use of computers to collect </a:t>
            </a:r>
            <a:r>
              <a:rPr lang="en-US" b="1" dirty="0">
                <a:solidFill>
                  <a:srgbClr val="00B0F0"/>
                </a:solidFill>
              </a:rPr>
              <a:t>data</a:t>
            </a:r>
            <a:r>
              <a:rPr lang="en-US" dirty="0"/>
              <a:t>, as shown below:</a:t>
            </a:r>
          </a:p>
          <a:p>
            <a:pPr marL="0" indent="0" algn="just">
              <a:buNone/>
            </a:pPr>
            <a:r>
              <a:rPr lang="en-US" dirty="0"/>
              <a:t>1. Collect only data that are needed.</a:t>
            </a:r>
          </a:p>
          <a:p>
            <a:pPr marL="0" indent="0" algn="just">
              <a:buNone/>
            </a:pPr>
            <a:r>
              <a:rPr lang="en-US" dirty="0"/>
              <a:t>2. Be sure that the collected data are accurate.</a:t>
            </a:r>
          </a:p>
          <a:p>
            <a:pPr marL="0" indent="0" algn="just">
              <a:buNone/>
            </a:pPr>
            <a:r>
              <a:rPr lang="en-US" dirty="0"/>
              <a:t>3. Allow individuals to know what data have been collected.</a:t>
            </a:r>
          </a:p>
          <a:p>
            <a:pPr marL="0" indent="0" algn="just">
              <a:buNone/>
            </a:pPr>
            <a:r>
              <a:rPr lang="en-US" dirty="0"/>
              <a:t>4. Allow individuals to correct the collected data if necessary.</a:t>
            </a:r>
          </a:p>
          <a:p>
            <a:pPr marL="0" indent="0" algn="just">
              <a:buNone/>
            </a:pPr>
            <a:r>
              <a:rPr lang="en-US" dirty="0"/>
              <a:t>5. Be sure that collected data are used only for the original purpose.</a:t>
            </a:r>
          </a:p>
          <a:p>
            <a:pPr marL="0" indent="0" algn="just">
              <a:buNone/>
            </a:pPr>
            <a:r>
              <a:rPr lang="en-US" dirty="0"/>
              <a:t>6. Use encryption techniques</a:t>
            </a:r>
          </a:p>
        </p:txBody>
      </p:sp>
    </p:spTree>
    <p:extLst>
      <p:ext uri="{BB962C8B-B14F-4D97-AF65-F5344CB8AC3E}">
        <p14:creationId xmlns:p14="http://schemas.microsoft.com/office/powerpoint/2010/main" val="399728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69B0-1E9B-479F-8A1A-3E752B0DDA43}"/>
              </a:ext>
            </a:extLst>
          </p:cNvPr>
          <p:cNvSpPr>
            <a:spLocks noGrp="1"/>
          </p:cNvSpPr>
          <p:nvPr>
            <p:ph type="title"/>
          </p:nvPr>
        </p:nvSpPr>
        <p:spPr/>
        <p:txBody>
          <a:bodyPr/>
          <a:lstStyle/>
          <a:p>
            <a:r>
              <a:rPr lang="en-US" dirty="0"/>
              <a:t>2. Why Data Privacy is important?</a:t>
            </a:r>
          </a:p>
        </p:txBody>
      </p:sp>
      <p:pic>
        <p:nvPicPr>
          <p:cNvPr id="7" name="Content Placeholder 6">
            <a:extLst>
              <a:ext uri="{FF2B5EF4-FFF2-40B4-BE49-F238E27FC236}">
                <a16:creationId xmlns:a16="http://schemas.microsoft.com/office/drawing/2014/main" id="{D93897A4-A5A5-4FED-BE6B-F09989A998B5}"/>
              </a:ext>
            </a:extLst>
          </p:cNvPr>
          <p:cNvPicPr>
            <a:picLocks noGrp="1" noChangeAspect="1"/>
          </p:cNvPicPr>
          <p:nvPr>
            <p:ph idx="1"/>
          </p:nvPr>
        </p:nvPicPr>
        <p:blipFill>
          <a:blip r:embed="rId2"/>
          <a:stretch>
            <a:fillRect/>
          </a:stretch>
        </p:blipFill>
        <p:spPr>
          <a:xfrm>
            <a:off x="1524000" y="1600200"/>
            <a:ext cx="9144000" cy="4572000"/>
          </a:xfrm>
        </p:spPr>
      </p:pic>
    </p:spTree>
    <p:extLst>
      <p:ext uri="{BB962C8B-B14F-4D97-AF65-F5344CB8AC3E}">
        <p14:creationId xmlns:p14="http://schemas.microsoft.com/office/powerpoint/2010/main" val="29430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E3B-4903-4EEE-9904-671DC9B660D7}"/>
              </a:ext>
            </a:extLst>
          </p:cNvPr>
          <p:cNvSpPr>
            <a:spLocks noGrp="1"/>
          </p:cNvSpPr>
          <p:nvPr>
            <p:ph type="title"/>
          </p:nvPr>
        </p:nvSpPr>
        <p:spPr/>
        <p:txBody>
          <a:bodyPr/>
          <a:lstStyle/>
          <a:p>
            <a:r>
              <a:rPr lang="en-US" dirty="0"/>
              <a:t>4. Non-Disclosure Agreement</a:t>
            </a:r>
          </a:p>
        </p:txBody>
      </p:sp>
      <p:sp>
        <p:nvSpPr>
          <p:cNvPr id="3" name="Content Placeholder 2">
            <a:extLst>
              <a:ext uri="{FF2B5EF4-FFF2-40B4-BE49-F238E27FC236}">
                <a16:creationId xmlns:a16="http://schemas.microsoft.com/office/drawing/2014/main" id="{E929F2E1-8EEE-4BF0-8D79-978223D86277}"/>
              </a:ext>
            </a:extLst>
          </p:cNvPr>
          <p:cNvSpPr>
            <a:spLocks noGrp="1"/>
          </p:cNvSpPr>
          <p:nvPr>
            <p:ph idx="1"/>
          </p:nvPr>
        </p:nvSpPr>
        <p:spPr>
          <a:xfrm>
            <a:off x="1104900" y="1600200"/>
            <a:ext cx="9982200" cy="1924235"/>
          </a:xfrm>
        </p:spPr>
        <p:txBody>
          <a:bodyPr/>
          <a:lstStyle/>
          <a:p>
            <a:r>
              <a:rPr lang="en-US" dirty="0"/>
              <a:t>A NDA can also be known by other names such as a confidentiality, non-use or trade secret agreement.</a:t>
            </a:r>
          </a:p>
          <a:p>
            <a:r>
              <a:rPr lang="en-US" dirty="0"/>
              <a:t>Essentially, a non-disclosure (NDA) agreement is a legally binding contract between parties that requires them to keep certain information confidential.</a:t>
            </a:r>
          </a:p>
        </p:txBody>
      </p:sp>
      <p:pic>
        <p:nvPicPr>
          <p:cNvPr id="5" name="Picture 4">
            <a:extLst>
              <a:ext uri="{FF2B5EF4-FFF2-40B4-BE49-F238E27FC236}">
                <a16:creationId xmlns:a16="http://schemas.microsoft.com/office/drawing/2014/main" id="{E1F2FE20-385F-4965-9BFD-83D0CE519235}"/>
              </a:ext>
            </a:extLst>
          </p:cNvPr>
          <p:cNvPicPr>
            <a:picLocks noChangeAspect="1"/>
          </p:cNvPicPr>
          <p:nvPr/>
        </p:nvPicPr>
        <p:blipFill>
          <a:blip r:embed="rId2"/>
          <a:stretch>
            <a:fillRect/>
          </a:stretch>
        </p:blipFill>
        <p:spPr>
          <a:xfrm>
            <a:off x="2141137" y="3340084"/>
            <a:ext cx="7572375" cy="2486025"/>
          </a:xfrm>
          <a:prstGeom prst="rect">
            <a:avLst/>
          </a:prstGeom>
        </p:spPr>
      </p:pic>
      <p:sp>
        <p:nvSpPr>
          <p:cNvPr id="6" name="TextBox 5">
            <a:extLst>
              <a:ext uri="{FF2B5EF4-FFF2-40B4-BE49-F238E27FC236}">
                <a16:creationId xmlns:a16="http://schemas.microsoft.com/office/drawing/2014/main" id="{3336F90B-EE2F-4CAA-9358-DAE5F6576FC0}"/>
              </a:ext>
            </a:extLst>
          </p:cNvPr>
          <p:cNvSpPr txBox="1"/>
          <p:nvPr/>
        </p:nvSpPr>
        <p:spPr>
          <a:xfrm>
            <a:off x="3393490" y="6091143"/>
            <a:ext cx="6094520" cy="369332"/>
          </a:xfrm>
          <a:prstGeom prst="rect">
            <a:avLst/>
          </a:prstGeom>
          <a:noFill/>
        </p:spPr>
        <p:txBody>
          <a:bodyPr wrap="square">
            <a:spAutoFit/>
          </a:bodyPr>
          <a:lstStyle/>
          <a:p>
            <a:r>
              <a:rPr lang="en-US" b="1" dirty="0"/>
              <a:t>Figure 12.7 An example of NDA</a:t>
            </a:r>
            <a:endParaRPr lang="en-US" dirty="0"/>
          </a:p>
        </p:txBody>
      </p:sp>
    </p:spTree>
    <p:extLst>
      <p:ext uri="{BB962C8B-B14F-4D97-AF65-F5344CB8AC3E}">
        <p14:creationId xmlns:p14="http://schemas.microsoft.com/office/powerpoint/2010/main" val="6634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Hackers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12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CE35-1547-4D90-9B74-A6D44963EF6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2101C93-4146-4F0C-8621-F5E9186C0CBC}"/>
              </a:ext>
            </a:extLst>
          </p:cNvPr>
          <p:cNvSpPr>
            <a:spLocks noGrp="1"/>
          </p:cNvSpPr>
          <p:nvPr>
            <p:ph idx="1"/>
          </p:nvPr>
        </p:nvSpPr>
        <p:spPr>
          <a:xfrm>
            <a:off x="1104900" y="1600200"/>
            <a:ext cx="9982200" cy="2004134"/>
          </a:xfrm>
        </p:spPr>
        <p:txBody>
          <a:bodyPr>
            <a:normAutofit/>
          </a:bodyPr>
          <a:lstStyle/>
          <a:p>
            <a:pPr algn="just"/>
            <a:r>
              <a:rPr lang="en-US" b="0" i="0" u="none" strike="noStrike" baseline="0" dirty="0"/>
              <a:t>The word </a:t>
            </a:r>
            <a:r>
              <a:rPr lang="en-US" b="1" i="0" u="none" strike="noStrike" baseline="0" dirty="0">
                <a:solidFill>
                  <a:srgbClr val="00B0F0"/>
                </a:solidFill>
              </a:rPr>
              <a:t>hacker</a:t>
            </a:r>
            <a:r>
              <a:rPr lang="en-US" b="1" i="0" u="none" strike="noStrike" baseline="0" dirty="0"/>
              <a:t> </a:t>
            </a:r>
            <a:r>
              <a:rPr lang="en-US" b="0" i="0" u="none" strike="noStrike" baseline="0" dirty="0"/>
              <a:t>today has a different meaning than when it was used in the past. Previously, a hacker was a person with a lot of knowledge who could improve a system and increase its capability. </a:t>
            </a:r>
          </a:p>
          <a:p>
            <a:pPr algn="just"/>
            <a:r>
              <a:rPr lang="en-US" b="0" i="0" u="none" strike="noStrike" baseline="0" dirty="0"/>
              <a:t>Today, a </a:t>
            </a:r>
            <a:r>
              <a:rPr lang="en-US" b="1" i="0" u="none" strike="noStrike" baseline="0" dirty="0">
                <a:solidFill>
                  <a:srgbClr val="00B0F0"/>
                </a:solidFill>
              </a:rPr>
              <a:t>hacker</a:t>
            </a:r>
            <a:r>
              <a:rPr lang="en-US" b="0" i="0" u="none" strike="noStrike" baseline="0" dirty="0"/>
              <a:t> is someone who gains unauthorized access to a computer belonging to someone else in order to copy secret information.</a:t>
            </a:r>
            <a:endParaRPr lang="en-US" dirty="0"/>
          </a:p>
        </p:txBody>
      </p:sp>
      <p:pic>
        <p:nvPicPr>
          <p:cNvPr id="4" name="Picture 3">
            <a:extLst>
              <a:ext uri="{FF2B5EF4-FFF2-40B4-BE49-F238E27FC236}">
                <a16:creationId xmlns:a16="http://schemas.microsoft.com/office/drawing/2014/main" id="{33DD0F14-E875-4A9B-9D11-A3D4F121A474}"/>
              </a:ext>
            </a:extLst>
          </p:cNvPr>
          <p:cNvPicPr>
            <a:picLocks noChangeAspect="1"/>
          </p:cNvPicPr>
          <p:nvPr/>
        </p:nvPicPr>
        <p:blipFill>
          <a:blip r:embed="rId2"/>
          <a:stretch>
            <a:fillRect/>
          </a:stretch>
        </p:blipFill>
        <p:spPr>
          <a:xfrm>
            <a:off x="1104900" y="3293616"/>
            <a:ext cx="9754445" cy="2804403"/>
          </a:xfrm>
          <a:prstGeom prst="rect">
            <a:avLst/>
          </a:prstGeom>
        </p:spPr>
      </p:pic>
      <p:sp>
        <p:nvSpPr>
          <p:cNvPr id="5" name="TextBox 4">
            <a:extLst>
              <a:ext uri="{FF2B5EF4-FFF2-40B4-BE49-F238E27FC236}">
                <a16:creationId xmlns:a16="http://schemas.microsoft.com/office/drawing/2014/main" id="{4EB67CD0-4A2E-4212-BDD7-EEB75E54ED73}"/>
              </a:ext>
            </a:extLst>
          </p:cNvPr>
          <p:cNvSpPr txBox="1"/>
          <p:nvPr/>
        </p:nvSpPr>
        <p:spPr>
          <a:xfrm>
            <a:off x="3393490" y="6091143"/>
            <a:ext cx="6094520" cy="369332"/>
          </a:xfrm>
          <a:prstGeom prst="rect">
            <a:avLst/>
          </a:prstGeom>
          <a:noFill/>
        </p:spPr>
        <p:txBody>
          <a:bodyPr wrap="square">
            <a:spAutoFit/>
          </a:bodyPr>
          <a:lstStyle/>
          <a:p>
            <a:r>
              <a:rPr lang="en-US" b="1" dirty="0"/>
              <a:t>Figure 12.8 Types of Hackers</a:t>
            </a:r>
            <a:endParaRPr lang="en-US" dirty="0"/>
          </a:p>
        </p:txBody>
      </p:sp>
    </p:spTree>
    <p:extLst>
      <p:ext uri="{BB962C8B-B14F-4D97-AF65-F5344CB8AC3E}">
        <p14:creationId xmlns:p14="http://schemas.microsoft.com/office/powerpoint/2010/main" val="307315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8629-8EE6-4B0D-A829-E4D388EA3551}"/>
              </a:ext>
            </a:extLst>
          </p:cNvPr>
          <p:cNvSpPr>
            <a:spLocks noGrp="1"/>
          </p:cNvSpPr>
          <p:nvPr>
            <p:ph type="title"/>
          </p:nvPr>
        </p:nvSpPr>
        <p:spPr/>
        <p:txBody>
          <a:bodyPr/>
          <a:lstStyle/>
          <a:p>
            <a:r>
              <a:rPr lang="en-US" dirty="0"/>
              <a:t>2. Types of Hackers</a:t>
            </a:r>
          </a:p>
        </p:txBody>
      </p:sp>
      <p:sp>
        <p:nvSpPr>
          <p:cNvPr id="3" name="Content Placeholder 2">
            <a:extLst>
              <a:ext uri="{FF2B5EF4-FFF2-40B4-BE49-F238E27FC236}">
                <a16:creationId xmlns:a16="http://schemas.microsoft.com/office/drawing/2014/main" id="{A939D12C-1B13-4CE5-B6D9-903A1F54F84A}"/>
              </a:ext>
            </a:extLst>
          </p:cNvPr>
          <p:cNvSpPr>
            <a:spLocks noGrp="1"/>
          </p:cNvSpPr>
          <p:nvPr>
            <p:ph idx="1"/>
          </p:nvPr>
        </p:nvSpPr>
        <p:spPr>
          <a:xfrm>
            <a:off x="1104900" y="1600200"/>
            <a:ext cx="9982200" cy="5047488"/>
          </a:xfrm>
        </p:spPr>
        <p:txBody>
          <a:bodyPr>
            <a:normAutofit fontScale="92500" lnSpcReduction="20000"/>
          </a:bodyPr>
          <a:lstStyle/>
          <a:p>
            <a:pPr algn="just"/>
            <a:r>
              <a:rPr lang="en-US" sz="2200" b="1" dirty="0">
                <a:solidFill>
                  <a:srgbClr val="00B0F0"/>
                </a:solidFill>
              </a:rPr>
              <a:t>Black Hat Hacker</a:t>
            </a:r>
            <a:r>
              <a:rPr lang="en-US" sz="2200" dirty="0"/>
              <a:t> Basically, these are the “bad guys”. They are the types of hackers who break into computer networks with purely negative motives such as monetary gain or reputation.</a:t>
            </a:r>
          </a:p>
          <a:p>
            <a:pPr algn="just"/>
            <a:r>
              <a:rPr lang="en-US" sz="2200" dirty="0">
                <a:solidFill>
                  <a:srgbClr val="00B0F0"/>
                </a:solidFill>
              </a:rPr>
              <a:t>White Hat </a:t>
            </a:r>
            <a:r>
              <a:rPr lang="en-US" sz="2200" b="1" dirty="0">
                <a:solidFill>
                  <a:srgbClr val="00B0F0"/>
                </a:solidFill>
              </a:rPr>
              <a:t>Hacker</a:t>
            </a:r>
            <a:r>
              <a:rPr lang="en-US" sz="2200" dirty="0"/>
              <a:t> As opposed to the black hat, these are the “good guys”. They are ethical hackers who create algorithms to break existing internet networks so as to solve the loopholes in them.</a:t>
            </a:r>
          </a:p>
          <a:p>
            <a:pPr algn="just"/>
            <a:r>
              <a:rPr lang="en-US" sz="2200" dirty="0">
                <a:solidFill>
                  <a:srgbClr val="00B0F0"/>
                </a:solidFill>
              </a:rPr>
              <a:t>Grey Hat </a:t>
            </a:r>
            <a:r>
              <a:rPr lang="en-US" sz="2200" b="1" dirty="0">
                <a:solidFill>
                  <a:srgbClr val="00B0F0"/>
                </a:solidFill>
              </a:rPr>
              <a:t>Hacker</a:t>
            </a:r>
            <a:r>
              <a:rPr lang="en-US" sz="2200" dirty="0"/>
              <a:t> Basically, these are hackers who exploit the internet systems only to make public, certain vast datasets of information that would be of benefit to everyone. </a:t>
            </a:r>
          </a:p>
          <a:p>
            <a:pPr algn="just"/>
            <a:r>
              <a:rPr lang="en-US" sz="2200" dirty="0">
                <a:solidFill>
                  <a:srgbClr val="00B0F0"/>
                </a:solidFill>
              </a:rPr>
              <a:t>Blue Hat </a:t>
            </a:r>
            <a:r>
              <a:rPr lang="en-US" sz="2200" b="1" dirty="0">
                <a:solidFill>
                  <a:srgbClr val="00B0F0"/>
                </a:solidFill>
              </a:rPr>
              <a:t>Hacker</a:t>
            </a:r>
            <a:r>
              <a:rPr lang="en-US" sz="2200" dirty="0"/>
              <a:t> In one word, this is the amateur. Usually, their techniques are deployed out of ill motives such as revenge attacks.</a:t>
            </a:r>
          </a:p>
          <a:p>
            <a:pPr algn="just"/>
            <a:r>
              <a:rPr lang="en-US" sz="2200" dirty="0">
                <a:solidFill>
                  <a:srgbClr val="00B0F0"/>
                </a:solidFill>
              </a:rPr>
              <a:t>Red Hat </a:t>
            </a:r>
            <a:r>
              <a:rPr lang="en-US" sz="2200" b="1" dirty="0">
                <a:solidFill>
                  <a:srgbClr val="00B0F0"/>
                </a:solidFill>
              </a:rPr>
              <a:t>Hacker </a:t>
            </a:r>
            <a:r>
              <a:rPr lang="en-US" sz="2200" dirty="0"/>
              <a:t>The objective of a red hat hacker is to find black hat hackers, intercept and destroy their schemes.</a:t>
            </a:r>
          </a:p>
          <a:p>
            <a:pPr algn="just"/>
            <a:r>
              <a:rPr lang="en-US" sz="2200" b="1" i="0" dirty="0">
                <a:solidFill>
                  <a:srgbClr val="00B0F0"/>
                </a:solidFill>
                <a:effectLst/>
              </a:rPr>
              <a:t>Green Hat Hacker </a:t>
            </a:r>
            <a:r>
              <a:rPr lang="en-US" sz="2200" b="0" i="0" dirty="0">
                <a:solidFill>
                  <a:srgbClr val="212529"/>
                </a:solidFill>
                <a:effectLst/>
              </a:rPr>
              <a:t>This is the set of individuals who simply want to observe and learn about the world of hacking. It comprises those who join learning communities to watch videos and tutorials about hacking.</a:t>
            </a:r>
          </a:p>
          <a:p>
            <a:pPr algn="just"/>
            <a:endParaRPr lang="en-US" dirty="0"/>
          </a:p>
        </p:txBody>
      </p:sp>
    </p:spTree>
    <p:extLst>
      <p:ext uri="{BB962C8B-B14F-4D97-AF65-F5344CB8AC3E}">
        <p14:creationId xmlns:p14="http://schemas.microsoft.com/office/powerpoint/2010/main" val="10801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3F75-D4B6-4E50-B94E-C76D7F644CC5}"/>
              </a:ext>
            </a:extLst>
          </p:cNvPr>
          <p:cNvSpPr>
            <a:spLocks noGrp="1"/>
          </p:cNvSpPr>
          <p:nvPr>
            <p:ph type="title"/>
          </p:nvPr>
        </p:nvSpPr>
        <p:spPr/>
        <p:txBody>
          <a:bodyPr/>
          <a:lstStyle/>
          <a:p>
            <a:r>
              <a:rPr lang="en-US" dirty="0"/>
              <a:t>3. Common types of hacking</a:t>
            </a:r>
          </a:p>
        </p:txBody>
      </p:sp>
      <p:sp>
        <p:nvSpPr>
          <p:cNvPr id="3" name="Content Placeholder 2">
            <a:extLst>
              <a:ext uri="{FF2B5EF4-FFF2-40B4-BE49-F238E27FC236}">
                <a16:creationId xmlns:a16="http://schemas.microsoft.com/office/drawing/2014/main" id="{9C98F1CA-990B-41EB-973E-F6784FDEFC79}"/>
              </a:ext>
            </a:extLst>
          </p:cNvPr>
          <p:cNvSpPr>
            <a:spLocks noGrp="1"/>
          </p:cNvSpPr>
          <p:nvPr>
            <p:ph idx="1"/>
          </p:nvPr>
        </p:nvSpPr>
        <p:spPr/>
        <p:txBody>
          <a:bodyPr>
            <a:normAutofit lnSpcReduction="10000"/>
          </a:bodyPr>
          <a:lstStyle/>
          <a:p>
            <a:pPr algn="just"/>
            <a:r>
              <a:rPr lang="en-US" b="1" dirty="0">
                <a:solidFill>
                  <a:srgbClr val="00B0F0"/>
                </a:solidFill>
              </a:rPr>
              <a:t>Hacking for financial gain </a:t>
            </a:r>
            <a:r>
              <a:rPr lang="en-US" dirty="0"/>
              <a:t>Lone black hat hackers as well as hacking collectives are typically thieves. Their cybercrimes are targeted at either directly stealing money, enabling later theft via data hijacking, or selling the acquired data to other cybercriminals.</a:t>
            </a:r>
          </a:p>
          <a:p>
            <a:pPr algn="just"/>
            <a:r>
              <a:rPr lang="en-US" b="1" dirty="0">
                <a:solidFill>
                  <a:srgbClr val="00B0F0"/>
                </a:solidFill>
              </a:rPr>
              <a:t>Corporate espionage </a:t>
            </a:r>
            <a:r>
              <a:rPr lang="en-US" dirty="0"/>
              <a:t>With so many industries as cutthroat as they are, it’s unsurprising that companies are often willing to get dirty to triumph over the competition. Corporate (or industrial) espionage is the commercial application of hacking, malware, phishing, and other unsavory spying techniques to obtain privileged insider information from a business competitor — aka information hacking. </a:t>
            </a:r>
          </a:p>
          <a:p>
            <a:pPr algn="just"/>
            <a:r>
              <a:rPr lang="en-US" dirty="0">
                <a:solidFill>
                  <a:srgbClr val="00B0F0"/>
                </a:solidFill>
              </a:rPr>
              <a:t>State-sponsored hacking </a:t>
            </a:r>
            <a:r>
              <a:rPr lang="en-US" dirty="0"/>
              <a:t>The potential rewards from security hacking can be so great, even governments want to get in on the party. Countries all across the world are constantly playing games of cat-and-mouse cyber warfare with one another. Everyone knows that everyone else is doing it, and everyone acts surprised and offended when they get caught.</a:t>
            </a:r>
          </a:p>
        </p:txBody>
      </p:sp>
    </p:spTree>
    <p:extLst>
      <p:ext uri="{BB962C8B-B14F-4D97-AF65-F5344CB8AC3E}">
        <p14:creationId xmlns:p14="http://schemas.microsoft.com/office/powerpoint/2010/main" val="37008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 database and a database management system (DBMS) and describe the components of a DBMS.</a:t>
            </a:r>
          </a:p>
          <a:p>
            <a:pPr algn="l"/>
            <a:r>
              <a:rPr lang="en-US" sz="1800" b="0" i="0" u="none" strike="noStrike" baseline="0" dirty="0">
                <a:latin typeface="BerlingLTStd-Roman"/>
              </a:rPr>
              <a:t>Describe the architecture of a DBMS based on the ANSI/SPARC definition.</a:t>
            </a:r>
          </a:p>
          <a:p>
            <a:pPr algn="l"/>
            <a:r>
              <a:rPr lang="en-US" sz="1800" b="0" i="0" u="none" strike="noStrike" baseline="0" dirty="0">
                <a:latin typeface="BerlingLTStd-Roman"/>
              </a:rPr>
              <a:t>Define the three traditional database models: hierarchical, networking, and relational.</a:t>
            </a:r>
          </a:p>
          <a:p>
            <a:pPr algn="l"/>
            <a:r>
              <a:rPr lang="en-US" sz="1800" b="0" i="0" u="none" strike="noStrike" baseline="0" dirty="0">
                <a:latin typeface="BerlingLTStd-Roman"/>
              </a:rPr>
              <a:t>Describe the relational model and relations.</a:t>
            </a:r>
          </a:p>
          <a:p>
            <a:pPr algn="l"/>
            <a:r>
              <a:rPr lang="en-US" sz="1800" b="0" i="0" u="none" strike="noStrike" baseline="0" dirty="0">
                <a:latin typeface="BerlingLTStd-Roman"/>
              </a:rPr>
              <a:t>Understand operations on a relational database based on commands available in SQL.</a:t>
            </a:r>
          </a:p>
          <a:p>
            <a:pPr algn="l"/>
            <a:r>
              <a:rPr lang="en-US" sz="1800" b="0" i="0" u="none" strike="noStrike" baseline="0" dirty="0">
                <a:latin typeface="BerlingLTStd-Roman"/>
              </a:rPr>
              <a:t>Describe the steps in database design.</a:t>
            </a:r>
          </a:p>
          <a:p>
            <a:pPr algn="l"/>
            <a:r>
              <a:rPr lang="en-US" sz="1800" b="0" i="0" u="none" strike="noStrike" baseline="0" dirty="0">
                <a:latin typeface="BerlingLTStd-Roman"/>
              </a:rPr>
              <a:t>Define ERM and E-R diagrams and explain the entities and relationships in this model.</a:t>
            </a:r>
          </a:p>
          <a:p>
            <a:pPr algn="l"/>
            <a:r>
              <a:rPr lang="en-US" sz="1800" b="0" i="0" u="none" strike="noStrike" baseline="0" dirty="0">
                <a:latin typeface="BerlingLTStd-Roman"/>
              </a:rPr>
              <a:t>Define the hierarchical levels of normalization and understand the rationale for normalizing</a:t>
            </a:r>
            <a:r>
              <a:rPr lang="en-US" sz="1800" dirty="0">
                <a:latin typeface="BerlingLTStd-Roman"/>
              </a:rPr>
              <a:t> </a:t>
            </a:r>
            <a:r>
              <a:rPr lang="en-US" sz="1800" b="0" i="0" u="none" strike="noStrike" baseline="0" dirty="0">
                <a:latin typeface="BerlingLTStd-Roman"/>
              </a:rPr>
              <a:t>the relations.</a:t>
            </a:r>
          </a:p>
          <a:p>
            <a:pPr algn="l"/>
            <a:r>
              <a:rPr lang="en-US" sz="1800" b="0" i="0" u="none" strike="noStrike" baseline="0" dirty="0">
                <a:latin typeface="BerlingLTStd-Roman"/>
              </a:rPr>
              <a:t>List database types other than the relational model.</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468F-AC2C-467E-A7A6-0984D25192D2}"/>
              </a:ext>
            </a:extLst>
          </p:cNvPr>
          <p:cNvSpPr>
            <a:spLocks noGrp="1"/>
          </p:cNvSpPr>
          <p:nvPr>
            <p:ph type="title"/>
          </p:nvPr>
        </p:nvSpPr>
        <p:spPr/>
        <p:txBody>
          <a:bodyPr/>
          <a:lstStyle/>
          <a:p>
            <a:r>
              <a:rPr lang="en-US" b="1" dirty="0"/>
              <a:t>Objectives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1FD6E751-40D3-44F8-8A18-B399B8493EBC}"/>
              </a:ext>
            </a:extLst>
          </p:cNvPr>
          <p:cNvSpPr>
            <a:spLocks noGrp="1"/>
          </p:cNvSpPr>
          <p:nvPr>
            <p:ph idx="1"/>
          </p:nvPr>
        </p:nvSpPr>
        <p:spPr/>
        <p:txBody>
          <a:bodyPr/>
          <a:lstStyle/>
          <a:p>
            <a:r>
              <a:rPr lang="en-US" dirty="0"/>
              <a:t>Define three ethical principles related to the use of computers.</a:t>
            </a:r>
          </a:p>
          <a:p>
            <a:r>
              <a:rPr lang="en-US" dirty="0"/>
              <a:t>Distinguish between physical and intellectual property and list some types of intellectual property.</a:t>
            </a:r>
          </a:p>
          <a:p>
            <a:r>
              <a:rPr lang="en-US" dirty="0"/>
              <a:t>Define privacy as related to the use of computers.</a:t>
            </a:r>
          </a:p>
          <a:p>
            <a:r>
              <a:rPr lang="en-US" dirty="0"/>
              <a:t>Give the definition of a computer crime and discuss types of attacks, motivation for attacks, and how to protect against attacks.</a:t>
            </a:r>
          </a:p>
          <a:p>
            <a:r>
              <a:rPr lang="en-US" dirty="0"/>
              <a:t>Define hackers and the damage done by them</a:t>
            </a:r>
          </a:p>
        </p:txBody>
      </p:sp>
    </p:spTree>
    <p:extLst>
      <p:ext uri="{BB962C8B-B14F-4D97-AF65-F5344CB8AC3E}">
        <p14:creationId xmlns:p14="http://schemas.microsoft.com/office/powerpoint/2010/main" val="151753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de-DE" dirty="0"/>
              <a:t>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3140476"/>
          </a:xfrm>
        </p:spPr>
        <p:txBody>
          <a:bodyPr>
            <a:normAutofit/>
          </a:bodyPr>
          <a:lstStyle/>
          <a:p>
            <a:pPr algn="l"/>
            <a:r>
              <a:rPr lang="en-US" b="0" i="0" u="none" strike="noStrike" baseline="0" dirty="0"/>
              <a:t>We are living in the information age. We need to keep information about every aspect of our lives. In other words, information is an asset that has a value like any other asset. As an asset, information needs to be secured from attacks. </a:t>
            </a:r>
          </a:p>
          <a:p>
            <a:pPr algn="l"/>
            <a:r>
              <a:rPr lang="en-US" b="0" i="0" u="none" strike="noStrike" baseline="0" dirty="0"/>
              <a:t>To be secure, information needs </a:t>
            </a:r>
          </a:p>
          <a:p>
            <a:pPr lvl="1">
              <a:buFont typeface="Wingdings" panose="05000000000000000000" pitchFamily="2" charset="2"/>
              <a:buChar char="q"/>
            </a:pPr>
            <a:r>
              <a:rPr lang="en-US" sz="2000" b="0" i="0" u="none" strike="noStrike" baseline="0" dirty="0"/>
              <a:t>to be hidden from  unauthorized access (</a:t>
            </a:r>
            <a:r>
              <a:rPr lang="en-US" sz="2000" b="1" i="0" u="none" strike="noStrike" baseline="0" dirty="0">
                <a:solidFill>
                  <a:srgbClr val="00B0F0"/>
                </a:solidFill>
              </a:rPr>
              <a:t>confidentiality</a:t>
            </a:r>
            <a:r>
              <a:rPr lang="en-US" sz="2000" b="0" i="0" u="none" strike="noStrike" baseline="0" dirty="0"/>
              <a:t>), </a:t>
            </a:r>
          </a:p>
          <a:p>
            <a:pPr lvl="1">
              <a:buFont typeface="Wingdings" panose="05000000000000000000" pitchFamily="2" charset="2"/>
              <a:buChar char="q"/>
            </a:pPr>
            <a:r>
              <a:rPr lang="en-US" sz="2000" b="0" i="0" u="none" strike="noStrike" baseline="0" dirty="0"/>
              <a:t>protected from unauthorized change (</a:t>
            </a:r>
            <a:r>
              <a:rPr lang="en-US" sz="2000" b="1" i="0" u="none" strike="noStrike" baseline="0" dirty="0">
                <a:solidFill>
                  <a:srgbClr val="00B0F0"/>
                </a:solidFill>
              </a:rPr>
              <a:t>integrity</a:t>
            </a:r>
            <a:r>
              <a:rPr lang="en-US" sz="2000" b="0" i="0" u="none" strike="noStrike" baseline="0" dirty="0"/>
              <a:t>), </a:t>
            </a:r>
          </a:p>
          <a:p>
            <a:pPr lvl="1">
              <a:buFont typeface="Wingdings" panose="05000000000000000000" pitchFamily="2" charset="2"/>
              <a:buChar char="q"/>
            </a:pPr>
            <a:r>
              <a:rPr lang="en-US" sz="2000" b="0" i="0" u="none" strike="noStrike" baseline="0" dirty="0"/>
              <a:t>and available to an authorized entity when it is needed (</a:t>
            </a:r>
            <a:r>
              <a:rPr lang="en-US" sz="2000" b="1" i="0" u="none" strike="noStrike" baseline="0" dirty="0">
                <a:solidFill>
                  <a:srgbClr val="00B0F0"/>
                </a:solidFill>
              </a:rPr>
              <a:t>availability</a:t>
            </a:r>
            <a:r>
              <a:rPr lang="en-US" sz="2000" b="0" i="0" u="none" strike="noStrike" baseline="0" dirty="0"/>
              <a:t>).</a:t>
            </a:r>
            <a:endParaRPr lang="en-US" altLang="en-US" sz="2000" b="1" dirty="0">
              <a:solidFill>
                <a:srgbClr val="00B0F0"/>
              </a:solidFill>
            </a:endParaRPr>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5C73-DFB8-44D5-91F5-A354DA721CD8}"/>
              </a:ext>
            </a:extLst>
          </p:cNvPr>
          <p:cNvSpPr>
            <a:spLocks noGrp="1"/>
          </p:cNvSpPr>
          <p:nvPr>
            <p:ph type="title"/>
          </p:nvPr>
        </p:nvSpPr>
        <p:spPr/>
        <p:txBody>
          <a:bodyPr/>
          <a:lstStyle/>
          <a:p>
            <a:r>
              <a:rPr lang="en-US" dirty="0"/>
              <a:t>2. Security goals</a:t>
            </a:r>
          </a:p>
        </p:txBody>
      </p:sp>
      <p:sp>
        <p:nvSpPr>
          <p:cNvPr id="3" name="Content Placeholder 2">
            <a:extLst>
              <a:ext uri="{FF2B5EF4-FFF2-40B4-BE49-F238E27FC236}">
                <a16:creationId xmlns:a16="http://schemas.microsoft.com/office/drawing/2014/main" id="{9D425144-2453-4280-8448-8D0749FEA150}"/>
              </a:ext>
            </a:extLst>
          </p:cNvPr>
          <p:cNvSpPr>
            <a:spLocks noGrp="1"/>
          </p:cNvSpPr>
          <p:nvPr>
            <p:ph idx="1"/>
          </p:nvPr>
        </p:nvSpPr>
        <p:spPr>
          <a:xfrm>
            <a:off x="1104900" y="1600200"/>
            <a:ext cx="5278145" cy="4572000"/>
          </a:xfrm>
        </p:spPr>
        <p:txBody>
          <a:bodyPr>
            <a:normAutofit lnSpcReduction="10000"/>
          </a:bodyPr>
          <a:lstStyle/>
          <a:p>
            <a:pPr algn="l"/>
            <a:r>
              <a:rPr lang="en-US" sz="1800" b="1" i="0" u="none" strike="noStrike" baseline="0" dirty="0">
                <a:solidFill>
                  <a:srgbClr val="00B0F0"/>
                </a:solidFill>
                <a:latin typeface="BerlingLTStd-Bold"/>
              </a:rPr>
              <a:t>Confidentiality</a:t>
            </a:r>
            <a:r>
              <a:rPr lang="en-US" sz="1800" b="1" i="0" u="none" strike="noStrike" baseline="0" dirty="0">
                <a:latin typeface="BerlingLTStd-Bold"/>
              </a:rPr>
              <a:t> </a:t>
            </a:r>
            <a:r>
              <a:rPr lang="en-US" sz="1800" b="0" i="0" u="none" strike="noStrike" baseline="0" dirty="0">
                <a:latin typeface="BerlingLTStd-Roman"/>
              </a:rPr>
              <a:t>is probably the most common aspect of information security. We need to protect our confidential information. An organization needs to guard against those malicious actions that endanger the confidentiality of its information.</a:t>
            </a:r>
          </a:p>
          <a:p>
            <a:pPr algn="l"/>
            <a:r>
              <a:rPr lang="en-US" sz="1800" b="1" u="none" strike="noStrike" baseline="0" dirty="0">
                <a:solidFill>
                  <a:srgbClr val="00B0F0"/>
                </a:solidFill>
                <a:latin typeface="Frutiger-BoldItalic"/>
              </a:rPr>
              <a:t>Integrity</a:t>
            </a:r>
            <a:r>
              <a:rPr lang="en-US" sz="1800" b="1" i="1" u="none" strike="noStrike" baseline="0" dirty="0">
                <a:latin typeface="Frutiger-BoldItalic"/>
              </a:rPr>
              <a:t> </a:t>
            </a:r>
            <a:r>
              <a:rPr lang="en-US" sz="1800" b="0" i="0" u="none" strike="noStrike" baseline="0" dirty="0">
                <a:latin typeface="BerlingLTStd-Roman"/>
              </a:rPr>
              <a:t>Information needs to be changed constantly. In a bank, when a customer deposits or withdraws money, the balance of their account needs to be changed. </a:t>
            </a:r>
            <a:r>
              <a:rPr lang="en-US" sz="1800" b="1" i="0" u="none" strike="noStrike" baseline="0" dirty="0">
                <a:latin typeface="BerlingLTStd-Bold"/>
              </a:rPr>
              <a:t>Integrity </a:t>
            </a:r>
            <a:r>
              <a:rPr lang="en-US" sz="1800" b="0" i="0" u="none" strike="noStrike" baseline="0" dirty="0">
                <a:latin typeface="BerlingLTStd-Roman"/>
              </a:rPr>
              <a:t>means that changes need to be done only by authorized entities and through authorized mechanisms.</a:t>
            </a:r>
          </a:p>
          <a:p>
            <a:pPr algn="just"/>
            <a:r>
              <a:rPr lang="en-US" sz="1800" b="1" u="none" strike="noStrike" baseline="0" dirty="0">
                <a:solidFill>
                  <a:srgbClr val="00B0F0"/>
                </a:solidFill>
                <a:latin typeface="Frutiger-BoldItalic"/>
              </a:rPr>
              <a:t>Availability</a:t>
            </a:r>
            <a:r>
              <a:rPr lang="en-US" sz="1800" b="1" i="1" u="none" strike="noStrike" baseline="0" dirty="0">
                <a:latin typeface="Frutiger-BoldItalic"/>
              </a:rPr>
              <a:t> </a:t>
            </a:r>
            <a:r>
              <a:rPr lang="en-US" sz="1800" b="0" i="0" u="none" strike="noStrike" baseline="0" dirty="0">
                <a:latin typeface="BerlingLTStd-Roman"/>
              </a:rPr>
              <a:t>The third component of information security is </a:t>
            </a:r>
            <a:r>
              <a:rPr lang="en-US" sz="1800" b="1" i="0" u="none" strike="noStrike" baseline="0" dirty="0">
                <a:latin typeface="BerlingLTStd-Bold"/>
              </a:rPr>
              <a:t>availability</a:t>
            </a:r>
            <a:r>
              <a:rPr lang="en-US" sz="1800" b="0" i="1" u="none" strike="noStrike" baseline="0" dirty="0">
                <a:latin typeface="BerlingLTStd-Italic"/>
              </a:rPr>
              <a:t>. </a:t>
            </a:r>
            <a:r>
              <a:rPr lang="en-US" sz="1800" b="0" i="0" u="none" strike="noStrike" baseline="0" dirty="0">
                <a:latin typeface="BerlingLTStd-Roman"/>
              </a:rPr>
              <a:t>The information created and stored by an organization needs to be available to authorized entities. Information is useless if it is not available. Information needs to be constantly changed, which means it must be accessible to authorized entities.</a:t>
            </a:r>
            <a:endParaRPr lang="en-US" dirty="0"/>
          </a:p>
        </p:txBody>
      </p:sp>
      <p:pic>
        <p:nvPicPr>
          <p:cNvPr id="5" name="Picture 4">
            <a:extLst>
              <a:ext uri="{FF2B5EF4-FFF2-40B4-BE49-F238E27FC236}">
                <a16:creationId xmlns:a16="http://schemas.microsoft.com/office/drawing/2014/main" id="{7F9B9E79-00C1-41F7-BE5C-714B0682A6D8}"/>
              </a:ext>
            </a:extLst>
          </p:cNvPr>
          <p:cNvPicPr>
            <a:picLocks noChangeAspect="1"/>
          </p:cNvPicPr>
          <p:nvPr/>
        </p:nvPicPr>
        <p:blipFill>
          <a:blip r:embed="rId2"/>
          <a:stretch>
            <a:fillRect/>
          </a:stretch>
        </p:blipFill>
        <p:spPr>
          <a:xfrm>
            <a:off x="6686926" y="1751121"/>
            <a:ext cx="4398656" cy="3974690"/>
          </a:xfrm>
          <a:prstGeom prst="rect">
            <a:avLst/>
          </a:prstGeom>
        </p:spPr>
      </p:pic>
    </p:spTree>
    <p:extLst>
      <p:ext uri="{BB962C8B-B14F-4D97-AF65-F5344CB8AC3E}">
        <p14:creationId xmlns:p14="http://schemas.microsoft.com/office/powerpoint/2010/main" val="30670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3B2C-19A8-457E-9E74-2B3C8075CF44}"/>
              </a:ext>
            </a:extLst>
          </p:cNvPr>
          <p:cNvSpPr>
            <a:spLocks noGrp="1"/>
          </p:cNvSpPr>
          <p:nvPr>
            <p:ph type="title"/>
          </p:nvPr>
        </p:nvSpPr>
        <p:spPr/>
        <p:txBody>
          <a:bodyPr/>
          <a:lstStyle/>
          <a:p>
            <a:r>
              <a:rPr lang="en-US" dirty="0"/>
              <a:t>3. Attacks</a:t>
            </a:r>
          </a:p>
        </p:txBody>
      </p:sp>
      <p:sp>
        <p:nvSpPr>
          <p:cNvPr id="3" name="Content Placeholder 2">
            <a:extLst>
              <a:ext uri="{FF2B5EF4-FFF2-40B4-BE49-F238E27FC236}">
                <a16:creationId xmlns:a16="http://schemas.microsoft.com/office/drawing/2014/main" id="{EF1D4996-162B-4994-85F3-8ABF67D49E53}"/>
              </a:ext>
            </a:extLst>
          </p:cNvPr>
          <p:cNvSpPr>
            <a:spLocks noGrp="1"/>
          </p:cNvSpPr>
          <p:nvPr>
            <p:ph idx="1"/>
          </p:nvPr>
        </p:nvSpPr>
        <p:spPr>
          <a:xfrm>
            <a:off x="1104900" y="1600200"/>
            <a:ext cx="9982200" cy="1096962"/>
          </a:xfrm>
        </p:spPr>
        <p:txBody>
          <a:bodyPr>
            <a:normAutofit/>
          </a:bodyPr>
          <a:lstStyle/>
          <a:p>
            <a:pPr algn="l"/>
            <a:r>
              <a:rPr lang="en-US" sz="1800" b="0" i="0" u="none" strike="noStrike" baseline="0" dirty="0">
                <a:latin typeface="BerlingLTStd-Roman"/>
              </a:rPr>
              <a:t>Our three goals of security—confidentiality, integrity, and availability—can be threatened by </a:t>
            </a:r>
            <a:r>
              <a:rPr lang="en-US" sz="1800" b="1" i="0" u="none" strike="noStrike" baseline="0" dirty="0">
                <a:latin typeface="BerlingLTStd-Bold"/>
              </a:rPr>
              <a:t>security attacks</a:t>
            </a:r>
            <a:r>
              <a:rPr lang="en-US" sz="1800" b="0" i="1" u="none" strike="noStrike" baseline="0" dirty="0">
                <a:latin typeface="BerlingLTStd-Italic"/>
              </a:rPr>
              <a:t>. </a:t>
            </a:r>
            <a:r>
              <a:rPr lang="en-US" sz="1800" b="0" i="0" u="none" strike="noStrike" baseline="0" dirty="0">
                <a:latin typeface="BerlingLTStd-Roman"/>
              </a:rPr>
              <a:t>Although the literature uses different approaches to categorizing the attacks, we divide them into three groups related to the security goals. Figure 16.1 shows the taxonomy</a:t>
            </a:r>
            <a:endParaRPr lang="en-US" dirty="0"/>
          </a:p>
        </p:txBody>
      </p:sp>
      <p:pic>
        <p:nvPicPr>
          <p:cNvPr id="5" name="Picture 4">
            <a:extLst>
              <a:ext uri="{FF2B5EF4-FFF2-40B4-BE49-F238E27FC236}">
                <a16:creationId xmlns:a16="http://schemas.microsoft.com/office/drawing/2014/main" id="{6E583E16-FD44-4CD8-A0C0-2B9C8417088E}"/>
              </a:ext>
            </a:extLst>
          </p:cNvPr>
          <p:cNvPicPr>
            <a:picLocks noChangeAspect="1"/>
          </p:cNvPicPr>
          <p:nvPr/>
        </p:nvPicPr>
        <p:blipFill>
          <a:blip r:embed="rId2"/>
          <a:stretch>
            <a:fillRect/>
          </a:stretch>
        </p:blipFill>
        <p:spPr>
          <a:xfrm>
            <a:off x="3122730" y="2549198"/>
            <a:ext cx="5331963" cy="3363330"/>
          </a:xfrm>
          <a:prstGeom prst="rect">
            <a:avLst/>
          </a:prstGeom>
        </p:spPr>
      </p:pic>
      <p:sp>
        <p:nvSpPr>
          <p:cNvPr id="7" name="TextBox 6">
            <a:extLst>
              <a:ext uri="{FF2B5EF4-FFF2-40B4-BE49-F238E27FC236}">
                <a16:creationId xmlns:a16="http://schemas.microsoft.com/office/drawing/2014/main" id="{35225DDB-49CB-4F05-92B3-149073E72D65}"/>
              </a:ext>
            </a:extLst>
          </p:cNvPr>
          <p:cNvSpPr txBox="1"/>
          <p:nvPr/>
        </p:nvSpPr>
        <p:spPr>
          <a:xfrm>
            <a:off x="2663301" y="6011053"/>
            <a:ext cx="6789197" cy="369332"/>
          </a:xfrm>
          <a:prstGeom prst="rect">
            <a:avLst/>
          </a:prstGeom>
          <a:noFill/>
        </p:spPr>
        <p:txBody>
          <a:bodyPr wrap="square">
            <a:spAutoFit/>
          </a:bodyPr>
          <a:lstStyle/>
          <a:p>
            <a:r>
              <a:rPr lang="en-US" b="1" dirty="0"/>
              <a:t>Figure 12.1 </a:t>
            </a:r>
            <a:r>
              <a:rPr lang="en-US" dirty="0"/>
              <a:t>Taxonomy of attacks with relation to security goals</a:t>
            </a:r>
          </a:p>
        </p:txBody>
      </p:sp>
    </p:spTree>
    <p:extLst>
      <p:ext uri="{BB962C8B-B14F-4D97-AF65-F5344CB8AC3E}">
        <p14:creationId xmlns:p14="http://schemas.microsoft.com/office/powerpoint/2010/main" val="4261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D17B-CD4A-4A44-A856-56145BC8F946}"/>
              </a:ext>
            </a:extLst>
          </p:cNvPr>
          <p:cNvSpPr>
            <a:spLocks noGrp="1"/>
          </p:cNvSpPr>
          <p:nvPr>
            <p:ph type="title"/>
          </p:nvPr>
        </p:nvSpPr>
        <p:spPr/>
        <p:txBody>
          <a:bodyPr/>
          <a:lstStyle/>
          <a:p>
            <a:r>
              <a:rPr lang="en-US" dirty="0"/>
              <a:t>4. Services and techniques</a:t>
            </a:r>
          </a:p>
        </p:txBody>
      </p:sp>
      <p:sp>
        <p:nvSpPr>
          <p:cNvPr id="3" name="Content Placeholder 2">
            <a:extLst>
              <a:ext uri="{FF2B5EF4-FFF2-40B4-BE49-F238E27FC236}">
                <a16:creationId xmlns:a16="http://schemas.microsoft.com/office/drawing/2014/main" id="{96785A6D-2816-4694-B074-27A143D209B7}"/>
              </a:ext>
            </a:extLst>
          </p:cNvPr>
          <p:cNvSpPr>
            <a:spLocks noGrp="1"/>
          </p:cNvSpPr>
          <p:nvPr>
            <p:ph idx="1"/>
          </p:nvPr>
        </p:nvSpPr>
        <p:spPr>
          <a:xfrm>
            <a:off x="1104900" y="1600200"/>
            <a:ext cx="9982200" cy="1200329"/>
          </a:xfrm>
        </p:spPr>
        <p:txBody>
          <a:bodyPr>
            <a:normAutofit/>
          </a:bodyPr>
          <a:lstStyle/>
          <a:p>
            <a:pPr algn="l"/>
            <a:r>
              <a:rPr lang="en-US" b="0" i="0" u="none" strike="noStrike" baseline="0" dirty="0"/>
              <a:t>ITU-T defines some security services to achieve security goals and prevent attacks. Each of these services is designed to prevent one or more attacks while maintaining security goals. Two techniques are below</a:t>
            </a:r>
            <a:endParaRPr lang="en-US" dirty="0"/>
          </a:p>
        </p:txBody>
      </p:sp>
      <p:pic>
        <p:nvPicPr>
          <p:cNvPr id="5" name="Picture 4">
            <a:extLst>
              <a:ext uri="{FF2B5EF4-FFF2-40B4-BE49-F238E27FC236}">
                <a16:creationId xmlns:a16="http://schemas.microsoft.com/office/drawing/2014/main" id="{378707ED-CAE1-41B9-AD41-00A52488A603}"/>
              </a:ext>
            </a:extLst>
          </p:cNvPr>
          <p:cNvPicPr>
            <a:picLocks noChangeAspect="1"/>
          </p:cNvPicPr>
          <p:nvPr/>
        </p:nvPicPr>
        <p:blipFill>
          <a:blip r:embed="rId2"/>
          <a:stretch>
            <a:fillRect/>
          </a:stretch>
        </p:blipFill>
        <p:spPr>
          <a:xfrm>
            <a:off x="1175919" y="4234565"/>
            <a:ext cx="4836109" cy="2479022"/>
          </a:xfrm>
          <a:prstGeom prst="rect">
            <a:avLst/>
          </a:prstGeom>
        </p:spPr>
      </p:pic>
      <p:sp>
        <p:nvSpPr>
          <p:cNvPr id="7" name="TextBox 6">
            <a:extLst>
              <a:ext uri="{FF2B5EF4-FFF2-40B4-BE49-F238E27FC236}">
                <a16:creationId xmlns:a16="http://schemas.microsoft.com/office/drawing/2014/main" id="{9F340A18-8E1D-4C16-AA1B-8F32F8809AFE}"/>
              </a:ext>
            </a:extLst>
          </p:cNvPr>
          <p:cNvSpPr txBox="1"/>
          <p:nvPr/>
        </p:nvSpPr>
        <p:spPr>
          <a:xfrm>
            <a:off x="1175918" y="2550571"/>
            <a:ext cx="4836109" cy="1200329"/>
          </a:xfrm>
          <a:prstGeom prst="rect">
            <a:avLst/>
          </a:prstGeom>
          <a:noFill/>
          <a:ln>
            <a:solidFill>
              <a:schemeClr val="tx1"/>
            </a:solidFill>
          </a:ln>
        </p:spPr>
        <p:txBody>
          <a:bodyPr wrap="square">
            <a:spAutoFit/>
          </a:bodyPr>
          <a:lstStyle/>
          <a:p>
            <a:r>
              <a:rPr lang="en-US" b="1" dirty="0">
                <a:solidFill>
                  <a:srgbClr val="FF0000"/>
                </a:solidFill>
              </a:rPr>
              <a:t>Cryptography (general)</a:t>
            </a:r>
          </a:p>
          <a:p>
            <a:r>
              <a:rPr lang="en-US" dirty="0"/>
              <a:t>Although in the past cryptography referred only to the encryption and decryption of messages using secret keys.</a:t>
            </a:r>
          </a:p>
        </p:txBody>
      </p:sp>
      <p:sp>
        <p:nvSpPr>
          <p:cNvPr id="8" name="TextBox 7">
            <a:extLst>
              <a:ext uri="{FF2B5EF4-FFF2-40B4-BE49-F238E27FC236}">
                <a16:creationId xmlns:a16="http://schemas.microsoft.com/office/drawing/2014/main" id="{F37365DD-7572-4270-874F-A8D91AC76CDD}"/>
              </a:ext>
            </a:extLst>
          </p:cNvPr>
          <p:cNvSpPr txBox="1"/>
          <p:nvPr/>
        </p:nvSpPr>
        <p:spPr>
          <a:xfrm>
            <a:off x="6288062" y="2550571"/>
            <a:ext cx="4836109" cy="1631216"/>
          </a:xfrm>
          <a:prstGeom prst="rect">
            <a:avLst/>
          </a:prstGeom>
          <a:noFill/>
          <a:ln>
            <a:solidFill>
              <a:schemeClr val="tx1"/>
            </a:solidFill>
          </a:ln>
        </p:spPr>
        <p:txBody>
          <a:bodyPr wrap="square">
            <a:spAutoFit/>
          </a:bodyPr>
          <a:lstStyle/>
          <a:p>
            <a:r>
              <a:rPr lang="en-US" sz="2000" b="1" dirty="0">
                <a:solidFill>
                  <a:srgbClr val="FF0000"/>
                </a:solidFill>
              </a:rPr>
              <a:t>Steganography (specific)</a:t>
            </a:r>
          </a:p>
          <a:p>
            <a:r>
              <a:rPr lang="en-US" sz="2000" dirty="0"/>
              <a:t>The word </a:t>
            </a:r>
            <a:r>
              <a:rPr lang="en-US" sz="2000" b="1" dirty="0">
                <a:solidFill>
                  <a:srgbClr val="00B0F0"/>
                </a:solidFill>
              </a:rPr>
              <a:t>steganography</a:t>
            </a:r>
            <a:r>
              <a:rPr lang="en-US" sz="2000" dirty="0"/>
              <a:t>, with origins in Greek, means ‘covered writing’, in contrast to cryptography, which means ‘secret writing’..</a:t>
            </a:r>
          </a:p>
        </p:txBody>
      </p:sp>
      <p:pic>
        <p:nvPicPr>
          <p:cNvPr id="10" name="Picture 9">
            <a:extLst>
              <a:ext uri="{FF2B5EF4-FFF2-40B4-BE49-F238E27FC236}">
                <a16:creationId xmlns:a16="http://schemas.microsoft.com/office/drawing/2014/main" id="{72AD1355-41BD-4E45-9728-E54469BB00A4}"/>
              </a:ext>
            </a:extLst>
          </p:cNvPr>
          <p:cNvPicPr>
            <a:picLocks noChangeAspect="1"/>
          </p:cNvPicPr>
          <p:nvPr/>
        </p:nvPicPr>
        <p:blipFill>
          <a:blip r:embed="rId3"/>
          <a:stretch>
            <a:fillRect/>
          </a:stretch>
        </p:blipFill>
        <p:spPr>
          <a:xfrm>
            <a:off x="6249472" y="4272064"/>
            <a:ext cx="4913290" cy="1971472"/>
          </a:xfrm>
          <a:prstGeom prst="rect">
            <a:avLst/>
          </a:prstGeom>
        </p:spPr>
      </p:pic>
    </p:spTree>
    <p:extLst>
      <p:ext uri="{BB962C8B-B14F-4D97-AF65-F5344CB8AC3E}">
        <p14:creationId xmlns:p14="http://schemas.microsoft.com/office/powerpoint/2010/main" val="31055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13461</TotalTime>
  <Words>1791</Words>
  <Application>Microsoft Office PowerPoint</Application>
  <PresentationFormat>Widescreen</PresentationFormat>
  <Paragraphs>111</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BerlingLTStd-Bold</vt:lpstr>
      <vt:lpstr>BerlingLTStd-Italic</vt:lpstr>
      <vt:lpstr>BerlingLTStd-Roman</vt:lpstr>
      <vt:lpstr>Euphemia</vt:lpstr>
      <vt:lpstr>Frutiger-BoldItalic</vt:lpstr>
      <vt:lpstr>Plantagenet Cherokee</vt:lpstr>
      <vt:lpstr>Times New Roman</vt:lpstr>
      <vt:lpstr>Wingdings</vt:lpstr>
      <vt:lpstr>Academic Literature 16x9</vt:lpstr>
      <vt:lpstr>12. Security and Ethical Issues</vt:lpstr>
      <vt:lpstr>Content</vt:lpstr>
      <vt:lpstr>Objectives</vt:lpstr>
      <vt:lpstr>Objectives (cont)</vt:lpstr>
      <vt:lpstr>1 - Introduction</vt:lpstr>
      <vt:lpstr>1. Introduction</vt:lpstr>
      <vt:lpstr>2. Security goals</vt:lpstr>
      <vt:lpstr>3. Attacks</vt:lpstr>
      <vt:lpstr>4. Services and techniques</vt:lpstr>
      <vt:lpstr>2- CONFIDENTIALITY</vt:lpstr>
      <vt:lpstr>1. Symmetric-key ciphers</vt:lpstr>
      <vt:lpstr>2. Asymmetric-key ciphers</vt:lpstr>
      <vt:lpstr>3. General idea</vt:lpstr>
      <vt:lpstr>R4. SA cryptosystem</vt:lpstr>
      <vt:lpstr>3 - Ethical Principles</vt:lpstr>
      <vt:lpstr>1. ETHICAL PRINCIPLES</vt:lpstr>
      <vt:lpstr>2. Moral rules</vt:lpstr>
      <vt:lpstr>3. Utilization</vt:lpstr>
      <vt:lpstr>4. Social contract</vt:lpstr>
      <vt:lpstr>4- Privacy</vt:lpstr>
      <vt:lpstr>1. Introduction</vt:lpstr>
      <vt:lpstr>2. Why Data Privacy is important?</vt:lpstr>
      <vt:lpstr>4. Non-Disclosure Agreement</vt:lpstr>
      <vt:lpstr>5 - Hackers</vt:lpstr>
      <vt:lpstr>1. Introduction</vt:lpstr>
      <vt:lpstr>2. Types of Hackers</vt:lpstr>
      <vt:lpstr>3. Common types of hacking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Ha Pham Ngoc  (FU HN)</cp:lastModifiedBy>
  <cp:revision>721</cp:revision>
  <dcterms:created xsi:type="dcterms:W3CDTF">2021-08-24T09:33:39Z</dcterms:created>
  <dcterms:modified xsi:type="dcterms:W3CDTF">2021-09-05T14:35:52Z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