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70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660066"/>
    <a:srgbClr val="6600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A7D0124C-3BD4-49EA-BA06-C76B934D1D66}"/>
    <pc:docChg chg="undo custSel modSld">
      <pc:chgData name="Đinh Gia Bảo" userId="2c693ac0dcf7a9ef" providerId="LiveId" clId="{A7D0124C-3BD4-49EA-BA06-C76B934D1D66}" dt="2023-03-05T08:49:15.895" v="366" actId="115"/>
      <pc:docMkLst>
        <pc:docMk/>
      </pc:docMkLst>
      <pc:sldChg chg="modSp mod modNotesTx">
        <pc:chgData name="Đinh Gia Bảo" userId="2c693ac0dcf7a9ef" providerId="LiveId" clId="{A7D0124C-3BD4-49EA-BA06-C76B934D1D66}" dt="2023-03-05T08:40:31.708" v="211" actId="20577"/>
        <pc:sldMkLst>
          <pc:docMk/>
          <pc:sldMk cId="0" sldId="262"/>
        </pc:sldMkLst>
        <pc:spChg chg="mod">
          <ac:chgData name="Đinh Gia Bảo" userId="2c693ac0dcf7a9ef" providerId="LiveId" clId="{A7D0124C-3BD4-49EA-BA06-C76B934D1D66}" dt="2023-03-05T08:37:58.328" v="81" actId="114"/>
          <ac:spMkLst>
            <pc:docMk/>
            <pc:sldMk cId="0" sldId="262"/>
            <ac:spMk id="18435" creationId="{00000000-0000-0000-0000-000000000000}"/>
          </ac:spMkLst>
        </pc:spChg>
      </pc:sldChg>
      <pc:sldChg chg="modSp mod">
        <pc:chgData name="Đinh Gia Bảo" userId="2c693ac0dcf7a9ef" providerId="LiveId" clId="{A7D0124C-3BD4-49EA-BA06-C76B934D1D66}" dt="2023-03-05T08:45:34.119" v="235" actId="255"/>
        <pc:sldMkLst>
          <pc:docMk/>
          <pc:sldMk cId="0" sldId="269"/>
        </pc:sldMkLst>
        <pc:spChg chg="mod">
          <ac:chgData name="Đinh Gia Bảo" userId="2c693ac0dcf7a9ef" providerId="LiveId" clId="{A7D0124C-3BD4-49EA-BA06-C76B934D1D66}" dt="2023-03-05T08:45:34.119" v="235" actId="255"/>
          <ac:spMkLst>
            <pc:docMk/>
            <pc:sldMk cId="0" sldId="269"/>
            <ac:spMk id="11267" creationId="{00000000-0000-0000-0000-000000000000}"/>
          </ac:spMkLst>
        </pc:spChg>
      </pc:sldChg>
      <pc:sldChg chg="modSp mod">
        <pc:chgData name="Đinh Gia Bảo" userId="2c693ac0dcf7a9ef" providerId="LiveId" clId="{A7D0124C-3BD4-49EA-BA06-C76B934D1D66}" dt="2023-03-05T08:48:54.582" v="363" actId="207"/>
        <pc:sldMkLst>
          <pc:docMk/>
          <pc:sldMk cId="0" sldId="270"/>
        </pc:sldMkLst>
        <pc:spChg chg="mod">
          <ac:chgData name="Đinh Gia Bảo" userId="2c693ac0dcf7a9ef" providerId="LiveId" clId="{A7D0124C-3BD4-49EA-BA06-C76B934D1D66}" dt="2023-03-05T08:48:54.582" v="363" actId="207"/>
          <ac:spMkLst>
            <pc:docMk/>
            <pc:sldMk cId="0" sldId="270"/>
            <ac:spMk id="12291" creationId="{00000000-0000-0000-0000-000000000000}"/>
          </ac:spMkLst>
        </pc:spChg>
      </pc:sldChg>
      <pc:sldChg chg="modSp mod">
        <pc:chgData name="Đinh Gia Bảo" userId="2c693ac0dcf7a9ef" providerId="LiveId" clId="{A7D0124C-3BD4-49EA-BA06-C76B934D1D66}" dt="2023-03-05T08:49:15.895" v="366" actId="115"/>
        <pc:sldMkLst>
          <pc:docMk/>
          <pc:sldMk cId="0" sldId="273"/>
        </pc:sldMkLst>
        <pc:spChg chg="mod">
          <ac:chgData name="Đinh Gia Bảo" userId="2c693ac0dcf7a9ef" providerId="LiveId" clId="{A7D0124C-3BD4-49EA-BA06-C76B934D1D66}" dt="2023-03-05T08:49:15.895" v="366" actId="115"/>
          <ac:spMkLst>
            <pc:docMk/>
            <pc:sldMk cId="0" sldId="273"/>
            <ac:spMk id="112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D7279-A836-4642-9F19-966BA539803A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72404-EAAF-424D-8AB4-2158268DAA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Syntax :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/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dirty="0"/>
              <a:t>Implement(v);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,   console :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mtinh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FF00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90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81200" y="6553200"/>
            <a:ext cx="5334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>
            <a:lvl1pPr algn="r">
              <a:defRPr sz="3600" b="1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9144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28800" y="6553200"/>
            <a:ext cx="55626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553200"/>
            <a:ext cx="762000" cy="304800"/>
          </a:xfrm>
        </p:spPr>
        <p:txBody>
          <a:bodyPr/>
          <a:lstStyle>
            <a:lvl1pPr>
              <a:defRPr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914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C11165F-BE5A-40A0-BA65-280482E534BD}" type="datetimeFigureOut">
              <a:rPr lang="en-US" smtClean="0"/>
              <a:pPr/>
              <a:t>3/5/2023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200" y="6477000"/>
            <a:ext cx="51054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6477000"/>
            <a:ext cx="8382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C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870E582-9DEC-4A56-AEBD-1FC813B4A6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21336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loodshed.net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tiobe.com/index.php/content/paperinfo/tpci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ms-hcm.fpt.edu.v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racle.com/technetwork/java/javase/downloads/jdk-netbeans-jsp-142931.html" TargetMode="External"/><Relationship Id="rId4" Type="http://schemas.openxmlformats.org/officeDocument/2006/relationships/hyperlink" Target="http://www.bloodshed.n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Course: Programming Fundamentals using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Grading</a:t>
            </a:r>
            <a:r>
              <a:rPr lang="en-US" sz="48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781050" y="914400"/>
            <a:ext cx="7905750" cy="5486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Maximum score: 10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On-going assessments: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02 Quiz (Q) 	 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08 Workshops (W) 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Assignments (AS) 	(10%)</a:t>
            </a:r>
          </a:p>
          <a:p>
            <a:pPr marL="628650" indent="-1588">
              <a:lnSpc>
                <a:spcPct val="90000"/>
              </a:lnSpc>
            </a:pPr>
            <a:r>
              <a:rPr lang="en-US" sz="2000" dirty="0"/>
              <a:t>  01 Practical Exam (PE)   (</a:t>
            </a:r>
            <a:r>
              <a:rPr lang="en-US" sz="2000" dirty="0">
                <a:sym typeface="Wingdings" pitchFamily="2" charset="2"/>
              </a:rPr>
              <a:t>4</a:t>
            </a:r>
            <a:r>
              <a:rPr lang="en-US" sz="2000" dirty="0"/>
              <a:t>0%)</a:t>
            </a:r>
          </a:p>
          <a:p>
            <a:pPr marL="628650" indent="-1588">
              <a:lnSpc>
                <a:spcPct val="90000"/>
              </a:lnSpc>
              <a:buNone/>
            </a:pPr>
            <a:r>
              <a:rPr lang="en-US" sz="2000" dirty="0"/>
              <a:t>(Practical exam retake only when the score of PE &lt; 4)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Final exam (FE) 	   	</a:t>
            </a:r>
            <a:r>
              <a:rPr lang="en-US" sz="2000" dirty="0">
                <a:sym typeface="Wingdings" pitchFamily="2" charset="2"/>
              </a:rPr>
              <a:t> (</a:t>
            </a:r>
            <a:r>
              <a:rPr lang="en-US" sz="2000" dirty="0"/>
              <a:t>30%)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Total score = 0.1*Q + 0.1*W + 0.1*AS + 0.4*PE + 0.3*FE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Pass: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	</a:t>
            </a:r>
            <a:r>
              <a:rPr lang="en-US" sz="1800" b="1" dirty="0">
                <a:solidFill>
                  <a:srgbClr val="FF0000"/>
                </a:solidFill>
              </a:rPr>
              <a:t>Every on-going assessment component &gt;0 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rgbClr val="FF0000"/>
                </a:solidFill>
              </a:rPr>
              <a:t>     Practical Exam &gt;=4 and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	Final Examination score ≥ 4 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dirty="0">
                <a:solidFill>
                  <a:schemeClr val="hlink"/>
                </a:solidFill>
              </a:rPr>
              <a:t>    Total score ≥ 5 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FE Retake only when not passed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504950" y="0"/>
            <a:ext cx="695325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How to study?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>
          <a:xfrm>
            <a:off x="280988" y="1039813"/>
            <a:ext cx="8558212" cy="536098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Read lesson before class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Give some examples that are not existed in your book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Practice all the exercises to make your sense 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Discuss your classmate in directly, on forum(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err="1">
                <a:latin typeface="Times New Roman" pitchFamily="18" charset="0"/>
                <a:cs typeface="Times New Roman" pitchFamily="18" charset="0"/>
              </a:rPr>
              <a:t>đàn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Analyze, design and implement workshops and assignment.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Write reports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your notebook.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1"/>
            <a:ext cx="7205662" cy="6858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Academic policies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300038" y="990600"/>
            <a:ext cx="8539162" cy="525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Cheating during a test or exam is construed as talking,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peeking at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another student’s paper or any other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clandestine( </a:t>
            </a:r>
            <a:r>
              <a:rPr lang="en-US" sz="1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lén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lút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bí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mật</a:t>
            </a:r>
            <a:r>
              <a:rPr lang="en-US" sz="1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method of transmitting information.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Plagiarism is using the work of others without citing( 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trích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) it; that is, holding the work of others out as your own work.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Breach of Copyright ( 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 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quyền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Enjoy the Course!</a:t>
            </a:r>
          </a:p>
          <a:p>
            <a:pPr lvl="1" eaLnBrk="1" hangingPunct="1"/>
            <a:r>
              <a:rPr lang="en-US" dirty="0"/>
              <a:t>Be </a:t>
            </a:r>
            <a:r>
              <a:rPr lang="en-US" u="sng" dirty="0"/>
              <a:t>enthusiastic</a:t>
            </a:r>
            <a:r>
              <a:rPr lang="en-US" dirty="0"/>
              <a:t> about the material because it is interesting, useful and an important part of your training as a software engineer. Our job is to help you learn and enjoy the experience. </a:t>
            </a:r>
            <a:r>
              <a:rPr lang="en-US" i="1" dirty="0"/>
              <a:t>We will do our best but we need your help</a:t>
            </a:r>
            <a:r>
              <a:rPr lang="en-US" dirty="0"/>
              <a:t>. So let’s all have fun together with Foundations of Programming Using C!!!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and Installing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00200"/>
            <a:ext cx="7239000" cy="4525963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dirty="0"/>
              <a:t>Download and Install Dev-C++ 4.9.9.2</a:t>
            </a:r>
          </a:p>
          <a:p>
            <a:pPr>
              <a:lnSpc>
                <a:spcPct val="80000"/>
              </a:lnSpc>
              <a:buNone/>
            </a:pPr>
            <a:endParaRPr lang="en-US" dirty="0"/>
          </a:p>
          <a:p>
            <a:pPr>
              <a:lnSpc>
                <a:spcPct val="80000"/>
              </a:lnSpc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http://www.bloodshed.net/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514600"/>
          </a:xfrm>
        </p:spPr>
        <p:txBody>
          <a:bodyPr/>
          <a:lstStyle/>
          <a:p>
            <a:pPr>
              <a:buClrTx/>
              <a:buSzTx/>
              <a:buFont typeface="Arial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09688" y="2867025"/>
            <a:ext cx="6629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Q&amp;A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15</a:t>
            </a:fld>
            <a:endParaRPr kumimoji="0"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09800" y="1219200"/>
            <a:ext cx="5715000" cy="4953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we program?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Why C is chosen?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Pre-requisites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Objectives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Description and Course Plan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Materials/ Tools/ References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Course Requirements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Grading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Academic Policies</a:t>
            </a:r>
          </a:p>
          <a:p>
            <a:r>
              <a:rPr lang="en-US" sz="2400" dirty="0"/>
              <a:t>How to Study?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Getting/Installing Programming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Program?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676400"/>
            <a:ext cx="86106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80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We usually cause errors (hay sai), quickly forget something (mau quên)  and are not tenacious (chóng chán)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Computers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are our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assistances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baseline="0" dirty="0">
                <a:latin typeface="Arial" pitchFamily="34" charset="0"/>
                <a:cs typeface="Arial" pitchFamily="34" charset="0"/>
              </a:rPr>
              <a:t>They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need to be taught how to work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To teach a computer working, we use a programming language. </a:t>
            </a:r>
            <a:r>
              <a:rPr lang="en-US" sz="2800" baseline="0" dirty="0">
                <a:latin typeface="Arial" pitchFamily="34" charset="0"/>
                <a:cs typeface="Arial" pitchFamily="34" charset="0"/>
              </a:rPr>
              <a:t> 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is chosen?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52400" y="1066800"/>
            <a:ext cx="8839200" cy="3810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cs typeface="Arial" pitchFamily="34" charset="0"/>
              </a:rPr>
              <a:t>Top ten common programming languages: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 latest data   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http://www.tiobe.com/index.php/content/paperinfo/tpci/index.html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442" y="1676402"/>
            <a:ext cx="7844586" cy="3962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Prerequisites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>
          <a:xfrm>
            <a:off x="457200" y="1663700"/>
            <a:ext cx="8229600" cy="146050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sz="2800" dirty="0"/>
              <a:t>Completed EN051 or obtain 500+ TOEFL equivalent international certificates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8302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Course Objectives 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>
          <a:xfrm>
            <a:off x="152400" y="1065213"/>
            <a:ext cx="8839200" cy="541178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We plan to </a:t>
            </a:r>
            <a:r>
              <a:rPr lang="en-US" sz="2800" i="1" dirty="0"/>
              <a:t>understand</a:t>
            </a:r>
            <a:r>
              <a:rPr lang="en-US" sz="2800" dirty="0"/>
              <a:t> a subset of the C language, rather than the whole thing, is to make learning easier, and how and why the C language is learned and applied as the basic language </a:t>
            </a:r>
            <a:r>
              <a:rPr lang="en-US" sz="2800" i="1" u="sng" dirty="0"/>
              <a:t>syntax</a:t>
            </a:r>
            <a:r>
              <a:rPr lang="en-US" sz="2800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keyword is </a:t>
            </a:r>
            <a:r>
              <a:rPr lang="en-US" sz="2400" i="1" dirty="0"/>
              <a:t>understand </a:t>
            </a:r>
            <a:r>
              <a:rPr lang="en-US" sz="2400" dirty="0"/>
              <a:t>!! We must not be satisfied by just learning a bunch of information about the C language syntax – our goal is to learn how to </a:t>
            </a:r>
            <a:r>
              <a:rPr lang="en-US" sz="2400" i="1" u="sng" dirty="0"/>
              <a:t>implement</a:t>
            </a:r>
            <a:r>
              <a:rPr lang="en-US" sz="2400" dirty="0"/>
              <a:t> the console application/ algorithms/ … using the C language and what makes them good.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 we proceed to learn and use the C language, we shall pick up the underlying theory and basic syntax.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This will be a practical course </a:t>
            </a:r>
            <a:r>
              <a:rPr lang="en-US" sz="2400" dirty="0"/>
              <a:t>!! We shall use the Dev-C++ 4.9.9.2 for Windows program to learn C language. 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Remember</a:t>
            </a:r>
            <a:r>
              <a:rPr lang="en-US" sz="2400" dirty="0"/>
              <a:t>: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The C language is the language of the low level nature. Therefore, it is critical to understand the C language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-28575"/>
            <a:ext cx="7620000" cy="760413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Description- Course Plan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211388" y="1287463"/>
            <a:ext cx="5332412" cy="4656137"/>
          </a:xfrm>
        </p:spPr>
        <p:txBody>
          <a:bodyPr>
            <a:noAutofit/>
          </a:bodyPr>
          <a:lstStyle/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Introduction to PFC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Computation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Basic Logics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Modules and Functions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Pointers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Libraries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Contiguous Storage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Strings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b="1" dirty="0"/>
              <a:t>Text Files</a:t>
            </a:r>
          </a:p>
          <a:p>
            <a:pPr marL="514350" indent="-514350" algn="just" eaLnBrk="1" hangingPunct="1">
              <a:buNone/>
            </a:pPr>
            <a:r>
              <a:rPr lang="en-US" sz="2400" b="1" dirty="0"/>
              <a:t>Coues plan: Please get it from CMS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1"/>
            <a:ext cx="7620000" cy="762000"/>
          </a:xfrm>
        </p:spPr>
        <p:txBody>
          <a:bodyPr/>
          <a:lstStyle/>
          <a:p>
            <a:r>
              <a:rPr lang="en-US" sz="4000" dirty="0"/>
              <a:t>Materials/ Tools/ References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323975"/>
            <a:ext cx="8382000" cy="51530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400" b="1" dirty="0"/>
              <a:t>Textbook: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Arial" charset="0"/>
              </a:rPr>
              <a:t>    </a:t>
            </a:r>
            <a:r>
              <a:rPr lang="en-US" sz="2400" dirty="0">
                <a:latin typeface="Arial" charset="0"/>
              </a:rPr>
              <a:t>Evan Weaver</a:t>
            </a:r>
            <a:r>
              <a:rPr lang="en-US" sz="2400" dirty="0"/>
              <a:t> – Foundations of Programming Using C, July 2006 Edition, Trường Đại học FPT – Hà Nội – tháng 9, 2007</a:t>
            </a:r>
          </a:p>
          <a:p>
            <a:pPr>
              <a:lnSpc>
                <a:spcPct val="80000"/>
              </a:lnSpc>
            </a:pPr>
            <a:endParaRPr lang="en-US" sz="2400" b="1" dirty="0"/>
          </a:p>
          <a:p>
            <a:pPr>
              <a:lnSpc>
                <a:spcPct val="80000"/>
              </a:lnSpc>
            </a:pPr>
            <a:r>
              <a:rPr lang="en-US" sz="2400" b="1" dirty="0"/>
              <a:t>Course</a:t>
            </a:r>
            <a:r>
              <a:rPr lang="en-US" sz="2400" dirty="0"/>
              <a:t> </a:t>
            </a:r>
            <a:r>
              <a:rPr lang="en-US" sz="2400" b="1" dirty="0"/>
              <a:t>Website (forum)</a:t>
            </a:r>
            <a:r>
              <a:rPr lang="en-US" sz="2400" dirty="0"/>
              <a:t>: </a:t>
            </a:r>
            <a:r>
              <a:rPr lang="en-US" sz="2400" dirty="0">
                <a:hlinkClick r:id="rId3"/>
              </a:rPr>
              <a:t>http://cms-hcm.fpt.edu.vn/</a:t>
            </a:r>
            <a:endParaRPr lang="en-US" sz="2400" dirty="0"/>
          </a:p>
          <a:p>
            <a:pPr lvl="1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b="1" dirty="0"/>
              <a:t>Tool</a:t>
            </a:r>
            <a:r>
              <a:rPr lang="en-US" sz="2400" dirty="0"/>
              <a:t>: You can use an arbitrary C/C++ programming software, such as: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(1) Dev-C++ 4.9.9.2 (recommended):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     Link: </a:t>
            </a:r>
            <a:r>
              <a:rPr lang="en-US" sz="2400" dirty="0">
                <a:hlinkClick r:id="rId4"/>
              </a:rPr>
              <a:t>http://www.bloodshed.net/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   (2) NetBeans with C/C++ plug-in: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http://www.oracle.com/technetwork/java/javase/downloads/jdk-netbeans-jsp-142931.html</a:t>
            </a:r>
            <a:endParaRPr lang="en-US" sz="2400" dirty="0"/>
          </a:p>
          <a:p>
            <a:pPr lvl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7620000" cy="685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Course Requirements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85800" y="1936750"/>
            <a:ext cx="7800975" cy="3016250"/>
          </a:xfrm>
        </p:spPr>
        <p:txBody>
          <a:bodyPr>
            <a:normAutofit/>
          </a:bodyPr>
          <a:lstStyle/>
          <a:p>
            <a:r>
              <a:rPr lang="en-US" sz="2800" dirty="0"/>
              <a:t>Following lessons in classrooms</a:t>
            </a:r>
          </a:p>
          <a:p>
            <a:r>
              <a:rPr lang="en-US" sz="2800" dirty="0"/>
              <a:t>Reading textbook and documents at home</a:t>
            </a:r>
          </a:p>
          <a:p>
            <a:r>
              <a:rPr lang="en-US" sz="2800" dirty="0"/>
              <a:t>Completing chapter assessments in time ( programs and/or reports)</a:t>
            </a:r>
          </a:p>
          <a:p>
            <a:r>
              <a:rPr lang="en-US" sz="2800" dirty="0"/>
              <a:t>Discussing actively in your teams and in classrooms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925</Words>
  <Application>Microsoft Office PowerPoint</Application>
  <PresentationFormat>On-screen Show (4:3)</PresentationFormat>
  <Paragraphs>115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Wingdings 2</vt:lpstr>
      <vt:lpstr>Office Theme</vt:lpstr>
      <vt:lpstr>Course: Programming Fundamentals using C</vt:lpstr>
      <vt:lpstr>Contents</vt:lpstr>
      <vt:lpstr>Why We Program?</vt:lpstr>
      <vt:lpstr>Why C is chosen?</vt:lpstr>
      <vt:lpstr>Prerequisites</vt:lpstr>
      <vt:lpstr>Course Objectives </vt:lpstr>
      <vt:lpstr>Course Description- Course Plan</vt:lpstr>
      <vt:lpstr>Materials/ Tools/ References</vt:lpstr>
      <vt:lpstr>Course Requirements</vt:lpstr>
      <vt:lpstr>Grading </vt:lpstr>
      <vt:lpstr>How to study?</vt:lpstr>
      <vt:lpstr>Academic policies</vt:lpstr>
      <vt:lpstr>PowerPoint Presentation</vt:lpstr>
      <vt:lpstr>Getting and Installing Tool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Đinh Gia Bảo</cp:lastModifiedBy>
  <cp:revision>13</cp:revision>
  <dcterms:created xsi:type="dcterms:W3CDTF">2015-07-19T03:04:32Z</dcterms:created>
  <dcterms:modified xsi:type="dcterms:W3CDTF">2023-03-05T08:49:52Z</dcterms:modified>
</cp:coreProperties>
</file>