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58" r:id="rId4"/>
    <p:sldId id="259" r:id="rId5"/>
    <p:sldId id="260" r:id="rId6"/>
    <p:sldId id="264" r:id="rId7"/>
    <p:sldId id="270" r:id="rId8"/>
    <p:sldId id="271" r:id="rId9"/>
    <p:sldId id="265" r:id="rId10"/>
    <p:sldId id="266" r:id="rId11"/>
    <p:sldId id="272" r:id="rId12"/>
    <p:sldId id="274" r:id="rId13"/>
    <p:sldId id="273" r:id="rId14"/>
    <p:sldId id="275" r:id="rId15"/>
    <p:sldId id="268" r:id="rId16"/>
    <p:sldId id="276" r:id="rId17"/>
    <p:sldId id="277" r:id="rId18"/>
    <p:sldId id="278" r:id="rId19"/>
    <p:sldId id="279" r:id="rId20"/>
    <p:sldId id="267" r:id="rId21"/>
    <p:sldId id="280" r:id="rId22"/>
    <p:sldId id="287" r:id="rId23"/>
    <p:sldId id="281" r:id="rId24"/>
    <p:sldId id="282" r:id="rId25"/>
    <p:sldId id="283" r:id="rId26"/>
    <p:sldId id="290" r:id="rId27"/>
    <p:sldId id="284" r:id="rId28"/>
    <p:sldId id="289" r:id="rId29"/>
    <p:sldId id="285" r:id="rId30"/>
    <p:sldId id="291" r:id="rId31"/>
    <p:sldId id="286" r:id="rId32"/>
    <p:sldId id="292" r:id="rId33"/>
    <p:sldId id="269" r:id="rId34"/>
    <p:sldId id="293" r:id="rId35"/>
    <p:sldId id="294" r:id="rId36"/>
    <p:sldId id="295" r:id="rId37"/>
    <p:sldId id="296" r:id="rId38"/>
    <p:sldId id="261" r:id="rId39"/>
    <p:sldId id="297" r:id="rId40"/>
    <p:sldId id="298" r:id="rId41"/>
    <p:sldId id="299" r:id="rId42"/>
    <p:sldId id="300" r:id="rId43"/>
    <p:sldId id="301" r:id="rId44"/>
    <p:sldId id="302" r:id="rId45"/>
    <p:sldId id="304" r:id="rId46"/>
    <p:sldId id="305" r:id="rId47"/>
    <p:sldId id="262" r:id="rId48"/>
    <p:sldId id="306" r:id="rId49"/>
    <p:sldId id="307" r:id="rId50"/>
    <p:sldId id="308" r:id="rId51"/>
    <p:sldId id="309" r:id="rId52"/>
    <p:sldId id="310" r:id="rId53"/>
    <p:sldId id="311" r:id="rId54"/>
    <p:sldId id="263" r:id="rId55"/>
    <p:sldId id="316"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30" autoAdjust="0"/>
  </p:normalViewPr>
  <p:slideViewPr>
    <p:cSldViewPr>
      <p:cViewPr varScale="1">
        <p:scale>
          <a:sx n="62" d="100"/>
          <a:sy n="62" d="100"/>
        </p:scale>
        <p:origin x="132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9191AB23-7140-4A1B-9028-09CDD0EB7455}"/>
    <pc:docChg chg="custSel modSld">
      <pc:chgData name="Đinh Gia Bảo" userId="2c693ac0dcf7a9ef" providerId="LiveId" clId="{9191AB23-7140-4A1B-9028-09CDD0EB7455}" dt="2023-05-24T07:30:07.997" v="353" actId="13926"/>
      <pc:docMkLst>
        <pc:docMk/>
      </pc:docMkLst>
      <pc:sldChg chg="modNotesTx">
        <pc:chgData name="Đinh Gia Bảo" userId="2c693ac0dcf7a9ef" providerId="LiveId" clId="{9191AB23-7140-4A1B-9028-09CDD0EB7455}" dt="2023-05-20T08:44:06.917" v="346" actId="20577"/>
        <pc:sldMkLst>
          <pc:docMk/>
          <pc:sldMk cId="0" sldId="265"/>
        </pc:sldMkLst>
      </pc:sldChg>
      <pc:sldChg chg="modNotesTx">
        <pc:chgData name="Đinh Gia Bảo" userId="2c693ac0dcf7a9ef" providerId="LiveId" clId="{9191AB23-7140-4A1B-9028-09CDD0EB7455}" dt="2023-05-17T09:53:57.722" v="115" actId="20577"/>
        <pc:sldMkLst>
          <pc:docMk/>
          <pc:sldMk cId="0" sldId="266"/>
        </pc:sldMkLst>
      </pc:sldChg>
      <pc:sldChg chg="modSp mod">
        <pc:chgData name="Đinh Gia Bảo" userId="2c693ac0dcf7a9ef" providerId="LiveId" clId="{9191AB23-7140-4A1B-9028-09CDD0EB7455}" dt="2023-05-24T07:30:07.997" v="353" actId="13926"/>
        <pc:sldMkLst>
          <pc:docMk/>
          <pc:sldMk cId="0" sldId="308"/>
        </pc:sldMkLst>
        <pc:spChg chg="mod">
          <ac:chgData name="Đinh Gia Bảo" userId="2c693ac0dcf7a9ef" providerId="LiveId" clId="{9191AB23-7140-4A1B-9028-09CDD0EB7455}" dt="2023-05-24T07:30:07.997" v="353" actId="13926"/>
          <ac:spMkLst>
            <pc:docMk/>
            <pc:sldMk cId="0" sldId="30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BE143-C832-4634-8297-0A7F152CA96B}" type="datetimeFigureOut">
              <a:rPr lang="en-US" smtClean="0"/>
              <a:pPr/>
              <a:t>5/24/2023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BA6BC-D301-414E-BA4B-217139E419C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Prepared by Thân</a:t>
            </a:r>
            <a:r>
              <a:rPr lang="en-US" baseline="0" dirty="0"/>
              <a:t> Văn Sử</a:t>
            </a:r>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Sequence : </a:t>
            </a:r>
            <a:r>
              <a:rPr lang="en-US" dirty="0" err="1"/>
              <a:t>tuần</a:t>
            </a:r>
            <a:r>
              <a:rPr lang="en-US" dirty="0"/>
              <a:t> </a:t>
            </a:r>
            <a:r>
              <a:rPr lang="en-US" dirty="0" err="1"/>
              <a:t>tự</a:t>
            </a:r>
            <a:r>
              <a:rPr lang="en-US" dirty="0"/>
              <a:t> ( + - x : )</a:t>
            </a:r>
          </a:p>
          <a:p>
            <a:r>
              <a:rPr lang="en-US" dirty="0"/>
              <a:t>Selection : </a:t>
            </a:r>
            <a:r>
              <a:rPr lang="en-US" dirty="0" err="1"/>
              <a:t>chọn</a:t>
            </a:r>
            <a:r>
              <a:rPr lang="en-US" dirty="0"/>
              <a:t> </a:t>
            </a:r>
            <a:r>
              <a:rPr lang="en-US" dirty="0" err="1"/>
              <a:t>lựa</a:t>
            </a:r>
            <a:r>
              <a:rPr lang="en-US" dirty="0"/>
              <a:t> ( </a:t>
            </a:r>
            <a:r>
              <a:rPr lang="en-US" dirty="0" err="1"/>
              <a:t>rẽ</a:t>
            </a:r>
            <a:r>
              <a:rPr lang="en-US" dirty="0"/>
              <a:t> </a:t>
            </a:r>
            <a:r>
              <a:rPr lang="en-US" dirty="0" err="1"/>
              <a:t>nhánh</a:t>
            </a:r>
            <a:r>
              <a:rPr lang="en-US" dirty="0"/>
              <a:t> )</a:t>
            </a:r>
          </a:p>
          <a:p>
            <a:r>
              <a:rPr lang="en-US" dirty="0"/>
              <a:t>Iteration : </a:t>
            </a:r>
            <a:r>
              <a:rPr lang="en-US" dirty="0" err="1"/>
              <a:t>lặp</a:t>
            </a:r>
            <a:r>
              <a:rPr lang="en-US" dirty="0"/>
              <a:t> </a:t>
            </a:r>
          </a:p>
        </p:txBody>
      </p:sp>
      <p:sp>
        <p:nvSpPr>
          <p:cNvPr id="4" name="Slide Number Placeholder 3"/>
          <p:cNvSpPr>
            <a:spLocks noGrp="1"/>
          </p:cNvSpPr>
          <p:nvPr>
            <p:ph type="sldNum" sz="quarter" idx="5"/>
          </p:nvPr>
        </p:nvSpPr>
        <p:spPr/>
        <p:txBody>
          <a:bodyPr/>
          <a:lstStyle/>
          <a:p>
            <a:fld id="{59BBA6BC-D301-414E-BA4B-217139E419C3}" type="slidenum">
              <a:rPr lang="en-US" smtClean="0"/>
              <a:pPr/>
              <a:t>5</a:t>
            </a:fld>
            <a:endParaRPr lang="en-US" dirty="0"/>
          </a:p>
        </p:txBody>
      </p:sp>
    </p:spTree>
    <p:extLst>
      <p:ext uri="{BB962C8B-B14F-4D97-AF65-F5344CB8AC3E}">
        <p14:creationId xmlns:p14="http://schemas.microsoft.com/office/powerpoint/2010/main" val="2734307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BBA6BC-D301-414E-BA4B-217139E419C3}" type="slidenum">
              <a:rPr lang="en-US" smtClean="0"/>
              <a:pPr/>
              <a:t>6</a:t>
            </a:fld>
            <a:endParaRPr lang="en-US" dirty="0"/>
          </a:p>
        </p:txBody>
      </p:sp>
    </p:spTree>
    <p:extLst>
      <p:ext uri="{BB962C8B-B14F-4D97-AF65-F5344CB8AC3E}">
        <p14:creationId xmlns:p14="http://schemas.microsoft.com/office/powerpoint/2010/main" val="308094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Mã</a:t>
            </a:r>
            <a:r>
              <a:rPr lang="en-US" dirty="0"/>
              <a:t> </a:t>
            </a:r>
            <a:r>
              <a:rPr lang="en-US" dirty="0" err="1"/>
              <a:t>giả</a:t>
            </a:r>
            <a:r>
              <a:rPr lang="en-US" dirty="0"/>
              <a:t> : ( Pseudo-code ) : </a:t>
            </a:r>
            <a:r>
              <a:rPr lang="en-US" dirty="0" err="1"/>
              <a:t>dùng</a:t>
            </a:r>
            <a:r>
              <a:rPr lang="en-US" dirty="0"/>
              <a:t> </a:t>
            </a:r>
            <a:r>
              <a:rPr lang="en-US" dirty="0" err="1"/>
              <a:t>lời</a:t>
            </a:r>
            <a:r>
              <a:rPr lang="en-US" dirty="0"/>
              <a:t> </a:t>
            </a:r>
            <a:r>
              <a:rPr lang="en-US" dirty="0" err="1"/>
              <a:t>để</a:t>
            </a:r>
            <a:r>
              <a:rPr lang="en-US" dirty="0"/>
              <a:t> </a:t>
            </a:r>
            <a:r>
              <a:rPr lang="en-US" dirty="0" err="1"/>
              <a:t>viết</a:t>
            </a:r>
            <a:r>
              <a:rPr lang="en-US" dirty="0"/>
              <a:t> </a:t>
            </a:r>
            <a:r>
              <a:rPr lang="en-US" dirty="0" err="1"/>
              <a:t>đoạn</a:t>
            </a:r>
            <a:r>
              <a:rPr lang="en-US" dirty="0"/>
              <a:t> code</a:t>
            </a:r>
          </a:p>
        </p:txBody>
      </p:sp>
      <p:sp>
        <p:nvSpPr>
          <p:cNvPr id="4" name="Slide Number Placeholder 3"/>
          <p:cNvSpPr>
            <a:spLocks noGrp="1"/>
          </p:cNvSpPr>
          <p:nvPr>
            <p:ph type="sldNum" sz="quarter" idx="5"/>
          </p:nvPr>
        </p:nvSpPr>
        <p:spPr/>
        <p:txBody>
          <a:bodyPr/>
          <a:lstStyle/>
          <a:p>
            <a:fld id="{59BBA6BC-D301-414E-BA4B-217139E419C3}" type="slidenum">
              <a:rPr lang="en-US" smtClean="0"/>
              <a:pPr/>
              <a:t>7</a:t>
            </a:fld>
            <a:endParaRPr lang="en-US" dirty="0"/>
          </a:p>
        </p:txBody>
      </p:sp>
    </p:spTree>
    <p:extLst>
      <p:ext uri="{BB962C8B-B14F-4D97-AF65-F5344CB8AC3E}">
        <p14:creationId xmlns:p14="http://schemas.microsoft.com/office/powerpoint/2010/main" val="27642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Lưu</a:t>
            </a:r>
            <a:r>
              <a:rPr lang="en-US" dirty="0"/>
              <a:t> </a:t>
            </a:r>
            <a:r>
              <a:rPr lang="en-US" dirty="0" err="1"/>
              <a:t>đồ</a:t>
            </a:r>
            <a:r>
              <a:rPr lang="en-US" dirty="0"/>
              <a:t> : ( Flowcharting ) – </a:t>
            </a:r>
            <a:r>
              <a:rPr lang="en-US" dirty="0" err="1"/>
              <a:t>Ít</a:t>
            </a:r>
            <a:r>
              <a:rPr lang="en-US" dirty="0"/>
              <a:t> dung</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59BBA6BC-D301-414E-BA4B-217139E419C3}" type="slidenum">
              <a:rPr lang="en-US" smtClean="0"/>
              <a:pPr/>
              <a:t>8</a:t>
            </a:fld>
            <a:endParaRPr lang="en-US" dirty="0"/>
          </a:p>
        </p:txBody>
      </p:sp>
    </p:spTree>
    <p:extLst>
      <p:ext uri="{BB962C8B-B14F-4D97-AF65-F5344CB8AC3E}">
        <p14:creationId xmlns:p14="http://schemas.microsoft.com/office/powerpoint/2010/main" val="3966204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Switch(</a:t>
            </a:r>
            <a:r>
              <a:rPr lang="en-US" dirty="0" err="1"/>
              <a:t>hằng</a:t>
            </a:r>
            <a:r>
              <a:rPr lang="en-US" dirty="0"/>
              <a:t>) – case:  </a:t>
            </a:r>
            <a:r>
              <a:rPr lang="en-US" dirty="0" err="1"/>
              <a:t>chỉ</a:t>
            </a:r>
            <a:r>
              <a:rPr lang="en-US" dirty="0"/>
              <a:t> </a:t>
            </a:r>
            <a:r>
              <a:rPr lang="en-US" dirty="0" err="1"/>
              <a:t>sài</a:t>
            </a:r>
            <a:r>
              <a:rPr lang="en-US" dirty="0"/>
              <a:t> </a:t>
            </a:r>
            <a:r>
              <a:rPr lang="en-US" dirty="0" err="1"/>
              <a:t>cho</a:t>
            </a:r>
            <a:r>
              <a:rPr lang="en-US" dirty="0"/>
              <a:t> </a:t>
            </a:r>
            <a:r>
              <a:rPr lang="en-US" dirty="0" err="1"/>
              <a:t>trường</a:t>
            </a:r>
            <a:r>
              <a:rPr lang="en-US" dirty="0"/>
              <a:t> </a:t>
            </a:r>
            <a:r>
              <a:rPr lang="en-US" dirty="0" err="1"/>
              <a:t>hợp</a:t>
            </a:r>
            <a:r>
              <a:rPr lang="en-US" dirty="0"/>
              <a:t> </a:t>
            </a:r>
            <a:r>
              <a:rPr lang="en-US" dirty="0" err="1"/>
              <a:t>cụ</a:t>
            </a:r>
            <a:r>
              <a:rPr lang="en-US" dirty="0"/>
              <a:t> </a:t>
            </a:r>
            <a:r>
              <a:rPr lang="en-US" dirty="0" err="1"/>
              <a:t>thể</a:t>
            </a:r>
            <a:endParaRPr lang="en-US" dirty="0"/>
          </a:p>
          <a:p>
            <a:r>
              <a:rPr lang="en-US" dirty="0"/>
              <a:t>If-else: </a:t>
            </a:r>
            <a:r>
              <a:rPr lang="en-US" dirty="0" err="1"/>
              <a:t>sài</a:t>
            </a:r>
            <a:r>
              <a:rPr lang="en-US" dirty="0"/>
              <a:t> </a:t>
            </a:r>
            <a:r>
              <a:rPr lang="en-US" dirty="0" err="1"/>
              <a:t>cho</a:t>
            </a:r>
            <a:r>
              <a:rPr lang="en-US" dirty="0"/>
              <a:t> </a:t>
            </a:r>
            <a:r>
              <a:rPr lang="en-US" dirty="0" err="1"/>
              <a:t>trường</a:t>
            </a:r>
            <a:r>
              <a:rPr lang="en-US" dirty="0"/>
              <a:t> </a:t>
            </a:r>
            <a:r>
              <a:rPr lang="en-US" dirty="0" err="1"/>
              <a:t>hợp</a:t>
            </a:r>
            <a:r>
              <a:rPr lang="en-US" dirty="0"/>
              <a:t> </a:t>
            </a:r>
            <a:r>
              <a:rPr lang="en-US" dirty="0" err="1"/>
              <a:t>liên</a:t>
            </a:r>
            <a:r>
              <a:rPr lang="en-US" dirty="0"/>
              <a:t> </a:t>
            </a:r>
            <a:r>
              <a:rPr lang="en-US" dirty="0" err="1"/>
              <a:t>tục</a:t>
            </a:r>
            <a:r>
              <a:rPr lang="en-US" dirty="0"/>
              <a:t> ( Ex: grade&gt;9: ”A+”, grade&gt;8:”A”…)</a:t>
            </a:r>
          </a:p>
        </p:txBody>
      </p:sp>
      <p:sp>
        <p:nvSpPr>
          <p:cNvPr id="4" name="Slide Number Placeholder 3"/>
          <p:cNvSpPr>
            <a:spLocks noGrp="1"/>
          </p:cNvSpPr>
          <p:nvPr>
            <p:ph type="sldNum" sz="quarter" idx="5"/>
          </p:nvPr>
        </p:nvSpPr>
        <p:spPr/>
        <p:txBody>
          <a:bodyPr/>
          <a:lstStyle/>
          <a:p>
            <a:fld id="{59BBA6BC-D301-414E-BA4B-217139E419C3}" type="slidenum">
              <a:rPr lang="en-US" smtClean="0"/>
              <a:pPr/>
              <a:t>9</a:t>
            </a:fld>
            <a:endParaRPr lang="en-US" dirty="0"/>
          </a:p>
        </p:txBody>
      </p:sp>
    </p:spTree>
    <p:extLst>
      <p:ext uri="{BB962C8B-B14F-4D97-AF65-F5344CB8AC3E}">
        <p14:creationId xmlns:p14="http://schemas.microsoft.com/office/powerpoint/2010/main" val="3831042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Khối</a:t>
            </a:r>
            <a:r>
              <a:rPr lang="en-US" dirty="0"/>
              <a:t> </a:t>
            </a:r>
            <a:r>
              <a:rPr lang="en-US" dirty="0" err="1"/>
              <a:t>lệnh</a:t>
            </a:r>
            <a:r>
              <a:rPr lang="en-US" dirty="0"/>
              <a:t> </a:t>
            </a:r>
            <a:r>
              <a:rPr lang="en-US" dirty="0" err="1"/>
              <a:t>rẽ</a:t>
            </a:r>
            <a:r>
              <a:rPr lang="en-US" dirty="0"/>
              <a:t> </a:t>
            </a:r>
            <a:r>
              <a:rPr lang="en-US" dirty="0" err="1"/>
              <a:t>nhánh</a:t>
            </a:r>
            <a:r>
              <a:rPr lang="en-US" dirty="0"/>
              <a:t> -&gt; </a:t>
            </a:r>
            <a:r>
              <a:rPr lang="en-US" dirty="0" err="1"/>
              <a:t>vẽ</a:t>
            </a:r>
            <a:r>
              <a:rPr lang="en-US" dirty="0"/>
              <a:t> </a:t>
            </a:r>
            <a:r>
              <a:rPr lang="en-US" dirty="0" err="1"/>
              <a:t>trong</a:t>
            </a:r>
            <a:r>
              <a:rPr lang="en-US" dirty="0"/>
              <a:t> </a:t>
            </a:r>
            <a:r>
              <a:rPr lang="en-US" dirty="0" err="1"/>
              <a:t>hình</a:t>
            </a:r>
            <a:r>
              <a:rPr lang="en-US" dirty="0"/>
              <a:t> </a:t>
            </a:r>
            <a:r>
              <a:rPr lang="en-US"/>
              <a:t>thoi</a:t>
            </a:r>
          </a:p>
        </p:txBody>
      </p:sp>
      <p:sp>
        <p:nvSpPr>
          <p:cNvPr id="4" name="Slide Number Placeholder 3"/>
          <p:cNvSpPr>
            <a:spLocks noGrp="1"/>
          </p:cNvSpPr>
          <p:nvPr>
            <p:ph type="sldNum" sz="quarter" idx="5"/>
          </p:nvPr>
        </p:nvSpPr>
        <p:spPr/>
        <p:txBody>
          <a:bodyPr/>
          <a:lstStyle/>
          <a:p>
            <a:fld id="{59BBA6BC-D301-414E-BA4B-217139E419C3}" type="slidenum">
              <a:rPr lang="en-US" smtClean="0"/>
              <a:pPr/>
              <a:t>10</a:t>
            </a:fld>
            <a:endParaRPr lang="en-US" dirty="0"/>
          </a:p>
        </p:txBody>
      </p:sp>
    </p:spTree>
    <p:extLst>
      <p:ext uri="{BB962C8B-B14F-4D97-AF65-F5344CB8AC3E}">
        <p14:creationId xmlns:p14="http://schemas.microsoft.com/office/powerpoint/2010/main" val="3758167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68BE7F-95FD-4F06-ADAB-461AA07D3A7A}" type="datetime1">
              <a:rPr lang="en-US" smtClean="0"/>
              <a:pPr/>
              <a:t>5/24/2023</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DB0E3-61E8-44C9-BB22-D663AFE4378B}" type="datetime1">
              <a:rPr lang="en-US" smtClean="0"/>
              <a:pPr/>
              <a:t>5/24/2023</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E37F4-E203-4802-AA5D-5E666664F289}" type="datetime1">
              <a:rPr lang="en-US" smtClean="0"/>
              <a:pPr/>
              <a:t>5/24/2023</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4E086F-D58E-4422-AD33-BC99CEFBC729}" type="datetime1">
              <a:rPr lang="en-US" smtClean="0"/>
              <a:pPr/>
              <a:t>5/24/2023</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CA581-E00D-4033-A59D-B5934462440F}" type="datetime1">
              <a:rPr lang="en-US" smtClean="0"/>
              <a:pPr/>
              <a:t>5/24/2023</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9891A-AF30-44DE-887A-79717413F704}" type="datetime1">
              <a:rPr lang="en-US" smtClean="0"/>
              <a:pPr/>
              <a:t>5/24/2023</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591244-6F90-432A-9213-427C686AF0E3}" type="datetime1">
              <a:rPr lang="en-US" smtClean="0"/>
              <a:pPr/>
              <a:t>5/24/2023</a:t>
            </a:fld>
            <a:endParaRPr lang="en-US" dirty="0"/>
          </a:p>
        </p:txBody>
      </p:sp>
      <p:sp>
        <p:nvSpPr>
          <p:cNvPr id="8" name="Footer Placeholder 7"/>
          <p:cNvSpPr>
            <a:spLocks noGrp="1"/>
          </p:cNvSpPr>
          <p:nvPr>
            <p:ph type="ftr" sz="quarter" idx="11"/>
          </p:nvPr>
        </p:nvSpPr>
        <p:spPr/>
        <p:txBody>
          <a:bodyPr/>
          <a:lstStyle/>
          <a:p>
            <a:r>
              <a:rPr lang="en-US" dirty="0"/>
              <a:t>Basic Logics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82E6E9-8FC7-4F89-9136-2A7007F1D0DB}" type="datetime1">
              <a:rPr lang="en-US" smtClean="0"/>
              <a:pPr/>
              <a:t>5/24/2023</a:t>
            </a:fld>
            <a:endParaRPr lang="en-US" dirty="0"/>
          </a:p>
        </p:txBody>
      </p:sp>
      <p:sp>
        <p:nvSpPr>
          <p:cNvPr id="4" name="Footer Placeholder 3"/>
          <p:cNvSpPr>
            <a:spLocks noGrp="1"/>
          </p:cNvSpPr>
          <p:nvPr>
            <p:ph type="ftr" sz="quarter" idx="11"/>
          </p:nvPr>
        </p:nvSpPr>
        <p:spPr/>
        <p:txBody>
          <a:bodyPr/>
          <a:lstStyle/>
          <a:p>
            <a:r>
              <a:rPr lang="en-US" dirty="0"/>
              <a:t>Basic Logics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4A226-DF06-41F7-AA63-25931482C5DC}" type="datetime1">
              <a:rPr lang="en-US" smtClean="0"/>
              <a:pPr/>
              <a:t>5/24/2023</a:t>
            </a:fld>
            <a:endParaRPr lang="en-US" dirty="0"/>
          </a:p>
        </p:txBody>
      </p:sp>
      <p:sp>
        <p:nvSpPr>
          <p:cNvPr id="3" name="Footer Placeholder 2"/>
          <p:cNvSpPr>
            <a:spLocks noGrp="1"/>
          </p:cNvSpPr>
          <p:nvPr>
            <p:ph type="ftr" sz="quarter" idx="11"/>
          </p:nvPr>
        </p:nvSpPr>
        <p:spPr/>
        <p:txBody>
          <a:bodyPr/>
          <a:lstStyle/>
          <a:p>
            <a:r>
              <a:rPr lang="en-US" dirty="0"/>
              <a:t>Basic Logics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0CD791-E35A-4039-83CC-47FA34F5598D}" type="datetime1">
              <a:rPr lang="en-US" smtClean="0"/>
              <a:pPr/>
              <a:t>5/24/2023</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CFC503-CA3A-426D-8C82-D49EEDD36717}" type="datetime1">
              <a:rPr lang="en-US" smtClean="0"/>
              <a:pPr/>
              <a:t>5/24/2023</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C31CB3B-B722-4473-B37A-C9710D1A8230}" type="datetime1">
              <a:rPr lang="en-US" smtClean="0"/>
              <a:pPr/>
              <a:t>5/24/2023</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Basic Logics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dirty="0">
                <a:solidFill>
                  <a:srgbClr val="0000FF"/>
                </a:solidFill>
              </a:rPr>
              <a:t>Slots 05-06-07: Lesson 3</a:t>
            </a:r>
            <a:br>
              <a:rPr lang="en-US" dirty="0">
                <a:solidFill>
                  <a:srgbClr val="0000FF"/>
                </a:solidFill>
              </a:rPr>
            </a:br>
            <a:r>
              <a:rPr lang="en-US" dirty="0">
                <a:solidFill>
                  <a:srgbClr val="0000FF"/>
                </a:solidFill>
              </a:rPr>
              <a:t>Basic Logics</a:t>
            </a:r>
          </a:p>
        </p:txBody>
      </p:sp>
      <p:sp>
        <p:nvSpPr>
          <p:cNvPr id="3" name="Subtitle 2"/>
          <p:cNvSpPr>
            <a:spLocks noGrp="1"/>
          </p:cNvSpPr>
          <p:nvPr>
            <p:ph type="subTitle" idx="1"/>
          </p:nvPr>
        </p:nvSpPr>
        <p:spPr>
          <a:xfrm>
            <a:off x="1371600" y="3886200"/>
            <a:ext cx="7010400" cy="1752600"/>
          </a:xfrm>
        </p:spPr>
        <p:txBody>
          <a:bodyPr>
            <a:normAutofit fontScale="92500" lnSpcReduction="10000"/>
          </a:bodyPr>
          <a:lstStyle/>
          <a:p>
            <a:pPr algn="r"/>
            <a:r>
              <a:rPr lang="en-US" sz="2800" dirty="0">
                <a:solidFill>
                  <a:schemeClr val="tx1"/>
                </a:solidFill>
                <a:latin typeface="Arial" charset="0"/>
                <a:cs typeface="Arial" charset="0"/>
              </a:rPr>
              <a:t>Module-C-Logic </a:t>
            </a:r>
            <a:br>
              <a:rPr lang="en-US" sz="2800" dirty="0">
                <a:solidFill>
                  <a:schemeClr val="tx1"/>
                </a:solidFill>
                <a:latin typeface="Arial" charset="0"/>
                <a:cs typeface="Arial" charset="0"/>
              </a:rPr>
            </a:br>
            <a:r>
              <a:rPr lang="en-US" b="1" dirty="0">
                <a:solidFill>
                  <a:schemeClr val="tx1"/>
                </a:solidFill>
              </a:rPr>
              <a:t>Logic Constructs</a:t>
            </a:r>
            <a:r>
              <a:rPr lang="en-US" dirty="0">
                <a:solidFill>
                  <a:schemeClr val="tx1"/>
                </a:solidFill>
              </a:rPr>
              <a:t> </a:t>
            </a:r>
            <a:br>
              <a:rPr lang="en-US" dirty="0">
                <a:solidFill>
                  <a:schemeClr val="tx1"/>
                </a:solidFill>
              </a:rPr>
            </a:br>
            <a:r>
              <a:rPr lang="en-US" b="1" dirty="0">
                <a:solidFill>
                  <a:schemeClr val="tx1"/>
                </a:solidFill>
              </a:rPr>
              <a:t>Programming Style</a:t>
            </a:r>
            <a:r>
              <a:rPr lang="en-US" dirty="0">
                <a:solidFill>
                  <a:schemeClr val="tx1"/>
                </a:solidFill>
              </a:rPr>
              <a:t> </a:t>
            </a:r>
            <a:br>
              <a:rPr lang="en-US" dirty="0">
                <a:solidFill>
                  <a:schemeClr val="tx1"/>
                </a:solidFill>
              </a:rPr>
            </a:br>
            <a:r>
              <a:rPr lang="en-US" b="1" dirty="0">
                <a:solidFill>
                  <a:schemeClr val="tx1"/>
                </a:solidFill>
              </a:rPr>
              <a:t>Walkthroughs</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Selection Constructs </a:t>
            </a:r>
          </a:p>
        </p:txBody>
      </p:sp>
      <p:graphicFrame>
        <p:nvGraphicFramePr>
          <p:cNvPr id="18" name="Table 17"/>
          <p:cNvGraphicFramePr>
            <a:graphicFrameLocks noGrp="1"/>
          </p:cNvGraphicFramePr>
          <p:nvPr/>
        </p:nvGraphicFramePr>
        <p:xfrm>
          <a:off x="2133600" y="1143000"/>
          <a:ext cx="4876800" cy="15544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24134">
                <a:tc>
                  <a:txBody>
                    <a:bodyPr/>
                    <a:lstStyle/>
                    <a:p>
                      <a:r>
                        <a:rPr lang="en-US" dirty="0"/>
                        <a:t>Select</a:t>
                      </a:r>
                      <a:r>
                        <a:rPr lang="en-US" baseline="0" dirty="0"/>
                        <a:t> 1/2</a:t>
                      </a:r>
                      <a:endParaRPr lang="en-US" dirty="0"/>
                    </a:p>
                  </a:txBody>
                  <a:tcPr/>
                </a:tc>
                <a:tc>
                  <a:txBody>
                    <a:bodyPr/>
                    <a:lstStyle/>
                    <a:p>
                      <a:r>
                        <a:rPr lang="en-US" dirty="0"/>
                        <a:t>Select 1/n</a:t>
                      </a:r>
                    </a:p>
                  </a:txBody>
                  <a:tcPr/>
                </a:tc>
                <a:extLst>
                  <a:ext uri="{0D108BD9-81ED-4DB2-BD59-A6C34878D82A}">
                    <a16:rowId xmlns:a16="http://schemas.microsoft.com/office/drawing/2014/main" val="10000"/>
                  </a:ext>
                </a:extLst>
              </a:tr>
              <a:tr h="1123666">
                <a:tc>
                  <a:txBody>
                    <a:bodyPr/>
                    <a:lstStyle/>
                    <a:p>
                      <a:r>
                        <a:rPr lang="en-US" dirty="0"/>
                        <a:t>if</a:t>
                      </a:r>
                    </a:p>
                    <a:p>
                      <a:r>
                        <a:rPr lang="en-US" dirty="0"/>
                        <a:t>if  … else</a:t>
                      </a:r>
                    </a:p>
                    <a:p>
                      <a:r>
                        <a:rPr lang="en-US" dirty="0"/>
                        <a:t>If …  else  if …. else</a:t>
                      </a:r>
                    </a:p>
                    <a:p>
                      <a:r>
                        <a:rPr lang="en-US" dirty="0"/>
                        <a:t> ? :  (operator)</a:t>
                      </a:r>
                    </a:p>
                  </a:txBody>
                  <a:tcPr/>
                </a:tc>
                <a:tc>
                  <a:txBody>
                    <a:bodyPr/>
                    <a:lstStyle/>
                    <a:p>
                      <a:r>
                        <a:rPr lang="en-US" dirty="0"/>
                        <a:t>switch</a:t>
                      </a:r>
                    </a:p>
                  </a:txBody>
                  <a:tcPr/>
                </a:tc>
                <a:extLst>
                  <a:ext uri="{0D108BD9-81ED-4DB2-BD59-A6C34878D82A}">
                    <a16:rowId xmlns:a16="http://schemas.microsoft.com/office/drawing/2014/main" val="10001"/>
                  </a:ext>
                </a:extLst>
              </a:tr>
            </a:tbl>
          </a:graphicData>
        </a:graphic>
      </p:graphicFrame>
      <p:grpSp>
        <p:nvGrpSpPr>
          <p:cNvPr id="20" name="Group 19"/>
          <p:cNvGrpSpPr/>
          <p:nvPr/>
        </p:nvGrpSpPr>
        <p:grpSpPr>
          <a:xfrm>
            <a:off x="304800" y="3124200"/>
            <a:ext cx="3810000" cy="3276600"/>
            <a:chOff x="533400" y="2972594"/>
            <a:chExt cx="3810000" cy="3276600"/>
          </a:xfrm>
        </p:grpSpPr>
        <p:sp>
          <p:nvSpPr>
            <p:cNvPr id="21" name="Diamond 20"/>
            <p:cNvSpPr/>
            <p:nvPr/>
          </p:nvSpPr>
          <p:spPr>
            <a:xfrm>
              <a:off x="1219200" y="3657600"/>
              <a:ext cx="24384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 ?</a:t>
              </a:r>
            </a:p>
          </p:txBody>
        </p:sp>
        <p:cxnSp>
          <p:nvCxnSpPr>
            <p:cNvPr id="22" name="Straight Arrow Connector 21"/>
            <p:cNvCxnSpPr>
              <a:endCxn id="21" idx="0"/>
            </p:cNvCxnSpPr>
            <p:nvPr/>
          </p:nvCxnSpPr>
          <p:spPr>
            <a:xfrm rot="5400000">
              <a:off x="2095500" y="3314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34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1</a:t>
              </a:r>
            </a:p>
          </p:txBody>
        </p:sp>
        <p:sp>
          <p:nvSpPr>
            <p:cNvPr id="24" name="Rectangle 23"/>
            <p:cNvSpPr/>
            <p:nvPr/>
          </p:nvSpPr>
          <p:spPr>
            <a:xfrm>
              <a:off x="29718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2</a:t>
              </a:r>
            </a:p>
          </p:txBody>
        </p:sp>
        <p:cxnSp>
          <p:nvCxnSpPr>
            <p:cNvPr id="25" name="Straight Arrow Connector 24"/>
            <p:cNvCxnSpPr>
              <a:stCxn id="21" idx="1"/>
              <a:endCxn id="23" idx="0"/>
            </p:cNvCxnSpPr>
            <p:nvPr/>
          </p:nvCxnSpPr>
          <p:spPr>
            <a:xfrm rot="10800000" flipV="1">
              <a:off x="12192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4" idx="0"/>
            </p:cNvCxnSpPr>
            <p:nvPr/>
          </p:nvCxnSpPr>
          <p:spPr>
            <a:xfrm>
              <a:off x="36576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2"/>
            </p:cNvCxnSpPr>
            <p:nvPr/>
          </p:nvCxnSpPr>
          <p:spPr>
            <a:xfrm rot="5400000">
              <a:off x="10668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p:cNvCxnSpPr>
            <p:nvPr/>
          </p:nvCxnSpPr>
          <p:spPr>
            <a:xfrm rot="5400000">
              <a:off x="35052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200" y="57912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9800" y="601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430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TRUE</a:t>
              </a:r>
            </a:p>
          </p:txBody>
        </p:sp>
        <p:sp>
          <p:nvSpPr>
            <p:cNvPr id="32" name="Rectangle 31"/>
            <p:cNvSpPr/>
            <p:nvPr/>
          </p:nvSpPr>
          <p:spPr>
            <a:xfrm>
              <a:off x="28956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FALSE</a:t>
              </a:r>
            </a:p>
          </p:txBody>
        </p:sp>
      </p:grpSp>
      <p:grpSp>
        <p:nvGrpSpPr>
          <p:cNvPr id="33" name="Group 32"/>
          <p:cNvGrpSpPr/>
          <p:nvPr/>
        </p:nvGrpSpPr>
        <p:grpSpPr>
          <a:xfrm>
            <a:off x="5334000" y="2895600"/>
            <a:ext cx="3505200" cy="3276600"/>
            <a:chOff x="5334000" y="2820194"/>
            <a:chExt cx="3505200" cy="3276600"/>
          </a:xfrm>
        </p:grpSpPr>
        <p:sp>
          <p:nvSpPr>
            <p:cNvPr id="34" name="Flowchart: Preparation 33"/>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Integral</a:t>
              </a:r>
            </a:p>
            <a:p>
              <a:pPr algn="ctr"/>
              <a:r>
                <a:rPr lang="en-US" dirty="0"/>
                <a:t>expression</a:t>
              </a:r>
            </a:p>
          </p:txBody>
        </p:sp>
        <p:cxnSp>
          <p:nvCxnSpPr>
            <p:cNvPr id="35" name="Straight Arrow Connector 34"/>
            <p:cNvCxnSpPr>
              <a:endCxn id="34"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Op1</a:t>
              </a:r>
            </a:p>
          </p:txBody>
        </p:sp>
        <p:sp>
          <p:nvSpPr>
            <p:cNvPr id="37" name="Rectangle 36"/>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Op2</a:t>
              </a:r>
            </a:p>
          </p:txBody>
        </p:sp>
        <p:sp>
          <p:nvSpPr>
            <p:cNvPr id="38" name="Rectangle 37"/>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Op3</a:t>
              </a:r>
            </a:p>
          </p:txBody>
        </p:sp>
        <p:sp>
          <p:nvSpPr>
            <p:cNvPr id="39" name="Rectangle 38"/>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Op4</a:t>
              </a:r>
            </a:p>
          </p:txBody>
        </p:sp>
        <p:cxnSp>
          <p:nvCxnSpPr>
            <p:cNvPr id="40" name="Straight Arrow Connector 39"/>
            <p:cNvCxnSpPr>
              <a:stCxn id="34" idx="1"/>
              <a:endCxn id="36"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9"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51" name="Rectangle 50"/>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c2</a:t>
              </a:r>
            </a:p>
          </p:txBody>
        </p:sp>
        <p:sp>
          <p:nvSpPr>
            <p:cNvPr id="52" name="Rectangle 51"/>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c3</a:t>
              </a:r>
            </a:p>
          </p:txBody>
        </p:sp>
        <p:sp>
          <p:nvSpPr>
            <p:cNvPr id="53" name="Rectangle 52"/>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default</a:t>
              </a:r>
            </a:p>
          </p:txBody>
        </p:sp>
      </p:grpSp>
      <p:cxnSp>
        <p:nvCxnSpPr>
          <p:cNvPr id="55" name="Straight Arrow Connector 54"/>
          <p:cNvCxnSpPr/>
          <p:nvPr/>
        </p:nvCxnSpPr>
        <p:spPr>
          <a:xfrm rot="5400000">
            <a:off x="2362200" y="2895600"/>
            <a:ext cx="10668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5486400" y="2819400"/>
            <a:ext cx="762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Slide Number Placeholder 5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6" name="Footer Placeholder 55"/>
          <p:cNvSpPr>
            <a:spLocks noGrp="1"/>
          </p:cNvSpPr>
          <p:nvPr>
            <p:ph type="ftr" sz="quarter" idx="11"/>
          </p:nvPr>
        </p:nvSpPr>
        <p:spPr/>
        <p:txBody>
          <a:bodyPr/>
          <a:lstStyle/>
          <a:p>
            <a:r>
              <a:rPr lang="en-US" dirty="0"/>
              <a:t>Basic Logics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76200" y="3581400"/>
            <a:ext cx="5695950" cy="3124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Selection Constructs: if … else </a:t>
            </a:r>
          </a:p>
        </p:txBody>
      </p:sp>
      <p:sp>
        <p:nvSpPr>
          <p:cNvPr id="65" name="Rectangle 64"/>
          <p:cNvSpPr/>
          <p:nvPr/>
        </p:nvSpPr>
        <p:spPr>
          <a:xfrm>
            <a:off x="0" y="6858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p:txBody>
      </p:sp>
      <p:sp>
        <p:nvSpPr>
          <p:cNvPr id="66" name="Rectangle 65"/>
          <p:cNvSpPr/>
          <p:nvPr/>
        </p:nvSpPr>
        <p:spPr>
          <a:xfrm>
            <a:off x="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a:p>
            <a:r>
              <a:rPr lang="en-US" dirty="0"/>
              <a:t>else</a:t>
            </a:r>
          </a:p>
          <a:p>
            <a:r>
              <a:rPr lang="en-US" dirty="0"/>
              <a:t>{   statements</a:t>
            </a:r>
          </a:p>
          <a:p>
            <a:r>
              <a:rPr lang="en-US" dirty="0"/>
              <a:t>}</a:t>
            </a:r>
          </a:p>
        </p:txBody>
      </p:sp>
      <p:pic>
        <p:nvPicPr>
          <p:cNvPr id="2054" name="Picture 6"/>
          <p:cNvPicPr>
            <a:picLocks noChangeAspect="1" noChangeArrowheads="1"/>
          </p:cNvPicPr>
          <p:nvPr/>
        </p:nvPicPr>
        <p:blipFill>
          <a:blip r:embed="rId3"/>
          <a:srcRect/>
          <a:stretch>
            <a:fillRect/>
          </a:stretch>
        </p:blipFill>
        <p:spPr bwMode="auto">
          <a:xfrm>
            <a:off x="3371850" y="914400"/>
            <a:ext cx="5695950" cy="39814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2362200" y="1028700"/>
            <a:ext cx="6238875" cy="3771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Selection Constructs: if … else </a:t>
            </a:r>
          </a:p>
        </p:txBody>
      </p:sp>
      <p:sp>
        <p:nvSpPr>
          <p:cNvPr id="66" name="Rectangle 65"/>
          <p:cNvSpPr/>
          <p:nvPr/>
        </p:nvSpPr>
        <p:spPr>
          <a:xfrm>
            <a:off x="15240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a:p>
            <a:r>
              <a:rPr lang="en-US" dirty="0"/>
              <a:t>else</a:t>
            </a:r>
          </a:p>
          <a:p>
            <a:r>
              <a:rPr lang="en-US" dirty="0"/>
              <a:t>{   statements</a:t>
            </a:r>
          </a:p>
          <a:p>
            <a:r>
              <a:rPr lang="en-US" dirty="0"/>
              <a:t>}</a:t>
            </a:r>
          </a:p>
        </p:txBody>
      </p:sp>
      <p:pic>
        <p:nvPicPr>
          <p:cNvPr id="3075" name="Picture 3"/>
          <p:cNvPicPr>
            <a:picLocks noChangeAspect="1" noChangeArrowheads="1"/>
          </p:cNvPicPr>
          <p:nvPr/>
        </p:nvPicPr>
        <p:blipFill>
          <a:blip r:embed="rId3"/>
          <a:srcRect/>
          <a:stretch>
            <a:fillRect/>
          </a:stretch>
        </p:blipFill>
        <p:spPr bwMode="auto">
          <a:xfrm>
            <a:off x="722414" y="4953000"/>
            <a:ext cx="7735786" cy="1038226"/>
          </a:xfrm>
          <a:prstGeom prst="rect">
            <a:avLst/>
          </a:prstGeom>
          <a:noFill/>
          <a:ln w="9525">
            <a:noFill/>
            <a:miter lim="800000"/>
            <a:headEnd/>
            <a:tailEnd/>
          </a:ln>
          <a:effectLst/>
        </p:spPr>
      </p:pic>
      <p:sp>
        <p:nvSpPr>
          <p:cNvPr id="9" name="Rectangle 8"/>
          <p:cNvSpPr/>
          <p:nvPr/>
        </p:nvSpPr>
        <p:spPr>
          <a:xfrm>
            <a:off x="5562600" y="21336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compiler can not determine the if statement before the else statement.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if … else </a:t>
            </a:r>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 1)</a:t>
            </a:r>
          </a:p>
          <a:p>
            <a:r>
              <a:rPr lang="en-US" dirty="0"/>
              <a:t>{     statements</a:t>
            </a:r>
          </a:p>
          <a:p>
            <a:r>
              <a:rPr lang="en-US" dirty="0"/>
              <a:t>}</a:t>
            </a:r>
          </a:p>
          <a:p>
            <a:r>
              <a:rPr lang="en-US" dirty="0"/>
              <a:t>else if  (condition2)</a:t>
            </a:r>
          </a:p>
          <a:p>
            <a:r>
              <a:rPr lang="en-US" dirty="0"/>
              <a:t>       {   statements</a:t>
            </a:r>
          </a:p>
          <a:p>
            <a:r>
              <a:rPr lang="en-US" dirty="0"/>
              <a:t>       }</a:t>
            </a:r>
          </a:p>
          <a:p>
            <a:r>
              <a:rPr lang="en-US" dirty="0"/>
              <a:t>       else</a:t>
            </a:r>
          </a:p>
          <a:p>
            <a:r>
              <a:rPr lang="en-US" dirty="0"/>
              <a:t>        {   statements</a:t>
            </a:r>
          </a:p>
          <a:p>
            <a:r>
              <a:rPr lang="en-US" dirty="0"/>
              <a:t>        }</a:t>
            </a:r>
          </a:p>
        </p:txBody>
      </p:sp>
      <p:sp>
        <p:nvSpPr>
          <p:cNvPr id="68" name="Rounded Rectangle 67"/>
          <p:cNvSpPr/>
          <p:nvPr/>
        </p:nvSpPr>
        <p:spPr>
          <a:xfrm>
            <a:off x="990600" y="2971800"/>
            <a:ext cx="1371600" cy="381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Nested if</a:t>
            </a:r>
          </a:p>
        </p:txBody>
      </p:sp>
      <p:sp>
        <p:nvSpPr>
          <p:cNvPr id="9" name="Rectangle 8"/>
          <p:cNvSpPr/>
          <p:nvPr/>
        </p:nvSpPr>
        <p:spPr>
          <a:xfrm>
            <a:off x="2667000" y="1660874"/>
            <a:ext cx="5943600" cy="192052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Buying  N T-shirts with promotion: </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N&lt;=3:     120000$/item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4</a:t>
            </a:r>
            <a:r>
              <a:rPr lang="en-US" b="1" baseline="30000" dirty="0">
                <a:latin typeface="Arial" pitchFamily="34" charset="0"/>
                <a:cs typeface="Arial" pitchFamily="34" charset="0"/>
              </a:rPr>
              <a:t>th</a:t>
            </a:r>
            <a:r>
              <a:rPr lang="en-US" b="1" dirty="0">
                <a:latin typeface="Arial" pitchFamily="34" charset="0"/>
                <a:cs typeface="Arial" pitchFamily="34" charset="0"/>
              </a:rPr>
              <a:t> to 6</a:t>
            </a:r>
            <a:r>
              <a:rPr lang="en-US" b="1" baseline="30000" dirty="0">
                <a:latin typeface="Arial" pitchFamily="34" charset="0"/>
                <a:cs typeface="Arial" pitchFamily="34" charset="0"/>
              </a:rPr>
              <a:t>th</a:t>
            </a:r>
            <a:r>
              <a:rPr lang="en-US" b="1" dirty="0">
                <a:latin typeface="Arial" pitchFamily="34" charset="0"/>
                <a:cs typeface="Arial" pitchFamily="34" charset="0"/>
              </a:rPr>
              <a:t>:       90000$/item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7</a:t>
            </a:r>
            <a:r>
              <a:rPr lang="en-US" b="1" baseline="30000" dirty="0">
                <a:latin typeface="Arial" pitchFamily="34" charset="0"/>
                <a:cs typeface="Arial" pitchFamily="34" charset="0"/>
              </a:rPr>
              <a:t>th</a:t>
            </a:r>
            <a:r>
              <a:rPr lang="en-US" b="1" dirty="0">
                <a:latin typeface="Arial" pitchFamily="34" charset="0"/>
                <a:cs typeface="Arial" pitchFamily="34" charset="0"/>
              </a:rPr>
              <a:t> to 10</a:t>
            </a:r>
            <a:r>
              <a:rPr lang="en-US" b="1" baseline="30000" dirty="0">
                <a:latin typeface="Arial" pitchFamily="34" charset="0"/>
                <a:cs typeface="Arial" pitchFamily="34" charset="0"/>
              </a:rPr>
              <a:t>th</a:t>
            </a:r>
            <a:r>
              <a:rPr lang="en-US" b="1" dirty="0">
                <a:latin typeface="Arial" pitchFamily="34" charset="0"/>
                <a:cs typeface="Arial" pitchFamily="34" charset="0"/>
              </a:rPr>
              <a:t>:     85000$/item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11</a:t>
            </a:r>
            <a:r>
              <a:rPr lang="en-US" b="1" baseline="30000" dirty="0">
                <a:latin typeface="Arial" pitchFamily="34" charset="0"/>
                <a:cs typeface="Arial" pitchFamily="34" charset="0"/>
              </a:rPr>
              <a:t>th</a:t>
            </a:r>
            <a:r>
              <a:rPr lang="en-US" b="1" dirty="0">
                <a:latin typeface="Arial" pitchFamily="34" charset="0"/>
                <a:cs typeface="Arial" pitchFamily="34" charset="0"/>
              </a:rPr>
              <a:t> :	       70000$/item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Describe the expression that will compute the paid value.</a:t>
            </a:r>
          </a:p>
        </p:txBody>
      </p:sp>
      <p:sp>
        <p:nvSpPr>
          <p:cNvPr id="10" name="Rectangle 9"/>
          <p:cNvSpPr/>
          <p:nvPr/>
        </p:nvSpPr>
        <p:spPr>
          <a:xfrm>
            <a:off x="2971800" y="3733800"/>
            <a:ext cx="5638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 N: number of T-shirts bought, t: money must be paid.</a:t>
            </a:r>
          </a:p>
          <a:p>
            <a:r>
              <a:rPr lang="en-US" dirty="0"/>
              <a:t>if  (N &lt;=3)  t =  N*120000 ;</a:t>
            </a:r>
          </a:p>
          <a:p>
            <a:r>
              <a:rPr lang="en-US" dirty="0"/>
              <a:t>else if  (N&lt;=6)  t= 3*120000 + (N-3) * 90000;</a:t>
            </a:r>
          </a:p>
          <a:p>
            <a:r>
              <a:rPr lang="en-US" dirty="0"/>
              <a:t>else if  (N&lt;=10)  </a:t>
            </a:r>
          </a:p>
          <a:p>
            <a:r>
              <a:rPr lang="en-US" dirty="0"/>
              <a:t>       t= 3*120000 + 3*90000 + (N-6)*85000;</a:t>
            </a:r>
          </a:p>
          <a:p>
            <a:r>
              <a:rPr lang="en-US" dirty="0"/>
              <a:t>else </a:t>
            </a:r>
          </a:p>
          <a:p>
            <a:r>
              <a:rPr lang="en-US" dirty="0"/>
              <a:t>       t= 3*120000 + 3*90000 + 4*85000 + (N-10)*70000;</a:t>
            </a:r>
          </a:p>
        </p:txBody>
      </p:sp>
      <p:sp>
        <p:nvSpPr>
          <p:cNvPr id="11" name="Rectangle 10"/>
          <p:cNvSpPr/>
          <p:nvPr/>
        </p:nvSpPr>
        <p:spPr>
          <a:xfrm>
            <a:off x="7543800" y="10668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a:latin typeface="Arial" pitchFamily="34" charset="0"/>
                <a:cs typeface="Arial" pitchFamily="34" charset="0"/>
                <a:sym typeface="Wingdings" pitchFamily="2" charset="2"/>
              </a:rPr>
              <a:t> int</a:t>
            </a: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2" name="Footer Placeholder 11"/>
          <p:cNvSpPr>
            <a:spLocks noGrp="1"/>
          </p:cNvSpPr>
          <p:nvPr>
            <p:ph type="ftr" sz="quarter" idx="11"/>
          </p:nvPr>
        </p:nvSpPr>
        <p:spPr/>
        <p:txBody>
          <a:bodyPr/>
          <a:lstStyle/>
          <a:p>
            <a:r>
              <a:rPr lang="en-US" dirty="0"/>
              <a:t>Basic Logics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if … else </a:t>
            </a:r>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 1)</a:t>
            </a:r>
          </a:p>
          <a:p>
            <a:r>
              <a:rPr lang="en-US" dirty="0"/>
              <a:t>{     statements</a:t>
            </a:r>
          </a:p>
          <a:p>
            <a:r>
              <a:rPr lang="en-US" dirty="0"/>
              <a:t>}</a:t>
            </a:r>
          </a:p>
          <a:p>
            <a:r>
              <a:rPr lang="en-US" dirty="0"/>
              <a:t>else if  (condition2)</a:t>
            </a:r>
          </a:p>
          <a:p>
            <a:r>
              <a:rPr lang="en-US" dirty="0"/>
              <a:t>       {   statements</a:t>
            </a:r>
          </a:p>
          <a:p>
            <a:r>
              <a:rPr lang="en-US" dirty="0"/>
              <a:t>       }</a:t>
            </a:r>
          </a:p>
          <a:p>
            <a:r>
              <a:rPr lang="en-US" dirty="0"/>
              <a:t>       else</a:t>
            </a:r>
          </a:p>
          <a:p>
            <a:r>
              <a:rPr lang="en-US" dirty="0"/>
              <a:t>        {   statements</a:t>
            </a:r>
          </a:p>
          <a:p>
            <a:r>
              <a:rPr lang="en-US" dirty="0"/>
              <a:t>        }</a:t>
            </a:r>
          </a:p>
        </p:txBody>
      </p:sp>
      <p:sp>
        <p:nvSpPr>
          <p:cNvPr id="11" name="Rectangle 10"/>
          <p:cNvSpPr/>
          <p:nvPr/>
        </p:nvSpPr>
        <p:spPr>
          <a:xfrm>
            <a:off x="7010400" y="1524000"/>
            <a:ext cx="1981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a:latin typeface="Arial" pitchFamily="34" charset="0"/>
                <a:cs typeface="Arial" pitchFamily="34" charset="0"/>
                <a:sym typeface="Wingdings" pitchFamily="2" charset="2"/>
              </a:rPr>
              <a:t> int</a:t>
            </a: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12" name="Line 4"/>
          <p:cNvSpPr>
            <a:spLocks noChangeShapeType="1"/>
          </p:cNvSpPr>
          <p:nvPr/>
        </p:nvSpPr>
        <p:spPr bwMode="auto">
          <a:xfrm>
            <a:off x="242887" y="4995862"/>
            <a:ext cx="7643813" cy="46038"/>
          </a:xfrm>
          <a:prstGeom prst="line">
            <a:avLst/>
          </a:prstGeom>
          <a:noFill/>
          <a:ln w="9525">
            <a:solidFill>
              <a:schemeClr val="tx1"/>
            </a:solidFill>
            <a:round/>
            <a:headEnd/>
            <a:tailEnd type="triangle" w="med" len="med"/>
          </a:ln>
        </p:spPr>
        <p:txBody>
          <a:bodyPr/>
          <a:lstStyle/>
          <a:p>
            <a:endParaRPr lang="en-US" dirty="0"/>
          </a:p>
        </p:txBody>
      </p:sp>
      <p:sp>
        <p:nvSpPr>
          <p:cNvPr id="13" name="Line 5"/>
          <p:cNvSpPr>
            <a:spLocks noChangeShapeType="1"/>
          </p:cNvSpPr>
          <p:nvPr/>
        </p:nvSpPr>
        <p:spPr bwMode="auto">
          <a:xfrm>
            <a:off x="1792287" y="4911725"/>
            <a:ext cx="46038" cy="233362"/>
          </a:xfrm>
          <a:prstGeom prst="line">
            <a:avLst/>
          </a:prstGeom>
          <a:noFill/>
          <a:ln w="9525">
            <a:solidFill>
              <a:schemeClr val="tx1"/>
            </a:solidFill>
            <a:round/>
            <a:headEnd/>
            <a:tailEnd/>
          </a:ln>
        </p:spPr>
        <p:txBody>
          <a:bodyPr/>
          <a:lstStyle/>
          <a:p>
            <a:endParaRPr lang="en-US" dirty="0"/>
          </a:p>
        </p:txBody>
      </p:sp>
      <p:sp>
        <p:nvSpPr>
          <p:cNvPr id="14" name="Line 6"/>
          <p:cNvSpPr>
            <a:spLocks noChangeShapeType="1"/>
          </p:cNvSpPr>
          <p:nvPr/>
        </p:nvSpPr>
        <p:spPr bwMode="auto">
          <a:xfrm>
            <a:off x="3168650" y="4911725"/>
            <a:ext cx="46037" cy="233362"/>
          </a:xfrm>
          <a:prstGeom prst="line">
            <a:avLst/>
          </a:prstGeom>
          <a:noFill/>
          <a:ln w="9525">
            <a:solidFill>
              <a:schemeClr val="tx1"/>
            </a:solidFill>
            <a:round/>
            <a:headEnd/>
            <a:tailEnd/>
          </a:ln>
        </p:spPr>
        <p:txBody>
          <a:bodyPr/>
          <a:lstStyle/>
          <a:p>
            <a:endParaRPr lang="en-US" dirty="0"/>
          </a:p>
        </p:txBody>
      </p:sp>
      <p:sp>
        <p:nvSpPr>
          <p:cNvPr id="15" name="Line 7"/>
          <p:cNvSpPr>
            <a:spLocks noChangeShapeType="1"/>
          </p:cNvSpPr>
          <p:nvPr/>
        </p:nvSpPr>
        <p:spPr bwMode="auto">
          <a:xfrm>
            <a:off x="4459287" y="4911725"/>
            <a:ext cx="46038" cy="233362"/>
          </a:xfrm>
          <a:prstGeom prst="line">
            <a:avLst/>
          </a:prstGeom>
          <a:noFill/>
          <a:ln w="9525">
            <a:solidFill>
              <a:schemeClr val="tx1"/>
            </a:solidFill>
            <a:round/>
            <a:headEnd/>
            <a:tailEnd/>
          </a:ln>
        </p:spPr>
        <p:txBody>
          <a:bodyPr/>
          <a:lstStyle/>
          <a:p>
            <a:endParaRPr lang="en-US" dirty="0"/>
          </a:p>
        </p:txBody>
      </p:sp>
      <p:sp>
        <p:nvSpPr>
          <p:cNvPr id="16" name="Rectangle 8"/>
          <p:cNvSpPr>
            <a:spLocks noChangeArrowheads="1"/>
          </p:cNvSpPr>
          <p:nvPr/>
        </p:nvSpPr>
        <p:spPr bwMode="auto">
          <a:xfrm>
            <a:off x="501650" y="5160962"/>
            <a:ext cx="666750"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950</a:t>
            </a:r>
          </a:p>
        </p:txBody>
      </p:sp>
      <p:sp>
        <p:nvSpPr>
          <p:cNvPr id="17" name="Rectangle 9"/>
          <p:cNvSpPr>
            <a:spLocks noChangeArrowheads="1"/>
          </p:cNvSpPr>
          <p:nvPr/>
        </p:nvSpPr>
        <p:spPr bwMode="auto">
          <a:xfrm>
            <a:off x="2049462" y="5160962"/>
            <a:ext cx="668338"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1250</a:t>
            </a:r>
          </a:p>
        </p:txBody>
      </p:sp>
      <p:sp>
        <p:nvSpPr>
          <p:cNvPr id="18" name="Rectangle 10"/>
          <p:cNvSpPr>
            <a:spLocks noChangeArrowheads="1"/>
          </p:cNvSpPr>
          <p:nvPr/>
        </p:nvSpPr>
        <p:spPr bwMode="auto">
          <a:xfrm>
            <a:off x="334010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1350</a:t>
            </a:r>
          </a:p>
        </p:txBody>
      </p:sp>
      <p:sp>
        <p:nvSpPr>
          <p:cNvPr id="19" name="Rectangle 11"/>
          <p:cNvSpPr>
            <a:spLocks noChangeArrowheads="1"/>
          </p:cNvSpPr>
          <p:nvPr/>
        </p:nvSpPr>
        <p:spPr bwMode="auto">
          <a:xfrm>
            <a:off x="471805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1550</a:t>
            </a:r>
          </a:p>
        </p:txBody>
      </p:sp>
      <p:sp>
        <p:nvSpPr>
          <p:cNvPr id="20" name="Rectangle 12"/>
          <p:cNvSpPr>
            <a:spLocks noChangeArrowheads="1"/>
          </p:cNvSpPr>
          <p:nvPr/>
        </p:nvSpPr>
        <p:spPr bwMode="auto">
          <a:xfrm>
            <a:off x="1533525" y="4495800"/>
            <a:ext cx="444500"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100</a:t>
            </a:r>
          </a:p>
        </p:txBody>
      </p:sp>
      <p:sp>
        <p:nvSpPr>
          <p:cNvPr id="21" name="Rectangle 13"/>
          <p:cNvSpPr>
            <a:spLocks noChangeArrowheads="1"/>
          </p:cNvSpPr>
          <p:nvPr/>
        </p:nvSpPr>
        <p:spPr bwMode="auto">
          <a:xfrm>
            <a:off x="2909887" y="4495800"/>
            <a:ext cx="446088"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150</a:t>
            </a:r>
          </a:p>
        </p:txBody>
      </p:sp>
      <p:sp>
        <p:nvSpPr>
          <p:cNvPr id="22" name="Rectangle 14"/>
          <p:cNvSpPr>
            <a:spLocks noChangeArrowheads="1"/>
          </p:cNvSpPr>
          <p:nvPr/>
        </p:nvSpPr>
        <p:spPr bwMode="auto">
          <a:xfrm>
            <a:off x="4200525" y="4495800"/>
            <a:ext cx="446087"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200</a:t>
            </a:r>
          </a:p>
        </p:txBody>
      </p:sp>
      <p:sp>
        <p:nvSpPr>
          <p:cNvPr id="23" name="Rectangle 15"/>
          <p:cNvSpPr>
            <a:spLocks noChangeArrowheads="1"/>
          </p:cNvSpPr>
          <p:nvPr/>
        </p:nvSpPr>
        <p:spPr bwMode="auto">
          <a:xfrm>
            <a:off x="6094412" y="4495800"/>
            <a:ext cx="2820988" cy="582612"/>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Number of kwhs </a:t>
            </a:r>
          </a:p>
        </p:txBody>
      </p:sp>
      <p:sp>
        <p:nvSpPr>
          <p:cNvPr id="24" name="Rectangle 16"/>
          <p:cNvSpPr>
            <a:spLocks noChangeArrowheads="1"/>
          </p:cNvSpPr>
          <p:nvPr/>
        </p:nvSpPr>
        <p:spPr bwMode="auto">
          <a:xfrm>
            <a:off x="6094412" y="5160962"/>
            <a:ext cx="2746375" cy="5842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prices</a:t>
            </a:r>
          </a:p>
        </p:txBody>
      </p:sp>
      <p:sp>
        <p:nvSpPr>
          <p:cNvPr id="25" name="Rectangle 24"/>
          <p:cNvSpPr/>
          <p:nvPr/>
        </p:nvSpPr>
        <p:spPr>
          <a:xfrm>
            <a:off x="2819400" y="1371600"/>
            <a:ext cx="3733800" cy="163121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a:latin typeface="Arial" pitchFamily="34" charset="0"/>
                <a:cs typeface="Arial" pitchFamily="34" charset="0"/>
              </a:rPr>
              <a:t>Similarly, describe the expression that will compute the paid value when we use electric power.</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a:latin typeface="Arial" pitchFamily="34" charset="0"/>
                <a:cs typeface="Arial" pitchFamily="34" charset="0"/>
              </a:rPr>
              <a:t>Implement it to a program.</a:t>
            </a:r>
          </a:p>
        </p:txBody>
      </p:sp>
      <p:sp>
        <p:nvSpPr>
          <p:cNvPr id="26" name="Slide Number Placeholder 25"/>
          <p:cNvSpPr>
            <a:spLocks noGrp="1"/>
          </p:cNvSpPr>
          <p:nvPr>
            <p:ph type="sldNum" sz="quarter" idx="12"/>
          </p:nvPr>
        </p:nvSpPr>
        <p:spPr/>
        <p:txBody>
          <a:bodyPr/>
          <a:lstStyle/>
          <a:p>
            <a:fld id="{190CC846-20B3-454D-AF77-DE04E39CF884}" type="slidenum">
              <a:rPr lang="en-US" smtClean="0"/>
              <a:pPr/>
              <a:t>14</a:t>
            </a:fld>
            <a:endParaRPr lang="en-US" dirty="0"/>
          </a:p>
        </p:txBody>
      </p:sp>
      <p:sp>
        <p:nvSpPr>
          <p:cNvPr id="27" name="Footer Placeholder 26"/>
          <p:cNvSpPr>
            <a:spLocks noGrp="1"/>
          </p:cNvSpPr>
          <p:nvPr>
            <p:ph type="ftr" sz="quarter" idx="11"/>
          </p:nvPr>
        </p:nvSpPr>
        <p:spPr/>
        <p:txBody>
          <a:bodyPr/>
          <a:lstStyle/>
          <a:p>
            <a:r>
              <a:rPr lang="en-US" dirty="0"/>
              <a:t>Basic Logics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Dangling Else</a:t>
            </a:r>
          </a:p>
        </p:txBody>
      </p:sp>
      <p:sp>
        <p:nvSpPr>
          <p:cNvPr id="4" name="Rectangle 3"/>
          <p:cNvSpPr>
            <a:spLocks noGrp="1"/>
          </p:cNvSpPr>
          <p:nvPr>
            <p:ph idx="1"/>
          </p:nvPr>
        </p:nvSpPr>
        <p:spPr>
          <a:xfrm>
            <a:off x="762000" y="1143000"/>
            <a:ext cx="7924800" cy="533399"/>
          </a:xfrm>
        </p:spPr>
        <p:txBody>
          <a:bodyPr>
            <a:normAutofit fontScale="92500"/>
          </a:bodyPr>
          <a:lstStyle/>
          <a:p>
            <a:pPr>
              <a:lnSpc>
                <a:spcPct val="80000"/>
              </a:lnSpc>
              <a:buClrTx/>
              <a:buSzTx/>
              <a:buFont typeface="Arial" charset="0"/>
              <a:buChar char="•"/>
            </a:pPr>
            <a:r>
              <a:rPr lang="en-US" sz="2400" b="1" dirty="0"/>
              <a:t>Ambiguity may arise in the case of nested if else constructs.</a:t>
            </a:r>
          </a:p>
        </p:txBody>
      </p:sp>
      <p:pic>
        <p:nvPicPr>
          <p:cNvPr id="5" name="Picture 4"/>
          <p:cNvPicPr>
            <a:picLocks noChangeAspect="1" noChangeArrowheads="1"/>
          </p:cNvPicPr>
          <p:nvPr/>
        </p:nvPicPr>
        <p:blipFill>
          <a:blip r:embed="rId2"/>
          <a:srcRect/>
          <a:stretch>
            <a:fillRect/>
          </a:stretch>
        </p:blipFill>
        <p:spPr bwMode="auto">
          <a:xfrm>
            <a:off x="85725" y="1676400"/>
            <a:ext cx="4105275" cy="1181100"/>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4191000" y="1676400"/>
            <a:ext cx="4905375" cy="4333875"/>
          </a:xfrm>
          <a:prstGeom prst="rect">
            <a:avLst/>
          </a:prstGeom>
          <a:noFill/>
          <a:ln w="9525">
            <a:noFill/>
            <a:miter lim="800000"/>
            <a:headEnd/>
            <a:tailEnd/>
          </a:ln>
        </p:spPr>
      </p:pic>
      <p:sp>
        <p:nvSpPr>
          <p:cNvPr id="7" name="Text Box 6"/>
          <p:cNvSpPr txBox="1">
            <a:spLocks noChangeArrowheads="1"/>
          </p:cNvSpPr>
          <p:nvPr/>
        </p:nvSpPr>
        <p:spPr bwMode="auto">
          <a:xfrm>
            <a:off x="228600" y="3581400"/>
            <a:ext cx="3962400" cy="1200329"/>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Times New Roman" pitchFamily="18" charset="0"/>
                <a:cs typeface="Times New Roman" pitchFamily="18" charset="0"/>
              </a:rPr>
              <a:t>The rule in C is that </a:t>
            </a:r>
            <a:r>
              <a:rPr lang="en-US" b="1" u="sng" dirty="0">
                <a:solidFill>
                  <a:srgbClr val="0000FF"/>
                </a:solidFill>
                <a:latin typeface="Times New Roman" pitchFamily="18" charset="0"/>
                <a:cs typeface="Times New Roman" pitchFamily="18" charset="0"/>
              </a:rPr>
              <a:t>an else always belongs to the innermost if available</a:t>
            </a:r>
            <a:r>
              <a:rPr lang="en-US" b="1" dirty="0">
                <a:solidFill>
                  <a:srgbClr val="0000FF"/>
                </a:solidFill>
                <a:latin typeface="Times New Roman" pitchFamily="18" charset="0"/>
                <a:cs typeface="Times New Roman" pitchFamily="18" charset="0"/>
              </a:rPr>
              <a:t>. Use {  } to explicitly determine statements  </a:t>
            </a:r>
          </a:p>
        </p:txBody>
      </p:sp>
      <p:pic>
        <p:nvPicPr>
          <p:cNvPr id="12" name="Picture 4"/>
          <p:cNvPicPr>
            <a:picLocks noChangeAspect="1" noChangeArrowheads="1"/>
          </p:cNvPicPr>
          <p:nvPr/>
        </p:nvPicPr>
        <p:blipFill>
          <a:blip r:embed="rId4"/>
          <a:srcRect/>
          <a:stretch>
            <a:fillRect/>
          </a:stretch>
        </p:blipFill>
        <p:spPr bwMode="auto">
          <a:xfrm>
            <a:off x="0" y="5181600"/>
            <a:ext cx="4486275" cy="1143000"/>
          </a:xfrm>
          <a:prstGeom prst="rect">
            <a:avLst/>
          </a:prstGeom>
          <a:noFill/>
          <a:ln w="9525">
            <a:noFill/>
            <a:miter lim="800000"/>
            <a:headEnd/>
            <a:tailEnd/>
          </a:ln>
        </p:spPr>
      </p:pic>
      <p:cxnSp>
        <p:nvCxnSpPr>
          <p:cNvPr id="14" name="Straight Arrow Connector 13"/>
          <p:cNvCxnSpPr/>
          <p:nvPr/>
        </p:nvCxnSpPr>
        <p:spPr>
          <a:xfrm>
            <a:off x="1752600" y="48006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28600" y="4800600"/>
            <a:ext cx="1447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62400" y="2514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3009900" y="30861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962400" y="2590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4" name="Oval 23"/>
          <p:cNvSpPr/>
          <p:nvPr/>
        </p:nvSpPr>
        <p:spPr>
          <a:xfrm>
            <a:off x="4114800" y="4038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6" name="Straight Arrow Connector 25"/>
          <p:cNvCxnSpPr/>
          <p:nvPr/>
        </p:nvCxnSpPr>
        <p:spPr>
          <a:xfrm rot="5400000" flipH="1" flipV="1">
            <a:off x="4991100" y="3619500"/>
            <a:ext cx="228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457700" y="52959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15</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Operator ? :</a:t>
            </a:r>
          </a:p>
        </p:txBody>
      </p:sp>
      <p:pic>
        <p:nvPicPr>
          <p:cNvPr id="4098" name="Picture 2"/>
          <p:cNvPicPr>
            <a:picLocks noChangeAspect="1" noChangeArrowheads="1"/>
          </p:cNvPicPr>
          <p:nvPr/>
        </p:nvPicPr>
        <p:blipFill>
          <a:blip r:embed="rId2"/>
          <a:stretch>
            <a:fillRect/>
          </a:stretch>
        </p:blipFill>
        <p:spPr bwMode="auto">
          <a:xfrm>
            <a:off x="50276" y="1258662"/>
            <a:ext cx="4521724" cy="2779938"/>
          </a:xfrm>
          <a:prstGeom prst="rect">
            <a:avLst/>
          </a:prstGeom>
          <a:noFill/>
          <a:ln>
            <a:noFill/>
          </a:ln>
        </p:spPr>
      </p:pic>
      <p:pic>
        <p:nvPicPr>
          <p:cNvPr id="4099" name="Picture 3"/>
          <p:cNvPicPr>
            <a:picLocks noChangeAspect="1" noChangeArrowheads="1"/>
          </p:cNvPicPr>
          <p:nvPr/>
        </p:nvPicPr>
        <p:blipFill>
          <a:blip r:embed="rId3"/>
          <a:stretch>
            <a:fillRect/>
          </a:stretch>
        </p:blipFill>
        <p:spPr bwMode="auto">
          <a:xfrm>
            <a:off x="4572000" y="1290452"/>
            <a:ext cx="4487482" cy="2748148"/>
          </a:xfrm>
          <a:prstGeom prst="rect">
            <a:avLst/>
          </a:prstGeom>
          <a:noFill/>
          <a:ln>
            <a:noFill/>
          </a:ln>
        </p:spPr>
      </p:pic>
      <p:pic>
        <p:nvPicPr>
          <p:cNvPr id="4100" name="Picture 4"/>
          <p:cNvPicPr>
            <a:picLocks noChangeAspect="1" noChangeArrowheads="1"/>
          </p:cNvPicPr>
          <p:nvPr/>
        </p:nvPicPr>
        <p:blipFill>
          <a:blip r:embed="rId4"/>
          <a:srcRect/>
          <a:stretch>
            <a:fillRect/>
          </a:stretch>
        </p:blipFill>
        <p:spPr bwMode="auto">
          <a:xfrm>
            <a:off x="142336" y="4305300"/>
            <a:ext cx="5344064" cy="2247900"/>
          </a:xfrm>
          <a:prstGeom prst="rect">
            <a:avLst/>
          </a:prstGeom>
          <a:noFill/>
          <a:ln w="9525">
            <a:noFill/>
            <a:miter lim="800000"/>
            <a:headEnd/>
            <a:tailEnd/>
          </a:ln>
          <a:effectLst/>
        </p:spPr>
      </p:pic>
      <p:sp>
        <p:nvSpPr>
          <p:cNvPr id="7" name="Rectangle 6"/>
          <p:cNvSpPr/>
          <p:nvPr/>
        </p:nvSpPr>
        <p:spPr>
          <a:xfrm>
            <a:off x="4419600" y="4572000"/>
            <a:ext cx="43434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(condition) ? True_Value : False_Value </a:t>
            </a:r>
          </a:p>
        </p:txBody>
      </p:sp>
      <p:sp>
        <p:nvSpPr>
          <p:cNvPr id="8" name="Slide Number Placeholder 7"/>
          <p:cNvSpPr>
            <a:spLocks noGrp="1"/>
          </p:cNvSpPr>
          <p:nvPr>
            <p:ph type="sldNum" sz="quarter" idx="12"/>
          </p:nvPr>
        </p:nvSpPr>
        <p:spPr/>
        <p:txBody>
          <a:bodyPr/>
          <a:lstStyle/>
          <a:p>
            <a:fld id="{190CC846-20B3-454D-AF77-DE04E39CF884}" type="slidenum">
              <a:rPr lang="en-US" smtClean="0"/>
              <a:pPr/>
              <a:t>16</a:t>
            </a:fld>
            <a:endParaRPr lang="en-US" dirty="0"/>
          </a:p>
        </p:txBody>
      </p:sp>
      <p:sp>
        <p:nvSpPr>
          <p:cNvPr id="9" name="Footer Placeholder 8"/>
          <p:cNvSpPr>
            <a:spLocks noGrp="1"/>
          </p:cNvSpPr>
          <p:nvPr>
            <p:ph type="ftr" sz="quarter" idx="11"/>
          </p:nvPr>
        </p:nvSpPr>
        <p:spPr/>
        <p:txBody>
          <a:bodyPr/>
          <a:lstStyle/>
          <a:p>
            <a:r>
              <a:rPr lang="en-US" dirty="0"/>
              <a:t>Basic Logics</a:t>
            </a:r>
          </a:p>
        </p:txBody>
      </p:sp>
      <p:sp>
        <p:nvSpPr>
          <p:cNvPr id="3" name="TextBox 2">
            <a:extLst>
              <a:ext uri="{FF2B5EF4-FFF2-40B4-BE49-F238E27FC236}">
                <a16:creationId xmlns:a16="http://schemas.microsoft.com/office/drawing/2014/main" id="{DEC3391D-7D12-493D-A5E2-57C4BC3DA2BC}"/>
              </a:ext>
            </a:extLst>
          </p:cNvPr>
          <p:cNvSpPr txBox="1"/>
          <p:nvPr/>
        </p:nvSpPr>
        <p:spPr>
          <a:xfrm>
            <a:off x="5562600" y="5410200"/>
            <a:ext cx="4343400" cy="369332"/>
          </a:xfrm>
          <a:prstGeom prst="rect">
            <a:avLst/>
          </a:prstGeom>
          <a:noFill/>
        </p:spPr>
        <p:txBody>
          <a:bodyPr wrap="square" rtlCol="0">
            <a:spAutoFit/>
          </a:bodyPr>
          <a:lstStyle/>
          <a:p>
            <a:r>
              <a:rPr lang="en-US" dirty="0" err="1"/>
              <a:t>Toán</a:t>
            </a:r>
            <a:r>
              <a:rPr lang="en-US" dirty="0"/>
              <a:t> </a:t>
            </a:r>
            <a:r>
              <a:rPr lang="en-US" dirty="0" err="1"/>
              <a:t>tử</a:t>
            </a:r>
            <a:r>
              <a:rPr lang="en-US" dirty="0"/>
              <a:t> </a:t>
            </a:r>
            <a:r>
              <a:rPr lang="en-US" dirty="0" err="1"/>
              <a:t>pano</a:t>
            </a:r>
            <a:r>
              <a:rPr lang="en-US" dirty="0"/>
              <a:t> : </a:t>
            </a:r>
            <a:r>
              <a:rPr lang="en-US" dirty="0" err="1"/>
              <a:t>Nếu</a:t>
            </a:r>
            <a:r>
              <a:rPr lang="en-US" dirty="0"/>
              <a:t> ? </a:t>
            </a:r>
            <a:r>
              <a:rPr lang="en-US" dirty="0" err="1"/>
              <a:t>Thực</a:t>
            </a:r>
            <a:r>
              <a:rPr lang="en-US" dirty="0"/>
              <a:t> </a:t>
            </a:r>
            <a:r>
              <a:rPr lang="en-US" dirty="0" err="1"/>
              <a:t>thi</a:t>
            </a:r>
            <a:r>
              <a:rPr lang="en-US" dirty="0"/>
              <a:t> </a:t>
            </a:r>
            <a:r>
              <a:rPr lang="en-US" dirty="0" err="1"/>
              <a:t>lệnh</a:t>
            </a:r>
            <a:r>
              <a:rPr lang="en-US" dirty="0"/>
              <a:t> : </a:t>
            </a:r>
            <a:r>
              <a:rPr lang="en-US" dirty="0" err="1"/>
              <a:t>còn</a:t>
            </a:r>
            <a:r>
              <a:rPr lang="en-US" dirty="0"/>
              <a:t> </a:t>
            </a:r>
            <a:r>
              <a:rPr lang="en-US" dirty="0" err="1"/>
              <a:t>lại</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a:t>Selection Constructs: </a:t>
            </a:r>
            <a:br>
              <a:rPr lang="en-US" dirty="0"/>
            </a:br>
            <a:r>
              <a:rPr lang="en-US" dirty="0"/>
              <a:t>The switch statement</a:t>
            </a:r>
          </a:p>
        </p:txBody>
      </p:sp>
      <p:sp>
        <p:nvSpPr>
          <p:cNvPr id="4" name="Rectangle 3"/>
          <p:cNvSpPr txBox="1">
            <a:spLocks/>
          </p:cNvSpPr>
          <p:nvPr/>
        </p:nvSpPr>
        <p:spPr>
          <a:xfrm>
            <a:off x="228600" y="1798637"/>
            <a:ext cx="5410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1" i="0" u="none" strike="noStrike" kern="1200" cap="none" spc="0" normalizeH="0" baseline="0" noProof="0" dirty="0">
                <a:ln>
                  <a:noFill/>
                </a:ln>
                <a:solidFill>
                  <a:srgbClr val="0000FF"/>
                </a:solidFill>
                <a:effectLst/>
                <a:uLnTx/>
                <a:uFillTx/>
                <a:latin typeface="Calibri" pitchFamily="34" charset="0"/>
                <a:ea typeface="+mn-ea"/>
                <a:cs typeface="Arial" charset="0"/>
              </a:rPr>
              <a:t>switch</a:t>
            </a: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(variable or expression) </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statement(s);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 (s);</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default: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 (s);</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a:t>
            </a:r>
          </a:p>
        </p:txBody>
      </p:sp>
      <p:sp>
        <p:nvSpPr>
          <p:cNvPr id="5" name="Rectangle 4"/>
          <p:cNvSpPr/>
          <p:nvPr/>
        </p:nvSpPr>
        <p:spPr>
          <a:xfrm>
            <a:off x="3505200" y="2408237"/>
            <a:ext cx="1066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 / int</a:t>
            </a:r>
          </a:p>
        </p:txBody>
      </p:sp>
      <p:cxnSp>
        <p:nvCxnSpPr>
          <p:cNvPr id="6" name="Straight Connector 5"/>
          <p:cNvCxnSpPr>
            <a:endCxn id="5" idx="1"/>
          </p:cNvCxnSpPr>
          <p:nvPr/>
        </p:nvCxnSpPr>
        <p:spPr>
          <a:xfrm flipV="1">
            <a:off x="2514600" y="2636837"/>
            <a:ext cx="990600" cy="1524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5" idx="1"/>
          </p:cNvCxnSpPr>
          <p:nvPr/>
        </p:nvCxnSpPr>
        <p:spPr>
          <a:xfrm rot="5400000" flipH="1" flipV="1">
            <a:off x="2400300" y="2751137"/>
            <a:ext cx="1219200" cy="9906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Rectangle 20"/>
          <p:cNvSpPr>
            <a:spLocks noChangeArrowheads="1"/>
          </p:cNvSpPr>
          <p:nvPr/>
        </p:nvSpPr>
        <p:spPr bwMode="auto">
          <a:xfrm>
            <a:off x="3048000" y="5029200"/>
            <a:ext cx="6019800" cy="1447800"/>
          </a:xfrm>
          <a:prstGeom prst="rect">
            <a:avLst/>
          </a:prstGeom>
          <a:solidFill>
            <a:srgbClr val="660033"/>
          </a:solidFill>
          <a:ln w="9525">
            <a:solidFill>
              <a:schemeClr val="bg1"/>
            </a:solidFill>
            <a:miter lim="800000"/>
            <a:headEnd/>
            <a:tailEnd/>
          </a:ln>
        </p:spPr>
        <p:txBody>
          <a:bodyPr wrap="none" lIns="101846" tIns="50923" rIns="101846" bIns="50923" anchor="ctr"/>
          <a:lstStyle/>
          <a:p>
            <a:pPr algn="ctr" defTabSz="1019175"/>
            <a:r>
              <a:rPr lang="en-US" b="1" dirty="0">
                <a:solidFill>
                  <a:schemeClr val="bg1"/>
                </a:solidFill>
              </a:rPr>
              <a:t>If the break statement is missed, the next statements </a:t>
            </a:r>
          </a:p>
          <a:p>
            <a:pPr algn="ctr" defTabSz="1019175"/>
            <a:r>
              <a:rPr lang="en-US" b="1" dirty="0">
                <a:solidFill>
                  <a:schemeClr val="bg1"/>
                </a:solidFill>
              </a:rPr>
              <a:t>are executed until a break is detected </a:t>
            </a:r>
          </a:p>
          <a:p>
            <a:pPr algn="ctr" defTabSz="1019175"/>
            <a:r>
              <a:rPr lang="en-US" b="1" dirty="0">
                <a:solidFill>
                  <a:schemeClr val="bg1"/>
                </a:solidFill>
              </a:rPr>
              <a:t>or all statements in the body of the switch are executed.</a:t>
            </a:r>
          </a:p>
          <a:p>
            <a:pPr algn="ctr" defTabSz="1019175"/>
            <a:r>
              <a:rPr lang="en-US" b="1" dirty="0">
                <a:solidFill>
                  <a:schemeClr val="bg1"/>
                </a:solidFill>
              </a:rPr>
              <a:t>Each case is an entry of a selection</a:t>
            </a:r>
          </a:p>
        </p:txBody>
      </p:sp>
      <p:grpSp>
        <p:nvGrpSpPr>
          <p:cNvPr id="14" name="Group 13"/>
          <p:cNvGrpSpPr/>
          <p:nvPr/>
        </p:nvGrpSpPr>
        <p:grpSpPr>
          <a:xfrm>
            <a:off x="5334000" y="1600200"/>
            <a:ext cx="3505200" cy="3276600"/>
            <a:chOff x="5334000" y="2820194"/>
            <a:chExt cx="3505200" cy="3276600"/>
          </a:xfrm>
        </p:grpSpPr>
        <p:sp>
          <p:nvSpPr>
            <p:cNvPr id="15" name="Flowchart: Preparation 14"/>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Integral</a:t>
              </a:r>
            </a:p>
            <a:p>
              <a:pPr algn="ctr"/>
              <a:r>
                <a:rPr lang="en-US" dirty="0"/>
                <a:t>expression</a:t>
              </a:r>
            </a:p>
          </p:txBody>
        </p:sp>
        <p:cxnSp>
          <p:nvCxnSpPr>
            <p:cNvPr id="16" name="Straight Arrow Connector 15"/>
            <p:cNvCxnSpPr>
              <a:endCxn id="15"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Op1</a:t>
              </a:r>
            </a:p>
          </p:txBody>
        </p:sp>
        <p:sp>
          <p:nvSpPr>
            <p:cNvPr id="18" name="Rectangle 17"/>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Op2</a:t>
              </a:r>
            </a:p>
          </p:txBody>
        </p:sp>
        <p:sp>
          <p:nvSpPr>
            <p:cNvPr id="19" name="Rectangle 18"/>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Op3</a:t>
              </a:r>
            </a:p>
          </p:txBody>
        </p:sp>
        <p:sp>
          <p:nvSpPr>
            <p:cNvPr id="20" name="Rectangle 19"/>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Op4</a:t>
              </a:r>
            </a:p>
          </p:txBody>
        </p:sp>
        <p:cxnSp>
          <p:nvCxnSpPr>
            <p:cNvPr id="21" name="Straight Arrow Connector 20"/>
            <p:cNvCxnSpPr>
              <a:stCxn id="15" idx="1"/>
              <a:endCxn id="17"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20"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32" name="Rectangle 31"/>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c2</a:t>
              </a:r>
            </a:p>
          </p:txBody>
        </p:sp>
        <p:sp>
          <p:nvSpPr>
            <p:cNvPr id="33" name="Rectangle 32"/>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c3</a:t>
              </a:r>
            </a:p>
          </p:txBody>
        </p:sp>
        <p:sp>
          <p:nvSpPr>
            <p:cNvPr id="34" name="Rectangle 33"/>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default</a:t>
              </a:r>
            </a:p>
          </p:txBody>
        </p:sp>
      </p:grpSp>
      <p:sp>
        <p:nvSpPr>
          <p:cNvPr id="35" name="Slide Number Placeholder 34"/>
          <p:cNvSpPr>
            <a:spLocks noGrp="1"/>
          </p:cNvSpPr>
          <p:nvPr>
            <p:ph type="sldNum" sz="quarter" idx="12"/>
          </p:nvPr>
        </p:nvSpPr>
        <p:spPr/>
        <p:txBody>
          <a:bodyPr/>
          <a:lstStyle/>
          <a:p>
            <a:fld id="{190CC846-20B3-454D-AF77-DE04E39CF884}" type="slidenum">
              <a:rPr lang="en-US" smtClean="0"/>
              <a:pPr/>
              <a:t>17</a:t>
            </a:fld>
            <a:endParaRPr lang="en-US" dirty="0"/>
          </a:p>
        </p:txBody>
      </p:sp>
      <p:sp>
        <p:nvSpPr>
          <p:cNvPr id="36" name="Footer Placeholder 35"/>
          <p:cNvSpPr>
            <a:spLocks noGrp="1"/>
          </p:cNvSpPr>
          <p:nvPr>
            <p:ph type="ftr" sz="quarter" idx="11"/>
          </p:nvPr>
        </p:nvSpPr>
        <p:spPr/>
        <p:txBody>
          <a:bodyPr/>
          <a:lstStyle/>
          <a:p>
            <a:r>
              <a:rPr lang="en-US" dirty="0"/>
              <a:t>Basic Logics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a:t>Selection Constructs: </a:t>
            </a:r>
            <a:br>
              <a:rPr lang="en-US" dirty="0"/>
            </a:br>
            <a:r>
              <a:rPr lang="en-US" dirty="0"/>
              <a:t>The switch statement</a:t>
            </a:r>
          </a:p>
        </p:txBody>
      </p:sp>
      <p:pic>
        <p:nvPicPr>
          <p:cNvPr id="5122" name="Picture 2"/>
          <p:cNvPicPr>
            <a:picLocks noChangeAspect="1" noChangeArrowheads="1"/>
          </p:cNvPicPr>
          <p:nvPr/>
        </p:nvPicPr>
        <p:blipFill>
          <a:blip r:embed="rId2"/>
          <a:srcRect/>
          <a:stretch>
            <a:fillRect/>
          </a:stretch>
        </p:blipFill>
        <p:spPr bwMode="auto">
          <a:xfrm>
            <a:off x="304800" y="1581150"/>
            <a:ext cx="6162675" cy="5048250"/>
          </a:xfrm>
          <a:prstGeom prst="rect">
            <a:avLst/>
          </a:prstGeom>
          <a:noFill/>
          <a:ln w="9525">
            <a:noFill/>
            <a:miter lim="800000"/>
            <a:headEnd/>
            <a:tailEnd/>
          </a:ln>
          <a:effectLst/>
        </p:spPr>
      </p:pic>
      <p:sp>
        <p:nvSpPr>
          <p:cNvPr id="35" name="Rectangle 6"/>
          <p:cNvSpPr>
            <a:spLocks noChangeArrowheads="1"/>
          </p:cNvSpPr>
          <p:nvPr/>
        </p:nvSpPr>
        <p:spPr bwMode="auto">
          <a:xfrm>
            <a:off x="5257800" y="2514600"/>
            <a:ext cx="3429000" cy="2667000"/>
          </a:xfrm>
          <a:prstGeom prst="rect">
            <a:avLst/>
          </a:prstGeom>
          <a:solidFill>
            <a:srgbClr val="660033"/>
          </a:solidFill>
          <a:ln w="9525">
            <a:solidFill>
              <a:schemeClr val="tx1"/>
            </a:solidFill>
            <a:miter lim="800000"/>
            <a:headEnd/>
            <a:tailEnd/>
          </a:ln>
        </p:spPr>
        <p:txBody>
          <a:bodyPr wrap="none" lIns="91427" tIns="45714" rIns="91427" bIns="45714" anchor="ctr"/>
          <a:lstStyle/>
          <a:p>
            <a:r>
              <a:rPr lang="en-US" b="1" dirty="0">
                <a:solidFill>
                  <a:schemeClr val="bg1"/>
                </a:solidFill>
              </a:rPr>
              <a:t>If  input is 8, what are outputs?</a:t>
            </a:r>
          </a:p>
          <a:p>
            <a:pPr marL="342900" indent="-342900">
              <a:buAutoNum type="alphaLcParenR"/>
            </a:pPr>
            <a:r>
              <a:rPr lang="en-US" b="1" dirty="0">
                <a:solidFill>
                  <a:schemeClr val="bg1"/>
                </a:solidFill>
              </a:rPr>
              <a:t>200000 , 2</a:t>
            </a:r>
          </a:p>
          <a:p>
            <a:pPr marL="342900" indent="-342900">
              <a:buAutoNum type="alphaLcParenR"/>
            </a:pPr>
            <a:r>
              <a:rPr lang="en-US" b="1" dirty="0">
                <a:solidFill>
                  <a:schemeClr val="bg1"/>
                </a:solidFill>
              </a:rPr>
              <a:t>300000, 3</a:t>
            </a:r>
          </a:p>
          <a:p>
            <a:pPr marL="342900" indent="-342900">
              <a:buAutoNum type="alphaLcParenR"/>
            </a:pPr>
            <a:r>
              <a:rPr lang="en-US" b="1" dirty="0">
                <a:solidFill>
                  <a:schemeClr val="bg1"/>
                </a:solidFill>
              </a:rPr>
              <a:t>0, 0</a:t>
            </a:r>
          </a:p>
          <a:p>
            <a:pPr marL="342900" indent="-342900">
              <a:buAutoNum type="alphaLcParenR"/>
            </a:pPr>
            <a:r>
              <a:rPr lang="en-US" b="1" dirty="0">
                <a:solidFill>
                  <a:schemeClr val="bg1"/>
                </a:solidFill>
              </a:rPr>
              <a:t>1000000, 4</a:t>
            </a:r>
          </a:p>
          <a:p>
            <a:pPr marL="342900" indent="-342900">
              <a:buAutoNum type="alphaLcParenR"/>
            </a:pPr>
            <a:r>
              <a:rPr lang="en-US" b="1" dirty="0">
                <a:solidFill>
                  <a:schemeClr val="bg1"/>
                </a:solidFill>
              </a:rPr>
              <a:t>1500000, 10</a:t>
            </a:r>
          </a:p>
          <a:p>
            <a:pPr marL="342900" indent="-342900">
              <a:buAutoNum type="alphaLcParenR"/>
            </a:pPr>
            <a:r>
              <a:rPr lang="en-US" b="1" dirty="0">
                <a:solidFill>
                  <a:schemeClr val="bg1"/>
                </a:solidFill>
              </a:rPr>
              <a:t>None of the others</a:t>
            </a:r>
          </a:p>
          <a:p>
            <a:pPr marL="342900" indent="-342900"/>
            <a:r>
              <a:rPr lang="en-US" b="1" dirty="0">
                <a:solidFill>
                  <a:schemeClr val="bg1"/>
                </a:solidFill>
              </a:rPr>
              <a:t>If  input is 7, what are outputs?</a:t>
            </a:r>
          </a:p>
          <a:p>
            <a:endParaRPr lang="en-US" b="1" dirty="0">
              <a:solidFill>
                <a:schemeClr val="bg1"/>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3962400" cy="1630362"/>
          </a:xfrm>
        </p:spPr>
        <p:txBody>
          <a:bodyPr/>
          <a:lstStyle/>
          <a:p>
            <a:r>
              <a:rPr lang="en-US" dirty="0"/>
              <a:t>Selection Constructs: switch…</a:t>
            </a:r>
          </a:p>
        </p:txBody>
      </p:sp>
      <p:sp>
        <p:nvSpPr>
          <p:cNvPr id="5" name="Content Placeholder 2"/>
          <p:cNvSpPr>
            <a:spLocks noGrp="1"/>
          </p:cNvSpPr>
          <p:nvPr>
            <p:ph idx="1"/>
          </p:nvPr>
        </p:nvSpPr>
        <p:spPr>
          <a:xfrm>
            <a:off x="152400" y="2133601"/>
            <a:ext cx="3352800" cy="4038600"/>
          </a:xfrm>
        </p:spPr>
        <p:txBody>
          <a:bodyPr>
            <a:normAutofit fontScale="85000" lnSpcReduction="10000"/>
          </a:bodyPr>
          <a:lstStyle/>
          <a:p>
            <a:pPr marL="0" indent="0">
              <a:buNone/>
            </a:pPr>
            <a:r>
              <a:rPr lang="en-US" dirty="0"/>
              <a:t>Write a program that allows user inputting a simple expression containing one of four operators +, -, *, / then the result is printed out to the monitor. Input format:  </a:t>
            </a:r>
          </a:p>
          <a:p>
            <a:pPr marL="0" indent="0">
              <a:buNone/>
            </a:pPr>
            <a:r>
              <a:rPr lang="en-US" dirty="0"/>
              <a:t>num1 operator num2,</a:t>
            </a:r>
          </a:p>
          <a:p>
            <a:pPr marL="0" indent="0">
              <a:buNone/>
            </a:pPr>
            <a:r>
              <a:rPr lang="en-US" dirty="0"/>
              <a:t>Example: 4*5</a:t>
            </a:r>
          </a:p>
        </p:txBody>
      </p:sp>
      <p:sp>
        <p:nvSpPr>
          <p:cNvPr id="6" name="Rectangle 5"/>
          <p:cNvSpPr/>
          <p:nvPr/>
        </p:nvSpPr>
        <p:spPr>
          <a:xfrm>
            <a:off x="3886200" y="533400"/>
            <a:ext cx="5105400" cy="624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t>Analysis</a:t>
            </a:r>
            <a:endParaRPr lang="en-US" sz="1600" b="1" dirty="0"/>
          </a:p>
          <a:p>
            <a:r>
              <a:rPr lang="en-US" sz="1600" b="1" i="1" dirty="0"/>
              <a:t>Nouns</a:t>
            </a:r>
            <a:r>
              <a:rPr lang="en-US" sz="1600" dirty="0"/>
              <a:t>: expression </a:t>
            </a:r>
            <a:r>
              <a:rPr lang="en-US" sz="1600" dirty="0">
                <a:sym typeface="Wingdings" pitchFamily="2" charset="2"/>
              </a:rPr>
              <a:t> num1 op num2 </a:t>
            </a:r>
          </a:p>
          <a:p>
            <a:r>
              <a:rPr lang="en-US" sz="1600" dirty="0">
                <a:sym typeface="Wingdings" pitchFamily="2" charset="2"/>
              </a:rPr>
              <a:t>               double num1, num2; char op</a:t>
            </a:r>
          </a:p>
          <a:p>
            <a:r>
              <a:rPr lang="en-US" sz="1600" dirty="0">
                <a:sym typeface="Wingdings" pitchFamily="2" charset="2"/>
              </a:rPr>
              <a:t>              result  double result</a:t>
            </a:r>
          </a:p>
          <a:p>
            <a:r>
              <a:rPr lang="en-US" sz="1600" b="1" i="1" dirty="0"/>
              <a:t>Verbs</a:t>
            </a:r>
            <a:r>
              <a:rPr lang="en-US" sz="1600" i="1" dirty="0"/>
              <a:t>:</a:t>
            </a:r>
            <a:r>
              <a:rPr lang="en-US" sz="1600" dirty="0"/>
              <a:t>  Begin</a:t>
            </a:r>
          </a:p>
          <a:p>
            <a:r>
              <a:rPr lang="en-US" sz="1600" dirty="0"/>
              <a:t>              Accept  num1, op, num2   </a:t>
            </a:r>
            <a:r>
              <a:rPr lang="en-US" sz="1600" dirty="0">
                <a:sym typeface="Wingdings" pitchFamily="2" charset="2"/>
              </a:rPr>
              <a:t> </a:t>
            </a:r>
            <a:r>
              <a:rPr lang="en-US" sz="1600" dirty="0"/>
              <a:t> “%lf%c%lf”</a:t>
            </a:r>
          </a:p>
          <a:p>
            <a:r>
              <a:rPr lang="en-US" sz="1600" dirty="0"/>
              <a:t>              switch (op)</a:t>
            </a:r>
          </a:p>
          <a:p>
            <a:r>
              <a:rPr lang="en-US" sz="1600" dirty="0"/>
              <a:t>              {    case ‘+’ : result = num1 + num2;</a:t>
            </a:r>
          </a:p>
          <a:p>
            <a:r>
              <a:rPr lang="en-US" sz="1600" dirty="0"/>
              <a:t>                                    print out result;</a:t>
            </a:r>
          </a:p>
          <a:p>
            <a:r>
              <a:rPr lang="en-US" sz="1600" dirty="0"/>
              <a:t>                                    break;</a:t>
            </a:r>
          </a:p>
          <a:p>
            <a:r>
              <a:rPr lang="en-US" sz="1600" dirty="0"/>
              <a:t>                   case ‘-’ : result = num1 - num2;</a:t>
            </a:r>
          </a:p>
          <a:p>
            <a:r>
              <a:rPr lang="en-US" sz="1600" dirty="0"/>
              <a:t>                                    print out result;</a:t>
            </a:r>
          </a:p>
          <a:p>
            <a:r>
              <a:rPr lang="en-US" sz="1600" dirty="0"/>
              <a:t>                                    break;</a:t>
            </a:r>
          </a:p>
          <a:p>
            <a:r>
              <a:rPr lang="en-US" sz="1600" dirty="0"/>
              <a:t>                   case ‘*’ : result = num1 * num2;</a:t>
            </a:r>
          </a:p>
          <a:p>
            <a:r>
              <a:rPr lang="en-US" sz="1600" dirty="0"/>
              <a:t>                                    print out result;</a:t>
            </a:r>
          </a:p>
          <a:p>
            <a:r>
              <a:rPr lang="en-US" sz="1600" dirty="0"/>
              <a:t>                                    break;</a:t>
            </a:r>
          </a:p>
          <a:p>
            <a:r>
              <a:rPr lang="en-US" sz="1600" dirty="0"/>
              <a:t>                    case ‘/’ : if ( num2==0)</a:t>
            </a:r>
          </a:p>
          <a:p>
            <a:r>
              <a:rPr lang="en-US" sz="1600" dirty="0"/>
              <a:t>                                        print out “Divide by 0 “</a:t>
            </a:r>
          </a:p>
          <a:p>
            <a:r>
              <a:rPr lang="en-US" sz="1600" dirty="0"/>
              <a:t>                                    else</a:t>
            </a:r>
          </a:p>
          <a:p>
            <a:r>
              <a:rPr lang="en-US" sz="1600" dirty="0"/>
              <a:t>                                     { result = num1 / num2;</a:t>
            </a:r>
          </a:p>
          <a:p>
            <a:r>
              <a:rPr lang="en-US" sz="1600" dirty="0"/>
              <a:t>                                           print out result;</a:t>
            </a:r>
          </a:p>
          <a:p>
            <a:r>
              <a:rPr lang="en-US" sz="1600" dirty="0"/>
              <a:t>                                     }</a:t>
            </a:r>
          </a:p>
          <a:p>
            <a:r>
              <a:rPr lang="en-US" sz="1600" dirty="0"/>
              <a:t>                                    break;</a:t>
            </a:r>
          </a:p>
          <a:p>
            <a:r>
              <a:rPr lang="en-US" sz="1600" dirty="0"/>
              <a:t>                    default: print out “Op is not supported”</a:t>
            </a:r>
          </a:p>
          <a:p>
            <a:r>
              <a:rPr lang="en-US" sz="1600" dirty="0"/>
              <a:t>                }</a:t>
            </a:r>
          </a:p>
          <a:p>
            <a:r>
              <a:rPr lang="en-US" sz="1600" dirty="0"/>
              <a:t>              End            </a:t>
            </a:r>
          </a:p>
        </p:txBody>
      </p:sp>
      <p:sp>
        <p:nvSpPr>
          <p:cNvPr id="7" name="Rectangle 6"/>
          <p:cNvSpPr/>
          <p:nvPr/>
        </p:nvSpPr>
        <p:spPr>
          <a:xfrm>
            <a:off x="533400" y="6172200"/>
            <a:ext cx="2819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Implement it.</a:t>
            </a:r>
          </a:p>
        </p:txBody>
      </p:sp>
      <p:sp>
        <p:nvSpPr>
          <p:cNvPr id="8" name="Slide Number Placeholder 7"/>
          <p:cNvSpPr>
            <a:spLocks noGrp="1"/>
          </p:cNvSpPr>
          <p:nvPr>
            <p:ph type="sldNum" sz="quarter" idx="12"/>
          </p:nvPr>
        </p:nvSpPr>
        <p:spPr/>
        <p:txBody>
          <a:bodyPr/>
          <a:lstStyle/>
          <a:p>
            <a:fld id="{190CC846-20B3-454D-AF77-DE04E39CF884}" type="slidenum">
              <a:rPr lang="en-US" smtClean="0"/>
              <a:pPr/>
              <a:t>19</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0000FF"/>
                </a:solidFill>
              </a:rPr>
              <a:t>Review</a:t>
            </a: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a:t>A variable is a name referencing to a memory location.</a:t>
            </a:r>
          </a:p>
          <a:p>
            <a:pPr>
              <a:buFont typeface="Arial" charset="0"/>
              <a:buChar char="•"/>
            </a:pPr>
            <a:r>
              <a:rPr lang="en-US" sz="2800" dirty="0"/>
              <a:t>A data type defines: </a:t>
            </a:r>
            <a:r>
              <a:rPr lang="en-US" sz="2400" dirty="0"/>
              <a:t>How the values are stored and how the operations on those values are performed. </a:t>
            </a:r>
          </a:p>
          <a:p>
            <a:pPr>
              <a:buFont typeface="Arial" charset="0"/>
              <a:buChar char="•"/>
            </a:pPr>
            <a:r>
              <a:rPr lang="en-US" sz="2400" dirty="0"/>
              <a:t>4 primitive data types in C: int, char, float, double</a:t>
            </a:r>
          </a:p>
          <a:p>
            <a:pPr>
              <a:buFont typeface="Arial" charset="0"/>
              <a:buChar char="•"/>
            </a:pPr>
            <a:r>
              <a:rPr lang="en-US" sz="2400" dirty="0"/>
              <a:t>Data stored are in binary format</a:t>
            </a:r>
          </a:p>
          <a:p>
            <a:pPr>
              <a:buFont typeface="Arial" charset="0"/>
              <a:buChar char="•"/>
            </a:pPr>
            <a:r>
              <a:rPr lang="en-US" sz="2400" dirty="0"/>
              <a:t>Declare a variable in C:  type var [=initialValue];</a:t>
            </a:r>
          </a:p>
          <a:p>
            <a:pPr>
              <a:buFont typeface="Arial" charset="0"/>
              <a:buChar char="•"/>
            </a:pPr>
            <a:r>
              <a:rPr lang="en-US" sz="2400" dirty="0"/>
              <a:t>An identifier begin with a letter or ‘_’, the later symbols can be letters, digits and ‘_’</a:t>
            </a:r>
          </a:p>
          <a:p>
            <a:pPr>
              <a:buFont typeface="Arial" charset="0"/>
              <a:buChar char="•"/>
            </a:pPr>
            <a:r>
              <a:rPr lang="en-US" sz="2400" dirty="0"/>
              <a:t>An user-defined identifier must not a C keyword.</a:t>
            </a:r>
          </a:p>
          <a:p>
            <a:pPr>
              <a:buFont typeface="Arial" charset="0"/>
              <a:buChar char="•"/>
            </a:pPr>
            <a:r>
              <a:rPr lang="en-US" sz="2400" dirty="0"/>
              <a:t>Expression is a valid association of constants, variables, operators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Iteration (loop) Constructs </a:t>
            </a:r>
          </a:p>
        </p:txBody>
      </p:sp>
      <p:sp>
        <p:nvSpPr>
          <p:cNvPr id="3" name="Content Placeholder 2"/>
          <p:cNvSpPr>
            <a:spLocks noGrp="1"/>
          </p:cNvSpPr>
          <p:nvPr>
            <p:ph idx="1"/>
          </p:nvPr>
        </p:nvSpPr>
        <p:spPr/>
        <p:txBody>
          <a:bodyPr/>
          <a:lstStyle/>
          <a:p>
            <a:pPr>
              <a:lnSpc>
                <a:spcPct val="90000"/>
              </a:lnSpc>
              <a:defRPr/>
            </a:pPr>
            <a:r>
              <a:rPr lang="en-US" sz="2400" b="1" i="1" dirty="0">
                <a:solidFill>
                  <a:srgbClr val="0000FF"/>
                </a:solidFill>
              </a:rPr>
              <a:t>Loop/Iteration</a:t>
            </a:r>
            <a:r>
              <a:rPr lang="en-US" sz="2400" dirty="0"/>
              <a:t>: some statements are executed repetitively</a:t>
            </a:r>
          </a:p>
          <a:p>
            <a:pPr>
              <a:lnSpc>
                <a:spcPct val="90000"/>
              </a:lnSpc>
              <a:defRPr/>
            </a:pPr>
            <a:r>
              <a:rPr lang="en-US" sz="2400" dirty="0">
                <a:solidFill>
                  <a:srgbClr val="0000FF"/>
                </a:solidFill>
              </a:rPr>
              <a:t>Structure of a loop</a:t>
            </a:r>
            <a:r>
              <a:rPr lang="en-US" sz="2400" dirty="0"/>
              <a:t>:</a:t>
            </a:r>
          </a:p>
          <a:p>
            <a:pPr lvl="1">
              <a:lnSpc>
                <a:spcPct val="90000"/>
              </a:lnSpc>
              <a:defRPr/>
            </a:pPr>
            <a:r>
              <a:rPr lang="en-US" sz="2400" dirty="0"/>
              <a:t>Initial block.</a:t>
            </a:r>
          </a:p>
          <a:p>
            <a:pPr lvl="1">
              <a:lnSpc>
                <a:spcPct val="90000"/>
              </a:lnSpc>
              <a:defRPr/>
            </a:pPr>
            <a:r>
              <a:rPr lang="en-US" sz="2400" dirty="0"/>
              <a:t>Condition.</a:t>
            </a:r>
          </a:p>
          <a:p>
            <a:pPr lvl="1">
              <a:lnSpc>
                <a:spcPct val="90000"/>
              </a:lnSpc>
              <a:defRPr/>
            </a:pPr>
            <a:r>
              <a:rPr lang="en-US" sz="2400" dirty="0"/>
              <a:t>Task in each execution.</a:t>
            </a:r>
          </a:p>
          <a:p>
            <a:pPr>
              <a:lnSpc>
                <a:spcPct val="90000"/>
              </a:lnSpc>
              <a:defRPr/>
            </a:pPr>
            <a:r>
              <a:rPr lang="en-US" sz="2400" dirty="0">
                <a:solidFill>
                  <a:srgbClr val="0000FF"/>
                </a:solidFill>
              </a:rPr>
              <a:t>Types of iteration</a:t>
            </a:r>
            <a:r>
              <a:rPr lang="en-US" sz="2400" dirty="0"/>
              <a:t>: fixed loops, variable loops</a:t>
            </a:r>
          </a:p>
          <a:p>
            <a:pPr>
              <a:buFont typeface="Arial" charset="0"/>
              <a:buChar char="•"/>
              <a:defRPr/>
            </a:pPr>
            <a:r>
              <a:rPr lang="en-US" sz="2400" dirty="0"/>
              <a:t>The iteration constructs are: </a:t>
            </a:r>
          </a:p>
          <a:p>
            <a:pPr lvl="1">
              <a:buFont typeface="Arial" charset="0"/>
              <a:buNone/>
              <a:defRPr/>
            </a:pPr>
            <a:r>
              <a:rPr lang="en-US" sz="2400" b="1" dirty="0"/>
              <a:t>while </a:t>
            </a:r>
          </a:p>
          <a:p>
            <a:pPr lvl="1">
              <a:buFont typeface="Arial" charset="0"/>
              <a:buNone/>
              <a:defRPr/>
            </a:pPr>
            <a:r>
              <a:rPr lang="en-US" sz="2400" b="1" dirty="0"/>
              <a:t>do while </a:t>
            </a:r>
          </a:p>
          <a:p>
            <a:pPr lvl="1">
              <a:buFont typeface="Arial" charset="0"/>
              <a:buNone/>
              <a:defRPr/>
            </a:pPr>
            <a:r>
              <a:rPr lang="en-US" sz="2400" b="1" dirty="0"/>
              <a:t>for</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p:txBody>
          <a:bodyPr/>
          <a:lstStyle/>
          <a:p>
            <a:pPr>
              <a:lnSpc>
                <a:spcPct val="90000"/>
              </a:lnSpc>
              <a:buNone/>
              <a:defRPr/>
            </a:pPr>
            <a:r>
              <a:rPr lang="en-US" dirty="0"/>
              <a:t>Identify a loop:</a:t>
            </a:r>
          </a:p>
          <a:p>
            <a:pPr>
              <a:lnSpc>
                <a:spcPct val="90000"/>
              </a:lnSpc>
              <a:defRPr/>
            </a:pPr>
            <a:r>
              <a:rPr lang="en-US" dirty="0"/>
              <a:t>Calculate S= 1+2+3+4+5+6+7+ … + 100</a:t>
            </a:r>
          </a:p>
          <a:p>
            <a:pPr lvl="1">
              <a:lnSpc>
                <a:spcPct val="90000"/>
              </a:lnSpc>
              <a:buFont typeface="Wingdings" pitchFamily="2" charset="2"/>
              <a:buChar char="è"/>
              <a:defRPr/>
            </a:pPr>
            <a:r>
              <a:rPr lang="en-US" dirty="0">
                <a:sym typeface="Wingdings" pitchFamily="2" charset="2"/>
              </a:rPr>
              <a:t>Some addition are performed  Loop</a:t>
            </a:r>
          </a:p>
          <a:p>
            <a:pPr>
              <a:lnSpc>
                <a:spcPct val="90000"/>
              </a:lnSpc>
              <a:defRPr/>
            </a:pPr>
            <a:r>
              <a:rPr lang="en-US" dirty="0"/>
              <a:t>Sum of some numbers they are inputted until user enters 0. </a:t>
            </a:r>
          </a:p>
          <a:p>
            <a:pPr lvl="1">
              <a:lnSpc>
                <a:spcPct val="90000"/>
              </a:lnSpc>
              <a:buFont typeface="Wingdings" pitchFamily="2" charset="2"/>
              <a:buChar char="è"/>
              <a:defRPr/>
            </a:pPr>
            <a:r>
              <a:rPr lang="en-US" dirty="0">
                <a:sym typeface="Wingdings" pitchFamily="2" charset="2"/>
              </a:rPr>
              <a:t>Accept and add numbers  Loop</a:t>
            </a:r>
          </a:p>
          <a:p>
            <a:pPr>
              <a:lnSpc>
                <a:spcPct val="90000"/>
              </a:lnSpc>
              <a:defRPr/>
            </a:pPr>
            <a:endParaRPr lang="en-US" dirty="0"/>
          </a:p>
          <a:p>
            <a:pPr>
              <a:lnSpc>
                <a:spcPct val="90000"/>
              </a:lnSpc>
              <a:defRPr/>
            </a:pPr>
            <a:endParaRPr lang="en-US" dirty="0">
              <a:sym typeface="Wingdings" pitchFamily="2" charset="2"/>
            </a:endParaRPr>
          </a:p>
          <a:p>
            <a:pPr>
              <a:lnSpc>
                <a:spcPct val="90000"/>
              </a:lnSpc>
              <a:defRPr/>
            </a:pP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0"/>
            <a:ext cx="7924800" cy="2057399"/>
          </a:xfrm>
        </p:spPr>
        <p:txBody>
          <a:bodyPr>
            <a:normAutofit fontScale="92500" lnSpcReduction="10000"/>
          </a:bodyPr>
          <a:lstStyle/>
          <a:p>
            <a:pPr>
              <a:lnSpc>
                <a:spcPct val="90000"/>
              </a:lnSpc>
              <a:buNone/>
              <a:defRPr/>
            </a:pPr>
            <a:r>
              <a:rPr lang="en-US" b="1" dirty="0"/>
              <a:t>Identify a loop for an expression</a:t>
            </a:r>
            <a:r>
              <a:rPr lang="en-US" dirty="0"/>
              <a:t>:</a:t>
            </a:r>
          </a:p>
          <a:p>
            <a:pPr lvl="1">
              <a:lnSpc>
                <a:spcPct val="90000"/>
              </a:lnSpc>
              <a:buNone/>
              <a:defRPr/>
            </a:pPr>
            <a:r>
              <a:rPr lang="en-US" dirty="0"/>
              <a:t>Left side </a:t>
            </a:r>
            <a:r>
              <a:rPr lang="en-US" dirty="0">
                <a:sym typeface="Wingdings" pitchFamily="2" charset="2"/>
              </a:rPr>
              <a:t> Initial block</a:t>
            </a:r>
          </a:p>
          <a:p>
            <a:pPr lvl="1">
              <a:lnSpc>
                <a:spcPct val="90000"/>
              </a:lnSpc>
              <a:buNone/>
              <a:defRPr/>
            </a:pPr>
            <a:r>
              <a:rPr lang="en-US" dirty="0">
                <a:sym typeface="Wingdings" pitchFamily="2" charset="2"/>
              </a:rPr>
              <a:t>Right side  Condition</a:t>
            </a:r>
          </a:p>
          <a:p>
            <a:pPr lvl="1">
              <a:lnSpc>
                <a:spcPct val="90000"/>
              </a:lnSpc>
              <a:buNone/>
              <a:defRPr/>
            </a:pPr>
            <a:r>
              <a:rPr lang="en-US" dirty="0">
                <a:sym typeface="Wingdings" pitchFamily="2" charset="2"/>
              </a:rPr>
              <a:t>An operation and preparations for the next iteration: Tasks in each iteration.</a:t>
            </a:r>
            <a:endParaRPr lang="en-US" dirty="0"/>
          </a:p>
        </p:txBody>
      </p:sp>
      <p:sp>
        <p:nvSpPr>
          <p:cNvPr id="4" name="Rectangle 3"/>
          <p:cNvSpPr txBox="1">
            <a:spLocks noChangeArrowheads="1"/>
          </p:cNvSpPr>
          <p:nvPr/>
        </p:nvSpPr>
        <p:spPr>
          <a:xfrm>
            <a:off x="76200" y="3581400"/>
            <a:ext cx="42672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S=1+2+3+4+… + 100</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S=0+1+2+3+4+… + 100</a:t>
            </a:r>
          </a:p>
        </p:txBody>
      </p:sp>
      <p:sp>
        <p:nvSpPr>
          <p:cNvPr id="5" name="Rectangle 8"/>
          <p:cNvSpPr>
            <a:spLocks noChangeArrowheads="1"/>
          </p:cNvSpPr>
          <p:nvPr/>
        </p:nvSpPr>
        <p:spPr bwMode="auto">
          <a:xfrm>
            <a:off x="5105400" y="3505200"/>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a:t>    S=1*2*3*4*… * 100</a:t>
            </a:r>
          </a:p>
          <a:p>
            <a:pPr marL="342900" indent="-342900">
              <a:lnSpc>
                <a:spcPct val="80000"/>
              </a:lnSpc>
              <a:spcBef>
                <a:spcPct val="20000"/>
              </a:spcBef>
            </a:pPr>
            <a:r>
              <a:rPr lang="en-US" sz="2800" dirty="0">
                <a:sym typeface="Wingdings" pitchFamily="2" charset="2"/>
              </a:rPr>
              <a:t></a:t>
            </a:r>
            <a:r>
              <a:rPr lang="en-US" sz="2800" dirty="0"/>
              <a:t>S=1*1*2*3*4*… * 100</a:t>
            </a:r>
          </a:p>
        </p:txBody>
      </p:sp>
      <p:sp>
        <p:nvSpPr>
          <p:cNvPr id="7" name="Rectangle 4"/>
          <p:cNvSpPr>
            <a:spLocks noChangeArrowheads="1"/>
          </p:cNvSpPr>
          <p:nvPr/>
        </p:nvSpPr>
        <p:spPr bwMode="auto">
          <a:xfrm>
            <a:off x="457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S=0</a:t>
            </a:r>
          </a:p>
        </p:txBody>
      </p:sp>
      <p:sp>
        <p:nvSpPr>
          <p:cNvPr id="8" name="Rectangle 5"/>
          <p:cNvSpPr>
            <a:spLocks noChangeArrowheads="1"/>
          </p:cNvSpPr>
          <p:nvPr/>
        </p:nvSpPr>
        <p:spPr bwMode="auto">
          <a:xfrm>
            <a:off x="457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9" name="Rectangle 6"/>
          <p:cNvSpPr>
            <a:spLocks noChangeArrowheads="1"/>
          </p:cNvSpPr>
          <p:nvPr/>
        </p:nvSpPr>
        <p:spPr bwMode="auto">
          <a:xfrm>
            <a:off x="32004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0" name="Rectangle 7"/>
          <p:cNvSpPr>
            <a:spLocks noChangeArrowheads="1"/>
          </p:cNvSpPr>
          <p:nvPr/>
        </p:nvSpPr>
        <p:spPr bwMode="auto">
          <a:xfrm>
            <a:off x="15240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1" name="Rectangle 10"/>
          <p:cNvSpPr>
            <a:spLocks noChangeArrowheads="1"/>
          </p:cNvSpPr>
          <p:nvPr/>
        </p:nvSpPr>
        <p:spPr bwMode="auto">
          <a:xfrm>
            <a:off x="5410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2" name="Rectangle 11"/>
          <p:cNvSpPr>
            <a:spLocks noChangeArrowheads="1"/>
          </p:cNvSpPr>
          <p:nvPr/>
        </p:nvSpPr>
        <p:spPr bwMode="auto">
          <a:xfrm>
            <a:off x="5410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13" name="Rectangle 12"/>
          <p:cNvSpPr>
            <a:spLocks noChangeArrowheads="1"/>
          </p:cNvSpPr>
          <p:nvPr/>
        </p:nvSpPr>
        <p:spPr bwMode="auto">
          <a:xfrm>
            <a:off x="79248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4" name="Rectangle 13"/>
          <p:cNvSpPr>
            <a:spLocks noChangeArrowheads="1"/>
          </p:cNvSpPr>
          <p:nvPr/>
        </p:nvSpPr>
        <p:spPr bwMode="auto">
          <a:xfrm>
            <a:off x="64008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5" name="Rectangle 16"/>
          <p:cNvSpPr>
            <a:spLocks noChangeArrowheads="1"/>
          </p:cNvSpPr>
          <p:nvPr/>
        </p:nvSpPr>
        <p:spPr bwMode="auto">
          <a:xfrm>
            <a:off x="5410200" y="5334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6" name="Rectangle 17"/>
          <p:cNvSpPr>
            <a:spLocks noChangeArrowheads="1"/>
          </p:cNvSpPr>
          <p:nvPr/>
        </p:nvSpPr>
        <p:spPr bwMode="auto">
          <a:xfrm>
            <a:off x="5410200" y="5638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i=2</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22</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4" name="Rectangle 3"/>
          <p:cNvSpPr txBox="1">
            <a:spLocks noChangeArrowheads="1"/>
          </p:cNvSpPr>
          <p:nvPr/>
        </p:nvSpPr>
        <p:spPr>
          <a:xfrm>
            <a:off x="76200" y="1066801"/>
            <a:ext cx="3733800" cy="9905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1 + 3 + 5 +… + n, n is odd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2 + 4 + 6 + … + n, n is</a:t>
            </a:r>
            <a:r>
              <a:rPr kumimoji="0" lang="en-US" sz="3200" b="0"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even</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Rectangle 3"/>
          <p:cNvSpPr txBox="1">
            <a:spLocks noChangeArrowheads="1"/>
          </p:cNvSpPr>
          <p:nvPr/>
        </p:nvSpPr>
        <p:spPr>
          <a:xfrm>
            <a:off x="2057400" y="4114800"/>
            <a:ext cx="5029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1</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+ 1/1</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0</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+ 1/ 2</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 </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+ 1/3</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2</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 + 1 /n</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n-1</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Rectangle 3"/>
          <p:cNvSpPr txBox="1">
            <a:spLocks noChangeArrowheads="1"/>
          </p:cNvSpPr>
          <p:nvPr/>
        </p:nvSpPr>
        <p:spPr>
          <a:xfrm>
            <a:off x="5105400" y="1066800"/>
            <a:ext cx="3733800" cy="9905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n + (n-2)</a:t>
            </a:r>
            <a:r>
              <a:rPr kumimoji="0" lang="en-US" sz="3200" b="0"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 (n-4) + … + 0</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609600" y="2057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0</a:t>
            </a:r>
          </a:p>
          <a:p>
            <a:r>
              <a:rPr lang="en-US" dirty="0"/>
              <a:t>   i  = (n%2==1)? 1: 2;</a:t>
            </a:r>
          </a:p>
          <a:p>
            <a:r>
              <a:rPr lang="en-US" i="1" u="sng" dirty="0"/>
              <a:t>Condition</a:t>
            </a:r>
            <a:r>
              <a:rPr lang="en-US" dirty="0"/>
              <a:t>   i &lt;=n</a:t>
            </a:r>
          </a:p>
          <a:p>
            <a:r>
              <a:rPr lang="en-US" i="1" u="sng" dirty="0"/>
              <a:t>Tasks</a:t>
            </a:r>
            <a:r>
              <a:rPr lang="en-US" dirty="0"/>
              <a:t>:   S += i;</a:t>
            </a:r>
          </a:p>
          <a:p>
            <a:r>
              <a:rPr lang="en-US" dirty="0"/>
              <a:t>              i+=2;</a:t>
            </a:r>
          </a:p>
        </p:txBody>
      </p:sp>
      <p:sp>
        <p:nvSpPr>
          <p:cNvPr id="8" name="Rectangle 7"/>
          <p:cNvSpPr/>
          <p:nvPr/>
        </p:nvSpPr>
        <p:spPr>
          <a:xfrm>
            <a:off x="6019800" y="1828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0;</a:t>
            </a:r>
          </a:p>
          <a:p>
            <a:r>
              <a:rPr lang="en-US" dirty="0"/>
              <a:t>   i  = n;</a:t>
            </a:r>
          </a:p>
          <a:p>
            <a:r>
              <a:rPr lang="en-US" i="1" u="sng" dirty="0"/>
              <a:t>Condition</a:t>
            </a:r>
            <a:r>
              <a:rPr lang="en-US" dirty="0"/>
              <a:t>   i&gt;0</a:t>
            </a:r>
          </a:p>
          <a:p>
            <a:r>
              <a:rPr lang="en-US" i="1" u="sng" dirty="0"/>
              <a:t>Tasks</a:t>
            </a:r>
            <a:r>
              <a:rPr lang="en-US" dirty="0"/>
              <a:t>:   S += i;</a:t>
            </a:r>
          </a:p>
          <a:p>
            <a:r>
              <a:rPr lang="en-US" dirty="0"/>
              <a:t>              i -=2;</a:t>
            </a:r>
          </a:p>
        </p:txBody>
      </p:sp>
      <p:cxnSp>
        <p:nvCxnSpPr>
          <p:cNvPr id="10" name="Straight Connector 9"/>
          <p:cNvCxnSpPr/>
          <p:nvPr/>
        </p:nvCxnSpPr>
        <p:spPr>
          <a:xfrm rot="5400000">
            <a:off x="152797" y="1524397"/>
            <a:ext cx="761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2791" y="1370409"/>
            <a:ext cx="7612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3124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1.0;</a:t>
            </a:r>
          </a:p>
          <a:p>
            <a:r>
              <a:rPr lang="en-US" dirty="0"/>
              <a:t>   i  = 1;</a:t>
            </a:r>
          </a:p>
          <a:p>
            <a:r>
              <a:rPr lang="en-US" i="1" u="sng" dirty="0"/>
              <a:t>Condition</a:t>
            </a:r>
            <a:r>
              <a:rPr lang="en-US" dirty="0"/>
              <a:t>   i  &lt;=n</a:t>
            </a:r>
          </a:p>
          <a:p>
            <a:r>
              <a:rPr lang="en-US" i="1" u="sng" dirty="0"/>
              <a:t>Tasks</a:t>
            </a:r>
            <a:r>
              <a:rPr lang="en-US" dirty="0"/>
              <a:t>:   S +=  1.0/ pow ( i, i-1 );</a:t>
            </a:r>
          </a:p>
          <a:p>
            <a:r>
              <a:rPr lang="en-US" dirty="0"/>
              <a:t>              i  = i +1;</a:t>
            </a:r>
          </a:p>
        </p:txBody>
      </p:sp>
      <p:cxnSp>
        <p:nvCxnSpPr>
          <p:cNvPr id="15" name="Straight Arrow Connector 14"/>
          <p:cNvCxnSpPr/>
          <p:nvPr/>
        </p:nvCxnSpPr>
        <p:spPr>
          <a:xfrm rot="5400000" flipH="1" flipV="1">
            <a:off x="2705100" y="4686300"/>
            <a:ext cx="914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5486400" y="19050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81000" y="22098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16" name="Footer Placeholder 15"/>
          <p:cNvSpPr>
            <a:spLocks noGrp="1"/>
          </p:cNvSpPr>
          <p:nvPr>
            <p:ph type="ftr" sz="quarter" idx="11"/>
          </p:nvPr>
        </p:nvSpPr>
        <p:spPr/>
        <p:txBody>
          <a:bodyPr/>
          <a:lstStyle/>
          <a:p>
            <a:r>
              <a:rPr lang="en-US" dirty="0"/>
              <a:t>Basic Logics</a:t>
            </a:r>
          </a:p>
        </p:txBody>
      </p:sp>
      <p:sp>
        <p:nvSpPr>
          <p:cNvPr id="18" name="Rectangle 17"/>
          <p:cNvSpPr/>
          <p:nvPr/>
        </p:nvSpPr>
        <p:spPr>
          <a:xfrm>
            <a:off x="6019800" y="4572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math.h</a:t>
            </a:r>
          </a:p>
        </p:txBody>
      </p:sp>
      <p:cxnSp>
        <p:nvCxnSpPr>
          <p:cNvPr id="21" name="Straight Arrow Connector 20"/>
          <p:cNvCxnSpPr>
            <a:stCxn id="18" idx="1"/>
          </p:cNvCxnSpPr>
          <p:nvPr/>
        </p:nvCxnSpPr>
        <p:spPr>
          <a:xfrm rot="10800000" flipV="1">
            <a:off x="4800600" y="4762500"/>
            <a:ext cx="12192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for statement</a:t>
            </a:r>
          </a:p>
        </p:txBody>
      </p:sp>
      <p:sp>
        <p:nvSpPr>
          <p:cNvPr id="4" name="Rectangle 3"/>
          <p:cNvSpPr>
            <a:spLocks noGrp="1" noChangeArrowheads="1"/>
          </p:cNvSpPr>
          <p:nvPr>
            <p:ph idx="1"/>
          </p:nvPr>
        </p:nvSpPr>
        <p:spPr>
          <a:xfrm>
            <a:off x="762000" y="1219200"/>
            <a:ext cx="6553200" cy="4906963"/>
          </a:xfrm>
        </p:spPr>
        <p:txBody>
          <a:bodyPr/>
          <a:lstStyle/>
          <a:p>
            <a:pPr eaLnBrk="1" hangingPunct="1">
              <a:defRPr/>
            </a:pPr>
            <a:r>
              <a:rPr lang="en-US" sz="2600" b="1" dirty="0">
                <a:solidFill>
                  <a:srgbClr val="0000FF"/>
                </a:solidFill>
              </a:rPr>
              <a:t>for ( </a:t>
            </a:r>
            <a:r>
              <a:rPr lang="en-US" sz="2600" dirty="0">
                <a:solidFill>
                  <a:srgbClr val="00B050"/>
                </a:solidFill>
              </a:rPr>
              <a:t>InitBlock</a:t>
            </a:r>
            <a:r>
              <a:rPr lang="en-US" sz="2600" b="1" dirty="0">
                <a:solidFill>
                  <a:srgbClr val="FF0000"/>
                </a:solidFill>
              </a:rPr>
              <a:t>;</a:t>
            </a:r>
            <a:r>
              <a:rPr lang="en-US" sz="2600" dirty="0"/>
              <a:t> </a:t>
            </a:r>
            <a:r>
              <a:rPr lang="en-US" sz="2600" dirty="0">
                <a:solidFill>
                  <a:srgbClr val="FF0000"/>
                </a:solidFill>
              </a:rPr>
              <a:t>Condition</a:t>
            </a:r>
            <a:r>
              <a:rPr lang="en-US" sz="2600" b="1" dirty="0">
                <a:solidFill>
                  <a:srgbClr val="FF0000"/>
                </a:solidFill>
              </a:rPr>
              <a:t>;</a:t>
            </a:r>
            <a:r>
              <a:rPr lang="en-US" sz="2600" dirty="0"/>
              <a:t> Task2</a:t>
            </a:r>
            <a:r>
              <a:rPr lang="en-US" sz="2600" b="1" dirty="0">
                <a:solidFill>
                  <a:srgbClr val="0000CC"/>
                </a:solidFill>
              </a:rPr>
              <a:t>)</a:t>
            </a:r>
            <a:r>
              <a:rPr lang="en-US" sz="2600" dirty="0"/>
              <a:t> Task1;</a:t>
            </a:r>
          </a:p>
          <a:p>
            <a:pPr eaLnBrk="1" hangingPunct="1">
              <a:defRPr/>
            </a:pPr>
            <a:r>
              <a:rPr lang="en-US" sz="2600" dirty="0">
                <a:solidFill>
                  <a:srgbClr val="0000FF"/>
                </a:solidFill>
              </a:rPr>
              <a:t>for </a:t>
            </a:r>
            <a:r>
              <a:rPr lang="en-US" sz="2600" b="1" dirty="0">
                <a:solidFill>
                  <a:srgbClr val="0000FF"/>
                </a:solidFill>
              </a:rPr>
              <a:t>( </a:t>
            </a:r>
            <a:r>
              <a:rPr lang="en-US" sz="2600" dirty="0">
                <a:solidFill>
                  <a:srgbClr val="00B050"/>
                </a:solidFill>
              </a:rPr>
              <a:t>Init1, Init2</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dirty="0"/>
              <a:t> Task1, Task2</a:t>
            </a:r>
            <a:r>
              <a:rPr lang="en-US" sz="2600" b="1" dirty="0">
                <a:solidFill>
                  <a:srgbClr val="0000FF"/>
                </a:solidFill>
              </a:rPr>
              <a:t>)</a:t>
            </a:r>
            <a:r>
              <a:rPr lang="en-US" sz="2600" dirty="0">
                <a:solidFill>
                  <a:srgbClr val="0000FF"/>
                </a:solidFill>
              </a:rPr>
              <a:t>;</a:t>
            </a:r>
          </a:p>
          <a:p>
            <a:pPr eaLnBrk="1" hangingPunct="1">
              <a:defRPr/>
            </a:pPr>
            <a:r>
              <a:rPr lang="en-US" sz="2600" dirty="0">
                <a:solidFill>
                  <a:srgbClr val="00B050"/>
                </a:solidFill>
              </a:rPr>
              <a:t>InitBlock;</a:t>
            </a:r>
          </a:p>
          <a:p>
            <a:pPr eaLnBrk="1" hangingPunct="1">
              <a:buFontTx/>
              <a:buNone/>
              <a:defRPr/>
            </a:pPr>
            <a:r>
              <a:rPr lang="en-US" sz="2600" dirty="0"/>
              <a:t>    </a:t>
            </a:r>
            <a:r>
              <a:rPr lang="en-US" sz="2600" dirty="0">
                <a:solidFill>
                  <a:srgbClr val="0000CC"/>
                </a:solidFill>
              </a:rPr>
              <a:t>for</a:t>
            </a:r>
            <a:r>
              <a:rPr lang="en-US" sz="2600" dirty="0"/>
              <a:t> </a:t>
            </a:r>
            <a:r>
              <a:rPr lang="en-US" sz="2600" b="1" dirty="0">
                <a:solidFill>
                  <a:srgbClr val="0000CC"/>
                </a:solidFill>
              </a:rPr>
              <a:t>(</a:t>
            </a:r>
            <a:r>
              <a:rPr lang="en-US" sz="2600" dirty="0"/>
              <a:t> </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dirty="0"/>
              <a:t> Task2</a:t>
            </a:r>
            <a:r>
              <a:rPr lang="en-US" sz="2600" b="1" dirty="0">
                <a:solidFill>
                  <a:srgbClr val="0000CC"/>
                </a:solidFill>
              </a:rPr>
              <a:t>)</a:t>
            </a:r>
            <a:r>
              <a:rPr lang="en-US" sz="2600" dirty="0"/>
              <a:t> Task1;</a:t>
            </a:r>
          </a:p>
          <a:p>
            <a:pPr eaLnBrk="1" hangingPunct="1">
              <a:defRPr/>
            </a:pPr>
            <a:r>
              <a:rPr lang="en-US" sz="2600" dirty="0">
                <a:solidFill>
                  <a:srgbClr val="00B050"/>
                </a:solidFill>
              </a:rPr>
              <a:t>InitBlock;</a:t>
            </a:r>
          </a:p>
          <a:p>
            <a:pPr eaLnBrk="1" hangingPunct="1">
              <a:buFontTx/>
              <a:buNone/>
              <a:defRPr/>
            </a:pPr>
            <a:r>
              <a:rPr lang="en-US" sz="2600" dirty="0"/>
              <a:t>    </a:t>
            </a:r>
            <a:r>
              <a:rPr lang="en-US" sz="2600" dirty="0">
                <a:solidFill>
                  <a:srgbClr val="0000CC"/>
                </a:solidFill>
              </a:rPr>
              <a:t>for</a:t>
            </a:r>
            <a:r>
              <a:rPr lang="en-US" sz="2600" dirty="0"/>
              <a:t> </a:t>
            </a:r>
            <a:r>
              <a:rPr lang="en-US" sz="2600" b="1" dirty="0">
                <a:solidFill>
                  <a:srgbClr val="0000CC"/>
                </a:solidFill>
              </a:rPr>
              <a:t>(</a:t>
            </a:r>
            <a:r>
              <a:rPr lang="en-US" sz="2600" dirty="0"/>
              <a:t> </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b="1" dirty="0">
                <a:solidFill>
                  <a:srgbClr val="0000CC"/>
                </a:solidFill>
              </a:rPr>
              <a:t>)</a:t>
            </a:r>
          </a:p>
          <a:p>
            <a:pPr eaLnBrk="1" hangingPunct="1">
              <a:buFontTx/>
              <a:buNone/>
              <a:defRPr/>
            </a:pPr>
            <a:r>
              <a:rPr lang="en-US" sz="2600" dirty="0"/>
              <a:t>      { Task1;</a:t>
            </a:r>
          </a:p>
          <a:p>
            <a:pPr eaLnBrk="1" hangingPunct="1">
              <a:buFontTx/>
              <a:buNone/>
              <a:defRPr/>
            </a:pPr>
            <a:r>
              <a:rPr lang="en-US" sz="2600" dirty="0"/>
              <a:t>         Task2;</a:t>
            </a:r>
          </a:p>
          <a:p>
            <a:pPr eaLnBrk="1" hangingPunct="1">
              <a:buFontTx/>
              <a:buNone/>
              <a:defRPr/>
            </a:pPr>
            <a:r>
              <a:rPr lang="en-US" sz="2600" dirty="0"/>
              <a:t>      }</a:t>
            </a:r>
          </a:p>
        </p:txBody>
      </p:sp>
      <p:grpSp>
        <p:nvGrpSpPr>
          <p:cNvPr id="5" name="Group 21"/>
          <p:cNvGrpSpPr>
            <a:grpSpLocks/>
          </p:cNvGrpSpPr>
          <p:nvPr/>
        </p:nvGrpSpPr>
        <p:grpSpPr bwMode="auto">
          <a:xfrm>
            <a:off x="5791200" y="2514600"/>
            <a:ext cx="2590800" cy="3505200"/>
            <a:chOff x="3504" y="1392"/>
            <a:chExt cx="1632" cy="2208"/>
          </a:xfrm>
        </p:grpSpPr>
        <p:sp>
          <p:nvSpPr>
            <p:cNvPr id="6" name="Rectangle 5"/>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7"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8" name="Rectangle 7"/>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9" name="Rectangle 8"/>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10" name="Rectangle 9"/>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1" name="Rectangle 10"/>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2"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4"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5"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6"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7"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8"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9"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20"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1" name="Rectangle 20"/>
          <p:cNvSpPr/>
          <p:nvPr/>
        </p:nvSpPr>
        <p:spPr>
          <a:xfrm>
            <a:off x="762000" y="58674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condition will be tested before tasks are performed.</a:t>
            </a:r>
          </a:p>
        </p:txBody>
      </p:sp>
      <p:sp>
        <p:nvSpPr>
          <p:cNvPr id="22" name="Slide Number Placeholder 21"/>
          <p:cNvSpPr>
            <a:spLocks noGrp="1"/>
          </p:cNvSpPr>
          <p:nvPr>
            <p:ph type="sldNum" sz="quarter" idx="12"/>
          </p:nvPr>
        </p:nvSpPr>
        <p:spPr/>
        <p:txBody>
          <a:bodyPr/>
          <a:lstStyle/>
          <a:p>
            <a:fld id="{190CC846-20B3-454D-AF77-DE04E39CF884}" type="slidenum">
              <a:rPr lang="en-US" smtClean="0"/>
              <a:pPr/>
              <a:t>24</a:t>
            </a:fld>
            <a:endParaRPr lang="en-US" dirty="0"/>
          </a:p>
        </p:txBody>
      </p:sp>
      <p:sp>
        <p:nvSpPr>
          <p:cNvPr id="23" name="Footer Placeholder 22"/>
          <p:cNvSpPr>
            <a:spLocks noGrp="1"/>
          </p:cNvSpPr>
          <p:nvPr>
            <p:ph type="ftr" sz="quarter" idx="11"/>
          </p:nvPr>
        </p:nvSpPr>
        <p:spPr/>
        <p:txBody>
          <a:bodyPr/>
          <a:lstStyle/>
          <a:p>
            <a:r>
              <a:rPr lang="en-US" dirty="0"/>
              <a:t>Basic Logics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1"/>
            <a:ext cx="5410200" cy="1066800"/>
          </a:xfrm>
        </p:spPr>
        <p:txBody>
          <a:bodyPr/>
          <a:lstStyle/>
          <a:p>
            <a:pPr>
              <a:lnSpc>
                <a:spcPct val="90000"/>
              </a:lnSpc>
              <a:defRPr/>
            </a:pPr>
            <a:r>
              <a:rPr lang="en-US" dirty="0"/>
              <a:t>Write a program that will print out the ASCII table.</a:t>
            </a:r>
          </a:p>
        </p:txBody>
      </p:sp>
      <p:pic>
        <p:nvPicPr>
          <p:cNvPr id="1026" name="Picture 2"/>
          <p:cNvPicPr>
            <a:picLocks noChangeAspect="1" noChangeArrowheads="1"/>
          </p:cNvPicPr>
          <p:nvPr/>
        </p:nvPicPr>
        <p:blipFill>
          <a:blip r:embed="rId2"/>
          <a:srcRect/>
          <a:stretch>
            <a:fillRect/>
          </a:stretch>
        </p:blipFill>
        <p:spPr bwMode="auto">
          <a:xfrm>
            <a:off x="6858000" y="685800"/>
            <a:ext cx="1952625" cy="543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257800"/>
            <a:ext cx="5991225" cy="438150"/>
          </a:xfrm>
          <a:prstGeom prst="rect">
            <a:avLst/>
          </a:prstGeom>
          <a:noFill/>
          <a:ln w="9525">
            <a:noFill/>
            <a:miter lim="800000"/>
            <a:headEnd/>
            <a:tailEnd/>
          </a:ln>
          <a:effectLst/>
        </p:spPr>
      </p:pic>
      <p:sp>
        <p:nvSpPr>
          <p:cNvPr id="6" name="Rectangle 5"/>
          <p:cNvSpPr/>
          <p:nvPr/>
        </p:nvSpPr>
        <p:spPr>
          <a:xfrm>
            <a:off x="609600" y="25146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ASCII code : 0 </a:t>
            </a:r>
            <a:r>
              <a:rPr lang="en-US" dirty="0">
                <a:sym typeface="Wingdings" pitchFamily="2" charset="2"/>
              </a:rPr>
              <a:t> 255</a:t>
            </a:r>
          </a:p>
          <a:p>
            <a:r>
              <a:rPr lang="en-US" dirty="0"/>
              <a:t>Initialize: int code =0</a:t>
            </a:r>
          </a:p>
          <a:p>
            <a:r>
              <a:rPr lang="en-US" dirty="0"/>
              <a:t>Condition: code &lt;256</a:t>
            </a:r>
          </a:p>
          <a:p>
            <a:r>
              <a:rPr lang="en-US" dirty="0"/>
              <a:t>Task:</a:t>
            </a:r>
          </a:p>
          <a:p>
            <a:r>
              <a:rPr lang="en-US" dirty="0"/>
              <a:t>   Print the code using 4 format: %c, %d, %o, %X</a:t>
            </a:r>
          </a:p>
          <a:p>
            <a:r>
              <a:rPr lang="en-US" dirty="0"/>
              <a:t>   code = code +1</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25</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152400" y="990600"/>
            <a:ext cx="6172200" cy="762000"/>
          </a:xfrm>
        </p:spPr>
        <p:txBody>
          <a:bodyPr>
            <a:normAutofit fontScale="92500" lnSpcReduction="20000"/>
          </a:bodyPr>
          <a:lstStyle/>
          <a:p>
            <a:pPr>
              <a:lnSpc>
                <a:spcPct val="90000"/>
              </a:lnSpc>
              <a:defRPr/>
            </a:pPr>
            <a:r>
              <a:rPr lang="en-US" dirty="0"/>
              <a:t>Write a program that will calculate 1+2+3+…+n.</a:t>
            </a:r>
          </a:p>
        </p:txBody>
      </p:sp>
      <p:sp>
        <p:nvSpPr>
          <p:cNvPr id="6" name="Rectangle 5"/>
          <p:cNvSpPr/>
          <p:nvPr/>
        </p:nvSpPr>
        <p:spPr>
          <a:xfrm>
            <a:off x="76200" y="1752600"/>
            <a:ext cx="2590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Accepted variable: int n</a:t>
            </a:r>
            <a:endParaRPr lang="en-US" dirty="0">
              <a:sym typeface="Wingdings" pitchFamily="2" charset="2"/>
            </a:endParaRPr>
          </a:p>
          <a:p>
            <a:r>
              <a:rPr lang="en-US" dirty="0"/>
              <a:t>Sum 1 .. N </a:t>
            </a:r>
            <a:r>
              <a:rPr lang="en-US" dirty="0">
                <a:sym typeface="Wingdings" pitchFamily="2" charset="2"/>
              </a:rPr>
              <a:t> int sum</a:t>
            </a:r>
            <a:endParaRPr lang="en-US" dirty="0"/>
          </a:p>
          <a:p>
            <a:r>
              <a:rPr lang="en-US" b="1" u="sng" dirty="0"/>
              <a:t>Algorithm</a:t>
            </a:r>
          </a:p>
          <a:p>
            <a:r>
              <a:rPr lang="en-US" dirty="0"/>
              <a:t>Accept n</a:t>
            </a:r>
          </a:p>
          <a:p>
            <a:r>
              <a:rPr lang="en-US" dirty="0"/>
              <a:t>Loop:</a:t>
            </a:r>
          </a:p>
          <a:p>
            <a:r>
              <a:rPr lang="en-US" dirty="0"/>
              <a:t>   Initialize i=1, sum=0</a:t>
            </a:r>
          </a:p>
          <a:p>
            <a:r>
              <a:rPr lang="en-US" dirty="0"/>
              <a:t>   Condition i&lt;=n</a:t>
            </a:r>
          </a:p>
          <a:p>
            <a:r>
              <a:rPr lang="en-US" dirty="0"/>
              <a:t>   Tasks:  sum += i; i++;</a:t>
            </a:r>
          </a:p>
          <a:p>
            <a:r>
              <a:rPr lang="en-US" dirty="0"/>
              <a:t>Print out sum</a:t>
            </a:r>
          </a:p>
        </p:txBody>
      </p:sp>
      <p:pic>
        <p:nvPicPr>
          <p:cNvPr id="3075" name="Picture 3"/>
          <p:cNvPicPr>
            <a:picLocks noChangeAspect="1" noChangeArrowheads="1"/>
          </p:cNvPicPr>
          <p:nvPr/>
        </p:nvPicPr>
        <p:blipFill>
          <a:blip r:embed="rId2"/>
          <a:srcRect/>
          <a:stretch>
            <a:fillRect/>
          </a:stretch>
        </p:blipFill>
        <p:spPr bwMode="auto">
          <a:xfrm>
            <a:off x="2695575" y="1752600"/>
            <a:ext cx="4467225" cy="5029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6477000" y="1175382"/>
            <a:ext cx="2548976" cy="23450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while/do…while statements</a:t>
            </a:r>
          </a:p>
        </p:txBody>
      </p:sp>
      <p:sp>
        <p:nvSpPr>
          <p:cNvPr id="3" name="Content Placeholder 2"/>
          <p:cNvSpPr>
            <a:spLocks noGrp="1"/>
          </p:cNvSpPr>
          <p:nvPr>
            <p:ph idx="1"/>
          </p:nvPr>
        </p:nvSpPr>
        <p:spPr>
          <a:xfrm>
            <a:off x="228600" y="4495800"/>
            <a:ext cx="3581400" cy="1371600"/>
          </a:xfrm>
          <a:solidFill>
            <a:srgbClr val="92D050"/>
          </a:solidFill>
        </p:spPr>
        <p:txBody>
          <a:bodyPr>
            <a:normAutofit fontScale="70000" lnSpcReduction="20000"/>
          </a:bodyPr>
          <a:lstStyle/>
          <a:p>
            <a:pPr>
              <a:lnSpc>
                <a:spcPct val="90000"/>
              </a:lnSpc>
              <a:buNone/>
              <a:defRPr/>
            </a:pPr>
            <a:r>
              <a:rPr lang="en-US" b="1" dirty="0"/>
              <a:t>/* Initializations */</a:t>
            </a:r>
          </a:p>
          <a:p>
            <a:pPr>
              <a:lnSpc>
                <a:spcPct val="90000"/>
              </a:lnSpc>
              <a:buNone/>
              <a:defRPr/>
            </a:pPr>
            <a:r>
              <a:rPr lang="en-US" b="1" dirty="0"/>
              <a:t>while (condition)</a:t>
            </a:r>
          </a:p>
          <a:p>
            <a:pPr>
              <a:lnSpc>
                <a:spcPct val="90000"/>
              </a:lnSpc>
              <a:buNone/>
              <a:defRPr/>
            </a:pPr>
            <a:r>
              <a:rPr lang="en-US" b="1" dirty="0"/>
              <a:t>{   statements;</a:t>
            </a:r>
          </a:p>
          <a:p>
            <a:pPr>
              <a:lnSpc>
                <a:spcPct val="90000"/>
              </a:lnSpc>
              <a:buNone/>
              <a:defRPr/>
            </a:pPr>
            <a:r>
              <a:rPr lang="en-US" b="1" dirty="0"/>
              <a:t>}</a:t>
            </a:r>
          </a:p>
        </p:txBody>
      </p:sp>
      <p:grpSp>
        <p:nvGrpSpPr>
          <p:cNvPr id="4" name="Group 21"/>
          <p:cNvGrpSpPr>
            <a:grpSpLocks/>
          </p:cNvGrpSpPr>
          <p:nvPr/>
        </p:nvGrpSpPr>
        <p:grpSpPr bwMode="auto">
          <a:xfrm>
            <a:off x="381000" y="914400"/>
            <a:ext cx="2590800" cy="3505200"/>
            <a:chOff x="3504" y="1392"/>
            <a:chExt cx="1632" cy="2208"/>
          </a:xfrm>
        </p:grpSpPr>
        <p:sp>
          <p:nvSpPr>
            <p:cNvPr id="5" name="Rectangle 4"/>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6"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7" name="Rectangle 6"/>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8" name="Rectangle 7"/>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9" name="Rectangle 8"/>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0" name="Rectangle 9"/>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1"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2"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4"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5"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6"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7"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8"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19"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0" name="Rectangle 19"/>
          <p:cNvSpPr/>
          <p:nvPr/>
        </p:nvSpPr>
        <p:spPr>
          <a:xfrm>
            <a:off x="5181600" y="5791200"/>
            <a:ext cx="3733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condition will be tested after tasks are performed.</a:t>
            </a:r>
          </a:p>
        </p:txBody>
      </p:sp>
      <p:sp>
        <p:nvSpPr>
          <p:cNvPr id="21" name="Content Placeholder 2"/>
          <p:cNvSpPr txBox="1">
            <a:spLocks/>
          </p:cNvSpPr>
          <p:nvPr/>
        </p:nvSpPr>
        <p:spPr>
          <a:xfrm>
            <a:off x="5181600" y="4495800"/>
            <a:ext cx="3733800" cy="1295399"/>
          </a:xfrm>
          <a:prstGeom prst="rect">
            <a:avLst/>
          </a:prstGeom>
          <a:solidFill>
            <a:srgbClr val="92D050"/>
          </a:solidFill>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Initializations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342900" lvl="0" indent="-342900">
              <a:lnSpc>
                <a:spcPct val="90000"/>
              </a:lnSpc>
              <a:spcBef>
                <a:spcPct val="20000"/>
              </a:spcBef>
              <a:defRPr/>
            </a:pPr>
            <a:r>
              <a:rPr lang="en-US" sz="3200" b="1" dirty="0">
                <a:latin typeface="Times New Roman" pitchFamily="18" charset="0"/>
                <a:cs typeface="Times New Roman" pitchFamily="18" charset="0"/>
              </a:rPr>
              <a:t>while (condition) </a:t>
            </a:r>
            <a:r>
              <a:rPr lang="en-US" sz="3200" b="1" dirty="0">
                <a:solidFill>
                  <a:srgbClr val="FF0000"/>
                </a:solidFill>
                <a:latin typeface="Times New Roman" pitchFamily="18" charset="0"/>
                <a:cs typeface="Times New Roman" pitchFamily="18" charset="0"/>
              </a:rPr>
              <a:t>;</a:t>
            </a:r>
          </a:p>
        </p:txBody>
      </p:sp>
      <p:grpSp>
        <p:nvGrpSpPr>
          <p:cNvPr id="39" name="Group 38"/>
          <p:cNvGrpSpPr/>
          <p:nvPr/>
        </p:nvGrpSpPr>
        <p:grpSpPr>
          <a:xfrm>
            <a:off x="6172200" y="1066800"/>
            <a:ext cx="2438400" cy="3352800"/>
            <a:chOff x="304800" y="3124200"/>
            <a:chExt cx="2438400" cy="3352800"/>
          </a:xfrm>
        </p:grpSpPr>
        <p:sp>
          <p:nvSpPr>
            <p:cNvPr id="23" name="Rectangle 22"/>
            <p:cNvSpPr>
              <a:spLocks noChangeArrowheads="1"/>
            </p:cNvSpPr>
            <p:nvPr/>
          </p:nvSpPr>
          <p:spPr bwMode="auto">
            <a:xfrm>
              <a:off x="762000" y="35052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24" name="AutoShape 6"/>
            <p:cNvSpPr>
              <a:spLocks noChangeArrowheads="1"/>
            </p:cNvSpPr>
            <p:nvPr/>
          </p:nvSpPr>
          <p:spPr bwMode="auto">
            <a:xfrm>
              <a:off x="762000" y="5791200"/>
              <a:ext cx="1371600" cy="609600"/>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25" name="Rectangle 24"/>
            <p:cNvSpPr>
              <a:spLocks noChangeArrowheads="1"/>
            </p:cNvSpPr>
            <p:nvPr/>
          </p:nvSpPr>
          <p:spPr bwMode="auto">
            <a:xfrm>
              <a:off x="762000" y="4191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26" name="Rectangle 25"/>
            <p:cNvSpPr>
              <a:spLocks noChangeArrowheads="1"/>
            </p:cNvSpPr>
            <p:nvPr/>
          </p:nvSpPr>
          <p:spPr bwMode="auto">
            <a:xfrm>
              <a:off x="762000" y="4953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27" name="Rectangle 26"/>
            <p:cNvSpPr>
              <a:spLocks noChangeArrowheads="1"/>
            </p:cNvSpPr>
            <p:nvPr/>
          </p:nvSpPr>
          <p:spPr bwMode="auto">
            <a:xfrm>
              <a:off x="3810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28" name="Rectangle 27"/>
            <p:cNvSpPr>
              <a:spLocks noChangeArrowheads="1"/>
            </p:cNvSpPr>
            <p:nvPr/>
          </p:nvSpPr>
          <p:spPr bwMode="auto">
            <a:xfrm>
              <a:off x="22098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29" name="Line 11"/>
            <p:cNvSpPr>
              <a:spLocks noChangeShapeType="1"/>
            </p:cNvSpPr>
            <p:nvPr/>
          </p:nvSpPr>
          <p:spPr bwMode="auto">
            <a:xfrm>
              <a:off x="1447800" y="3124200"/>
              <a:ext cx="0" cy="381000"/>
            </a:xfrm>
            <a:prstGeom prst="line">
              <a:avLst/>
            </a:prstGeom>
            <a:noFill/>
            <a:ln w="9525">
              <a:solidFill>
                <a:schemeClr val="tx1"/>
              </a:solidFill>
              <a:round/>
              <a:headEnd/>
              <a:tailEnd type="triangle" w="med" len="med"/>
            </a:ln>
          </p:spPr>
          <p:txBody>
            <a:bodyPr/>
            <a:lstStyle/>
            <a:p>
              <a:endParaRPr lang="en-US" dirty="0"/>
            </a:p>
          </p:txBody>
        </p:sp>
        <p:sp>
          <p:nvSpPr>
            <p:cNvPr id="30" name="Line 12"/>
            <p:cNvSpPr>
              <a:spLocks noChangeShapeType="1"/>
            </p:cNvSpPr>
            <p:nvPr/>
          </p:nvSpPr>
          <p:spPr bwMode="auto">
            <a:xfrm>
              <a:off x="1447800" y="3810000"/>
              <a:ext cx="0" cy="381000"/>
            </a:xfrm>
            <a:prstGeom prst="line">
              <a:avLst/>
            </a:prstGeom>
            <a:noFill/>
            <a:ln w="9525">
              <a:solidFill>
                <a:schemeClr val="tx1"/>
              </a:solidFill>
              <a:round/>
              <a:headEnd/>
              <a:tailEnd type="triangle" w="med" len="med"/>
            </a:ln>
          </p:spPr>
          <p:txBody>
            <a:bodyPr/>
            <a:lstStyle/>
            <a:p>
              <a:endParaRPr lang="en-US" dirty="0"/>
            </a:p>
          </p:txBody>
        </p:sp>
        <p:sp>
          <p:nvSpPr>
            <p:cNvPr id="31" name="Line 13"/>
            <p:cNvSpPr>
              <a:spLocks noChangeShapeType="1"/>
            </p:cNvSpPr>
            <p:nvPr/>
          </p:nvSpPr>
          <p:spPr bwMode="auto">
            <a:xfrm>
              <a:off x="1447800" y="4495800"/>
              <a:ext cx="0" cy="457200"/>
            </a:xfrm>
            <a:prstGeom prst="line">
              <a:avLst/>
            </a:prstGeom>
            <a:noFill/>
            <a:ln w="9525">
              <a:solidFill>
                <a:schemeClr val="tx1"/>
              </a:solidFill>
              <a:round/>
              <a:headEnd/>
              <a:tailEnd type="triangle" w="med" len="med"/>
            </a:ln>
          </p:spPr>
          <p:txBody>
            <a:bodyPr/>
            <a:lstStyle/>
            <a:p>
              <a:endParaRPr lang="en-US" dirty="0"/>
            </a:p>
          </p:txBody>
        </p:sp>
        <p:sp>
          <p:nvSpPr>
            <p:cNvPr id="32" name="Line 14"/>
            <p:cNvSpPr>
              <a:spLocks noChangeShapeType="1"/>
            </p:cNvSpPr>
            <p:nvPr/>
          </p:nvSpPr>
          <p:spPr bwMode="auto">
            <a:xfrm>
              <a:off x="1447800" y="5257800"/>
              <a:ext cx="0" cy="548640"/>
            </a:xfrm>
            <a:prstGeom prst="line">
              <a:avLst/>
            </a:prstGeom>
            <a:noFill/>
            <a:ln w="9525">
              <a:solidFill>
                <a:schemeClr val="tx1"/>
              </a:solidFill>
              <a:round/>
              <a:headEnd/>
              <a:tailEnd type="triangle" w="med" len="med"/>
            </a:ln>
          </p:spPr>
          <p:txBody>
            <a:bodyPr/>
            <a:lstStyle/>
            <a:p>
              <a:endParaRPr lang="en-US" dirty="0"/>
            </a:p>
          </p:txBody>
        </p:sp>
        <p:sp>
          <p:nvSpPr>
            <p:cNvPr id="33" name="Line 16"/>
            <p:cNvSpPr>
              <a:spLocks noChangeShapeType="1"/>
            </p:cNvSpPr>
            <p:nvPr/>
          </p:nvSpPr>
          <p:spPr bwMode="auto">
            <a:xfrm flipH="1">
              <a:off x="304800" y="6096000"/>
              <a:ext cx="457200" cy="0"/>
            </a:xfrm>
            <a:prstGeom prst="line">
              <a:avLst/>
            </a:prstGeom>
            <a:noFill/>
            <a:ln w="9525">
              <a:solidFill>
                <a:schemeClr val="tx1"/>
              </a:solidFill>
              <a:round/>
              <a:headEnd/>
              <a:tailEnd/>
            </a:ln>
          </p:spPr>
          <p:txBody>
            <a:bodyPr/>
            <a:lstStyle/>
            <a:p>
              <a:endParaRPr lang="en-US" dirty="0"/>
            </a:p>
          </p:txBody>
        </p:sp>
        <p:sp>
          <p:nvSpPr>
            <p:cNvPr id="34" name="Line 17"/>
            <p:cNvSpPr>
              <a:spLocks noChangeShapeType="1"/>
            </p:cNvSpPr>
            <p:nvPr/>
          </p:nvSpPr>
          <p:spPr bwMode="auto">
            <a:xfrm flipV="1">
              <a:off x="304800" y="4038600"/>
              <a:ext cx="0" cy="2057400"/>
            </a:xfrm>
            <a:prstGeom prst="line">
              <a:avLst/>
            </a:prstGeom>
            <a:noFill/>
            <a:ln w="9525">
              <a:solidFill>
                <a:schemeClr val="tx1"/>
              </a:solidFill>
              <a:round/>
              <a:headEnd/>
              <a:tailEnd/>
            </a:ln>
          </p:spPr>
          <p:txBody>
            <a:bodyPr/>
            <a:lstStyle/>
            <a:p>
              <a:endParaRPr lang="en-US" dirty="0"/>
            </a:p>
          </p:txBody>
        </p:sp>
        <p:sp>
          <p:nvSpPr>
            <p:cNvPr id="35" name="Line 18"/>
            <p:cNvSpPr>
              <a:spLocks noChangeShapeType="1"/>
            </p:cNvSpPr>
            <p:nvPr/>
          </p:nvSpPr>
          <p:spPr bwMode="auto">
            <a:xfrm>
              <a:off x="304800" y="4038600"/>
              <a:ext cx="1143000" cy="0"/>
            </a:xfrm>
            <a:prstGeom prst="line">
              <a:avLst/>
            </a:prstGeom>
            <a:noFill/>
            <a:ln w="9525">
              <a:solidFill>
                <a:schemeClr val="tx1"/>
              </a:solidFill>
              <a:round/>
              <a:headEnd/>
              <a:tailEnd type="triangle" w="med" len="med"/>
            </a:ln>
          </p:spPr>
          <p:txBody>
            <a:bodyPr/>
            <a:lstStyle/>
            <a:p>
              <a:endParaRPr lang="en-US" dirty="0"/>
            </a:p>
          </p:txBody>
        </p:sp>
        <p:sp>
          <p:nvSpPr>
            <p:cNvPr id="36" name="Line 19"/>
            <p:cNvSpPr>
              <a:spLocks noChangeShapeType="1"/>
            </p:cNvSpPr>
            <p:nvPr/>
          </p:nvSpPr>
          <p:spPr bwMode="auto">
            <a:xfrm>
              <a:off x="2133600" y="6096000"/>
              <a:ext cx="533400" cy="0"/>
            </a:xfrm>
            <a:prstGeom prst="line">
              <a:avLst/>
            </a:prstGeom>
            <a:noFill/>
            <a:ln w="9525">
              <a:solidFill>
                <a:schemeClr val="tx1"/>
              </a:solidFill>
              <a:round/>
              <a:headEnd/>
              <a:tailEnd/>
            </a:ln>
          </p:spPr>
          <p:txBody>
            <a:bodyPr/>
            <a:lstStyle/>
            <a:p>
              <a:endParaRPr lang="en-US" dirty="0"/>
            </a:p>
          </p:txBody>
        </p:sp>
        <p:sp>
          <p:nvSpPr>
            <p:cNvPr id="37" name="Line 20"/>
            <p:cNvSpPr>
              <a:spLocks noChangeShapeType="1"/>
            </p:cNvSpPr>
            <p:nvPr/>
          </p:nvSpPr>
          <p:spPr bwMode="auto">
            <a:xfrm>
              <a:off x="2667000" y="6111240"/>
              <a:ext cx="0" cy="365760"/>
            </a:xfrm>
            <a:prstGeom prst="line">
              <a:avLst/>
            </a:prstGeom>
            <a:noFill/>
            <a:ln w="9525">
              <a:solidFill>
                <a:schemeClr val="tx1"/>
              </a:solidFill>
              <a:round/>
              <a:headEnd/>
              <a:tailEnd type="triangle" w="med" len="med"/>
            </a:ln>
          </p:spPr>
          <p:txBody>
            <a:bodyPr/>
            <a:lstStyle/>
            <a:p>
              <a:endParaRPr lang="en-US" dirty="0"/>
            </a:p>
          </p:txBody>
        </p:sp>
      </p:grpSp>
      <p:sp>
        <p:nvSpPr>
          <p:cNvPr id="38" name="Rectangle 37"/>
          <p:cNvSpPr/>
          <p:nvPr/>
        </p:nvSpPr>
        <p:spPr>
          <a:xfrm>
            <a:off x="228600" y="5715000"/>
            <a:ext cx="3581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a:t>
            </a:r>
            <a:r>
              <a:rPr lang="en-US" i="1" dirty="0"/>
              <a:t>n </a:t>
            </a:r>
            <a:r>
              <a:rPr lang="en-US" dirty="0"/>
              <a:t>will be tested before tasks are performed.</a:t>
            </a:r>
          </a:p>
        </p:txBody>
      </p:sp>
      <p:sp>
        <p:nvSpPr>
          <p:cNvPr id="40" name="Slide Number Placeholder 3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41" name="Footer Placeholder 40"/>
          <p:cNvSpPr>
            <a:spLocks noGrp="1"/>
          </p:cNvSpPr>
          <p:nvPr>
            <p:ph type="ftr" sz="quarter" idx="11"/>
          </p:nvPr>
        </p:nvSpPr>
        <p:spPr/>
        <p:txBody>
          <a:bodyPr/>
          <a:lstStyle/>
          <a:p>
            <a:r>
              <a:rPr lang="en-US" dirty="0"/>
              <a:t>Basic Logics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while/do…while statements</a:t>
            </a:r>
          </a:p>
        </p:txBody>
      </p:sp>
      <p:sp>
        <p:nvSpPr>
          <p:cNvPr id="40" name="Content Placeholder 2"/>
          <p:cNvSpPr>
            <a:spLocks noGrp="1"/>
          </p:cNvSpPr>
          <p:nvPr>
            <p:ph idx="1"/>
          </p:nvPr>
        </p:nvSpPr>
        <p:spPr>
          <a:xfrm>
            <a:off x="762000" y="1066800"/>
            <a:ext cx="5410200" cy="761999"/>
          </a:xfrm>
        </p:spPr>
        <p:txBody>
          <a:bodyPr>
            <a:normAutofit fontScale="92500" lnSpcReduction="20000"/>
          </a:bodyPr>
          <a:lstStyle/>
          <a:p>
            <a:pPr>
              <a:lnSpc>
                <a:spcPct val="90000"/>
              </a:lnSpc>
              <a:defRPr/>
            </a:pPr>
            <a:r>
              <a:rPr lang="en-US" dirty="0"/>
              <a:t>Write a program that will print out the ASCII table.</a:t>
            </a:r>
          </a:p>
        </p:txBody>
      </p:sp>
      <p:pic>
        <p:nvPicPr>
          <p:cNvPr id="41" name="Picture 2"/>
          <p:cNvPicPr>
            <a:picLocks noChangeAspect="1" noChangeArrowheads="1"/>
          </p:cNvPicPr>
          <p:nvPr/>
        </p:nvPicPr>
        <p:blipFill>
          <a:blip r:embed="rId2"/>
          <a:srcRect/>
          <a:stretch>
            <a:fillRect/>
          </a:stretch>
        </p:blipFill>
        <p:spPr bwMode="auto">
          <a:xfrm>
            <a:off x="6858000" y="990600"/>
            <a:ext cx="1952625" cy="5438775"/>
          </a:xfrm>
          <a:prstGeom prst="rect">
            <a:avLst/>
          </a:prstGeom>
          <a:noFill/>
          <a:ln w="9525">
            <a:noFill/>
            <a:miter lim="800000"/>
            <a:headEnd/>
            <a:tailEnd/>
          </a:ln>
          <a:effectLst/>
        </p:spPr>
      </p:pic>
      <p:sp>
        <p:nvSpPr>
          <p:cNvPr id="43" name="Rectangle 42"/>
          <p:cNvSpPr/>
          <p:nvPr/>
        </p:nvSpPr>
        <p:spPr>
          <a:xfrm>
            <a:off x="609600" y="19050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ASCII code : 0 </a:t>
            </a:r>
            <a:r>
              <a:rPr lang="en-US" dirty="0">
                <a:sym typeface="Wingdings" pitchFamily="2" charset="2"/>
              </a:rPr>
              <a:t> 255</a:t>
            </a:r>
          </a:p>
          <a:p>
            <a:r>
              <a:rPr lang="en-US" dirty="0"/>
              <a:t>Initialize: code =0</a:t>
            </a:r>
          </a:p>
          <a:p>
            <a:r>
              <a:rPr lang="en-US" dirty="0"/>
              <a:t>Condition: code &lt;256</a:t>
            </a:r>
          </a:p>
          <a:p>
            <a:r>
              <a:rPr lang="en-US" dirty="0"/>
              <a:t>Task:</a:t>
            </a:r>
          </a:p>
          <a:p>
            <a:r>
              <a:rPr lang="en-US" dirty="0"/>
              <a:t>   Print the code using 4 formats: %c, %d, %o, %X</a:t>
            </a:r>
          </a:p>
          <a:p>
            <a:r>
              <a:rPr lang="en-US" dirty="0"/>
              <a:t>   code = code +1</a:t>
            </a:r>
          </a:p>
        </p:txBody>
      </p:sp>
      <p:pic>
        <p:nvPicPr>
          <p:cNvPr id="2050" name="Picture 2"/>
          <p:cNvPicPr>
            <a:picLocks noChangeAspect="1" noChangeArrowheads="1"/>
          </p:cNvPicPr>
          <p:nvPr/>
        </p:nvPicPr>
        <p:blipFill>
          <a:blip r:embed="rId3"/>
          <a:srcRect/>
          <a:stretch>
            <a:fillRect/>
          </a:stretch>
        </p:blipFill>
        <p:spPr bwMode="auto">
          <a:xfrm>
            <a:off x="381000" y="5105400"/>
            <a:ext cx="6000750" cy="1266825"/>
          </a:xfrm>
          <a:prstGeom prst="rect">
            <a:avLst/>
          </a:prstGeom>
          <a:noFill/>
          <a:ln w="9525">
            <a:solidFill>
              <a:srgbClr val="0000FF"/>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81000" y="3962400"/>
            <a:ext cx="6000750" cy="1066800"/>
          </a:xfrm>
          <a:prstGeom prst="rect">
            <a:avLst/>
          </a:prstGeom>
          <a:noFill/>
          <a:ln w="9525">
            <a:solidFill>
              <a:srgbClr val="0000FF"/>
            </a:solid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1"/>
            <a:ext cx="7924800" cy="1447800"/>
          </a:xfrm>
        </p:spPr>
        <p:txBody>
          <a:bodyPr/>
          <a:lstStyle/>
          <a:p>
            <a:pPr>
              <a:lnSpc>
                <a:spcPct val="90000"/>
              </a:lnSpc>
              <a:defRPr/>
            </a:pPr>
            <a:r>
              <a:rPr lang="en-US" dirty="0"/>
              <a:t>Write a program that will print out the sum of integers inputted by user. The input will terminate if user enters the value 0.</a:t>
            </a:r>
          </a:p>
        </p:txBody>
      </p:sp>
      <p:sp>
        <p:nvSpPr>
          <p:cNvPr id="4" name="Rectangle 3"/>
          <p:cNvSpPr/>
          <p:nvPr/>
        </p:nvSpPr>
        <p:spPr>
          <a:xfrm>
            <a:off x="990600" y="26670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Nouns:  inputted integer </a:t>
            </a:r>
            <a:r>
              <a:rPr lang="en-US" dirty="0">
                <a:sym typeface="Wingdings" pitchFamily="2" charset="2"/>
              </a:rPr>
              <a:t> int x,  </a:t>
            </a:r>
          </a:p>
          <a:p>
            <a:r>
              <a:rPr lang="en-US" dirty="0">
                <a:sym typeface="Wingdings" pitchFamily="2" charset="2"/>
              </a:rPr>
              <a:t>               sum of integers  int sum</a:t>
            </a:r>
          </a:p>
          <a:p>
            <a:r>
              <a:rPr lang="en-US" dirty="0">
                <a:sym typeface="Wingdings" pitchFamily="2" charset="2"/>
              </a:rPr>
              <a:t>Tasks (algorithm)</a:t>
            </a:r>
          </a:p>
          <a:p>
            <a:r>
              <a:rPr lang="en-US" dirty="0">
                <a:sym typeface="Wingdings" pitchFamily="2" charset="2"/>
              </a:rPr>
              <a:t>Begin</a:t>
            </a:r>
          </a:p>
          <a:p>
            <a:r>
              <a:rPr lang="en-US" dirty="0">
                <a:sym typeface="Wingdings" pitchFamily="2" charset="2"/>
              </a:rPr>
              <a:t>sum =0</a:t>
            </a:r>
          </a:p>
          <a:p>
            <a:r>
              <a:rPr lang="en-US" dirty="0">
                <a:sym typeface="Wingdings" pitchFamily="2" charset="2"/>
              </a:rPr>
              <a:t>do</a:t>
            </a:r>
          </a:p>
          <a:p>
            <a:r>
              <a:rPr lang="en-US" dirty="0">
                <a:sym typeface="Wingdings" pitchFamily="2" charset="2"/>
              </a:rPr>
              <a:t>{  accept x;</a:t>
            </a:r>
          </a:p>
          <a:p>
            <a:r>
              <a:rPr lang="en-US" dirty="0">
                <a:sym typeface="Wingdings" pitchFamily="2" charset="2"/>
              </a:rPr>
              <a:t>   sum += x;</a:t>
            </a:r>
          </a:p>
          <a:p>
            <a:r>
              <a:rPr lang="en-US" dirty="0">
                <a:sym typeface="Wingdings" pitchFamily="2" charset="2"/>
              </a:rPr>
              <a:t>}</a:t>
            </a:r>
          </a:p>
          <a:p>
            <a:r>
              <a:rPr lang="en-US" dirty="0">
                <a:sym typeface="Wingdings" pitchFamily="2" charset="2"/>
              </a:rPr>
              <a:t>while (x!=0);</a:t>
            </a:r>
          </a:p>
          <a:p>
            <a:r>
              <a:rPr lang="en-US" dirty="0">
                <a:sym typeface="Wingdings" pitchFamily="2" charset="2"/>
              </a:rPr>
              <a:t>Print out sum</a:t>
            </a:r>
          </a:p>
          <a:p>
            <a:r>
              <a:rPr lang="en-US" dirty="0">
                <a:sym typeface="Wingdings" pitchFamily="2" charset="2"/>
              </a:rPr>
              <a:t>End</a:t>
            </a:r>
            <a:endParaRPr lang="en-US" dirty="0"/>
          </a:p>
        </p:txBody>
      </p:sp>
      <p:sp>
        <p:nvSpPr>
          <p:cNvPr id="5" name="Oval 4"/>
          <p:cNvSpPr/>
          <p:nvPr/>
        </p:nvSpPr>
        <p:spPr>
          <a:xfrm>
            <a:off x="5410200" y="3962400"/>
            <a:ext cx="25908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 it by yourself.</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How to develop a C- program? </a:t>
            </a:r>
            <a:r>
              <a:rPr lang="en-US" dirty="0">
                <a:sym typeface="Wingdings" pitchFamily="2" charset="2"/>
              </a:rPr>
              <a:t> Logic constructs</a:t>
            </a:r>
            <a:endParaRPr lang="en-US" dirty="0"/>
          </a:p>
          <a:p>
            <a:r>
              <a:rPr lang="en-US" dirty="0"/>
              <a:t>When I develop a C-program, what are things that I should follow? </a:t>
            </a:r>
            <a:r>
              <a:rPr lang="en-US" dirty="0">
                <a:sym typeface="Wingdings" pitchFamily="2" charset="2"/>
              </a:rPr>
              <a:t> Programming styles</a:t>
            </a:r>
            <a:endParaRPr lang="en-US" dirty="0"/>
          </a:p>
          <a:p>
            <a:r>
              <a:rPr lang="en-US" dirty="0"/>
              <a:t>How I can understand a program? </a:t>
            </a:r>
            <a:r>
              <a:rPr lang="en-US" dirty="0">
                <a:sym typeface="Wingdings" pitchFamily="2" charset="2"/>
              </a:rPr>
              <a:t> Walkthroughs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152400" y="914400"/>
            <a:ext cx="8534400" cy="1219199"/>
          </a:xfrm>
        </p:spPr>
        <p:txBody>
          <a:bodyPr>
            <a:normAutofit fontScale="77500" lnSpcReduction="20000"/>
          </a:bodyPr>
          <a:lstStyle/>
          <a:p>
            <a:pPr>
              <a:lnSpc>
                <a:spcPct val="90000"/>
              </a:lnSpc>
              <a:defRPr/>
            </a:pPr>
            <a:r>
              <a:rPr lang="en-US" dirty="0"/>
              <a:t>Write a program that permits user entering some characters until the ENTER key (code 10) is pressed. The program will print out the number of digits, number of letters, number of other keys were pressed. </a:t>
            </a:r>
            <a:r>
              <a:rPr lang="en-US" dirty="0">
                <a:solidFill>
                  <a:srgbClr val="0000FF"/>
                </a:solidFill>
              </a:rPr>
              <a:t>Accept a character: c=getchar();</a:t>
            </a:r>
          </a:p>
        </p:txBody>
      </p:sp>
      <p:sp>
        <p:nvSpPr>
          <p:cNvPr id="4" name="Rectangle 3"/>
          <p:cNvSpPr/>
          <p:nvPr/>
        </p:nvSpPr>
        <p:spPr>
          <a:xfrm>
            <a:off x="152400" y="2057400"/>
            <a:ext cx="6934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t>Nouns:  </a:t>
            </a:r>
          </a:p>
          <a:p>
            <a:r>
              <a:rPr lang="en-US" dirty="0"/>
              <a:t>character inputted </a:t>
            </a:r>
            <a:r>
              <a:rPr lang="en-US" dirty="0">
                <a:sym typeface="Wingdings" pitchFamily="2" charset="2"/>
              </a:rPr>
              <a:t> char c,           </a:t>
            </a:r>
            <a:r>
              <a:rPr lang="en-US" dirty="0"/>
              <a:t>Number of digits </a:t>
            </a:r>
            <a:r>
              <a:rPr lang="en-US" dirty="0">
                <a:sym typeface="Wingdings" pitchFamily="2" charset="2"/>
              </a:rPr>
              <a:t> int noDigits</a:t>
            </a:r>
          </a:p>
          <a:p>
            <a:r>
              <a:rPr lang="en-US" dirty="0"/>
              <a:t>Number of letters </a:t>
            </a:r>
            <a:r>
              <a:rPr lang="en-US" dirty="0">
                <a:sym typeface="Wingdings" pitchFamily="2" charset="2"/>
              </a:rPr>
              <a:t> noLetters,    </a:t>
            </a:r>
            <a:r>
              <a:rPr lang="en-US" dirty="0"/>
              <a:t>Number of other keys </a:t>
            </a:r>
            <a:r>
              <a:rPr lang="en-US" dirty="0">
                <a:sym typeface="Wingdings" pitchFamily="2" charset="2"/>
              </a:rPr>
              <a:t> noOthers</a:t>
            </a:r>
          </a:p>
          <a:p>
            <a:r>
              <a:rPr lang="en-US" dirty="0">
                <a:sym typeface="Wingdings" pitchFamily="2" charset="2"/>
              </a:rPr>
              <a:t>#define ENTER 10</a:t>
            </a:r>
          </a:p>
          <a:p>
            <a:r>
              <a:rPr lang="en-US" b="1" u="sng" dirty="0">
                <a:sym typeface="Wingdings" pitchFamily="2" charset="2"/>
              </a:rPr>
              <a:t>Algorithm</a:t>
            </a:r>
          </a:p>
          <a:p>
            <a:r>
              <a:rPr lang="en-US" dirty="0">
                <a:sym typeface="Wingdings" pitchFamily="2" charset="2"/>
              </a:rPr>
              <a:t>Begin</a:t>
            </a:r>
          </a:p>
          <a:p>
            <a:r>
              <a:rPr lang="en-US" dirty="0">
                <a:sym typeface="Wingdings" pitchFamily="2" charset="2"/>
              </a:rPr>
              <a:t>noDigits = noLetters = noOthers =  c= 0</a:t>
            </a:r>
          </a:p>
          <a:p>
            <a:r>
              <a:rPr lang="en-US" dirty="0">
                <a:sym typeface="Wingdings" pitchFamily="2" charset="2"/>
              </a:rPr>
              <a:t>printf(“Enter a string:”);</a:t>
            </a:r>
          </a:p>
          <a:p>
            <a:r>
              <a:rPr lang="en-US" dirty="0">
                <a:sym typeface="Wingdings" pitchFamily="2" charset="2"/>
              </a:rPr>
              <a:t>While (c!=ENTER)</a:t>
            </a:r>
          </a:p>
          <a:p>
            <a:r>
              <a:rPr lang="en-US" dirty="0">
                <a:sym typeface="Wingdings" pitchFamily="2" charset="2"/>
              </a:rPr>
              <a:t>{  accept c;</a:t>
            </a:r>
          </a:p>
          <a:p>
            <a:r>
              <a:rPr lang="en-US" dirty="0">
                <a:sym typeface="Wingdings" pitchFamily="2" charset="2"/>
              </a:rPr>
              <a:t>   if ( c&gt;=‘0’ &amp;&amp; c &lt;=‘9’) noDigits++;</a:t>
            </a:r>
          </a:p>
          <a:p>
            <a:r>
              <a:rPr lang="en-US" dirty="0">
                <a:sym typeface="Wingdings" pitchFamily="2" charset="2"/>
              </a:rPr>
              <a:t>   else if ( (c&gt;=‘a’ &amp;&amp; c &lt;=‘z’) || (c&gt;=‘A’ &amp;&amp; c &lt;=‘Z’) ) noLetters++;</a:t>
            </a:r>
          </a:p>
          <a:p>
            <a:r>
              <a:rPr lang="en-US" dirty="0">
                <a:sym typeface="Wingdings" pitchFamily="2" charset="2"/>
              </a:rPr>
              <a:t>   else noOthers++;</a:t>
            </a:r>
          </a:p>
          <a:p>
            <a:r>
              <a:rPr lang="en-US" dirty="0">
                <a:sym typeface="Wingdings" pitchFamily="2" charset="2"/>
              </a:rPr>
              <a:t>}</a:t>
            </a:r>
          </a:p>
          <a:p>
            <a:r>
              <a:rPr lang="en-US" dirty="0">
                <a:sym typeface="Wingdings" pitchFamily="2" charset="2"/>
              </a:rPr>
              <a:t>Print out noDigits, noLetters, noOthers</a:t>
            </a:r>
          </a:p>
          <a:p>
            <a:r>
              <a:rPr lang="en-US" dirty="0">
                <a:sym typeface="Wingdings" pitchFamily="2" charset="2"/>
              </a:rPr>
              <a:t>End</a:t>
            </a:r>
            <a:endParaRPr lang="en-US" dirty="0"/>
          </a:p>
        </p:txBody>
      </p:sp>
      <p:sp>
        <p:nvSpPr>
          <p:cNvPr id="5" name="Oval 4"/>
          <p:cNvSpPr/>
          <p:nvPr/>
        </p:nvSpPr>
        <p:spPr>
          <a:xfrm>
            <a:off x="7239000" y="3733800"/>
            <a:ext cx="1905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 it by yourself.</a:t>
            </a:r>
          </a:p>
        </p:txBody>
      </p:sp>
      <p:sp>
        <p:nvSpPr>
          <p:cNvPr id="6" name="Rectangle 5"/>
          <p:cNvSpPr/>
          <p:nvPr/>
        </p:nvSpPr>
        <p:spPr>
          <a:xfrm>
            <a:off x="4495800" y="3581400"/>
            <a:ext cx="2514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while statement is intentionally used. So,   c=0 is assigned and the condition c!=ENTER is evaluated to TRUE</a:t>
            </a:r>
          </a:p>
        </p:txBody>
      </p:sp>
      <p:cxnSp>
        <p:nvCxnSpPr>
          <p:cNvPr id="8" name="Straight Arrow Connector 7"/>
          <p:cNvCxnSpPr>
            <a:stCxn id="6" idx="1"/>
          </p:cNvCxnSpPr>
          <p:nvPr/>
        </p:nvCxnSpPr>
        <p:spPr>
          <a:xfrm rot="10800000" flipV="1">
            <a:off x="1676400" y="4305300"/>
            <a:ext cx="2819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a:off x="3962400" y="4114800"/>
            <a:ext cx="533400"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30</a:t>
            </a:fld>
            <a:endParaRPr lang="en-US" dirty="0"/>
          </a:p>
        </p:txBody>
      </p:sp>
      <p:sp>
        <p:nvSpPr>
          <p:cNvPr id="11" name="Footer Placeholder 10"/>
          <p:cNvSpPr>
            <a:spLocks noGrp="1"/>
          </p:cNvSpPr>
          <p:nvPr>
            <p:ph type="ftr" sz="quarter" idx="11"/>
          </p:nvPr>
        </p:nvSpPr>
        <p:spPr/>
        <p:txBody>
          <a:bodyPr/>
          <a:lstStyle/>
          <a:p>
            <a:r>
              <a:rPr lang="en-US" dirty="0"/>
              <a:t>Basic Logics</a:t>
            </a:r>
          </a:p>
        </p:txBody>
      </p:sp>
      <p:sp>
        <p:nvSpPr>
          <p:cNvPr id="12" name="Rectangle 11"/>
          <p:cNvSpPr/>
          <p:nvPr/>
        </p:nvSpPr>
        <p:spPr>
          <a:xfrm>
            <a:off x="4419600" y="5486400"/>
            <a:ext cx="4267200" cy="838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Input form:</a:t>
            </a:r>
          </a:p>
          <a:p>
            <a:pPr algn="ctr"/>
            <a:r>
              <a:rPr lang="en-US" dirty="0">
                <a:solidFill>
                  <a:srgbClr val="0000FF"/>
                </a:solidFill>
              </a:rPr>
              <a:t>abc1234fGH+-*/?(ENTER)</a:t>
            </a:r>
          </a:p>
        </p:txBody>
      </p:sp>
      <p:cxnSp>
        <p:nvCxnSpPr>
          <p:cNvPr id="14" name="Straight Arrow Connector 13"/>
          <p:cNvCxnSpPr/>
          <p:nvPr/>
        </p:nvCxnSpPr>
        <p:spPr>
          <a:xfrm rot="10800000" flipV="1">
            <a:off x="1295400" y="1981200"/>
            <a:ext cx="4800600" cy="2743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p:txBody>
          <a:bodyPr/>
          <a:lstStyle/>
          <a:p>
            <a:pPr>
              <a:lnSpc>
                <a:spcPct val="90000"/>
              </a:lnSpc>
              <a:defRPr/>
            </a:pPr>
            <a:r>
              <a:rPr lang="en-US" dirty="0"/>
              <a:t>When a loop is needed, what loop statement should be used?</a:t>
            </a:r>
          </a:p>
          <a:p>
            <a:pPr>
              <a:lnSpc>
                <a:spcPct val="90000"/>
              </a:lnSpc>
              <a:buNone/>
              <a:defRPr/>
            </a:pPr>
            <a:r>
              <a:rPr lang="en-US" dirty="0">
                <a:sym typeface="Wingdings" pitchFamily="2" charset="2"/>
              </a:rPr>
              <a:t> All of them can be used to satisfy your requirement.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Break/ Bypass a loop</a:t>
            </a:r>
          </a:p>
        </p:txBody>
      </p:sp>
      <p:pic>
        <p:nvPicPr>
          <p:cNvPr id="1026" name="Picture 2"/>
          <p:cNvPicPr>
            <a:picLocks noChangeAspect="1" noChangeArrowheads="1"/>
          </p:cNvPicPr>
          <p:nvPr/>
        </p:nvPicPr>
        <p:blipFill>
          <a:blip r:embed="rId2"/>
          <a:srcRect/>
          <a:stretch>
            <a:fillRect/>
          </a:stretch>
        </p:blipFill>
        <p:spPr bwMode="auto">
          <a:xfrm>
            <a:off x="44620" y="1428750"/>
            <a:ext cx="3911260" cy="451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2590800"/>
            <a:ext cx="1676400" cy="1542288"/>
          </a:xfrm>
          <a:prstGeom prst="rect">
            <a:avLst/>
          </a:prstGeom>
          <a:noFill/>
          <a:ln w="9525">
            <a:noFill/>
            <a:miter lim="800000"/>
            <a:headEnd/>
            <a:tailEnd/>
          </a:ln>
          <a:effectLst/>
        </p:spPr>
      </p:pic>
      <p:cxnSp>
        <p:nvCxnSpPr>
          <p:cNvPr id="7" name="Straight Arrow Connector 6"/>
          <p:cNvCxnSpPr/>
          <p:nvPr/>
        </p:nvCxnSpPr>
        <p:spPr>
          <a:xfrm flipV="1">
            <a:off x="3352800" y="32004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48000" y="3657600"/>
            <a:ext cx="1371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6764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  </a:t>
            </a:r>
            <a:r>
              <a:rPr lang="en-US" sz="3200" dirty="0">
                <a:solidFill>
                  <a:srgbClr val="FF0000"/>
                </a:solidFill>
              </a:rPr>
              <a:t>1</a:t>
            </a:r>
            <a:r>
              <a:rPr lang="en-US" sz="3200" dirty="0">
                <a:solidFill>
                  <a:schemeClr val="tx1"/>
                </a:solidFill>
              </a:rPr>
              <a:t>  2  3  4  5</a:t>
            </a:r>
          </a:p>
        </p:txBody>
      </p:sp>
      <p:cxnSp>
        <p:nvCxnSpPr>
          <p:cNvPr id="12" name="Straight Arrow Connector 11"/>
          <p:cNvCxnSpPr/>
          <p:nvPr/>
        </p:nvCxnSpPr>
        <p:spPr>
          <a:xfrm flipV="1">
            <a:off x="3657600" y="2362200"/>
            <a:ext cx="2895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19800" y="44958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  </a:t>
            </a:r>
            <a:r>
              <a:rPr lang="en-US" sz="3200" dirty="0">
                <a:solidFill>
                  <a:srgbClr val="0000FF"/>
                </a:solidFill>
              </a:rPr>
              <a:t>1</a:t>
            </a:r>
            <a:r>
              <a:rPr lang="en-US" sz="3200" dirty="0">
                <a:solidFill>
                  <a:schemeClr val="tx1"/>
                </a:solidFill>
              </a:rPr>
              <a:t>  2  </a:t>
            </a:r>
            <a:r>
              <a:rPr lang="en-US" sz="3200" dirty="0">
                <a:solidFill>
                  <a:srgbClr val="0000FF"/>
                </a:solidFill>
              </a:rPr>
              <a:t>3</a:t>
            </a:r>
            <a:r>
              <a:rPr lang="en-US" sz="3200" dirty="0">
                <a:solidFill>
                  <a:schemeClr val="tx1"/>
                </a:solidFill>
              </a:rPr>
              <a:t>  4  </a:t>
            </a:r>
            <a:r>
              <a:rPr lang="en-US" sz="3200" dirty="0">
                <a:solidFill>
                  <a:srgbClr val="0000FF"/>
                </a:solidFill>
              </a:rPr>
              <a:t>5</a:t>
            </a:r>
          </a:p>
        </p:txBody>
      </p:sp>
      <p:cxnSp>
        <p:nvCxnSpPr>
          <p:cNvPr id="15" name="Straight Arrow Connector 14"/>
          <p:cNvCxnSpPr/>
          <p:nvPr/>
        </p:nvCxnSpPr>
        <p:spPr>
          <a:xfrm>
            <a:off x="3962400" y="4267200"/>
            <a:ext cx="266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4267200"/>
            <a:ext cx="3505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4267200"/>
            <a:ext cx="419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553200" y="2362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17" name="Footer Placeholder 16"/>
          <p:cNvSpPr>
            <a:spLocks noGrp="1"/>
          </p:cNvSpPr>
          <p:nvPr>
            <p:ph type="ftr" sz="quarter" idx="11"/>
          </p:nvPr>
        </p:nvSpPr>
        <p:spPr/>
        <p:txBody>
          <a:bodyPr/>
          <a:lstStyle/>
          <a:p>
            <a:r>
              <a:rPr lang="en-US" dirty="0"/>
              <a:t>Basic Logics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sp>
        <p:nvSpPr>
          <p:cNvPr id="3" name="Content Placeholder 2"/>
          <p:cNvSpPr>
            <a:spLocks noGrp="1"/>
          </p:cNvSpPr>
          <p:nvPr>
            <p:ph idx="1"/>
          </p:nvPr>
        </p:nvSpPr>
        <p:spPr/>
        <p:txBody>
          <a:bodyPr/>
          <a:lstStyle/>
          <a:p>
            <a:pPr>
              <a:buFont typeface="Arial" charset="0"/>
              <a:buChar char="•"/>
            </a:pPr>
            <a:r>
              <a:rPr lang="en-US" dirty="0"/>
              <a:t>The one entry, one exit principle is fundamental to structured programming.</a:t>
            </a:r>
          </a:p>
          <a:p>
            <a:pPr>
              <a:buFont typeface="Arial" charset="0"/>
              <a:buChar char="•"/>
            </a:pPr>
            <a:r>
              <a:rPr lang="en-US" dirty="0"/>
              <a:t>C includes three keywords that allow jumps across statements: </a:t>
            </a:r>
            <a:r>
              <a:rPr lang="en-US" b="1" dirty="0"/>
              <a:t>goto</a:t>
            </a:r>
            <a:r>
              <a:rPr lang="en-US" dirty="0"/>
              <a:t>, </a:t>
            </a:r>
            <a:r>
              <a:rPr lang="en-US" b="1" dirty="0"/>
              <a:t>continue</a:t>
            </a:r>
            <a:r>
              <a:rPr lang="en-US" dirty="0"/>
              <a:t>, and </a:t>
            </a:r>
            <a:r>
              <a:rPr lang="en-US" b="1" dirty="0"/>
              <a:t>break</a:t>
            </a:r>
            <a:r>
              <a:rPr lang="en-US" dirty="0"/>
              <a:t>.  Using any of these keywords, except for </a:t>
            </a:r>
            <a:r>
              <a:rPr lang="en-US" b="1" dirty="0"/>
              <a:t>break</a:t>
            </a:r>
            <a:r>
              <a:rPr lang="en-US" dirty="0"/>
              <a:t> in a </a:t>
            </a:r>
            <a:r>
              <a:rPr lang="en-US" b="1" dirty="0"/>
              <a:t>switch</a:t>
            </a:r>
            <a:r>
              <a:rPr lang="en-US" dirty="0"/>
              <a:t> construct, </a:t>
            </a:r>
            <a:r>
              <a:rPr lang="en-US" u="sng" dirty="0"/>
              <a:t>violates</a:t>
            </a:r>
            <a:r>
              <a:rPr lang="en-US" dirty="0"/>
              <a:t> the one entry, one exit principle of structured 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sp>
        <p:nvSpPr>
          <p:cNvPr id="3" name="Content Placeholder 2"/>
          <p:cNvSpPr>
            <a:spLocks noGrp="1"/>
          </p:cNvSpPr>
          <p:nvPr>
            <p:ph idx="1"/>
          </p:nvPr>
        </p:nvSpPr>
        <p:spPr/>
        <p:txBody>
          <a:bodyPr/>
          <a:lstStyle/>
          <a:p>
            <a:pPr>
              <a:buFont typeface="Arial" charset="0"/>
              <a:buChar char="•"/>
            </a:pPr>
            <a:r>
              <a:rPr lang="en-US" sz="2800" dirty="0"/>
              <a:t>To improve readability, programmers advocated:</a:t>
            </a:r>
          </a:p>
          <a:p>
            <a:pPr lvl="1"/>
            <a:r>
              <a:rPr lang="en-US" sz="2400" dirty="0"/>
              <a:t>the use of whitespace to identify the logical structure of the code </a:t>
            </a:r>
          </a:p>
          <a:p>
            <a:pPr lvl="1"/>
            <a:r>
              <a:rPr lang="en-US" sz="2400" dirty="0"/>
              <a:t>the abolition of all </a:t>
            </a:r>
            <a:r>
              <a:rPr lang="en-US" sz="2400" b="1" dirty="0"/>
              <a:t>goto</a:t>
            </a:r>
            <a:r>
              <a:rPr lang="en-US" sz="2400" dirty="0"/>
              <a:t> statements </a:t>
            </a:r>
          </a:p>
          <a:p>
            <a:pPr lvl="1"/>
            <a:r>
              <a:rPr lang="en-US" sz="2400" dirty="0"/>
              <a:t>the abolition of all </a:t>
            </a:r>
            <a:r>
              <a:rPr lang="en-US" sz="2400" b="1" dirty="0"/>
              <a:t>continue</a:t>
            </a:r>
            <a:r>
              <a:rPr lang="en-US" sz="2400" dirty="0"/>
              <a:t> statements </a:t>
            </a:r>
          </a:p>
          <a:p>
            <a:pPr lvl="1"/>
            <a:r>
              <a:rPr lang="en-US" sz="2400" dirty="0"/>
              <a:t>the abolition of all </a:t>
            </a:r>
            <a:r>
              <a:rPr lang="en-US" sz="2400" b="1" dirty="0"/>
              <a:t>break</a:t>
            </a:r>
            <a:r>
              <a:rPr lang="en-US" sz="2400" dirty="0"/>
              <a:t> statements, except with </a:t>
            </a:r>
            <a:r>
              <a:rPr lang="en-US" sz="2400" b="1" dirty="0"/>
              <a:t>switch</a:t>
            </a:r>
            <a:r>
              <a:rPr lang="en-US" sz="2400" dirty="0"/>
              <a:t> </a:t>
            </a:r>
          </a:p>
          <a:p>
            <a:pPr>
              <a:buFont typeface="Arial" charset="0"/>
              <a:buChar char="•"/>
            </a:pPr>
            <a:r>
              <a:rPr lang="en-US" sz="2800" dirty="0"/>
              <a:t>A technique for avoiding jumps is called flagging.  </a:t>
            </a:r>
            <a:r>
              <a:rPr lang="en-US" sz="2800" u="sng" dirty="0"/>
              <a:t>A </a:t>
            </a:r>
            <a:r>
              <a:rPr lang="en-US" sz="2800" b="1" u="sng" dirty="0"/>
              <a:t>flag</a:t>
            </a:r>
            <a:r>
              <a:rPr lang="en-US" sz="2800" u="sng" dirty="0"/>
              <a:t> is a variable that keeps track of a true or false state.</a:t>
            </a:r>
            <a:r>
              <a:rPr lang="en-US" sz="2800"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pic>
        <p:nvPicPr>
          <p:cNvPr id="1026" name="Picture 2"/>
          <p:cNvPicPr>
            <a:picLocks noChangeAspect="1" noChangeArrowheads="1"/>
          </p:cNvPicPr>
          <p:nvPr/>
        </p:nvPicPr>
        <p:blipFill>
          <a:blip r:embed="rId2"/>
          <a:srcRect/>
          <a:stretch>
            <a:fillRect/>
          </a:stretch>
        </p:blipFill>
        <p:spPr bwMode="auto">
          <a:xfrm>
            <a:off x="4733925" y="2162175"/>
            <a:ext cx="4333875" cy="2533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085975"/>
            <a:ext cx="4362450" cy="2714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48025" y="3317899"/>
            <a:ext cx="1552576" cy="1130276"/>
          </a:xfrm>
          <a:prstGeom prst="rect">
            <a:avLst/>
          </a:prstGeom>
          <a:noFill/>
          <a:ln w="9525">
            <a:noFill/>
            <a:miter lim="800000"/>
            <a:headEnd/>
            <a:tailEnd/>
          </a:ln>
          <a:effectLst/>
        </p:spPr>
      </p:pic>
      <p:sp>
        <p:nvSpPr>
          <p:cNvPr id="9" name="Rectangle 8"/>
          <p:cNvSpPr/>
          <p:nvPr/>
        </p:nvSpPr>
        <p:spPr>
          <a:xfrm>
            <a:off x="2362200" y="1295400"/>
            <a:ext cx="403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a:t>
            </a:r>
            <a:r>
              <a:rPr lang="en-US" sz="2400" b="1" i="1" dirty="0"/>
              <a:t>if</a:t>
            </a:r>
            <a:r>
              <a:rPr lang="en-US" sz="2400" dirty="0"/>
              <a:t>  instead of </a:t>
            </a:r>
            <a:r>
              <a:rPr lang="en-US" sz="2400" b="1" i="1" dirty="0"/>
              <a:t>continue</a:t>
            </a:r>
          </a:p>
        </p:txBody>
      </p:sp>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940" y="923924"/>
            <a:ext cx="6695860" cy="29622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Iteration Constructs: Flags…</a:t>
            </a:r>
          </a:p>
        </p:txBody>
      </p:sp>
      <p:pic>
        <p:nvPicPr>
          <p:cNvPr id="1030" name="Picture 6"/>
          <p:cNvPicPr>
            <a:picLocks noChangeAspect="1" noChangeArrowheads="1"/>
          </p:cNvPicPr>
          <p:nvPr/>
        </p:nvPicPr>
        <p:blipFill>
          <a:blip r:embed="rId3"/>
          <a:srcRect/>
          <a:stretch>
            <a:fillRect/>
          </a:stretch>
        </p:blipFill>
        <p:spPr bwMode="auto">
          <a:xfrm>
            <a:off x="3505200" y="2226654"/>
            <a:ext cx="5372100" cy="4097946"/>
          </a:xfrm>
          <a:prstGeom prst="rect">
            <a:avLst/>
          </a:prstGeom>
          <a:noFill/>
          <a:ln w="9525">
            <a:noFill/>
            <a:miter lim="800000"/>
            <a:headEnd/>
            <a:tailEnd/>
          </a:ln>
          <a:effectLst/>
        </p:spPr>
      </p:pic>
      <p:sp>
        <p:nvSpPr>
          <p:cNvPr id="8" name="Rectangle 7"/>
          <p:cNvSpPr/>
          <p:nvPr/>
        </p:nvSpPr>
        <p:spPr>
          <a:xfrm>
            <a:off x="4419600" y="6248400"/>
            <a:ext cx="403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Loop infinitively</a:t>
            </a:r>
            <a:endParaRPr lang="en-US" sz="2400" b="1" i="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pic>
        <p:nvPicPr>
          <p:cNvPr id="6" name="Picture 4"/>
          <p:cNvPicPr>
            <a:picLocks noChangeAspect="1" noChangeArrowheads="1"/>
          </p:cNvPicPr>
          <p:nvPr/>
        </p:nvPicPr>
        <p:blipFill>
          <a:blip r:embed="rId2"/>
          <a:srcRect/>
          <a:stretch>
            <a:fillRect/>
          </a:stretch>
        </p:blipFill>
        <p:spPr bwMode="auto">
          <a:xfrm>
            <a:off x="381000" y="1044162"/>
            <a:ext cx="6469062" cy="2537238"/>
          </a:xfrm>
          <a:prstGeom prst="rect">
            <a:avLst/>
          </a:prstGeom>
          <a:noFill/>
          <a:ln w="9525">
            <a:solidFill>
              <a:srgbClr val="0000FF"/>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381000" y="3805492"/>
            <a:ext cx="6704012" cy="2810942"/>
          </a:xfrm>
          <a:prstGeom prst="rect">
            <a:avLst/>
          </a:prstGeom>
          <a:noFill/>
          <a:ln w="9525">
            <a:solidFill>
              <a:srgbClr val="0000FF"/>
            </a:solidFill>
            <a:miter lim="800000"/>
            <a:headEnd/>
            <a:tailEnd/>
          </a:ln>
        </p:spPr>
      </p:pic>
      <p:sp>
        <p:nvSpPr>
          <p:cNvPr id="5" name="Rectangle 4"/>
          <p:cNvSpPr/>
          <p:nvPr/>
        </p:nvSpPr>
        <p:spPr>
          <a:xfrm>
            <a:off x="7315200" y="182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flag is used.</a:t>
            </a:r>
          </a:p>
        </p:txBody>
      </p:sp>
      <p:sp>
        <p:nvSpPr>
          <p:cNvPr id="8" name="Rectangle 7"/>
          <p:cNvSpPr/>
          <p:nvPr/>
        </p:nvSpPr>
        <p:spPr>
          <a:xfrm>
            <a:off x="7315200" y="5181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flag is used.</a:t>
            </a:r>
          </a:p>
        </p:txBody>
      </p:sp>
      <p:cxnSp>
        <p:nvCxnSpPr>
          <p:cNvPr id="10" name="Straight Arrow Connector 9"/>
          <p:cNvCxnSpPr>
            <a:stCxn id="8" idx="1"/>
          </p:cNvCxnSpPr>
          <p:nvPr/>
        </p:nvCxnSpPr>
        <p:spPr>
          <a:xfrm rot="10800000">
            <a:off x="2819400" y="4191000"/>
            <a:ext cx="4495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a:off x="5486400" y="4572000"/>
            <a:ext cx="1828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37</a:t>
            </a:fld>
            <a:endParaRPr lang="en-US" dirty="0"/>
          </a:p>
        </p:txBody>
      </p:sp>
      <p:sp>
        <p:nvSpPr>
          <p:cNvPr id="12" name="Footer Placeholder 11"/>
          <p:cNvSpPr>
            <a:spLocks noGrp="1"/>
          </p:cNvSpPr>
          <p:nvPr>
            <p:ph type="ftr" sz="quarter" idx="11"/>
          </p:nvPr>
        </p:nvSpPr>
        <p:spPr/>
        <p:txBody>
          <a:bodyPr/>
          <a:lstStyle/>
          <a:p>
            <a:r>
              <a:rPr lang="en-US" dirty="0"/>
              <a:t>Basic Logics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Programming Styles</a:t>
            </a:r>
          </a:p>
        </p:txBody>
      </p:sp>
      <p:sp>
        <p:nvSpPr>
          <p:cNvPr id="3" name="Content Placeholder 2"/>
          <p:cNvSpPr>
            <a:spLocks noGrp="1"/>
          </p:cNvSpPr>
          <p:nvPr>
            <p:ph idx="1"/>
          </p:nvPr>
        </p:nvSpPr>
        <p:spPr>
          <a:xfrm>
            <a:off x="762000" y="1219200"/>
            <a:ext cx="7924800" cy="5257799"/>
          </a:xfrm>
        </p:spPr>
        <p:txBody>
          <a:bodyPr>
            <a:normAutofit fontScale="92500" lnSpcReduction="20000"/>
          </a:bodyPr>
          <a:lstStyle/>
          <a:p>
            <a:pPr marL="285750" lvl="1">
              <a:lnSpc>
                <a:spcPct val="90000"/>
              </a:lnSpc>
              <a:defRPr/>
            </a:pPr>
            <a:r>
              <a:rPr lang="en-US" sz="2400" b="1" dirty="0"/>
              <a:t>Habits in programming</a:t>
            </a:r>
          </a:p>
          <a:p>
            <a:pPr>
              <a:buFont typeface="Arial" charset="0"/>
              <a:buChar char="•"/>
            </a:pPr>
            <a:r>
              <a:rPr lang="en-US" dirty="0"/>
              <a:t>A well-written program is a pleasure to read.  Other programmers can understand it without significant effort.  The coding style is consistent and clear throughout.  </a:t>
            </a:r>
          </a:p>
          <a:p>
            <a:pPr>
              <a:buFont typeface="Arial" charset="0"/>
              <a:buChar char="•"/>
            </a:pPr>
            <a:r>
              <a:rPr lang="en-US" dirty="0">
                <a:solidFill>
                  <a:srgbClr val="FF3300"/>
                </a:solidFill>
              </a:rPr>
              <a:t>Develop your own style guide or adopt the style outlined here or elsewhere, but adopt some style.</a:t>
            </a:r>
            <a:endParaRPr lang="en-US" dirty="0"/>
          </a:p>
          <a:p>
            <a:pPr marL="285750" lvl="1">
              <a:lnSpc>
                <a:spcPct val="90000"/>
              </a:lnSpc>
              <a:buNone/>
              <a:defRPr/>
            </a:pPr>
            <a:endParaRPr lang="en-US" sz="2400" b="1" dirty="0"/>
          </a:p>
          <a:p>
            <a:pPr marL="285750" lvl="1">
              <a:lnSpc>
                <a:spcPct val="90000"/>
              </a:lnSpc>
              <a:buNone/>
              <a:defRPr/>
            </a:pPr>
            <a:r>
              <a:rPr lang="en-US" sz="2400" b="1" u="sng" dirty="0"/>
              <a:t>Recommendations on</a:t>
            </a:r>
          </a:p>
          <a:p>
            <a:pPr lvl="1">
              <a:lnSpc>
                <a:spcPct val="90000"/>
              </a:lnSpc>
              <a:defRPr/>
            </a:pPr>
            <a:r>
              <a:rPr lang="en-US" sz="2400" dirty="0"/>
              <a:t>Naming</a:t>
            </a:r>
          </a:p>
          <a:p>
            <a:pPr lvl="1">
              <a:lnSpc>
                <a:spcPct val="90000"/>
              </a:lnSpc>
              <a:defRPr/>
            </a:pPr>
            <a:r>
              <a:rPr lang="en-US" sz="2400" dirty="0"/>
              <a:t>Indentation</a:t>
            </a:r>
          </a:p>
          <a:p>
            <a:pPr lvl="1">
              <a:lnSpc>
                <a:spcPct val="90000"/>
              </a:lnSpc>
              <a:defRPr/>
            </a:pPr>
            <a:r>
              <a:rPr lang="en-US" sz="2400" dirty="0"/>
              <a:t>Comments</a:t>
            </a:r>
          </a:p>
          <a:p>
            <a:pPr lvl="1">
              <a:lnSpc>
                <a:spcPct val="90000"/>
              </a:lnSpc>
              <a:defRPr/>
            </a:pPr>
            <a:r>
              <a:rPr lang="en-US" sz="2400" dirty="0"/>
              <a:t>Magic Values </a:t>
            </a:r>
          </a:p>
          <a:p>
            <a:pPr lvl="1">
              <a:lnSpc>
                <a:spcPct val="90000"/>
              </a:lnSpc>
              <a:defRPr/>
            </a:pPr>
            <a:r>
              <a:rPr lang="en-US" sz="2400" dirty="0"/>
              <a:t>General Guidelines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Naming</a:t>
            </a:r>
          </a:p>
        </p:txBody>
      </p:sp>
      <p:sp>
        <p:nvSpPr>
          <p:cNvPr id="3" name="Content Placeholder 2"/>
          <p:cNvSpPr>
            <a:spLocks noGrp="1"/>
          </p:cNvSpPr>
          <p:nvPr>
            <p:ph idx="1"/>
          </p:nvPr>
        </p:nvSpPr>
        <p:spPr>
          <a:xfrm>
            <a:off x="762000" y="1219201"/>
            <a:ext cx="7924800" cy="3810000"/>
          </a:xfrm>
        </p:spPr>
        <p:txBody>
          <a:bodyPr>
            <a:normAutofit lnSpcReduction="10000"/>
          </a:bodyPr>
          <a:lstStyle/>
          <a:p>
            <a:pPr>
              <a:lnSpc>
                <a:spcPct val="90000"/>
              </a:lnSpc>
              <a:buFont typeface="Arial" charset="0"/>
              <a:buChar char="•"/>
            </a:pPr>
            <a:r>
              <a:rPr lang="en-US" sz="2800" dirty="0"/>
              <a:t>Adopt names that are self-descriptive so that comments clarifying their meaning are unnecessary </a:t>
            </a:r>
          </a:p>
          <a:p>
            <a:pPr>
              <a:lnSpc>
                <a:spcPct val="90000"/>
              </a:lnSpc>
              <a:buFont typeface="Arial" charset="0"/>
              <a:buChar char="•"/>
            </a:pPr>
            <a:r>
              <a:rPr lang="en-US" sz="2800" dirty="0"/>
              <a:t>Use names that describe identifiers completely, avoiding cryptic names </a:t>
            </a:r>
          </a:p>
          <a:p>
            <a:pPr>
              <a:lnSpc>
                <a:spcPct val="90000"/>
              </a:lnSpc>
              <a:buFont typeface="Arial" charset="0"/>
              <a:buChar char="•"/>
            </a:pPr>
            <a:r>
              <a:rPr lang="en-US" sz="2800" dirty="0"/>
              <a:t>Prefer nouns for variable names </a:t>
            </a:r>
          </a:p>
          <a:p>
            <a:pPr>
              <a:lnSpc>
                <a:spcPct val="90000"/>
              </a:lnSpc>
              <a:buFont typeface="Arial" charset="0"/>
              <a:buChar char="•"/>
            </a:pPr>
            <a:r>
              <a:rPr lang="en-US" sz="2800" dirty="0"/>
              <a:t>Keep variable names short - studentName rather than theNameOfAStudent </a:t>
            </a:r>
          </a:p>
          <a:p>
            <a:pPr>
              <a:lnSpc>
                <a:spcPct val="90000"/>
              </a:lnSpc>
              <a:buFont typeface="Arial" charset="0"/>
              <a:buChar char="•"/>
            </a:pPr>
            <a:r>
              <a:rPr lang="en-US" sz="2800" dirty="0"/>
              <a:t>Keep the names of indices very short - treat them as mathematical notation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a:buNone/>
            </a:pPr>
            <a:r>
              <a:rPr lang="en-US" dirty="0"/>
              <a:t>1- Logic constructs</a:t>
            </a:r>
          </a:p>
          <a:p>
            <a:pPr>
              <a:buNone/>
            </a:pPr>
            <a:r>
              <a:rPr lang="en-US" dirty="0"/>
              <a:t>2- Programming Styles</a:t>
            </a:r>
          </a:p>
          <a:p>
            <a:pPr>
              <a:buNone/>
            </a:pPr>
            <a:r>
              <a:rPr lang="en-US" dirty="0"/>
              <a:t>3- Walkthroughs</a:t>
            </a:r>
          </a:p>
          <a:p>
            <a:pPr>
              <a:buNone/>
            </a:pPr>
            <a:r>
              <a:rPr lang="en-US" dirty="0"/>
              <a:t>4- Bonus – Redirect a Program ( a technique is used in the ACM Contest)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Indentation</a:t>
            </a:r>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sz="2800" dirty="0">
                <a:latin typeface="Calibri" pitchFamily="34" charset="0"/>
                <a:cs typeface="Arial" charset="0"/>
              </a:rPr>
              <a:t>Indent the body of any construct that is embedded within another construct.  For example, </a:t>
            </a:r>
          </a:p>
          <a:p>
            <a:pPr>
              <a:lnSpc>
                <a:spcPct val="90000"/>
              </a:lnSpc>
              <a:buNone/>
            </a:pPr>
            <a:endParaRPr lang="en-US" sz="2800" dirty="0"/>
          </a:p>
        </p:txBody>
      </p:sp>
      <p:pic>
        <p:nvPicPr>
          <p:cNvPr id="4" name="Picture 4"/>
          <p:cNvPicPr>
            <a:picLocks noChangeAspect="1" noChangeArrowheads="1"/>
          </p:cNvPicPr>
          <p:nvPr/>
        </p:nvPicPr>
        <p:blipFill>
          <a:blip r:embed="rId2"/>
          <a:srcRect/>
          <a:stretch>
            <a:fillRect/>
          </a:stretch>
        </p:blipFill>
        <p:spPr bwMode="auto">
          <a:xfrm>
            <a:off x="990600" y="2190750"/>
            <a:ext cx="4895850" cy="2838450"/>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3"/>
          <a:srcRect/>
          <a:stretch>
            <a:fillRect/>
          </a:stretch>
        </p:blipFill>
        <p:spPr bwMode="auto">
          <a:xfrm>
            <a:off x="990600" y="5410200"/>
            <a:ext cx="6000750" cy="1066800"/>
          </a:xfrm>
          <a:prstGeom prst="rect">
            <a:avLst/>
          </a:prstGeom>
          <a:noFill/>
          <a:ln w="9525">
            <a:solidFill>
              <a:srgbClr val="0000FF"/>
            </a:solidFill>
            <a:miter lim="800000"/>
            <a:headEnd/>
            <a:tailEnd/>
          </a:ln>
          <a:effectLst/>
        </p:spPr>
      </p:pic>
      <p:sp>
        <p:nvSpPr>
          <p:cNvPr id="6" name="Rectangle 5"/>
          <p:cNvSpPr/>
          <p:nvPr/>
        </p:nvSpPr>
        <p:spPr>
          <a:xfrm>
            <a:off x="6400800" y="2209800"/>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a:t>Use in-line opening braces or start opening braces on a newline </a:t>
            </a:r>
            <a:r>
              <a:rPr lang="en-US" sz="2400" u="sng" dirty="0"/>
              <a:t>but don't mix the two styles</a:t>
            </a:r>
            <a:r>
              <a:rPr lang="en-US" sz="2400" dirty="0"/>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40</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Comment</a:t>
            </a:r>
          </a:p>
        </p:txBody>
      </p:sp>
      <p:sp>
        <p:nvSpPr>
          <p:cNvPr id="3" name="Content Placeholder 2"/>
          <p:cNvSpPr>
            <a:spLocks noGrp="1"/>
          </p:cNvSpPr>
          <p:nvPr>
            <p:ph idx="1"/>
          </p:nvPr>
        </p:nvSpPr>
        <p:spPr>
          <a:xfrm>
            <a:off x="762000" y="1219201"/>
            <a:ext cx="7924800" cy="2057399"/>
          </a:xfrm>
        </p:spPr>
        <p:txBody>
          <a:bodyPr>
            <a:normAutofit/>
          </a:bodyPr>
          <a:lstStyle/>
          <a:p>
            <a:pPr>
              <a:buFont typeface="Arial" charset="0"/>
              <a:buChar char="•"/>
            </a:pPr>
            <a:r>
              <a:rPr lang="en-US" sz="2800" dirty="0"/>
              <a:t>Use comments to declare </a:t>
            </a:r>
            <a:r>
              <a:rPr lang="en-US" sz="2800" u="sng" dirty="0"/>
              <a:t>what is done</a:t>
            </a:r>
            <a:r>
              <a:rPr lang="en-US" sz="2800" dirty="0"/>
              <a:t>, rather than describe </a:t>
            </a:r>
            <a:r>
              <a:rPr lang="en-US" sz="2800" u="sng" dirty="0"/>
              <a:t>how it is done</a:t>
            </a:r>
            <a:r>
              <a:rPr lang="en-US" sz="2800" dirty="0"/>
              <a:t>.  </a:t>
            </a:r>
          </a:p>
          <a:p>
            <a:pPr>
              <a:buFont typeface="Arial" charset="0"/>
              <a:buChar char="•"/>
            </a:pPr>
            <a:r>
              <a:rPr lang="en-US" sz="2800" dirty="0"/>
              <a:t>Comments introduce what follows.  </a:t>
            </a:r>
          </a:p>
          <a:p>
            <a:pPr>
              <a:buFont typeface="Arial" charset="0"/>
              <a:buChar char="•"/>
            </a:pPr>
            <a:r>
              <a:rPr lang="en-US" sz="2800" dirty="0"/>
              <a:t>Keep them brief and avoid decoration.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Magic Values</a:t>
            </a:r>
          </a:p>
        </p:txBody>
      </p:sp>
      <p:sp>
        <p:nvSpPr>
          <p:cNvPr id="3" name="Content Placeholder 2"/>
          <p:cNvSpPr>
            <a:spLocks noGrp="1"/>
          </p:cNvSpPr>
          <p:nvPr>
            <p:ph idx="1"/>
          </p:nvPr>
        </p:nvSpPr>
        <p:spPr>
          <a:xfrm>
            <a:off x="762000" y="1219201"/>
            <a:ext cx="7924800" cy="2971799"/>
          </a:xfrm>
        </p:spPr>
        <p:txBody>
          <a:bodyPr>
            <a:normAutofit fontScale="92500" lnSpcReduction="10000"/>
          </a:bodyPr>
          <a:lstStyle/>
          <a:p>
            <a:pPr>
              <a:buFont typeface="Arial" charset="0"/>
              <a:buChar char="•"/>
            </a:pPr>
            <a:r>
              <a:rPr lang="en-US" sz="2800" dirty="0"/>
              <a:t>These may be mathematical constants, tax rates, default values or names.  </a:t>
            </a:r>
          </a:p>
          <a:p>
            <a:pPr>
              <a:buFont typeface="Arial" charset="0"/>
              <a:buChar char="•"/>
            </a:pPr>
            <a:r>
              <a:rPr lang="en-US" sz="2800" dirty="0"/>
              <a:t>To improve readability, assign symbolic names to these magic values and refer to the symbolic names throughout the code.  </a:t>
            </a:r>
          </a:p>
          <a:p>
            <a:pPr>
              <a:buFont typeface="Arial" charset="0"/>
              <a:buChar char="•"/>
            </a:pPr>
            <a:r>
              <a:rPr lang="en-US" sz="2800" dirty="0"/>
              <a:t>Use the directive </a:t>
            </a:r>
            <a:endParaRPr lang="en-US" sz="2800" b="1" dirty="0"/>
          </a:p>
          <a:p>
            <a:pPr>
              <a:buClrTx/>
              <a:buSzTx/>
              <a:buFont typeface="Arial" charset="0"/>
              <a:buNone/>
            </a:pPr>
            <a:r>
              <a:rPr lang="en-US" sz="2800" b="1" dirty="0"/>
              <a:t>	</a:t>
            </a:r>
            <a:r>
              <a:rPr lang="en-US" sz="2800" b="1" dirty="0">
                <a:solidFill>
                  <a:srgbClr val="FF3300"/>
                </a:solidFill>
              </a:rPr>
              <a:t>#define SYMBOLIC_NAME value</a:t>
            </a:r>
            <a:r>
              <a:rPr lang="en-US" sz="2800" dirty="0">
                <a:solidFill>
                  <a:srgbClr val="FF3300"/>
                </a:solidFill>
              </a:rPr>
              <a:t> </a:t>
            </a:r>
          </a:p>
        </p:txBody>
      </p:sp>
      <p:pic>
        <p:nvPicPr>
          <p:cNvPr id="4" name="Picture 4"/>
          <p:cNvPicPr>
            <a:picLocks noChangeAspect="1" noChangeArrowheads="1"/>
          </p:cNvPicPr>
          <p:nvPr/>
        </p:nvPicPr>
        <p:blipFill>
          <a:blip r:embed="rId2"/>
          <a:srcRect/>
          <a:stretch>
            <a:fillRect/>
          </a:stretch>
        </p:blipFill>
        <p:spPr bwMode="auto">
          <a:xfrm>
            <a:off x="1490663" y="4286250"/>
            <a:ext cx="6164262" cy="1962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42</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Magic Values…</a:t>
            </a:r>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dirty="0"/>
              <a:t>Compiler Idiosyncracies</a:t>
            </a:r>
          </a:p>
          <a:p>
            <a:pPr lvl="1">
              <a:lnSpc>
                <a:spcPct val="90000"/>
              </a:lnSpc>
            </a:pPr>
            <a:r>
              <a:rPr lang="en-US" dirty="0"/>
              <a:t>Use </a:t>
            </a:r>
            <a:r>
              <a:rPr lang="en-US" b="1" dirty="0"/>
              <a:t>#define</a:t>
            </a:r>
            <a:r>
              <a:rPr lang="en-US" dirty="0"/>
              <a:t> to manage idiosyncracies (đặc điểm) across platforms.  </a:t>
            </a:r>
          </a:p>
          <a:p>
            <a:pPr lvl="1">
              <a:lnSpc>
                <a:spcPct val="90000"/>
              </a:lnSpc>
            </a:pPr>
            <a:r>
              <a:rPr lang="en-US" dirty="0"/>
              <a:t>For example, the Borland 5.5 compiler does not recognize the </a:t>
            </a:r>
            <a:r>
              <a:rPr lang="en-US" b="1" dirty="0"/>
              <a:t>long long</a:t>
            </a:r>
            <a:r>
              <a:rPr lang="en-US" dirty="0"/>
              <a:t> data type.  Instead, it recognizes an </a:t>
            </a:r>
            <a:r>
              <a:rPr lang="en-US" b="1" dirty="0"/>
              <a:t>_int64</a:t>
            </a:r>
            <a:r>
              <a:rPr lang="en-US" dirty="0"/>
              <a:t> data type.  To improve </a:t>
            </a:r>
            <a:r>
              <a:rPr lang="en-US" u="sng" dirty="0"/>
              <a:t>portability</a:t>
            </a:r>
            <a:r>
              <a:rPr lang="en-US" dirty="0"/>
              <a:t>, </a:t>
            </a:r>
            <a:r>
              <a:rPr lang="en-US" b="1" dirty="0"/>
              <a:t>#define</a:t>
            </a:r>
            <a:r>
              <a:rPr lang="en-US" dirty="0"/>
              <a:t> the data type using a symbolic name such as </a:t>
            </a:r>
            <a:r>
              <a:rPr lang="en-US" b="1" dirty="0"/>
              <a:t>LONG_LONG</a:t>
            </a:r>
            <a:r>
              <a:rPr lang="en-US" dirty="0"/>
              <a:t> and embed that name throughout our code. </a:t>
            </a:r>
          </a:p>
          <a:p>
            <a:pPr>
              <a:lnSpc>
                <a:spcPct val="90000"/>
              </a:lnSpc>
              <a:buNone/>
            </a:pPr>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105399"/>
          </a:xfrm>
        </p:spPr>
        <p:txBody>
          <a:bodyPr>
            <a:normAutofit fontScale="92500" lnSpcReduction="10000"/>
          </a:bodyPr>
          <a:lstStyle/>
          <a:p>
            <a:pPr>
              <a:lnSpc>
                <a:spcPct val="90000"/>
              </a:lnSpc>
              <a:buFont typeface="Arial" charset="0"/>
              <a:buChar char="•"/>
            </a:pPr>
            <a:r>
              <a:rPr lang="en-US" sz="2800" dirty="0"/>
              <a:t>Limit line length to 80 characters - both comments and code </a:t>
            </a:r>
          </a:p>
          <a:p>
            <a:pPr>
              <a:lnSpc>
                <a:spcPct val="90000"/>
              </a:lnSpc>
              <a:buFont typeface="Arial" charset="0"/>
              <a:buChar char="•"/>
            </a:pPr>
            <a:r>
              <a:rPr lang="en-US" sz="2800" dirty="0"/>
              <a:t>Avoid global variables </a:t>
            </a:r>
          </a:p>
          <a:p>
            <a:pPr>
              <a:lnSpc>
                <a:spcPct val="90000"/>
              </a:lnSpc>
              <a:buFont typeface="Arial" charset="0"/>
              <a:buChar char="•"/>
            </a:pPr>
            <a:r>
              <a:rPr lang="en-US" sz="2800" dirty="0"/>
              <a:t>Select data types for variables wisely and carefully </a:t>
            </a:r>
          </a:p>
          <a:p>
            <a:pPr>
              <a:lnSpc>
                <a:spcPct val="90000"/>
              </a:lnSpc>
              <a:buFont typeface="Arial" charset="0"/>
              <a:buChar char="•"/>
            </a:pPr>
            <a:r>
              <a:rPr lang="en-US" sz="2800" dirty="0"/>
              <a:t>Initialize a variable when declaring it only if the initial value is part of the semantic of the variable.  </a:t>
            </a:r>
          </a:p>
          <a:p>
            <a:pPr>
              <a:lnSpc>
                <a:spcPct val="90000"/>
              </a:lnSpc>
              <a:buFont typeface="Arial" charset="0"/>
              <a:buChar char="•"/>
            </a:pPr>
            <a:r>
              <a:rPr lang="en-US" sz="2800" dirty="0"/>
              <a:t>If the initial value is part of an algorithm, use a separate assignment statement. </a:t>
            </a:r>
          </a:p>
          <a:p>
            <a:pPr>
              <a:buFont typeface="Arial" charset="0"/>
              <a:buChar char="•"/>
            </a:pPr>
            <a:r>
              <a:rPr lang="en-US" sz="2800" dirty="0"/>
              <a:t>Avoid </a:t>
            </a:r>
            <a:r>
              <a:rPr lang="en-US" sz="2800" b="1" dirty="0"/>
              <a:t>goto</a:t>
            </a:r>
            <a:r>
              <a:rPr lang="en-US" sz="2800" dirty="0"/>
              <a:t>, </a:t>
            </a:r>
            <a:r>
              <a:rPr lang="en-US" sz="2800" b="1" dirty="0"/>
              <a:t>continue</a:t>
            </a:r>
            <a:r>
              <a:rPr lang="en-US" sz="2800" dirty="0"/>
              <a:t>, </a:t>
            </a:r>
            <a:r>
              <a:rPr lang="en-US" sz="2800" b="1" dirty="0"/>
              <a:t>break</a:t>
            </a:r>
            <a:r>
              <a:rPr lang="en-US" sz="2800" dirty="0"/>
              <a:t> except in </a:t>
            </a:r>
            <a:r>
              <a:rPr lang="en-US" sz="2800" b="1" dirty="0"/>
              <a:t>switch</a:t>
            </a:r>
            <a:r>
              <a:rPr lang="en-US" sz="2800" dirty="0"/>
              <a:t>. </a:t>
            </a:r>
          </a:p>
          <a:p>
            <a:pPr>
              <a:buFont typeface="Arial" charset="0"/>
              <a:buChar char="•"/>
            </a:pPr>
            <a:r>
              <a:rPr lang="en-US" sz="2800" dirty="0"/>
              <a:t>Avoid using the character encodings for a particular machine.</a:t>
            </a:r>
          </a:p>
          <a:p>
            <a:pPr>
              <a:buFont typeface="Arial" charset="0"/>
              <a:buChar char="•"/>
            </a:pPr>
            <a:r>
              <a:rPr lang="en-US" sz="2800" dirty="0"/>
              <a:t>Use a single space or no spaces either side of an operator.</a:t>
            </a:r>
          </a:p>
          <a:p>
            <a:pPr>
              <a:lnSpc>
                <a:spcPct val="90000"/>
              </a:lnSpc>
              <a:buFont typeface="Arial" charset="0"/>
              <a:buChar char="•"/>
            </a:pPr>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257799"/>
          </a:xfrm>
        </p:spPr>
        <p:txBody>
          <a:bodyPr>
            <a:normAutofit/>
          </a:bodyPr>
          <a:lstStyle/>
          <a:p>
            <a:pPr>
              <a:buFont typeface="Arial" charset="0"/>
              <a:buChar char="•"/>
            </a:pPr>
            <a:r>
              <a:rPr lang="en-US" sz="2800" dirty="0"/>
              <a:t>Use in-line opening braces or start opening braces on a newline </a:t>
            </a:r>
            <a:r>
              <a:rPr lang="en-US" sz="2800" u="sng" dirty="0"/>
              <a:t>but don't mix the two styles</a:t>
            </a:r>
            <a:r>
              <a:rPr lang="en-US" sz="2800" dirty="0"/>
              <a:t>.</a:t>
            </a:r>
          </a:p>
          <a:p>
            <a:pPr>
              <a:buFont typeface="Arial" charset="0"/>
              <a:buChar char="•"/>
            </a:pPr>
            <a:r>
              <a:rPr lang="en-US" sz="2800" dirty="0"/>
              <a:t>Initialize iteration variables in the context of the iteration  </a:t>
            </a:r>
          </a:p>
          <a:p>
            <a:pPr>
              <a:lnSpc>
                <a:spcPct val="80000"/>
              </a:lnSpc>
              <a:buFont typeface="Arial" charset="0"/>
              <a:buChar char="•"/>
            </a:pPr>
            <a:r>
              <a:rPr lang="en-US" sz="2800" dirty="0"/>
              <a:t>Avoid assignments nested inside logical expressions </a:t>
            </a:r>
          </a:p>
          <a:p>
            <a:pPr>
              <a:lnSpc>
                <a:spcPct val="80000"/>
              </a:lnSpc>
              <a:buFont typeface="Arial" charset="0"/>
              <a:buChar char="•"/>
            </a:pPr>
            <a:r>
              <a:rPr lang="en-US" sz="2800" dirty="0"/>
              <a:t>Avoid iterations with empty bodies - reserve the body for the algorithm </a:t>
            </a:r>
          </a:p>
          <a:p>
            <a:pPr>
              <a:lnSpc>
                <a:spcPct val="80000"/>
              </a:lnSpc>
              <a:buFont typeface="Arial" charset="0"/>
              <a:buChar char="•"/>
            </a:pPr>
            <a:r>
              <a:rPr lang="en-US" sz="2800" dirty="0"/>
              <a:t>Limit the initialization and iteration clauses of a </a:t>
            </a:r>
            <a:r>
              <a:rPr lang="en-US" sz="2800" b="1" dirty="0"/>
              <a:t>for</a:t>
            </a:r>
            <a:r>
              <a:rPr lang="en-US" sz="2800" dirty="0"/>
              <a:t> statement to the iteration variables </a:t>
            </a:r>
          </a:p>
          <a:p>
            <a:pPr>
              <a:lnSpc>
                <a:spcPct val="80000"/>
              </a:lnSpc>
              <a:buFont typeface="Arial" charset="0"/>
              <a:buChar char="•"/>
            </a:pPr>
            <a:r>
              <a:rPr lang="en-US" sz="2800" dirty="0"/>
              <a:t>Distribute and nest complexity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257799"/>
          </a:xfrm>
        </p:spPr>
        <p:txBody>
          <a:bodyPr>
            <a:normAutofit/>
          </a:bodyPr>
          <a:lstStyle/>
          <a:p>
            <a:pPr>
              <a:lnSpc>
                <a:spcPct val="80000"/>
              </a:lnSpc>
              <a:buFont typeface="Arial" charset="0"/>
              <a:buChar char="•"/>
            </a:pPr>
            <a:r>
              <a:rPr lang="en-US" sz="2800" dirty="0"/>
              <a:t>Avoid fancy algorithms that may be efficient but are difficult to read </a:t>
            </a:r>
          </a:p>
          <a:p>
            <a:pPr>
              <a:lnSpc>
                <a:spcPct val="80000"/>
              </a:lnSpc>
              <a:buFont typeface="Arial" charset="0"/>
              <a:buChar char="•"/>
            </a:pPr>
            <a:r>
              <a:rPr lang="en-US" sz="2800" dirty="0"/>
              <a:t>Add additional comments where code has been fine tuned for efficient execution </a:t>
            </a:r>
          </a:p>
          <a:p>
            <a:pPr>
              <a:lnSpc>
                <a:spcPct val="80000"/>
              </a:lnSpc>
              <a:buFont typeface="Arial" charset="0"/>
              <a:buChar char="•"/>
            </a:pPr>
            <a:r>
              <a:rPr lang="en-US" sz="2800" dirty="0"/>
              <a:t>Add an extra pair of parentheses where an assignment is also used as a condition </a:t>
            </a:r>
          </a:p>
          <a:p>
            <a:pPr>
              <a:lnSpc>
                <a:spcPct val="80000"/>
              </a:lnSpc>
              <a:buFont typeface="Arial" charset="0"/>
              <a:buChar char="•"/>
            </a:pPr>
            <a:r>
              <a:rPr lang="en-US" sz="2800" dirty="0"/>
              <a:t>Remove unreferenced variables </a:t>
            </a:r>
          </a:p>
          <a:p>
            <a:pPr>
              <a:lnSpc>
                <a:spcPct val="80000"/>
              </a:lnSpc>
              <a:buFont typeface="Arial" charset="0"/>
              <a:buChar char="•"/>
            </a:pPr>
            <a:r>
              <a:rPr lang="en-US" sz="2800" dirty="0"/>
              <a:t>Remove all commented code and debugging statements from release and production code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Walkthroughs</a:t>
            </a:r>
          </a:p>
        </p:txBody>
      </p:sp>
      <p:sp>
        <p:nvSpPr>
          <p:cNvPr id="3" name="Content Placeholder 2"/>
          <p:cNvSpPr>
            <a:spLocks noGrp="1"/>
          </p:cNvSpPr>
          <p:nvPr>
            <p:ph idx="1"/>
          </p:nvPr>
        </p:nvSpPr>
        <p:spPr/>
        <p:txBody>
          <a:bodyPr>
            <a:normAutofit lnSpcReduction="10000"/>
          </a:bodyPr>
          <a:lstStyle/>
          <a:p>
            <a:pPr marL="341313" lvl="1" indent="-341313">
              <a:lnSpc>
                <a:spcPct val="90000"/>
              </a:lnSpc>
              <a:buFont typeface="Arial" pitchFamily="34" charset="0"/>
              <a:buChar char="•"/>
              <a:defRPr/>
            </a:pPr>
            <a:r>
              <a:rPr lang="en-US" sz="2400" dirty="0"/>
              <a:t>Understand code is a skill of programmer.</a:t>
            </a:r>
          </a:p>
          <a:p>
            <a:pPr marL="341313" lvl="1" indent="-341313">
              <a:lnSpc>
                <a:spcPct val="90000"/>
              </a:lnSpc>
              <a:buFont typeface="Arial" pitchFamily="34" charset="0"/>
              <a:buChar char="•"/>
              <a:defRPr/>
            </a:pPr>
            <a:r>
              <a:rPr lang="en-US" sz="2400" dirty="0"/>
              <a:t>To understand code, we should know how the code execute.</a:t>
            </a:r>
          </a:p>
          <a:p>
            <a:pPr marL="341313" lvl="1" indent="-341313">
              <a:lnSpc>
                <a:spcPct val="90000"/>
              </a:lnSpc>
              <a:buFont typeface="Arial" pitchFamily="34" charset="0"/>
              <a:buChar char="•"/>
              <a:defRPr/>
            </a:pPr>
            <a:r>
              <a:rPr lang="en-US" sz="2400" dirty="0"/>
              <a:t>To know how the code execute, we should perform each instruction. </a:t>
            </a:r>
          </a:p>
          <a:p>
            <a:pPr>
              <a:buFont typeface="Arial" charset="0"/>
              <a:buChar char="•"/>
            </a:pPr>
            <a:r>
              <a:rPr lang="en-US" dirty="0"/>
              <a:t>A walkthrough is </a:t>
            </a:r>
          </a:p>
          <a:p>
            <a:pPr lvl="1"/>
            <a:r>
              <a:rPr lang="en-US" u="sng" dirty="0"/>
              <a:t>a record of the changes</a:t>
            </a:r>
            <a:r>
              <a:rPr lang="en-US" dirty="0"/>
              <a:t> that occur in the values of </a:t>
            </a:r>
            <a:r>
              <a:rPr lang="en-US" u="sng" dirty="0"/>
              <a:t>program variables</a:t>
            </a:r>
            <a:r>
              <a:rPr lang="en-US" dirty="0"/>
              <a:t> as a program executes and </a:t>
            </a:r>
          </a:p>
          <a:p>
            <a:pPr lvl="1"/>
            <a:r>
              <a:rPr lang="en-US" dirty="0"/>
              <a:t>a listing of the output, if any, produced by the program. </a:t>
            </a:r>
          </a:p>
          <a:p>
            <a:pPr lvl="1">
              <a:buNone/>
            </a:pPr>
            <a:r>
              <a:rPr lang="en-US" sz="2400" b="1" u="sng" dirty="0">
                <a:sym typeface="Wingdings" pitchFamily="2" charset="2"/>
              </a:rPr>
              <a:t>Ways to perform a walkthrough</a:t>
            </a:r>
            <a:endParaRPr lang="en-US" sz="2400" b="1" u="sng" dirty="0"/>
          </a:p>
          <a:p>
            <a:pPr lvl="1">
              <a:lnSpc>
                <a:spcPct val="90000"/>
              </a:lnSpc>
              <a:defRPr/>
            </a:pPr>
            <a:r>
              <a:rPr lang="en-US" sz="2400" dirty="0"/>
              <a:t>Memory Map </a:t>
            </a:r>
            <a:r>
              <a:rPr lang="en-US" sz="2400" dirty="0">
                <a:sym typeface="Wingdings" pitchFamily="2" charset="2"/>
              </a:rPr>
              <a:t> You knew that</a:t>
            </a:r>
            <a:endParaRPr lang="en-US" sz="2400" dirty="0"/>
          </a:p>
          <a:p>
            <a:pPr lvl="1">
              <a:lnSpc>
                <a:spcPct val="90000"/>
              </a:lnSpc>
              <a:defRPr/>
            </a:pPr>
            <a:r>
              <a:rPr lang="en-US" sz="2400" dirty="0"/>
              <a:t>Walkthrough Tables </a:t>
            </a:r>
            <a:r>
              <a:rPr lang="en-US" sz="2400" dirty="0">
                <a:sym typeface="Wingdings" pitchFamily="2" charset="2"/>
              </a:rPr>
              <a:t> A simpler way</a:t>
            </a:r>
            <a:endParaRPr lang="en-US" sz="24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 y="1095988"/>
            <a:ext cx="3276600" cy="416181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Walkthroughs: Demo.</a:t>
            </a:r>
          </a:p>
        </p:txBody>
      </p:sp>
      <p:graphicFrame>
        <p:nvGraphicFramePr>
          <p:cNvPr id="6" name="Table 5"/>
          <p:cNvGraphicFramePr>
            <a:graphicFrameLocks noGrp="1"/>
          </p:cNvGraphicFramePr>
          <p:nvPr/>
        </p:nvGraphicFramePr>
        <p:xfrm>
          <a:off x="5638800" y="1371600"/>
          <a:ext cx="2743200" cy="25958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tblGrid>
              <a:tr h="370840">
                <a:tc>
                  <a:txBody>
                    <a:bodyPr/>
                    <a:lstStyle/>
                    <a:p>
                      <a:r>
                        <a:rPr lang="en-US" dirty="0"/>
                        <a:t>a</a:t>
                      </a:r>
                    </a:p>
                  </a:txBody>
                  <a:tcPr/>
                </a:tc>
                <a:tc>
                  <a:txBody>
                    <a:bodyPr/>
                    <a:lstStyle/>
                    <a:p>
                      <a:r>
                        <a:rPr lang="en-US" dirty="0"/>
                        <a:t>b</a:t>
                      </a:r>
                    </a:p>
                  </a:txBody>
                  <a:tcPr/>
                </a:tc>
                <a:tc>
                  <a:txBody>
                    <a:bodyPr/>
                    <a:lstStyle/>
                    <a:p>
                      <a:r>
                        <a:rPr lang="en-US" dirty="0"/>
                        <a:t>a+b</a:t>
                      </a:r>
                    </a:p>
                  </a:txBody>
                  <a:tcPr/>
                </a:tc>
                <a:tc>
                  <a:txBody>
                    <a:bodyPr/>
                    <a:lstStyle/>
                    <a:p>
                      <a:r>
                        <a:rPr lang="en-US" dirty="0"/>
                        <a:t>c</a:t>
                      </a:r>
                    </a:p>
                  </a:txBody>
                  <a:tcPr/>
                </a:tc>
                <a:extLst>
                  <a:ext uri="{0D108BD9-81ED-4DB2-BD59-A6C34878D82A}">
                    <a16:rowId xmlns:a16="http://schemas.microsoft.com/office/drawing/2014/main" val="10000"/>
                  </a:ext>
                </a:extLst>
              </a:tr>
              <a:tr h="370840">
                <a:tc>
                  <a:txBody>
                    <a:bodyPr/>
                    <a:lstStyle/>
                    <a:p>
                      <a:r>
                        <a:rPr lang="en-US" dirty="0"/>
                        <a:t>5</a:t>
                      </a:r>
                    </a:p>
                  </a:txBody>
                  <a:tcPr/>
                </a:tc>
                <a:tc>
                  <a:txBody>
                    <a:bodyPr/>
                    <a:lstStyle/>
                    <a:p>
                      <a:r>
                        <a:rPr lang="en-US" dirty="0"/>
                        <a:t>2</a:t>
                      </a:r>
                    </a:p>
                  </a:txBody>
                  <a:tcPr/>
                </a:tc>
                <a:tc>
                  <a:txBody>
                    <a:bodyPr/>
                    <a:lstStyle/>
                    <a:p>
                      <a:r>
                        <a:rPr lang="en-US" dirty="0"/>
                        <a:t>7</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6</a:t>
                      </a:r>
                    </a:p>
                  </a:txBody>
                  <a:tcPr/>
                </a:tc>
                <a:tc>
                  <a:txBody>
                    <a:bodyPr/>
                    <a:lstStyle/>
                    <a:p>
                      <a:r>
                        <a:rPr lang="en-US" dirty="0"/>
                        <a:t>4</a:t>
                      </a:r>
                    </a:p>
                  </a:txBody>
                  <a:tcPr/>
                </a:tc>
                <a:tc>
                  <a:txBody>
                    <a:bodyPr/>
                    <a:lstStyle/>
                    <a:p>
                      <a:r>
                        <a:rPr lang="en-US" dirty="0"/>
                        <a:t>10</a:t>
                      </a:r>
                    </a:p>
                  </a:txBody>
                  <a:tcPr/>
                </a:tc>
                <a:tc>
                  <a:txBody>
                    <a:bodyPr/>
                    <a:lstStyle/>
                    <a:p>
                      <a:r>
                        <a:rPr lang="en-US" dirty="0"/>
                        <a:t>9</a:t>
                      </a:r>
                    </a:p>
                  </a:txBody>
                  <a:tcPr/>
                </a:tc>
                <a:extLst>
                  <a:ext uri="{0D108BD9-81ED-4DB2-BD59-A6C34878D82A}">
                    <a16:rowId xmlns:a16="http://schemas.microsoft.com/office/drawing/2014/main" val="10002"/>
                  </a:ext>
                </a:extLst>
              </a:tr>
              <a:tr h="370840">
                <a:tc>
                  <a:txBody>
                    <a:bodyPr/>
                    <a:lstStyle/>
                    <a:p>
                      <a:r>
                        <a:rPr lang="en-US" dirty="0"/>
                        <a:t>7</a:t>
                      </a:r>
                    </a:p>
                  </a:txBody>
                  <a:tcPr/>
                </a:tc>
                <a:tc>
                  <a:txBody>
                    <a:bodyPr/>
                    <a:lstStyle/>
                    <a:p>
                      <a:r>
                        <a:rPr lang="en-US" dirty="0"/>
                        <a:t>6</a:t>
                      </a:r>
                    </a:p>
                  </a:txBody>
                  <a:tcPr/>
                </a:tc>
                <a:tc>
                  <a:txBody>
                    <a:bodyPr/>
                    <a:lstStyle/>
                    <a:p>
                      <a:r>
                        <a:rPr lang="en-US" dirty="0"/>
                        <a:t>13</a:t>
                      </a:r>
                    </a:p>
                  </a:txBody>
                  <a:tcPr/>
                </a:tc>
                <a:tc>
                  <a:txBody>
                    <a:bodyPr/>
                    <a:lstStyle/>
                    <a:p>
                      <a:r>
                        <a:rPr lang="en-US" dirty="0"/>
                        <a:t>17</a:t>
                      </a:r>
                    </a:p>
                  </a:txBody>
                  <a:tcPr/>
                </a:tc>
                <a:extLst>
                  <a:ext uri="{0D108BD9-81ED-4DB2-BD59-A6C34878D82A}">
                    <a16:rowId xmlns:a16="http://schemas.microsoft.com/office/drawing/2014/main" val="10003"/>
                  </a:ext>
                </a:extLst>
              </a:tr>
              <a:tr h="370840">
                <a:tc>
                  <a:txBody>
                    <a:bodyPr/>
                    <a:lstStyle/>
                    <a:p>
                      <a:r>
                        <a:rPr lang="en-US" dirty="0"/>
                        <a:t>8</a:t>
                      </a:r>
                    </a:p>
                  </a:txBody>
                  <a:tcPr/>
                </a:tc>
                <a:tc>
                  <a:txBody>
                    <a:bodyPr/>
                    <a:lstStyle/>
                    <a:p>
                      <a:r>
                        <a:rPr lang="en-US" dirty="0"/>
                        <a:t>8</a:t>
                      </a:r>
                    </a:p>
                  </a:txBody>
                  <a:tcPr/>
                </a:tc>
                <a:tc>
                  <a:txBody>
                    <a:bodyPr/>
                    <a:lstStyle/>
                    <a:p>
                      <a:r>
                        <a:rPr lang="en-US" dirty="0"/>
                        <a:t>18</a:t>
                      </a:r>
                    </a:p>
                  </a:txBody>
                  <a:tcPr/>
                </a:tc>
                <a:tc>
                  <a:txBody>
                    <a:bodyPr/>
                    <a:lstStyle/>
                    <a:p>
                      <a:r>
                        <a:rPr lang="en-US" dirty="0"/>
                        <a:t>25</a:t>
                      </a:r>
                    </a:p>
                  </a:txBody>
                  <a:tcPr/>
                </a:tc>
                <a:extLst>
                  <a:ext uri="{0D108BD9-81ED-4DB2-BD59-A6C34878D82A}">
                    <a16:rowId xmlns:a16="http://schemas.microsoft.com/office/drawing/2014/main" val="10004"/>
                  </a:ext>
                </a:extLst>
              </a:tr>
              <a:tr h="370840">
                <a:tc>
                  <a:txBody>
                    <a:bodyPr/>
                    <a:lstStyle/>
                    <a:p>
                      <a:r>
                        <a:rPr lang="en-US" dirty="0"/>
                        <a:t>9</a:t>
                      </a:r>
                    </a:p>
                  </a:txBody>
                  <a:tcPr/>
                </a:tc>
                <a:tc>
                  <a:txBody>
                    <a:bodyPr/>
                    <a:lstStyle/>
                    <a:p>
                      <a:r>
                        <a:rPr lang="en-US" dirty="0"/>
                        <a:t>10</a:t>
                      </a:r>
                    </a:p>
                  </a:txBody>
                  <a:tcPr/>
                </a:tc>
                <a:tc>
                  <a:txBody>
                    <a:bodyPr/>
                    <a:lstStyle/>
                    <a:p>
                      <a:r>
                        <a:rPr lang="en-US" dirty="0"/>
                        <a:t>19</a:t>
                      </a:r>
                    </a:p>
                  </a:txBody>
                  <a:tcPr/>
                </a:tc>
                <a:tc>
                  <a:txBody>
                    <a:bodyPr/>
                    <a:lstStyle/>
                    <a:p>
                      <a:r>
                        <a:rPr lang="en-US" dirty="0"/>
                        <a:t>33</a:t>
                      </a:r>
                    </a:p>
                  </a:txBody>
                  <a:tcPr/>
                </a:tc>
                <a:extLst>
                  <a:ext uri="{0D108BD9-81ED-4DB2-BD59-A6C34878D82A}">
                    <a16:rowId xmlns:a16="http://schemas.microsoft.com/office/drawing/2014/main" val="10005"/>
                  </a:ext>
                </a:extLst>
              </a:tr>
              <a:tr h="370840">
                <a:tc>
                  <a:txBody>
                    <a:bodyPr/>
                    <a:lstStyle/>
                    <a:p>
                      <a:r>
                        <a:rPr lang="en-US" dirty="0"/>
                        <a:t>10</a:t>
                      </a:r>
                    </a:p>
                  </a:txBody>
                  <a:tcPr/>
                </a:tc>
                <a:tc>
                  <a:txBody>
                    <a:bodyPr/>
                    <a:lstStyle/>
                    <a:p>
                      <a:r>
                        <a:rPr lang="en-US" dirty="0"/>
                        <a:t>12</a:t>
                      </a:r>
                    </a:p>
                  </a:txBody>
                  <a:tcPr/>
                </a:tc>
                <a:tc>
                  <a:txBody>
                    <a:bodyPr/>
                    <a:lstStyle/>
                    <a:p>
                      <a:r>
                        <a:rPr lang="en-US" b="1" dirty="0">
                          <a:solidFill>
                            <a:srgbClr val="FF0000"/>
                          </a:solidFill>
                        </a:rPr>
                        <a:t>22</a:t>
                      </a:r>
                    </a:p>
                  </a:txBody>
                  <a:tcPr/>
                </a:tc>
                <a:tc>
                  <a:txBody>
                    <a:bodyPr/>
                    <a:lstStyle/>
                    <a:p>
                      <a:r>
                        <a:rPr lang="en-US" dirty="0"/>
                        <a:t>41</a:t>
                      </a:r>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5943600" y="4495800"/>
          <a:ext cx="2133600" cy="731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198120">
                <a:tc>
                  <a:txBody>
                    <a:bodyPr/>
                    <a:lstStyle/>
                    <a:p>
                      <a:r>
                        <a:rPr lang="en-US" dirty="0"/>
                        <a:t>Output</a:t>
                      </a:r>
                    </a:p>
                  </a:txBody>
                  <a:tcPr/>
                </a:tc>
                <a:extLst>
                  <a:ext uri="{0D108BD9-81ED-4DB2-BD59-A6C34878D82A}">
                    <a16:rowId xmlns:a16="http://schemas.microsoft.com/office/drawing/2014/main" val="10000"/>
                  </a:ext>
                </a:extLst>
              </a:tr>
              <a:tr h="198120">
                <a:tc>
                  <a:txBody>
                    <a:bodyPr/>
                    <a:lstStyle/>
                    <a:p>
                      <a:r>
                        <a:rPr lang="en-US" dirty="0"/>
                        <a:t>41</a:t>
                      </a:r>
                    </a:p>
                  </a:txBody>
                  <a:tcPr/>
                </a:tc>
                <a:extLst>
                  <a:ext uri="{0D108BD9-81ED-4DB2-BD59-A6C34878D82A}">
                    <a16:rowId xmlns:a16="http://schemas.microsoft.com/office/drawing/2014/main" val="10001"/>
                  </a:ext>
                </a:extLst>
              </a:tr>
            </a:tbl>
          </a:graphicData>
        </a:graphic>
      </p:graphicFrame>
      <p:cxnSp>
        <p:nvCxnSpPr>
          <p:cNvPr id="9" name="Straight Arrow Connector 8"/>
          <p:cNvCxnSpPr/>
          <p:nvPr/>
        </p:nvCxnSpPr>
        <p:spPr>
          <a:xfrm flipV="1">
            <a:off x="3581400" y="19050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3" idx="1"/>
          </p:cNvCxnSpPr>
          <p:nvPr/>
        </p:nvCxnSpPr>
        <p:spPr>
          <a:xfrm>
            <a:off x="2743200" y="2438400"/>
            <a:ext cx="259080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a:off x="5334001" y="2057400"/>
            <a:ext cx="152400" cy="1828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a:off x="5867400" y="1981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9400" y="1981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29400" y="2362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2743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29400" y="2743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3048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29400" y="3048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3600" y="3429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3429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2438400"/>
            <a:ext cx="4267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190CC846-20B3-454D-AF77-DE04E39CF884}" type="slidenum">
              <a:rPr lang="en-US" smtClean="0"/>
              <a:pPr/>
              <a:t>48</a:t>
            </a:fld>
            <a:endParaRPr lang="en-US" dirty="0"/>
          </a:p>
        </p:txBody>
      </p:sp>
      <p:sp>
        <p:nvSpPr>
          <p:cNvPr id="23" name="Footer Placeholder 22"/>
          <p:cNvSpPr>
            <a:spLocks noGrp="1"/>
          </p:cNvSpPr>
          <p:nvPr>
            <p:ph type="ftr" sz="quarter" idx="11"/>
          </p:nvPr>
        </p:nvSpPr>
        <p:spPr/>
        <p:txBody>
          <a:bodyPr/>
          <a:lstStyle/>
          <a:p>
            <a:r>
              <a:rPr lang="en-US" dirty="0"/>
              <a:t>Basic Logics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600200"/>
            <a:ext cx="8229600" cy="2743200"/>
          </a:xfrm>
        </p:spPr>
        <p:txBody>
          <a:bodyPr/>
          <a:lstStyle/>
          <a:p>
            <a:pPr>
              <a:buFont typeface="Wingdings" pitchFamily="2" charset="2"/>
              <a:buNone/>
              <a:defRPr/>
            </a:pPr>
            <a:r>
              <a:rPr lang="en-US" sz="2400" dirty="0">
                <a:latin typeface="Courier New" pitchFamily="49" charset="0"/>
                <a:cs typeface="Courier New" pitchFamily="49" charset="0"/>
              </a:rPr>
              <a:t>int n, i, S=0;</a:t>
            </a:r>
          </a:p>
          <a:p>
            <a:pPr>
              <a:buFont typeface="Wingdings" pitchFamily="2" charset="2"/>
              <a:buNone/>
              <a:defRPr/>
            </a:pPr>
            <a:r>
              <a:rPr lang="en-US" sz="2400" dirty="0">
                <a:latin typeface="Courier New" pitchFamily="49" charset="0"/>
                <a:cs typeface="Courier New" pitchFamily="49" charset="0"/>
              </a:rPr>
              <a:t>scanf(“%d”, &amp;n);</a:t>
            </a:r>
          </a:p>
          <a:p>
            <a:pPr>
              <a:buFont typeface="Wingdings" pitchFamily="2" charset="2"/>
              <a:buNone/>
              <a:defRPr/>
            </a:pPr>
            <a:r>
              <a:rPr lang="en-US" sz="2400" dirty="0">
                <a:latin typeface="Courier New" pitchFamily="49" charset="0"/>
                <a:cs typeface="Courier New" pitchFamily="49" charset="0"/>
              </a:rPr>
              <a:t>for (i=1; i&lt;=n; i+=3)</a:t>
            </a:r>
          </a:p>
          <a:p>
            <a:pPr>
              <a:buFont typeface="Wingdings" pitchFamily="2" charset="2"/>
              <a:buNone/>
              <a:defRPr/>
            </a:pPr>
            <a:r>
              <a:rPr lang="en-US" sz="2400" dirty="0">
                <a:latin typeface="Courier New" pitchFamily="49" charset="0"/>
                <a:cs typeface="Courier New" pitchFamily="49" charset="0"/>
              </a:rPr>
              <a:t>   if (i%2!=0 &amp;&amp; i%3!=0) S+=i;</a:t>
            </a:r>
          </a:p>
          <a:p>
            <a:pPr>
              <a:buFont typeface="Wingdings" pitchFamily="2" charset="2"/>
              <a:buNone/>
              <a:defRPr/>
            </a:pPr>
            <a:r>
              <a:rPr lang="en-US" sz="2400" dirty="0">
                <a:latin typeface="Courier New" pitchFamily="49" charset="0"/>
                <a:cs typeface="Courier New" pitchFamily="49" charset="0"/>
              </a:rPr>
              <a:t>printf(“%d”, S);</a:t>
            </a:r>
          </a:p>
          <a:p>
            <a:pPr>
              <a:buFont typeface="Wingdings" pitchFamily="2" charset="2"/>
              <a:buNone/>
              <a:defRPr/>
            </a:pPr>
            <a:r>
              <a:rPr lang="en-US" sz="2400" b="1" dirty="0">
                <a:latin typeface="Courier New" pitchFamily="49" charset="0"/>
                <a:cs typeface="Courier New" pitchFamily="49" charset="0"/>
              </a:rPr>
              <a:t>What is the output if the input is 15?</a:t>
            </a:r>
          </a:p>
        </p:txBody>
      </p:sp>
      <p:graphicFrame>
        <p:nvGraphicFramePr>
          <p:cNvPr id="4" name="Table 3"/>
          <p:cNvGraphicFramePr>
            <a:graphicFrameLocks noGrp="1"/>
          </p:cNvGraphicFramePr>
          <p:nvPr/>
        </p:nvGraphicFramePr>
        <p:xfrm>
          <a:off x="228600" y="4572000"/>
          <a:ext cx="85344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tblGrid>
              <a:tr h="370840">
                <a:tc>
                  <a:txBody>
                    <a:bodyPr/>
                    <a:lstStyle/>
                    <a:p>
                      <a:r>
                        <a:rPr lang="en-US" dirty="0"/>
                        <a:t>n</a:t>
                      </a:r>
                    </a:p>
                  </a:txBody>
                  <a:tcPr/>
                </a:tc>
                <a:tc>
                  <a:txBody>
                    <a:bodyPr/>
                    <a:lstStyle/>
                    <a:p>
                      <a:r>
                        <a:rPr lang="en-US" dirty="0"/>
                        <a:t>15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i</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10</a:t>
                      </a:r>
                    </a:p>
                  </a:txBody>
                  <a:tcPr/>
                </a:tc>
                <a:tc>
                  <a:txBody>
                    <a:bodyPr/>
                    <a:lstStyle/>
                    <a:p>
                      <a:r>
                        <a:rPr lang="en-US" dirty="0"/>
                        <a:t>13</a:t>
                      </a:r>
                    </a:p>
                  </a:txBody>
                  <a:tcPr/>
                </a:tc>
                <a:tc>
                  <a:txBody>
                    <a:bodyPr/>
                    <a:lstStyle/>
                    <a:p>
                      <a:r>
                        <a:rPr lang="en-US" dirty="0"/>
                        <a:t>16</a:t>
                      </a:r>
                    </a:p>
                  </a:txBody>
                  <a:tcPr/>
                </a:tc>
                <a:extLst>
                  <a:ext uri="{0D108BD9-81ED-4DB2-BD59-A6C34878D82A}">
                    <a16:rowId xmlns:a16="http://schemas.microsoft.com/office/drawing/2014/main" val="10001"/>
                  </a:ext>
                </a:extLst>
              </a:tr>
              <a:tr h="370840">
                <a:tc>
                  <a:txBody>
                    <a:bodyPr/>
                    <a:lstStyle/>
                    <a:p>
                      <a:r>
                        <a:rPr lang="en-US" dirty="0"/>
                        <a:t>S</a:t>
                      </a:r>
                    </a:p>
                  </a:txBody>
                  <a:tcPr/>
                </a:tc>
                <a:tc>
                  <a:txBody>
                    <a:bodyPr/>
                    <a:lstStyle/>
                    <a:p>
                      <a:r>
                        <a:rPr lang="en-US" dirty="0"/>
                        <a:t>0+1</a:t>
                      </a:r>
                      <a:r>
                        <a:rPr lang="en-US" baseline="0" dirty="0"/>
                        <a:t> </a:t>
                      </a:r>
                      <a:r>
                        <a:rPr lang="en-US" baseline="0" dirty="0">
                          <a:sym typeface="Wingdings" pitchFamily="2" charset="2"/>
                        </a:rPr>
                        <a:t></a:t>
                      </a:r>
                      <a:r>
                        <a:rPr lang="en-US" dirty="0"/>
                        <a:t> 1</a:t>
                      </a:r>
                    </a:p>
                  </a:txBody>
                  <a:tcPr/>
                </a:tc>
                <a:tc>
                  <a:txBody>
                    <a:bodyPr/>
                    <a:lstStyle/>
                    <a:p>
                      <a:endParaRPr lang="en-US" dirty="0"/>
                    </a:p>
                  </a:txBody>
                  <a:tcPr/>
                </a:tc>
                <a:tc>
                  <a:txBody>
                    <a:bodyPr/>
                    <a:lstStyle/>
                    <a:p>
                      <a:r>
                        <a:rPr lang="en-US" dirty="0"/>
                        <a:t>1+7 </a:t>
                      </a:r>
                      <a:r>
                        <a:rPr lang="en-US" dirty="0">
                          <a:sym typeface="Wingdings" pitchFamily="2" charset="2"/>
                        </a:rPr>
                        <a:t> 8</a:t>
                      </a:r>
                      <a:endParaRPr lang="en-US" dirty="0"/>
                    </a:p>
                  </a:txBody>
                  <a:tcPr/>
                </a:tc>
                <a:tc>
                  <a:txBody>
                    <a:bodyPr/>
                    <a:lstStyle/>
                    <a:p>
                      <a:endParaRPr lang="en-US" dirty="0"/>
                    </a:p>
                  </a:txBody>
                  <a:tcPr/>
                </a:tc>
                <a:tc>
                  <a:txBody>
                    <a:bodyPr/>
                    <a:lstStyle/>
                    <a:p>
                      <a:r>
                        <a:rPr lang="en-US" dirty="0"/>
                        <a:t>8+13</a:t>
                      </a:r>
                      <a:r>
                        <a:rPr lang="en-US" dirty="0">
                          <a:sym typeface="Wingdings" pitchFamily="2" charset="2"/>
                        </a:rPr>
                        <a:t>21</a:t>
                      </a:r>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038600" y="5791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S=21</a:t>
            </a:r>
          </a:p>
        </p:txBody>
      </p:sp>
      <p:cxnSp>
        <p:nvCxnSpPr>
          <p:cNvPr id="9" name="Straight Arrow Connector 8"/>
          <p:cNvCxnSpPr/>
          <p:nvPr/>
        </p:nvCxnSpPr>
        <p:spPr>
          <a:xfrm rot="5400000">
            <a:off x="1524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Logic Constructs</a:t>
            </a:r>
          </a:p>
        </p:txBody>
      </p:sp>
      <p:sp>
        <p:nvSpPr>
          <p:cNvPr id="3" name="Content Placeholder 2"/>
          <p:cNvSpPr>
            <a:spLocks noGrp="1"/>
          </p:cNvSpPr>
          <p:nvPr>
            <p:ph idx="1"/>
          </p:nvPr>
        </p:nvSpPr>
        <p:spPr/>
        <p:txBody>
          <a:bodyPr>
            <a:normAutofit/>
          </a:bodyPr>
          <a:lstStyle/>
          <a:p>
            <a:pPr marL="0" lvl="1" indent="0" algn="ctr">
              <a:lnSpc>
                <a:spcPct val="90000"/>
              </a:lnSpc>
              <a:buNone/>
            </a:pPr>
            <a:r>
              <a:rPr lang="en-US" dirty="0">
                <a:solidFill>
                  <a:srgbClr val="0000FF"/>
                </a:solidFill>
              </a:rPr>
              <a:t>Logic constructs: Expressions enable us to write programs that </a:t>
            </a:r>
            <a:r>
              <a:rPr lang="en-US" u="sng" dirty="0">
                <a:solidFill>
                  <a:srgbClr val="0000FF"/>
                </a:solidFill>
              </a:rPr>
              <a:t>perform calculations and execute statements</a:t>
            </a:r>
            <a:r>
              <a:rPr lang="en-US" dirty="0">
                <a:solidFill>
                  <a:srgbClr val="0000FF"/>
                </a:solidFill>
              </a:rPr>
              <a:t> in a </a:t>
            </a:r>
            <a:r>
              <a:rPr lang="en-US" u="sng" dirty="0">
                <a:solidFill>
                  <a:srgbClr val="0000FF"/>
                </a:solidFill>
              </a:rPr>
              <a:t>sequential</a:t>
            </a:r>
            <a:r>
              <a:rPr lang="en-US" dirty="0">
                <a:solidFill>
                  <a:srgbClr val="0000FF"/>
                </a:solidFill>
              </a:rPr>
              <a:t> order. </a:t>
            </a:r>
          </a:p>
          <a:p>
            <a:pPr marL="0" lvl="1" indent="0">
              <a:lnSpc>
                <a:spcPct val="90000"/>
              </a:lnSpc>
              <a:buNone/>
            </a:pPr>
            <a:endParaRPr lang="en-US" dirty="0"/>
          </a:p>
          <a:p>
            <a:pPr lvl="1">
              <a:lnSpc>
                <a:spcPct val="90000"/>
              </a:lnSpc>
            </a:pPr>
            <a:r>
              <a:rPr lang="en-US" dirty="0"/>
              <a:t>Structured Programming</a:t>
            </a:r>
          </a:p>
          <a:p>
            <a:pPr lvl="1">
              <a:lnSpc>
                <a:spcPct val="90000"/>
              </a:lnSpc>
            </a:pPr>
            <a:r>
              <a:rPr lang="en-US" dirty="0"/>
              <a:t>Logic constructs:</a:t>
            </a:r>
          </a:p>
          <a:p>
            <a:pPr lvl="2">
              <a:lnSpc>
                <a:spcPct val="90000"/>
              </a:lnSpc>
            </a:pPr>
            <a:r>
              <a:rPr lang="en-US" dirty="0"/>
              <a:t>Sequence constructs</a:t>
            </a:r>
          </a:p>
          <a:p>
            <a:pPr lvl="2">
              <a:lnSpc>
                <a:spcPct val="90000"/>
              </a:lnSpc>
            </a:pPr>
            <a:r>
              <a:rPr lang="en-US" dirty="0"/>
              <a:t>Selection constructs (1/2, 1/n)</a:t>
            </a:r>
          </a:p>
          <a:p>
            <a:pPr lvl="2">
              <a:lnSpc>
                <a:spcPct val="90000"/>
              </a:lnSpc>
            </a:pPr>
            <a:r>
              <a:rPr lang="en-US" dirty="0"/>
              <a:t>Iteration constructs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295400"/>
            <a:ext cx="8229600" cy="2209800"/>
          </a:xfrm>
          <a:ln>
            <a:solidFill>
              <a:srgbClr val="FF0000"/>
            </a:solidFill>
          </a:ln>
        </p:spPr>
        <p:txBody>
          <a:bodyPr>
            <a:normAutofit lnSpcReduction="10000"/>
          </a:bodyPr>
          <a:lstStyle/>
          <a:p>
            <a:pPr>
              <a:buFont typeface="Wingdings" pitchFamily="2" charset="2"/>
              <a:buNone/>
              <a:defRPr/>
            </a:pPr>
            <a:r>
              <a:rPr lang="en-US" sz="2400" dirty="0">
                <a:latin typeface="Courier New" pitchFamily="49" charset="0"/>
                <a:cs typeface="Courier New" pitchFamily="49" charset="0"/>
              </a:rPr>
              <a:t>int m,n, i, S=0;</a:t>
            </a:r>
          </a:p>
          <a:p>
            <a:pPr>
              <a:buFont typeface="Wingdings" pitchFamily="2" charset="2"/>
              <a:buNone/>
              <a:defRPr/>
            </a:pPr>
            <a:r>
              <a:rPr lang="en-US" sz="2400" dirty="0">
                <a:latin typeface="Courier New" pitchFamily="49" charset="0"/>
                <a:cs typeface="Courier New" pitchFamily="49" charset="0"/>
              </a:rPr>
              <a:t>scanf(“%d%d”, &amp;n, &amp;m);</a:t>
            </a:r>
          </a:p>
          <a:p>
            <a:pPr>
              <a:buFont typeface="Wingdings" pitchFamily="2" charset="2"/>
              <a:buNone/>
              <a:defRPr/>
            </a:pPr>
            <a:r>
              <a:rPr lang="en-US" sz="2400" dirty="0">
                <a:latin typeface="Courier New" pitchFamily="49" charset="0"/>
                <a:cs typeface="Courier New" pitchFamily="49" charset="0"/>
              </a:rPr>
              <a:t>for (i=m; i&lt;=n; i++) S+=i;</a:t>
            </a:r>
          </a:p>
          <a:p>
            <a:pPr>
              <a:buFont typeface="Wingdings" pitchFamily="2" charset="2"/>
              <a:buNone/>
              <a:defRPr/>
            </a:pPr>
            <a:r>
              <a:rPr lang="en-US" sz="2400" dirty="0">
                <a:latin typeface="Courier New" pitchFamily="49" charset="0"/>
                <a:cs typeface="Courier New" pitchFamily="49" charset="0"/>
              </a:rPr>
              <a:t>printf(“%d”, S); </a:t>
            </a:r>
            <a:r>
              <a:rPr lang="en-US" sz="2400" dirty="0">
                <a:solidFill>
                  <a:srgbClr val="FF0000"/>
                </a:solidFill>
                <a:highlight>
                  <a:srgbClr val="FFFF00"/>
                </a:highlight>
                <a:latin typeface="Courier New" pitchFamily="49" charset="0"/>
                <a:cs typeface="Courier New" pitchFamily="49" charset="0"/>
              </a:rPr>
              <a:t> S=0</a:t>
            </a:r>
          </a:p>
          <a:p>
            <a:pPr>
              <a:buFont typeface="Wingdings" pitchFamily="2" charset="2"/>
              <a:buNone/>
              <a:defRPr/>
            </a:pPr>
            <a:r>
              <a:rPr lang="en-US" sz="2400" b="1" dirty="0">
                <a:latin typeface="Courier New" pitchFamily="49" charset="0"/>
                <a:cs typeface="Courier New" pitchFamily="49" charset="0"/>
              </a:rPr>
              <a:t>What is the output if the input are 8 12?</a:t>
            </a:r>
          </a:p>
        </p:txBody>
      </p:sp>
      <p:sp>
        <p:nvSpPr>
          <p:cNvPr id="4" name="Content Placeholder 2"/>
          <p:cNvSpPr txBox="1">
            <a:spLocks/>
          </p:cNvSpPr>
          <p:nvPr/>
        </p:nvSpPr>
        <p:spPr bwMode="auto">
          <a:xfrm>
            <a:off x="457200" y="3657600"/>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 m,n, i,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scanf(“%da%d”,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(i=m; i&lt;=n; i++) S+=i;</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5" name="Table 4"/>
          <p:cNvGraphicFramePr>
            <a:graphicFrameLocks noGrp="1"/>
          </p:cNvGraphicFramePr>
          <p:nvPr/>
        </p:nvGraphicFramePr>
        <p:xfrm>
          <a:off x="5486400" y="3505200"/>
          <a:ext cx="2971800" cy="2246129"/>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26028">
                <a:tc>
                  <a:txBody>
                    <a:bodyPr/>
                    <a:lstStyle/>
                    <a:p>
                      <a:r>
                        <a:rPr lang="en-US" dirty="0"/>
                        <a:t>Modify</a:t>
                      </a:r>
                    </a:p>
                  </a:txBody>
                  <a:tcPr/>
                </a:tc>
                <a:tc>
                  <a:txBody>
                    <a:bodyPr/>
                    <a:lstStyle/>
                    <a:p>
                      <a:r>
                        <a:rPr lang="en-US" dirty="0"/>
                        <a:t>Input</a:t>
                      </a:r>
                    </a:p>
                  </a:txBody>
                  <a:tcPr/>
                </a:tc>
                <a:extLst>
                  <a:ext uri="{0D108BD9-81ED-4DB2-BD59-A6C34878D82A}">
                    <a16:rowId xmlns:a16="http://schemas.microsoft.com/office/drawing/2014/main" val="10000"/>
                  </a:ext>
                </a:extLst>
              </a:tr>
              <a:tr h="326028">
                <a:tc>
                  <a:txBody>
                    <a:bodyPr/>
                    <a:lstStyle/>
                    <a:p>
                      <a:r>
                        <a:rPr lang="en-US" dirty="0">
                          <a:latin typeface="Courier New" pitchFamily="49" charset="0"/>
                          <a:cs typeface="Courier New" pitchFamily="49" charset="0"/>
                        </a:rPr>
                        <a:t>“%d %d”</a:t>
                      </a:r>
                    </a:p>
                  </a:txBody>
                  <a:tcPr/>
                </a:tc>
                <a:tc>
                  <a:txBody>
                    <a:bodyPr/>
                    <a:lstStyle/>
                    <a:p>
                      <a:r>
                        <a:rPr lang="en-US" dirty="0">
                          <a:latin typeface="Courier New" pitchFamily="49" charset="0"/>
                          <a:cs typeface="Courier New" pitchFamily="49" charset="0"/>
                        </a:rPr>
                        <a:t>12 8</a:t>
                      </a:r>
                    </a:p>
                  </a:txBody>
                  <a:tcPr/>
                </a:tc>
                <a:extLst>
                  <a:ext uri="{0D108BD9-81ED-4DB2-BD59-A6C34878D82A}">
                    <a16:rowId xmlns:a16="http://schemas.microsoft.com/office/drawing/2014/main" val="10001"/>
                  </a:ext>
                </a:extLst>
              </a:tr>
              <a:tr h="326028">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12 8</a:t>
                      </a:r>
                    </a:p>
                  </a:txBody>
                  <a:tcPr/>
                </a:tc>
                <a:extLst>
                  <a:ext uri="{0D108BD9-81ED-4DB2-BD59-A6C34878D82A}">
                    <a16:rowId xmlns:a16="http://schemas.microsoft.com/office/drawing/2014/main" val="10002"/>
                  </a:ext>
                </a:extLst>
              </a:tr>
              <a:tr h="570548">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a:t>
                      </a:r>
                    </a:p>
                    <a:p>
                      <a:r>
                        <a:rPr lang="en-US" dirty="0">
                          <a:latin typeface="Courier New" pitchFamily="49" charset="0"/>
                          <a:cs typeface="Courier New" pitchFamily="49" charset="0"/>
                        </a:rPr>
                        <a:t>8</a:t>
                      </a:r>
                    </a:p>
                  </a:txBody>
                  <a:tcPr/>
                </a:tc>
                <a:extLst>
                  <a:ext uri="{0D108BD9-81ED-4DB2-BD59-A6C34878D82A}">
                    <a16:rowId xmlns:a16="http://schemas.microsoft.com/office/drawing/2014/main" val="10003"/>
                  </a:ext>
                </a:extLst>
              </a:tr>
              <a:tr h="508769">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12-8</a:t>
                      </a: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066800"/>
            <a:ext cx="8229600" cy="5257800"/>
          </a:xfrm>
          <a:ln>
            <a:solidFill>
              <a:srgbClr val="FF0000"/>
            </a:solidFill>
          </a:ln>
        </p:spPr>
        <p:txBody>
          <a:bodyPr>
            <a:normAutofit lnSpcReduction="10000"/>
          </a:bodyPr>
          <a:lstStyle/>
          <a:p>
            <a:pPr>
              <a:buFont typeface="Wingdings" pitchFamily="2" charset="2"/>
              <a:buNone/>
              <a:defRPr/>
            </a:pPr>
            <a:r>
              <a:rPr lang="en-US" sz="2400" b="1" u="sng" dirty="0">
                <a:latin typeface="Courier New" pitchFamily="49" charset="0"/>
                <a:cs typeface="Courier New" pitchFamily="49" charset="0"/>
              </a:rPr>
              <a:t>Study the following code:</a:t>
            </a:r>
          </a:p>
          <a:p>
            <a:pPr>
              <a:buFont typeface="Wingdings" pitchFamily="2" charset="2"/>
              <a:buNone/>
              <a:defRPr/>
            </a:pPr>
            <a:r>
              <a:rPr lang="en-US" sz="2400" dirty="0">
                <a:latin typeface="Courier New" pitchFamily="49" charset="0"/>
                <a:cs typeface="Courier New" pitchFamily="49" charset="0"/>
              </a:rPr>
              <a:t>int n=15;</a:t>
            </a:r>
          </a:p>
          <a:p>
            <a:pPr>
              <a:buFont typeface="Wingdings" pitchFamily="2" charset="2"/>
              <a:buNone/>
              <a:defRPr/>
            </a:pPr>
            <a:r>
              <a:rPr lang="en-US" sz="2400" dirty="0">
                <a:latin typeface="Courier New" pitchFamily="49" charset="0"/>
                <a:cs typeface="Courier New" pitchFamily="49" charset="0"/>
              </a:rPr>
              <a:t>int S=0;</a:t>
            </a:r>
          </a:p>
          <a:p>
            <a:pPr>
              <a:buFont typeface="Wingdings" pitchFamily="2" charset="2"/>
              <a:buNone/>
              <a:defRPr/>
            </a:pPr>
            <a:r>
              <a:rPr lang="en-US" sz="2400" dirty="0">
                <a:latin typeface="Courier New" pitchFamily="49" charset="0"/>
                <a:cs typeface="Courier New" pitchFamily="49" charset="0"/>
              </a:rPr>
              <a:t>i=1;</a:t>
            </a:r>
          </a:p>
          <a:p>
            <a:pPr>
              <a:buFont typeface="Wingdings" pitchFamily="2" charset="2"/>
              <a:buNone/>
              <a:defRPr/>
            </a:pPr>
            <a:r>
              <a:rPr lang="en-US" sz="2400" dirty="0">
                <a:latin typeface="Courier New" pitchFamily="49" charset="0"/>
                <a:cs typeface="Courier New" pitchFamily="49" charset="0"/>
              </a:rPr>
              <a:t>while (i&lt;2*n)</a:t>
            </a:r>
          </a:p>
          <a:p>
            <a:pPr>
              <a:buFont typeface="Wingdings" pitchFamily="2" charset="2"/>
              <a:buNone/>
              <a:defRPr/>
            </a:pPr>
            <a:r>
              <a:rPr lang="en-US" sz="2400" dirty="0">
                <a:latin typeface="Courier New" pitchFamily="49" charset="0"/>
                <a:cs typeface="Courier New" pitchFamily="49" charset="0"/>
              </a:rPr>
              <a:t>{  S+= i;</a:t>
            </a:r>
          </a:p>
          <a:p>
            <a:pPr>
              <a:buFont typeface="Wingdings" pitchFamily="2" charset="2"/>
              <a:buNone/>
              <a:defRPr/>
            </a:pPr>
            <a:r>
              <a:rPr lang="en-US" sz="2400" dirty="0">
                <a:latin typeface="Courier New" pitchFamily="49" charset="0"/>
                <a:cs typeface="Courier New" pitchFamily="49" charset="0"/>
              </a:rPr>
              <a:t>   i*=4;</a:t>
            </a:r>
          </a:p>
          <a:p>
            <a:pPr>
              <a:buFont typeface="Wingdings" pitchFamily="2" charset="2"/>
              <a:buNone/>
              <a:defRPr/>
            </a:pPr>
            <a:r>
              <a:rPr lang="en-US" sz="2400" dirty="0">
                <a:latin typeface="Courier New" pitchFamily="49" charset="0"/>
                <a:cs typeface="Courier New" pitchFamily="49" charset="0"/>
              </a:rPr>
              <a:t>}</a:t>
            </a:r>
          </a:p>
          <a:p>
            <a:pPr>
              <a:buFont typeface="Wingdings" pitchFamily="2" charset="2"/>
              <a:buNone/>
              <a:defRPr/>
            </a:pPr>
            <a:r>
              <a:rPr lang="en-US" sz="2400" b="1" dirty="0">
                <a:latin typeface="Courier New" pitchFamily="49" charset="0"/>
                <a:cs typeface="Courier New" pitchFamily="49" charset="0"/>
              </a:rPr>
              <a:t>Give your opinion.</a:t>
            </a:r>
          </a:p>
          <a:p>
            <a:pPr marL="457200" indent="-457200">
              <a:buFont typeface="Wingdings" pitchFamily="2" charset="2"/>
              <a:buAutoNum type="alphaLcParenR"/>
              <a:defRPr/>
            </a:pPr>
            <a:r>
              <a:rPr lang="en-US" sz="2400" b="1" dirty="0">
                <a:latin typeface="Courier New" pitchFamily="49" charset="0"/>
                <a:cs typeface="Courier New" pitchFamily="49" charset="0"/>
              </a:rPr>
              <a:t>S=21</a:t>
            </a:r>
          </a:p>
          <a:p>
            <a:pPr marL="457200" indent="-457200">
              <a:buFont typeface="Wingdings" pitchFamily="2" charset="2"/>
              <a:buAutoNum type="alphaLcParenR"/>
              <a:defRPr/>
            </a:pPr>
            <a:r>
              <a:rPr lang="en-US" sz="2400" b="1" dirty="0">
                <a:latin typeface="Courier New" pitchFamily="49" charset="0"/>
                <a:cs typeface="Courier New" pitchFamily="49" charset="0"/>
              </a:rPr>
              <a:t>S= 85</a:t>
            </a:r>
          </a:p>
          <a:p>
            <a:pPr marL="457200" indent="-457200">
              <a:buFont typeface="Wingdings" pitchFamily="2" charset="2"/>
              <a:buAutoNum type="alphaLcParenR"/>
              <a:defRPr/>
            </a:pPr>
            <a:r>
              <a:rPr lang="en-US" sz="2400" b="1" dirty="0">
                <a:latin typeface="Courier New" pitchFamily="49" charset="0"/>
                <a:cs typeface="Courier New" pitchFamily="49" charset="0"/>
              </a:rPr>
              <a:t>A syntax error</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600200"/>
            <a:ext cx="1143000" cy="4525963"/>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i= 1</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2</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3</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4</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5</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6</a:t>
            </a:r>
          </a:p>
        </p:txBody>
      </p:sp>
      <p:sp>
        <p:nvSpPr>
          <p:cNvPr id="2" name="Title 1"/>
          <p:cNvSpPr>
            <a:spLocks noGrp="1"/>
          </p:cNvSpPr>
          <p:nvPr>
            <p:ph type="title"/>
          </p:nvPr>
        </p:nvSpPr>
        <p:spPr/>
        <p:txBody>
          <a:bodyPr/>
          <a:lstStyle/>
          <a:p>
            <a:r>
              <a:rPr lang="en-US" dirty="0"/>
              <a:t>Extra Demo: Print star characters</a:t>
            </a:r>
          </a:p>
        </p:txBody>
      </p:sp>
      <p:sp>
        <p:nvSpPr>
          <p:cNvPr id="5" name="Content Placeholder 2"/>
          <p:cNvSpPr txBox="1">
            <a:spLocks/>
          </p:cNvSpPr>
          <p:nvPr/>
        </p:nvSpPr>
        <p:spPr bwMode="auto">
          <a:xfrm>
            <a:off x="2514600" y="1646238"/>
            <a:ext cx="3200400" cy="4525962"/>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Print out 1*,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2*,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3*,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4*,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5*,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6*, “\n”</a:t>
            </a:r>
          </a:p>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p:txBody>
      </p:sp>
      <p:sp>
        <p:nvSpPr>
          <p:cNvPr id="6" name="Rectangle 5"/>
          <p:cNvSpPr/>
          <p:nvPr/>
        </p:nvSpPr>
        <p:spPr>
          <a:xfrm>
            <a:off x="3962400" y="1676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a:t>
            </a:r>
          </a:p>
        </p:txBody>
      </p:sp>
      <p:sp>
        <p:nvSpPr>
          <p:cNvPr id="7" name="Rectangle 6"/>
          <p:cNvSpPr/>
          <p:nvPr/>
        </p:nvSpPr>
        <p:spPr>
          <a:xfrm>
            <a:off x="5791200" y="2590800"/>
            <a:ext cx="3276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Accept N;</a:t>
            </a:r>
          </a:p>
          <a:p>
            <a:pPr>
              <a:defRPr/>
            </a:pPr>
            <a:r>
              <a:rPr lang="en-US" dirty="0"/>
              <a:t>for ( i=1; i&lt;=N; i++)</a:t>
            </a:r>
          </a:p>
          <a:p>
            <a:pPr>
              <a:defRPr/>
            </a:pPr>
            <a:r>
              <a:rPr lang="en-US" dirty="0"/>
              <a:t>{   for (j=1; j&lt;=i; j++) printf(“*”);</a:t>
            </a:r>
          </a:p>
          <a:p>
            <a:pPr>
              <a:defRPr/>
            </a:pPr>
            <a:r>
              <a:rPr lang="en-US" dirty="0"/>
              <a:t>     printf (“\n”);</a:t>
            </a:r>
          </a:p>
          <a:p>
            <a:pPr>
              <a:defRPr/>
            </a:pPr>
            <a:r>
              <a:rPr lang="en-US" dirty="0"/>
              <a:t>}</a:t>
            </a:r>
          </a:p>
        </p:txBody>
      </p:sp>
      <p:sp>
        <p:nvSpPr>
          <p:cNvPr id="3" name="Content Placeholder 2"/>
          <p:cNvSpPr>
            <a:spLocks noGrp="1"/>
          </p:cNvSpPr>
          <p:nvPr>
            <p:ph idx="1"/>
          </p:nvPr>
        </p:nvSpPr>
        <p:spPr>
          <a:xfrm>
            <a:off x="914400" y="1676400"/>
            <a:ext cx="1600200" cy="4525963"/>
          </a:xfrm>
        </p:spPr>
        <p:txBody>
          <a:bodyPr>
            <a:normAutofit/>
          </a:bodyPr>
          <a:lstStyle/>
          <a:p>
            <a:pPr>
              <a:buFont typeface="Wingdings" pitchFamily="2" charset="2"/>
              <a:buNone/>
              <a:defRPr/>
            </a:pPr>
            <a:r>
              <a:rPr lang="en-US" dirty="0"/>
              <a:t>N=6</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marL="0" indent="0">
              <a:buFont typeface="Wingdings" pitchFamily="2" charset="2"/>
              <a:buNone/>
              <a:defRPr/>
            </a:pPr>
            <a:r>
              <a:rPr lang="en-US" dirty="0"/>
              <a:t>******</a:t>
            </a:r>
          </a:p>
        </p:txBody>
      </p:sp>
      <p:sp>
        <p:nvSpPr>
          <p:cNvPr id="8" name="Slide Number Placeholder 7"/>
          <p:cNvSpPr>
            <a:spLocks noGrp="1"/>
          </p:cNvSpPr>
          <p:nvPr>
            <p:ph type="sldNum" sz="quarter" idx="12"/>
          </p:nvPr>
        </p:nvSpPr>
        <p:spPr/>
        <p:txBody>
          <a:bodyPr/>
          <a:lstStyle/>
          <a:p>
            <a:fld id="{190CC846-20B3-454D-AF77-DE04E39CF884}" type="slidenum">
              <a:rPr lang="en-US" smtClean="0"/>
              <a:pPr/>
              <a:t>52</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Demo: Multiplication Table</a:t>
            </a:r>
          </a:p>
        </p:txBody>
      </p:sp>
      <p:sp>
        <p:nvSpPr>
          <p:cNvPr id="3" name="Content Placeholder 2"/>
          <p:cNvSpPr>
            <a:spLocks noGrp="1"/>
          </p:cNvSpPr>
          <p:nvPr>
            <p:ph idx="1"/>
          </p:nvPr>
        </p:nvSpPr>
        <p:spPr>
          <a:xfrm>
            <a:off x="1676400" y="1371600"/>
            <a:ext cx="2057400" cy="4525963"/>
          </a:xfrm>
        </p:spPr>
        <p:txBody>
          <a:bodyPr>
            <a:normAutofit lnSpcReduction="10000"/>
          </a:bodyPr>
          <a:lstStyle/>
          <a:p>
            <a:pPr>
              <a:buFont typeface="Wingdings" pitchFamily="2" charset="2"/>
              <a:buNone/>
              <a:defRPr/>
            </a:pPr>
            <a:r>
              <a:rPr lang="en-US" sz="2400" dirty="0">
                <a:latin typeface="Courier New" pitchFamily="49" charset="0"/>
                <a:cs typeface="Courier New" pitchFamily="49" charset="0"/>
              </a:rPr>
              <a:t>N=5</a:t>
            </a:r>
          </a:p>
          <a:p>
            <a:pPr>
              <a:buFont typeface="Wingdings" pitchFamily="2" charset="2"/>
              <a:buNone/>
              <a:defRPr/>
            </a:pPr>
            <a:r>
              <a:rPr lang="en-US" sz="2400" dirty="0">
                <a:latin typeface="Courier New" pitchFamily="49" charset="0"/>
                <a:cs typeface="Courier New" pitchFamily="49" charset="0"/>
              </a:rPr>
              <a:t>5x 1= 5       </a:t>
            </a:r>
          </a:p>
          <a:p>
            <a:pPr>
              <a:buFont typeface="Wingdings" pitchFamily="2" charset="2"/>
              <a:buNone/>
              <a:defRPr/>
            </a:pPr>
            <a:r>
              <a:rPr lang="en-US" sz="2400" dirty="0">
                <a:latin typeface="Courier New" pitchFamily="49" charset="0"/>
                <a:cs typeface="Courier New" pitchFamily="49" charset="0"/>
              </a:rPr>
              <a:t>5x 2=10</a:t>
            </a:r>
          </a:p>
          <a:p>
            <a:pPr>
              <a:buFont typeface="Wingdings" pitchFamily="2" charset="2"/>
              <a:buNone/>
              <a:defRPr/>
            </a:pPr>
            <a:r>
              <a:rPr lang="en-US" sz="2400" dirty="0">
                <a:latin typeface="Courier New" pitchFamily="49" charset="0"/>
                <a:cs typeface="Courier New" pitchFamily="49" charset="0"/>
              </a:rPr>
              <a:t>5x 3=15</a:t>
            </a:r>
          </a:p>
          <a:p>
            <a:pPr>
              <a:buFont typeface="Wingdings" pitchFamily="2" charset="2"/>
              <a:buNone/>
              <a:defRPr/>
            </a:pPr>
            <a:r>
              <a:rPr lang="en-US" sz="2400" dirty="0">
                <a:latin typeface="Courier New" pitchFamily="49" charset="0"/>
                <a:cs typeface="Courier New" pitchFamily="49" charset="0"/>
              </a:rPr>
              <a:t>5x 4=20</a:t>
            </a:r>
          </a:p>
          <a:p>
            <a:pPr>
              <a:buFont typeface="Wingdings" pitchFamily="2" charset="2"/>
              <a:buNone/>
              <a:defRPr/>
            </a:pPr>
            <a:r>
              <a:rPr lang="en-US" sz="2400" dirty="0">
                <a:latin typeface="Courier New" pitchFamily="49" charset="0"/>
                <a:cs typeface="Courier New" pitchFamily="49" charset="0"/>
              </a:rPr>
              <a:t>5x 5=25</a:t>
            </a:r>
          </a:p>
          <a:p>
            <a:pPr>
              <a:buFont typeface="Wingdings" pitchFamily="2" charset="2"/>
              <a:buNone/>
              <a:defRPr/>
            </a:pPr>
            <a:r>
              <a:rPr lang="en-US" sz="2400" dirty="0">
                <a:latin typeface="Courier New" pitchFamily="49" charset="0"/>
                <a:cs typeface="Courier New" pitchFamily="49" charset="0"/>
              </a:rPr>
              <a:t>5x 6=30</a:t>
            </a:r>
          </a:p>
          <a:p>
            <a:pPr>
              <a:buFont typeface="Wingdings" pitchFamily="2" charset="2"/>
              <a:buNone/>
              <a:defRPr/>
            </a:pPr>
            <a:r>
              <a:rPr lang="en-US" sz="2400" dirty="0">
                <a:latin typeface="Courier New" pitchFamily="49" charset="0"/>
                <a:cs typeface="Courier New" pitchFamily="49" charset="0"/>
              </a:rPr>
              <a:t>5x 7=37</a:t>
            </a:r>
          </a:p>
          <a:p>
            <a:pPr>
              <a:buFont typeface="Wingdings" pitchFamily="2" charset="2"/>
              <a:buNone/>
              <a:defRPr/>
            </a:pPr>
            <a:r>
              <a:rPr lang="en-US" sz="2400" dirty="0">
                <a:latin typeface="Courier New" pitchFamily="49" charset="0"/>
                <a:cs typeface="Courier New" pitchFamily="49" charset="0"/>
              </a:rPr>
              <a:t>5x 8=40</a:t>
            </a:r>
          </a:p>
          <a:p>
            <a:pPr>
              <a:buFont typeface="Wingdings" pitchFamily="2" charset="2"/>
              <a:buNone/>
              <a:defRPr/>
            </a:pPr>
            <a:r>
              <a:rPr lang="en-US" sz="2400" dirty="0">
                <a:latin typeface="Courier New" pitchFamily="49" charset="0"/>
                <a:cs typeface="Courier New" pitchFamily="49" charset="0"/>
              </a:rPr>
              <a:t>5x 9=45</a:t>
            </a:r>
          </a:p>
          <a:p>
            <a:pPr>
              <a:buFont typeface="Wingdings" pitchFamily="2" charset="2"/>
              <a:buNone/>
              <a:defRPr/>
            </a:pPr>
            <a:r>
              <a:rPr lang="en-US" sz="2400" dirty="0">
                <a:latin typeface="Courier New" pitchFamily="49" charset="0"/>
                <a:cs typeface="Courier New" pitchFamily="49" charset="0"/>
              </a:rPr>
              <a:t>5x10=50</a:t>
            </a:r>
          </a:p>
          <a:p>
            <a:pPr>
              <a:buFont typeface="Wingdings" pitchFamily="2" charset="2"/>
              <a:buNone/>
              <a:defRPr/>
            </a:pPr>
            <a:endParaRPr lang="en-US" sz="2400" dirty="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p:txBody>
      </p:sp>
      <p:sp>
        <p:nvSpPr>
          <p:cNvPr id="4" name="Rectangle 3"/>
          <p:cNvSpPr/>
          <p:nvPr/>
        </p:nvSpPr>
        <p:spPr>
          <a:xfrm>
            <a:off x="4038600" y="2819400"/>
            <a:ext cx="434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Accept n;</a:t>
            </a:r>
          </a:p>
          <a:p>
            <a:pPr>
              <a:defRPr/>
            </a:pPr>
            <a:r>
              <a:rPr lang="en-US" sz="2000" dirty="0"/>
              <a:t>for ( i=1; i&lt;=10; i++)</a:t>
            </a:r>
          </a:p>
          <a:p>
            <a:pPr>
              <a:defRPr/>
            </a:pPr>
            <a:r>
              <a:rPr lang="en-US" sz="2000" dirty="0"/>
              <a:t>Print out “%dx%2d=%2d\n”, n, i, n*i</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53</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Redirect a Program</a:t>
            </a:r>
          </a:p>
        </p:txBody>
      </p:sp>
      <p:sp>
        <p:nvSpPr>
          <p:cNvPr id="3" name="Content Placeholder 2"/>
          <p:cNvSpPr>
            <a:spLocks noGrp="1"/>
          </p:cNvSpPr>
          <p:nvPr>
            <p:ph idx="1"/>
          </p:nvPr>
        </p:nvSpPr>
        <p:spPr>
          <a:xfrm>
            <a:off x="762000" y="990600"/>
            <a:ext cx="7924800" cy="762000"/>
          </a:xfrm>
        </p:spPr>
        <p:txBody>
          <a:bodyPr>
            <a:normAutofit fontScale="85000" lnSpcReduction="20000"/>
          </a:bodyPr>
          <a:lstStyle/>
          <a:p>
            <a:r>
              <a:rPr lang="en-US" dirty="0"/>
              <a:t>A characteristic is supported by the operating system and it is used in the ACM International contest.</a:t>
            </a:r>
          </a:p>
          <a:p>
            <a:endParaRPr lang="en-US" dirty="0"/>
          </a:p>
        </p:txBody>
      </p:sp>
      <p:pic>
        <p:nvPicPr>
          <p:cNvPr id="5" name="Picture 2"/>
          <p:cNvPicPr>
            <a:picLocks noChangeAspect="1" noChangeArrowheads="1"/>
          </p:cNvPicPr>
          <p:nvPr/>
        </p:nvPicPr>
        <p:blipFill>
          <a:blip r:embed="rId2"/>
          <a:srcRect/>
          <a:stretch>
            <a:fillRect/>
          </a:stretch>
        </p:blipFill>
        <p:spPr bwMode="auto">
          <a:xfrm>
            <a:off x="2590800" y="2209800"/>
            <a:ext cx="2990850" cy="1800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228600" y="2362200"/>
            <a:ext cx="1981200" cy="1384300"/>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6172200" y="3886200"/>
            <a:ext cx="2514600" cy="790575"/>
          </a:xfrm>
          <a:prstGeom prst="rect">
            <a:avLst/>
          </a:prstGeom>
          <a:noFill/>
          <a:ln w="9525">
            <a:noFill/>
            <a:miter lim="800000"/>
            <a:headEnd/>
            <a:tailEnd/>
          </a:ln>
        </p:spPr>
      </p:pic>
      <p:pic>
        <p:nvPicPr>
          <p:cNvPr id="8" name="Picture 5"/>
          <p:cNvPicPr>
            <a:picLocks noChangeAspect="1" noChangeArrowheads="1"/>
          </p:cNvPicPr>
          <p:nvPr/>
        </p:nvPicPr>
        <p:blipFill>
          <a:blip r:embed="rId5"/>
          <a:srcRect/>
          <a:stretch>
            <a:fillRect/>
          </a:stretch>
        </p:blipFill>
        <p:spPr bwMode="auto">
          <a:xfrm>
            <a:off x="6172200" y="2895600"/>
            <a:ext cx="2343150" cy="895350"/>
          </a:xfrm>
          <a:prstGeom prst="rect">
            <a:avLst/>
          </a:prstGeom>
          <a:noFill/>
          <a:ln w="9525">
            <a:noFill/>
            <a:miter lim="800000"/>
            <a:headEnd/>
            <a:tailEnd/>
          </a:ln>
        </p:spPr>
      </p:pic>
      <p:pic>
        <p:nvPicPr>
          <p:cNvPr id="9" name="Picture 7"/>
          <p:cNvPicPr>
            <a:picLocks noChangeAspect="1" noChangeArrowheads="1"/>
          </p:cNvPicPr>
          <p:nvPr/>
        </p:nvPicPr>
        <p:blipFill>
          <a:blip r:embed="rId6"/>
          <a:srcRect/>
          <a:stretch>
            <a:fillRect/>
          </a:stretch>
        </p:blipFill>
        <p:spPr bwMode="auto">
          <a:xfrm>
            <a:off x="5257800" y="2133600"/>
            <a:ext cx="3629025" cy="752475"/>
          </a:xfrm>
          <a:prstGeom prst="rect">
            <a:avLst/>
          </a:prstGeom>
          <a:noFill/>
          <a:ln w="9525">
            <a:noFill/>
            <a:miter lim="800000"/>
            <a:headEnd/>
            <a:tailEnd/>
          </a:ln>
        </p:spPr>
      </p:pic>
      <p:pic>
        <p:nvPicPr>
          <p:cNvPr id="10" name="Picture 6"/>
          <p:cNvPicPr>
            <a:picLocks noChangeAspect="1" noChangeArrowheads="1"/>
          </p:cNvPicPr>
          <p:nvPr/>
        </p:nvPicPr>
        <p:blipFill>
          <a:blip r:embed="rId7"/>
          <a:srcRect/>
          <a:stretch>
            <a:fillRect/>
          </a:stretch>
        </p:blipFill>
        <p:spPr bwMode="auto">
          <a:xfrm>
            <a:off x="0" y="4695825"/>
            <a:ext cx="6305550" cy="942975"/>
          </a:xfrm>
          <a:prstGeom prst="rect">
            <a:avLst/>
          </a:prstGeom>
          <a:noFill/>
          <a:ln w="9525">
            <a:noFill/>
            <a:miter lim="800000"/>
            <a:headEnd/>
            <a:tailEnd/>
          </a:ln>
        </p:spPr>
      </p:pic>
      <p:cxnSp>
        <p:nvCxnSpPr>
          <p:cNvPr id="11" name="Straight Arrow Connector 10"/>
          <p:cNvCxnSpPr/>
          <p:nvPr/>
        </p:nvCxnSpPr>
        <p:spPr>
          <a:xfrm flipV="1">
            <a:off x="4343400" y="2514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81000" y="3657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276600"/>
            <a:ext cx="4038600"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3657600"/>
            <a:ext cx="3886200" cy="62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66800" y="5715000"/>
            <a:ext cx="6705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FFFF66"/>
                </a:solidFill>
                <a:latin typeface="Arial" pitchFamily="34" charset="0"/>
                <a:cs typeface="Arial" pitchFamily="34" charset="0"/>
                <a:sym typeface="Wingdings" pitchFamily="2" charset="2"/>
              </a:rPr>
              <a:t> So, pay attention to  input/output formats.</a:t>
            </a:r>
            <a:endParaRPr lang="en-US" sz="2400" b="1" dirty="0">
              <a:solidFill>
                <a:srgbClr val="FFFF66"/>
              </a:solidFill>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54</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b="1" dirty="0"/>
              <a:t>Logic constructs</a:t>
            </a:r>
            <a:r>
              <a:rPr lang="en-US" dirty="0"/>
              <a:t> = Statements can be used in a program.</a:t>
            </a:r>
          </a:p>
          <a:p>
            <a:pPr lvl="1">
              <a:lnSpc>
                <a:spcPct val="90000"/>
              </a:lnSpc>
            </a:pPr>
            <a:r>
              <a:rPr lang="en-US" i="1" dirty="0"/>
              <a:t>3 Basic constructs</a:t>
            </a:r>
            <a:r>
              <a:rPr lang="en-US" dirty="0"/>
              <a:t>: Sequence, selection constructs (if, if…else, ?:, switch), Iteration constructs (for/ while/ do … while)</a:t>
            </a:r>
          </a:p>
          <a:p>
            <a:r>
              <a:rPr lang="en-US" b="1" dirty="0"/>
              <a:t>Walkthrough</a:t>
            </a:r>
            <a:r>
              <a:rPr lang="en-US" dirty="0"/>
              <a:t>: Code are executed by yourself, Tasks in a walkthrough: </a:t>
            </a:r>
            <a:r>
              <a:rPr lang="en-US" u="sng" dirty="0"/>
              <a:t>a record of the changes</a:t>
            </a:r>
            <a:r>
              <a:rPr lang="en-US" dirty="0"/>
              <a:t> that occur in the values of </a:t>
            </a:r>
            <a:r>
              <a:rPr lang="en-US" u="sng" dirty="0"/>
              <a:t>program variables</a:t>
            </a:r>
            <a:r>
              <a:rPr lang="en-US" dirty="0"/>
              <a:t> and  listing of the output, if any, produced by the program. </a:t>
            </a:r>
          </a:p>
          <a:p>
            <a:pPr lvl="1">
              <a:lnSpc>
                <a:spcPct val="90000"/>
              </a:lnSpc>
            </a:pPr>
            <a:endParaRPr lang="en-US" dirty="0"/>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4200"/>
            <a:ext cx="7924800" cy="563562"/>
          </a:xfrm>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Structured Programming </a:t>
            </a:r>
          </a:p>
        </p:txBody>
      </p:sp>
      <p:sp>
        <p:nvSpPr>
          <p:cNvPr id="3" name="Content Placeholder 2"/>
          <p:cNvSpPr>
            <a:spLocks noGrp="1"/>
          </p:cNvSpPr>
          <p:nvPr>
            <p:ph idx="1"/>
          </p:nvPr>
        </p:nvSpPr>
        <p:spPr/>
        <p:txBody>
          <a:bodyPr>
            <a:normAutofit fontScale="92500"/>
          </a:bodyPr>
          <a:lstStyle/>
          <a:p>
            <a:r>
              <a:rPr lang="en-US" dirty="0"/>
              <a:t>Structure of a program code should be organize in a manner so that it is </a:t>
            </a:r>
            <a:r>
              <a:rPr lang="en-US" dirty="0">
                <a:solidFill>
                  <a:srgbClr val="0000FF"/>
                </a:solidFill>
              </a:rPr>
              <a:t>understandable, testable and readily modifiable</a:t>
            </a:r>
            <a:r>
              <a:rPr lang="en-US" dirty="0"/>
              <a:t>.</a:t>
            </a:r>
          </a:p>
          <a:p>
            <a:pPr>
              <a:buNone/>
            </a:pPr>
            <a:r>
              <a:rPr lang="en-US" dirty="0">
                <a:sym typeface="Wingdings" pitchFamily="2" charset="2"/>
              </a:rPr>
              <a:t>It c</a:t>
            </a:r>
            <a:r>
              <a:rPr lang="en-US" dirty="0"/>
              <a:t>onsists of simple logical constructs, each of which has </a:t>
            </a:r>
            <a:r>
              <a:rPr lang="en-US" u="sng" dirty="0"/>
              <a:t>one entry point and one exit point</a:t>
            </a:r>
            <a:r>
              <a:rPr lang="en-US" dirty="0"/>
              <a:t>.</a:t>
            </a:r>
          </a:p>
          <a:p>
            <a:pPr marL="514350" indent="-514350"/>
            <a:r>
              <a:rPr lang="en-US" dirty="0"/>
              <a:t>The beginning step for developing a program is DESIGN using</a:t>
            </a:r>
          </a:p>
          <a:p>
            <a:pPr lvl="1">
              <a:lnSpc>
                <a:spcPct val="90000"/>
              </a:lnSpc>
            </a:pPr>
            <a:r>
              <a:rPr lang="en-US" dirty="0"/>
              <a:t>pseudo-coding or </a:t>
            </a:r>
          </a:p>
          <a:p>
            <a:pPr lvl="1">
              <a:lnSpc>
                <a:spcPct val="90000"/>
              </a:lnSpc>
            </a:pPr>
            <a:r>
              <a:rPr lang="en-US" dirty="0"/>
              <a:t>flow charting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TextBox 5">
            <a:extLst>
              <a:ext uri="{FF2B5EF4-FFF2-40B4-BE49-F238E27FC236}">
                <a16:creationId xmlns:a16="http://schemas.microsoft.com/office/drawing/2014/main" id="{16CE6572-C5A7-4F8C-8A6C-5989ABA3C398}"/>
              </a:ext>
            </a:extLst>
          </p:cNvPr>
          <p:cNvSpPr txBox="1"/>
          <p:nvPr/>
        </p:nvSpPr>
        <p:spPr>
          <a:xfrm>
            <a:off x="4038600" y="4724400"/>
            <a:ext cx="1676400" cy="830997"/>
          </a:xfrm>
          <a:prstGeom prst="rect">
            <a:avLst/>
          </a:prstGeom>
          <a:noFill/>
        </p:spPr>
        <p:txBody>
          <a:bodyPr wrap="square" rtlCol="0">
            <a:spAutoFit/>
          </a:bodyPr>
          <a:lstStyle/>
          <a:p>
            <a:r>
              <a:rPr lang="en-US" sz="2400" dirty="0" err="1">
                <a:solidFill>
                  <a:srgbClr val="FF0000"/>
                </a:solidFill>
              </a:rPr>
              <a:t>Mã</a:t>
            </a:r>
            <a:r>
              <a:rPr lang="en-US" sz="2400" dirty="0">
                <a:solidFill>
                  <a:srgbClr val="FF0000"/>
                </a:solidFill>
              </a:rPr>
              <a:t> </a:t>
            </a:r>
            <a:r>
              <a:rPr lang="en-US" sz="2400" dirty="0" err="1">
                <a:solidFill>
                  <a:srgbClr val="FF0000"/>
                </a:solidFill>
              </a:rPr>
              <a:t>giả</a:t>
            </a:r>
            <a:endParaRPr lang="en-US" sz="2400" dirty="0">
              <a:solidFill>
                <a:srgbClr val="FF0000"/>
              </a:solidFill>
            </a:endParaRPr>
          </a:p>
          <a:p>
            <a:r>
              <a:rPr lang="en-US" sz="2400" dirty="0" err="1">
                <a:solidFill>
                  <a:srgbClr val="FF0000"/>
                </a:solidFill>
              </a:rPr>
              <a:t>Lưu</a:t>
            </a:r>
            <a:r>
              <a:rPr lang="en-US" sz="2400" dirty="0">
                <a:solidFill>
                  <a:srgbClr val="FF0000"/>
                </a:solidFill>
              </a:rPr>
              <a:t> </a:t>
            </a:r>
            <a:r>
              <a:rPr lang="en-US" sz="2400" dirty="0" err="1">
                <a:solidFill>
                  <a:srgbClr val="FF0000"/>
                </a:solidFill>
              </a:rPr>
              <a:t>đồ</a:t>
            </a:r>
            <a:r>
              <a:rPr lang="en-US" sz="2400" dirty="0">
                <a:solidFill>
                  <a:srgbClr val="FF000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Programming: Pseudo-code</a:t>
            </a:r>
          </a:p>
        </p:txBody>
      </p:sp>
      <p:sp>
        <p:nvSpPr>
          <p:cNvPr id="3" name="Content Placeholder 2"/>
          <p:cNvSpPr>
            <a:spLocks noGrp="1"/>
          </p:cNvSpPr>
          <p:nvPr>
            <p:ph idx="1"/>
          </p:nvPr>
        </p:nvSpPr>
        <p:spPr>
          <a:xfrm>
            <a:off x="762000" y="1219200"/>
            <a:ext cx="7924800" cy="914400"/>
          </a:xfrm>
        </p:spPr>
        <p:txBody>
          <a:bodyPr>
            <a:normAutofit fontScale="92500" lnSpcReduction="10000"/>
          </a:bodyPr>
          <a:lstStyle/>
          <a:p>
            <a:r>
              <a:rPr lang="en-US" dirty="0"/>
              <a:t>Example: Calculating the absolute value of an integer inputted from the keyboard.</a:t>
            </a:r>
          </a:p>
        </p:txBody>
      </p:sp>
      <p:sp>
        <p:nvSpPr>
          <p:cNvPr id="4" name="Text Box 4"/>
          <p:cNvSpPr txBox="1">
            <a:spLocks noChangeArrowheads="1"/>
          </p:cNvSpPr>
          <p:nvPr/>
        </p:nvSpPr>
        <p:spPr bwMode="auto">
          <a:xfrm>
            <a:off x="1219200" y="2438400"/>
            <a:ext cx="7315200" cy="2123658"/>
          </a:xfrm>
          <a:prstGeom prst="rect">
            <a:avLst/>
          </a:prstGeom>
          <a:solidFill>
            <a:srgbClr val="FFFF99"/>
          </a:solidFill>
          <a:ln w="9525">
            <a:noFill/>
            <a:miter lim="800000"/>
            <a:headEnd/>
            <a:tailEnd/>
          </a:ln>
        </p:spPr>
        <p:txBody>
          <a:bodyPr wrap="square">
            <a:spAutoFit/>
          </a:bodyPr>
          <a:lstStyle/>
          <a:p>
            <a:pPr marL="457200" indent="-457200">
              <a:spcBef>
                <a:spcPct val="50000"/>
              </a:spcBef>
              <a:buFont typeface="Wingdings" pitchFamily="2" charset="2"/>
              <a:buChar char="v"/>
            </a:pPr>
            <a:r>
              <a:rPr lang="en-US" sz="2400" dirty="0"/>
              <a:t>Prompt the user for an integer value </a:t>
            </a:r>
          </a:p>
          <a:p>
            <a:pPr marL="457200" indent="-457200">
              <a:spcBef>
                <a:spcPct val="50000"/>
              </a:spcBef>
              <a:buFont typeface="Wingdings" pitchFamily="2" charset="2"/>
              <a:buChar char="v"/>
            </a:pPr>
            <a:r>
              <a:rPr lang="en-US" sz="2400" dirty="0"/>
              <a:t>Accept an integer value from the user and store it in x </a:t>
            </a:r>
          </a:p>
          <a:p>
            <a:pPr marL="457200" indent="-457200">
              <a:spcBef>
                <a:spcPct val="50000"/>
              </a:spcBef>
              <a:buFont typeface="Wingdings" pitchFamily="2" charset="2"/>
              <a:buChar char="v"/>
            </a:pPr>
            <a:r>
              <a:rPr lang="en-US" sz="2400" dirty="0"/>
              <a:t>If  x  is negative then x = -x  </a:t>
            </a:r>
          </a:p>
          <a:p>
            <a:pPr marL="457200" indent="-457200">
              <a:spcBef>
                <a:spcPct val="50000"/>
              </a:spcBef>
              <a:buFont typeface="Wingdings" pitchFamily="2" charset="2"/>
              <a:buChar char="v"/>
            </a:pPr>
            <a:r>
              <a:rPr lang="en-US" sz="2400" dirty="0"/>
              <a:t>Display x </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lstStyle/>
          <a:p>
            <a:r>
              <a:rPr lang="en-US" dirty="0"/>
              <a:t>Structured Programming: Flowcharting</a:t>
            </a:r>
          </a:p>
        </p:txBody>
      </p:sp>
      <p:sp>
        <p:nvSpPr>
          <p:cNvPr id="3" name="Content Placeholder 2"/>
          <p:cNvSpPr>
            <a:spLocks noGrp="1"/>
          </p:cNvSpPr>
          <p:nvPr>
            <p:ph idx="1"/>
          </p:nvPr>
        </p:nvSpPr>
        <p:spPr>
          <a:xfrm>
            <a:off x="457200" y="1219201"/>
            <a:ext cx="8534400" cy="685800"/>
          </a:xfrm>
        </p:spPr>
        <p:txBody>
          <a:bodyPr>
            <a:normAutofit/>
          </a:bodyPr>
          <a:lstStyle/>
          <a:p>
            <a:r>
              <a:rPr lang="en-US" dirty="0">
                <a:latin typeface="Calibri" pitchFamily="34" charset="0"/>
                <a:cs typeface="Arial" charset="0"/>
              </a:rPr>
              <a:t>Describe the flow of a program unit symbolically</a:t>
            </a:r>
            <a:endParaRPr lang="en-US" dirty="0"/>
          </a:p>
        </p:txBody>
      </p:sp>
      <p:pic>
        <p:nvPicPr>
          <p:cNvPr id="1026" name="Picture 2"/>
          <p:cNvPicPr>
            <a:picLocks noChangeAspect="1" noChangeArrowheads="1"/>
          </p:cNvPicPr>
          <p:nvPr/>
        </p:nvPicPr>
        <p:blipFill>
          <a:blip r:embed="rId3">
            <a:lum bright="24000"/>
          </a:blip>
          <a:stretch>
            <a:fillRect/>
          </a:stretch>
        </p:blipFill>
        <p:spPr bwMode="auto">
          <a:xfrm>
            <a:off x="1433513" y="1981200"/>
            <a:ext cx="6276975" cy="3457575"/>
          </a:xfrm>
          <a:prstGeom prst="rect">
            <a:avLst/>
          </a:prstGeom>
          <a:noFill/>
          <a:ln>
            <a:noFill/>
          </a:ln>
        </p:spPr>
      </p:pic>
      <p:sp>
        <p:nvSpPr>
          <p:cNvPr id="5" name="Slide Number Placeholder 4"/>
          <p:cNvSpPr>
            <a:spLocks noGrp="1"/>
          </p:cNvSpPr>
          <p:nvPr>
            <p:ph type="sldNum" sz="quarter" idx="12"/>
          </p:nvPr>
        </p:nvSpPr>
        <p:spPr/>
        <p:txBody>
          <a:bodyPr/>
          <a:lstStyle/>
          <a:p>
            <a:fld id="{190CC846-20B3-454D-AF77-DE04E39CF884}"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4" name="TextBox 3">
            <a:extLst>
              <a:ext uri="{FF2B5EF4-FFF2-40B4-BE49-F238E27FC236}">
                <a16:creationId xmlns:a16="http://schemas.microsoft.com/office/drawing/2014/main" id="{B09259D0-150D-4A81-992E-4EF8C6FF9176}"/>
              </a:ext>
            </a:extLst>
          </p:cNvPr>
          <p:cNvSpPr txBox="1"/>
          <p:nvPr/>
        </p:nvSpPr>
        <p:spPr>
          <a:xfrm>
            <a:off x="3124200" y="5791200"/>
            <a:ext cx="2590800" cy="369332"/>
          </a:xfrm>
          <a:prstGeom prst="rect">
            <a:avLst/>
          </a:prstGeom>
          <a:noFill/>
        </p:spPr>
        <p:txBody>
          <a:bodyPr wrap="square" rtlCol="0">
            <a:spAutoFit/>
          </a:bodyPr>
          <a:lstStyle/>
          <a:p>
            <a:r>
              <a:rPr lang="en-US" dirty="0" err="1">
                <a:solidFill>
                  <a:srgbClr val="FF0000"/>
                </a:solidFill>
              </a:rPr>
              <a:t>Quy</a:t>
            </a:r>
            <a:r>
              <a:rPr lang="en-US" dirty="0">
                <a:solidFill>
                  <a:srgbClr val="FF0000"/>
                </a:solidFill>
              </a:rPr>
              <a:t> </a:t>
            </a:r>
            <a:r>
              <a:rPr lang="en-US" dirty="0" err="1">
                <a:solidFill>
                  <a:srgbClr val="FF0000"/>
                </a:solidFill>
              </a:rPr>
              <a:t>tắc</a:t>
            </a:r>
            <a:r>
              <a:rPr lang="en-US" dirty="0">
                <a:solidFill>
                  <a:srgbClr val="FF0000"/>
                </a:solidFill>
              </a:rPr>
              <a:t> </a:t>
            </a:r>
            <a:r>
              <a:rPr lang="en-US" dirty="0" err="1">
                <a:solidFill>
                  <a:srgbClr val="FF0000"/>
                </a:solidFill>
              </a:rPr>
              <a:t>chung</a:t>
            </a:r>
            <a:r>
              <a:rPr lang="en-US" dirty="0">
                <a:solidFill>
                  <a:srgbClr val="FF0000"/>
                </a:solidFill>
              </a:rPr>
              <a:t> </a:t>
            </a:r>
            <a:r>
              <a:rPr lang="en-US" dirty="0" err="1">
                <a:solidFill>
                  <a:srgbClr val="FF0000"/>
                </a:solidFill>
              </a:rPr>
              <a:t>vẽ</a:t>
            </a:r>
            <a:r>
              <a:rPr lang="en-US" dirty="0">
                <a:solidFill>
                  <a:srgbClr val="FF0000"/>
                </a:solidFill>
              </a:rPr>
              <a:t> </a:t>
            </a:r>
            <a:r>
              <a:rPr lang="en-US" dirty="0" err="1">
                <a:solidFill>
                  <a:srgbClr val="FF0000"/>
                </a:solidFill>
              </a:rPr>
              <a:t>lưu</a:t>
            </a:r>
            <a:r>
              <a:rPr lang="en-US" dirty="0">
                <a:solidFill>
                  <a:srgbClr val="FF0000"/>
                </a:solidFill>
              </a:rPr>
              <a:t> </a:t>
            </a:r>
            <a:r>
              <a:rPr lang="en-US" dirty="0" err="1">
                <a:solidFill>
                  <a:srgbClr val="FF0000"/>
                </a:solidFill>
              </a:rPr>
              <a:t>đồ</a:t>
            </a:r>
            <a:endParaRPr 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Sequence Constructs </a:t>
            </a:r>
          </a:p>
        </p:txBody>
      </p:sp>
      <p:sp>
        <p:nvSpPr>
          <p:cNvPr id="3" name="Content Placeholder 2"/>
          <p:cNvSpPr>
            <a:spLocks noGrp="1"/>
          </p:cNvSpPr>
          <p:nvPr>
            <p:ph idx="1"/>
          </p:nvPr>
        </p:nvSpPr>
        <p:spPr/>
        <p:txBody>
          <a:bodyPr/>
          <a:lstStyle/>
          <a:p>
            <a:pPr>
              <a:lnSpc>
                <a:spcPct val="80000"/>
              </a:lnSpc>
              <a:buFont typeface="Arial" charset="0"/>
              <a:buChar char="•"/>
            </a:pPr>
            <a:r>
              <a:rPr lang="en-US" sz="2800" dirty="0"/>
              <a:t>A sequence is either a simple statement or a code block.</a:t>
            </a:r>
          </a:p>
          <a:p>
            <a:pPr>
              <a:lnSpc>
                <a:spcPct val="80000"/>
              </a:lnSpc>
              <a:buFont typeface="Arial" charset="0"/>
              <a:buChar char="•"/>
            </a:pPr>
            <a:r>
              <a:rPr lang="en-US" sz="2800" b="1" dirty="0"/>
              <a:t>Simple Statements</a:t>
            </a:r>
            <a:endParaRPr lang="en-US" sz="2800" dirty="0"/>
          </a:p>
          <a:p>
            <a:pPr lvl="1">
              <a:lnSpc>
                <a:spcPct val="80000"/>
              </a:lnSpc>
              <a:buFont typeface="Arial" charset="0"/>
              <a:buNone/>
            </a:pPr>
            <a:r>
              <a:rPr lang="en-US" sz="2400" b="1" dirty="0">
                <a:solidFill>
                  <a:srgbClr val="FF3300"/>
                </a:solidFill>
              </a:rPr>
              <a:t>expression ;</a:t>
            </a:r>
            <a:r>
              <a:rPr lang="en-US" sz="2400" dirty="0">
                <a:solidFill>
                  <a:srgbClr val="FF3300"/>
                </a:solidFill>
              </a:rPr>
              <a:t> </a:t>
            </a:r>
          </a:p>
          <a:p>
            <a:pPr>
              <a:lnSpc>
                <a:spcPct val="80000"/>
              </a:lnSpc>
              <a:buFont typeface="Arial" charset="0"/>
              <a:buChar char="•"/>
            </a:pPr>
            <a:r>
              <a:rPr lang="en-US" sz="2800" b="1" dirty="0"/>
              <a:t>Code Blocks</a:t>
            </a:r>
            <a:endParaRPr lang="en-US" sz="2800" dirty="0"/>
          </a:p>
          <a:p>
            <a:pPr lvl="1">
              <a:lnSpc>
                <a:spcPct val="80000"/>
              </a:lnSpc>
            </a:pPr>
            <a:r>
              <a:rPr lang="en-US" sz="2400" dirty="0"/>
              <a:t>A code block is a set of statements enclosed in curly braces</a:t>
            </a:r>
            <a:r>
              <a:rPr lang="en-US" sz="2400" dirty="0">
                <a:solidFill>
                  <a:srgbClr val="FF3300"/>
                </a:solidFill>
              </a:rPr>
              <a:t>.  </a:t>
            </a:r>
          </a:p>
          <a:p>
            <a:pPr lvl="1">
              <a:lnSpc>
                <a:spcPct val="80000"/>
              </a:lnSpc>
              <a:buFont typeface="Arial" charset="0"/>
              <a:buNone/>
            </a:pPr>
            <a:r>
              <a:rPr lang="en-US" sz="2400" b="1" dirty="0">
                <a:solidFill>
                  <a:srgbClr val="FF3300"/>
                </a:solidFill>
              </a:rPr>
              <a:t>{ </a:t>
            </a:r>
          </a:p>
          <a:p>
            <a:pPr lvl="1">
              <a:lnSpc>
                <a:spcPct val="80000"/>
              </a:lnSpc>
              <a:buFont typeface="Arial" charset="0"/>
              <a:buNone/>
            </a:pPr>
            <a:r>
              <a:rPr lang="en-US" sz="2400" b="1" dirty="0">
                <a:solidFill>
                  <a:srgbClr val="FF3300"/>
                </a:solidFill>
              </a:rPr>
              <a:t>	statement </a:t>
            </a:r>
          </a:p>
          <a:p>
            <a:pPr lvl="1">
              <a:lnSpc>
                <a:spcPct val="80000"/>
              </a:lnSpc>
              <a:buFont typeface="Arial" charset="0"/>
              <a:buNone/>
            </a:pPr>
            <a:r>
              <a:rPr lang="en-US" sz="2400" b="1" dirty="0">
                <a:solidFill>
                  <a:srgbClr val="FF3300"/>
                </a:solidFill>
              </a:rPr>
              <a:t>	... </a:t>
            </a:r>
          </a:p>
          <a:p>
            <a:pPr lvl="1">
              <a:lnSpc>
                <a:spcPct val="80000"/>
              </a:lnSpc>
              <a:buFont typeface="Arial" charset="0"/>
              <a:buNone/>
            </a:pPr>
            <a:r>
              <a:rPr lang="en-US" sz="2400" b="1" dirty="0">
                <a:solidFill>
                  <a:srgbClr val="FF3300"/>
                </a:solidFill>
              </a:rPr>
              <a:t>	statement </a:t>
            </a:r>
          </a:p>
          <a:p>
            <a:pPr lvl="1">
              <a:lnSpc>
                <a:spcPct val="80000"/>
              </a:lnSpc>
              <a:buFont typeface="Arial" charset="0"/>
              <a:buNone/>
            </a:pPr>
            <a:r>
              <a:rPr lang="en-US" sz="2400" b="1" dirty="0">
                <a:solidFill>
                  <a:srgbClr val="FF3300"/>
                </a:solidFill>
              </a:rPr>
              <a:t>}</a:t>
            </a:r>
            <a:r>
              <a:rPr lang="en-US" sz="2400" dirty="0">
                <a:solidFill>
                  <a:srgbClr val="FF3300"/>
                </a:solidFill>
              </a:rPr>
              <a:t> </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1345</TotalTime>
  <Words>3828</Words>
  <Application>Microsoft Office PowerPoint</Application>
  <PresentationFormat>On-screen Show (4:3)</PresentationFormat>
  <Paragraphs>757</Paragraphs>
  <Slides>56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Courier New</vt:lpstr>
      <vt:lpstr>Times New Roman</vt:lpstr>
      <vt:lpstr>Wingdings</vt:lpstr>
      <vt:lpstr>Office Theme</vt:lpstr>
      <vt:lpstr>Slots 05-06-07: Lesson 3 Basic Logics</vt:lpstr>
      <vt:lpstr>Review</vt:lpstr>
      <vt:lpstr>Objectives</vt:lpstr>
      <vt:lpstr>Content</vt:lpstr>
      <vt:lpstr>1- Logic Constructs</vt:lpstr>
      <vt:lpstr>1.1- Structured Programming </vt:lpstr>
      <vt:lpstr>Structured Programming: Pseudo-code</vt:lpstr>
      <vt:lpstr>Structured Programming: Flowcharting</vt:lpstr>
      <vt:lpstr>1.2- Sequence Constructs </vt:lpstr>
      <vt:lpstr>1.3- Selection Constructs </vt:lpstr>
      <vt:lpstr>Selection Constructs: if … else </vt:lpstr>
      <vt:lpstr>Selection Constructs: if … else </vt:lpstr>
      <vt:lpstr>Selection Constructs: if … else </vt:lpstr>
      <vt:lpstr>Selection Constructs: if … else </vt:lpstr>
      <vt:lpstr>Selection Constructs: Dangling Else</vt:lpstr>
      <vt:lpstr>Selection Constructs: Operator ? :</vt:lpstr>
      <vt:lpstr>Selection Constructs:  The switch statement</vt:lpstr>
      <vt:lpstr>Selection Constructs:  The switch statement</vt:lpstr>
      <vt:lpstr>Selection Constructs: switch…</vt:lpstr>
      <vt:lpstr>1.4- Iteration (loop) Constructs </vt:lpstr>
      <vt:lpstr>Iteration…</vt:lpstr>
      <vt:lpstr>Iteration…</vt:lpstr>
      <vt:lpstr>Iteration…</vt:lpstr>
      <vt:lpstr>Iteration: for statement</vt:lpstr>
      <vt:lpstr>Iteration…</vt:lpstr>
      <vt:lpstr>Iteration…</vt:lpstr>
      <vt:lpstr>Iteration: while/do…while statements</vt:lpstr>
      <vt:lpstr>Iteration: while/do…while statements</vt:lpstr>
      <vt:lpstr>Iteration…</vt:lpstr>
      <vt:lpstr>Iteration…</vt:lpstr>
      <vt:lpstr>Iteration…</vt:lpstr>
      <vt:lpstr>Iteration: Break/ Bypass a loop</vt:lpstr>
      <vt:lpstr>Iteration Constructs: Flags</vt:lpstr>
      <vt:lpstr>Iteration Constructs: Flags…</vt:lpstr>
      <vt:lpstr>Iteration Constructs: Flags…</vt:lpstr>
      <vt:lpstr>Iteration Constructs: Flags…</vt:lpstr>
      <vt:lpstr>Iteration Constructs: Flags…</vt:lpstr>
      <vt:lpstr>2- Programming Styles</vt:lpstr>
      <vt:lpstr>Programming Styles: Naming</vt:lpstr>
      <vt:lpstr>Programming Styles: Indentation</vt:lpstr>
      <vt:lpstr>Programming Styles: Comment</vt:lpstr>
      <vt:lpstr>Programming Styles: Magic Values</vt:lpstr>
      <vt:lpstr>Programming Styles: Magic Values…</vt:lpstr>
      <vt:lpstr>Programming Styles: Guidelines</vt:lpstr>
      <vt:lpstr>Programming Styles: Guidelines</vt:lpstr>
      <vt:lpstr>Programming Styles: Guidelines</vt:lpstr>
      <vt:lpstr>3- Walkthroughs</vt:lpstr>
      <vt:lpstr>Walkthroughs: Demo.</vt:lpstr>
      <vt:lpstr>Walkthroughs: Demo.</vt:lpstr>
      <vt:lpstr>Walkthroughs: Demo.</vt:lpstr>
      <vt:lpstr>Walkthroughs: Demo.</vt:lpstr>
      <vt:lpstr>Extra Demo: Print star characters</vt:lpstr>
      <vt:lpstr>Extra Demo: Multiplication Table</vt:lpstr>
      <vt:lpstr>4- Redirect a Program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Đinh Gia Bảo</cp:lastModifiedBy>
  <cp:revision>75</cp:revision>
  <dcterms:created xsi:type="dcterms:W3CDTF">2013-07-11T00:46:38Z</dcterms:created>
  <dcterms:modified xsi:type="dcterms:W3CDTF">2023-05-24T07:39:44Z</dcterms:modified>
</cp:coreProperties>
</file>