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52" autoAdjust="0"/>
  </p:normalViewPr>
  <p:slideViewPr>
    <p:cSldViewPr>
      <p:cViewPr varScale="1">
        <p:scale>
          <a:sx n="66" d="100"/>
          <a:sy n="66" d="100"/>
        </p:scale>
        <p:origin x="120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87C7F564-4145-4B98-BD0A-AD5126433976}"/>
    <pc:docChg chg="custSel modSld">
      <pc:chgData name="Đinh Gia Bảo" userId="2c693ac0dcf7a9ef" providerId="LiveId" clId="{87C7F564-4145-4B98-BD0A-AD5126433976}" dt="2023-02-08T09:26:36.607" v="691" actId="20577"/>
      <pc:docMkLst>
        <pc:docMk/>
      </pc:docMkLst>
      <pc:sldChg chg="modNotesTx">
        <pc:chgData name="Đinh Gia Bảo" userId="2c693ac0dcf7a9ef" providerId="LiveId" clId="{87C7F564-4145-4B98-BD0A-AD5126433976}" dt="2023-02-08T08:19:54.685" v="210" actId="20577"/>
        <pc:sldMkLst>
          <pc:docMk/>
          <pc:sldMk cId="0" sldId="256"/>
        </pc:sldMkLst>
      </pc:sldChg>
      <pc:sldChg chg="modNotesTx">
        <pc:chgData name="Đinh Gia Bảo" userId="2c693ac0dcf7a9ef" providerId="LiveId" clId="{87C7F564-4145-4B98-BD0A-AD5126433976}" dt="2023-02-08T08:20:31.523" v="263" actId="20577"/>
        <pc:sldMkLst>
          <pc:docMk/>
          <pc:sldMk cId="0" sldId="260"/>
        </pc:sldMkLst>
      </pc:sldChg>
      <pc:sldChg chg="modNotesTx">
        <pc:chgData name="Đinh Gia Bảo" userId="2c693ac0dcf7a9ef" providerId="LiveId" clId="{87C7F564-4145-4B98-BD0A-AD5126433976}" dt="2023-02-08T08:22:57.347" v="333" actId="20577"/>
        <pc:sldMkLst>
          <pc:docMk/>
          <pc:sldMk cId="0" sldId="274"/>
        </pc:sldMkLst>
      </pc:sldChg>
      <pc:sldChg chg="modNotesTx">
        <pc:chgData name="Đinh Gia Bảo" userId="2c693ac0dcf7a9ef" providerId="LiveId" clId="{87C7F564-4145-4B98-BD0A-AD5126433976}" dt="2023-02-08T08:27:32.185" v="465" actId="20577"/>
        <pc:sldMkLst>
          <pc:docMk/>
          <pc:sldMk cId="3017359728" sldId="276"/>
        </pc:sldMkLst>
      </pc:sldChg>
      <pc:sldChg chg="modNotesTx">
        <pc:chgData name="Đinh Gia Bảo" userId="2c693ac0dcf7a9ef" providerId="LiveId" clId="{87C7F564-4145-4B98-BD0A-AD5126433976}" dt="2023-02-08T08:32:15.282" v="604" actId="20577"/>
        <pc:sldMkLst>
          <pc:docMk/>
          <pc:sldMk cId="2357372343" sldId="277"/>
        </pc:sldMkLst>
      </pc:sldChg>
      <pc:sldChg chg="modNotesTx">
        <pc:chgData name="Đinh Gia Bảo" userId="2c693ac0dcf7a9ef" providerId="LiveId" clId="{87C7F564-4145-4B98-BD0A-AD5126433976}" dt="2023-02-08T08:29:40.349" v="529" actId="20577"/>
        <pc:sldMkLst>
          <pc:docMk/>
          <pc:sldMk cId="3017359728" sldId="324"/>
        </pc:sldMkLst>
      </pc:sldChg>
      <pc:sldChg chg="modNotesTx">
        <pc:chgData name="Đinh Gia Bảo" userId="2c693ac0dcf7a9ef" providerId="LiveId" clId="{87C7F564-4145-4B98-BD0A-AD5126433976}" dt="2023-02-08T09:26:36.607" v="691" actId="20577"/>
        <pc:sldMkLst>
          <pc:docMk/>
          <pc:sldMk cId="0" sldId="3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2/8/2023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Purpose : </a:t>
            </a:r>
            <a:r>
              <a:rPr lang="en-US" dirty="0" err="1"/>
              <a:t>Tổ</a:t>
            </a:r>
            <a:r>
              <a:rPr lang="en-US" dirty="0"/>
              <a:t> </a:t>
            </a:r>
            <a:r>
              <a:rPr lang="en-US" dirty="0" err="1"/>
              <a:t>chức</a:t>
            </a:r>
            <a:r>
              <a:rPr lang="en-US" dirty="0"/>
              <a:t> code ( Chia </a:t>
            </a:r>
            <a:r>
              <a:rPr lang="en-US" dirty="0" err="1"/>
              <a:t>thành</a:t>
            </a:r>
            <a:r>
              <a:rPr lang="en-US" dirty="0"/>
              <a:t> </a:t>
            </a:r>
            <a:r>
              <a:rPr lang="en-US" dirty="0" err="1"/>
              <a:t>những</a:t>
            </a:r>
            <a:r>
              <a:rPr lang="en-US" dirty="0"/>
              <a:t> </a:t>
            </a:r>
            <a:r>
              <a:rPr lang="en-US" dirty="0" err="1"/>
              <a:t>đoạn</a:t>
            </a:r>
            <a:r>
              <a:rPr lang="en-US" dirty="0"/>
              <a:t> code </a:t>
            </a:r>
            <a:r>
              <a:rPr lang="en-US" dirty="0" err="1"/>
              <a:t>nhỏ</a:t>
            </a:r>
            <a:r>
              <a:rPr lang="en-US" dirty="0"/>
              <a:t> ) =&gt; </a:t>
            </a:r>
            <a:r>
              <a:rPr lang="en-US" dirty="0" err="1"/>
              <a:t>Dùng</a:t>
            </a:r>
            <a:r>
              <a:rPr lang="en-US" dirty="0"/>
              <a:t> </a:t>
            </a:r>
            <a:r>
              <a:rPr lang="en-US" dirty="0" err="1"/>
              <a:t>đúng</a:t>
            </a:r>
            <a:r>
              <a:rPr lang="en-US" dirty="0"/>
              <a:t> , </a:t>
            </a:r>
            <a:r>
              <a:rPr lang="en-US" dirty="0" err="1"/>
              <a:t>dễ</a:t>
            </a:r>
            <a:r>
              <a:rPr lang="en-US" dirty="0"/>
              <a:t> </a:t>
            </a:r>
            <a:r>
              <a:rPr lang="en-US" dirty="0" err="1"/>
              <a:t>bảo</a:t>
            </a:r>
            <a:r>
              <a:rPr lang="en-US" dirty="0"/>
              <a:t> </a:t>
            </a:r>
            <a:r>
              <a:rPr lang="en-US" dirty="0" err="1"/>
              <a:t>trì</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PP </a:t>
            </a:r>
            <a:r>
              <a:rPr lang="en-US" dirty="0" err="1"/>
              <a:t>khác</a:t>
            </a:r>
            <a:r>
              <a:rPr lang="en-US" dirty="0"/>
              <a:t> : OOP </a:t>
            </a:r>
            <a:r>
              <a:rPr lang="en-US" dirty="0" err="1"/>
              <a:t>hướng</a:t>
            </a:r>
            <a:r>
              <a:rPr lang="en-US" dirty="0"/>
              <a:t> </a:t>
            </a:r>
            <a:r>
              <a:rPr lang="en-US" dirty="0" err="1"/>
              <a:t>đối</a:t>
            </a:r>
            <a:r>
              <a:rPr lang="en-US" dirty="0"/>
              <a:t> </a:t>
            </a:r>
            <a:r>
              <a:rPr lang="en-US" dirty="0" err="1"/>
              <a:t>tượng</a:t>
            </a:r>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Modules : Chia </a:t>
            </a:r>
            <a:r>
              <a:rPr lang="en-US" dirty="0" err="1"/>
              <a:t>nhỏ</a:t>
            </a:r>
            <a:r>
              <a:rPr lang="en-US" dirty="0"/>
              <a:t> </a:t>
            </a:r>
            <a:r>
              <a:rPr lang="en-US" dirty="0" err="1"/>
              <a:t>rồi</a:t>
            </a:r>
            <a:r>
              <a:rPr lang="en-US" dirty="0"/>
              <a:t> </a:t>
            </a:r>
            <a:r>
              <a:rPr lang="en-US" dirty="0" err="1"/>
              <a:t>kết</a:t>
            </a:r>
            <a:r>
              <a:rPr lang="en-US" dirty="0"/>
              <a:t> </a:t>
            </a:r>
            <a:r>
              <a:rPr lang="en-US" dirty="0" err="1"/>
              <a:t>hợp</a:t>
            </a:r>
            <a:r>
              <a:rPr lang="en-US" dirty="0"/>
              <a:t>. </a:t>
            </a:r>
          </a:p>
        </p:txBody>
      </p:sp>
      <p:sp>
        <p:nvSpPr>
          <p:cNvPr id="4" name="Slide Number Placeholder 3"/>
          <p:cNvSpPr>
            <a:spLocks noGrp="1"/>
          </p:cNvSpPr>
          <p:nvPr>
            <p:ph type="sldNum" sz="quarter" idx="5"/>
          </p:nvPr>
        </p:nvSpPr>
        <p:spPr/>
        <p:txBody>
          <a:bodyPr/>
          <a:lstStyle/>
          <a:p>
            <a:fld id="{6C3B5D97-8BD4-4C0B-8E42-9EE55866B5A6}" type="slidenum">
              <a:rPr lang="en-US" smtClean="0"/>
              <a:pPr/>
              <a:t>6</a:t>
            </a:fld>
            <a:endParaRPr lang="en-US" dirty="0"/>
          </a:p>
        </p:txBody>
      </p:sp>
    </p:spTree>
    <p:extLst>
      <p:ext uri="{BB962C8B-B14F-4D97-AF65-F5344CB8AC3E}">
        <p14:creationId xmlns:p14="http://schemas.microsoft.com/office/powerpoint/2010/main" val="295487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Dễ</a:t>
            </a:r>
            <a:r>
              <a:rPr lang="en-US" dirty="0"/>
              <a:t> </a:t>
            </a:r>
            <a:r>
              <a:rPr lang="en-US" dirty="0" err="1"/>
              <a:t>bảo</a:t>
            </a:r>
            <a:r>
              <a:rPr lang="en-US" dirty="0"/>
              <a:t> </a:t>
            </a:r>
            <a:r>
              <a:rPr lang="en-US" dirty="0" err="1"/>
              <a:t>trì</a:t>
            </a:r>
            <a:r>
              <a:rPr lang="en-US" dirty="0"/>
              <a:t> , </a:t>
            </a:r>
            <a:r>
              <a:rPr lang="en-US" dirty="0" err="1"/>
              <a:t>nâng</a:t>
            </a:r>
            <a:r>
              <a:rPr lang="en-US" dirty="0"/>
              <a:t> </a:t>
            </a:r>
            <a:r>
              <a:rPr lang="en-US" dirty="0" err="1"/>
              <a:t>cấp</a:t>
            </a:r>
            <a:r>
              <a:rPr lang="en-US" dirty="0"/>
              <a:t> </a:t>
            </a:r>
          </a:p>
          <a:p>
            <a:pPr marL="228600" indent="-228600">
              <a:buAutoNum type="arabicPeriod"/>
            </a:pPr>
            <a:r>
              <a:rPr lang="en-US" dirty="0" err="1"/>
              <a:t>Tái</a:t>
            </a:r>
            <a:r>
              <a:rPr lang="en-US" dirty="0"/>
              <a:t> </a:t>
            </a:r>
            <a:r>
              <a:rPr lang="en-US" dirty="0" err="1"/>
              <a:t>sử</a:t>
            </a:r>
            <a:r>
              <a:rPr lang="en-US" dirty="0"/>
              <a:t> </a:t>
            </a:r>
            <a:r>
              <a:rPr lang="en-US" dirty="0" err="1"/>
              <a:t>dụng</a:t>
            </a:r>
            <a:endParaRPr lang="en-US" dirty="0"/>
          </a:p>
        </p:txBody>
      </p:sp>
      <p:sp>
        <p:nvSpPr>
          <p:cNvPr id="4" name="Slide Number Placeholder 3"/>
          <p:cNvSpPr>
            <a:spLocks noGrp="1"/>
          </p:cNvSpPr>
          <p:nvPr>
            <p:ph type="sldNum" sz="quarter" idx="5"/>
          </p:nvPr>
        </p:nvSpPr>
        <p:spPr/>
        <p:txBody>
          <a:bodyPr/>
          <a:lstStyle/>
          <a:p>
            <a:fld id="{6C3B5D97-8BD4-4C0B-8E42-9EE55866B5A6}" type="slidenum">
              <a:rPr lang="en-US" smtClean="0"/>
              <a:pPr/>
              <a:t>9</a:t>
            </a:fld>
            <a:endParaRPr lang="en-US" dirty="0"/>
          </a:p>
        </p:txBody>
      </p:sp>
    </p:spTree>
    <p:extLst>
      <p:ext uri="{BB962C8B-B14F-4D97-AF65-F5344CB8AC3E}">
        <p14:creationId xmlns:p14="http://schemas.microsoft.com/office/powerpoint/2010/main" val="406976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a:t>
            </a:r>
            <a:r>
              <a:rPr lang="en-US" dirty="0" err="1"/>
              <a:t>tiêu</a:t>
            </a:r>
            <a:r>
              <a:rPr lang="en-US" dirty="0"/>
              <a:t> </a:t>
            </a:r>
            <a:r>
              <a:rPr lang="en-US" dirty="0" err="1"/>
              <a:t>chí</a:t>
            </a:r>
            <a:r>
              <a:rPr lang="en-US" dirty="0"/>
              <a:t> </a:t>
            </a:r>
            <a:r>
              <a:rPr lang="en-US" dirty="0" err="1"/>
              <a:t>đánh</a:t>
            </a:r>
            <a:r>
              <a:rPr lang="en-US" dirty="0"/>
              <a:t> </a:t>
            </a:r>
            <a:r>
              <a:rPr lang="en-US" dirty="0" err="1"/>
              <a:t>giá</a:t>
            </a:r>
            <a:r>
              <a:rPr lang="en-US" dirty="0"/>
              <a:t> : high Cohesive ( </a:t>
            </a:r>
            <a:r>
              <a:rPr lang="en-US" dirty="0" err="1"/>
              <a:t>tính</a:t>
            </a:r>
            <a:r>
              <a:rPr lang="en-US" dirty="0"/>
              <a:t> </a:t>
            </a:r>
            <a:r>
              <a:rPr lang="en-US" dirty="0" err="1"/>
              <a:t>gắn</a:t>
            </a:r>
            <a:r>
              <a:rPr lang="en-US" dirty="0"/>
              <a:t> </a:t>
            </a:r>
            <a:r>
              <a:rPr lang="en-US" dirty="0" err="1"/>
              <a:t>kết</a:t>
            </a:r>
            <a:r>
              <a:rPr lang="en-US" dirty="0"/>
              <a:t> ) and low Coupling ( </a:t>
            </a:r>
            <a:r>
              <a:rPr lang="en-US" dirty="0" err="1"/>
              <a:t>sự</a:t>
            </a:r>
            <a:r>
              <a:rPr lang="en-US" dirty="0"/>
              <a:t> </a:t>
            </a:r>
            <a:r>
              <a:rPr lang="en-US" dirty="0" err="1"/>
              <a:t>phụ</a:t>
            </a:r>
            <a:r>
              <a:rPr lang="en-US" dirty="0"/>
              <a:t> </a:t>
            </a:r>
            <a:r>
              <a:rPr lang="en-US" dirty="0" err="1"/>
              <a:t>thuộc</a:t>
            </a:r>
            <a:r>
              <a:rPr lang="en-US" dirty="0"/>
              <a:t> )</a:t>
            </a:r>
          </a:p>
        </p:txBody>
      </p:sp>
      <p:sp>
        <p:nvSpPr>
          <p:cNvPr id="4" name="Slide Number Placeholder 3"/>
          <p:cNvSpPr>
            <a:spLocks noGrp="1"/>
          </p:cNvSpPr>
          <p:nvPr>
            <p:ph type="sldNum" sz="quarter" idx="5"/>
          </p:nvPr>
        </p:nvSpPr>
        <p:spPr/>
        <p:txBody>
          <a:bodyPr/>
          <a:lstStyle/>
          <a:p>
            <a:fld id="{6C3B5D97-8BD4-4C0B-8E42-9EE55866B5A6}" type="slidenum">
              <a:rPr lang="en-US" smtClean="0"/>
              <a:pPr/>
              <a:t>10</a:t>
            </a:fld>
            <a:endParaRPr lang="en-US" dirty="0"/>
          </a:p>
        </p:txBody>
      </p:sp>
    </p:spTree>
    <p:extLst>
      <p:ext uri="{BB962C8B-B14F-4D97-AF65-F5344CB8AC3E}">
        <p14:creationId xmlns:p14="http://schemas.microsoft.com/office/powerpoint/2010/main" val="116663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Ví</a:t>
            </a:r>
            <a:r>
              <a:rPr lang="en-US" dirty="0"/>
              <a:t> </a:t>
            </a:r>
            <a:r>
              <a:rPr lang="en-US" dirty="0" err="1"/>
              <a:t>dụ</a:t>
            </a:r>
            <a:r>
              <a:rPr lang="en-US" dirty="0"/>
              <a:t> </a:t>
            </a:r>
            <a:r>
              <a:rPr lang="en-US" dirty="0" err="1"/>
              <a:t>của</a:t>
            </a:r>
            <a:r>
              <a:rPr lang="en-US" dirty="0"/>
              <a:t> High Coupling problem ( </a:t>
            </a:r>
            <a:r>
              <a:rPr lang="en-US" dirty="0" err="1"/>
              <a:t>phụ</a:t>
            </a:r>
            <a:r>
              <a:rPr lang="en-US" dirty="0"/>
              <a:t> </a:t>
            </a:r>
            <a:r>
              <a:rPr lang="en-US" dirty="0" err="1"/>
              <a:t>thuộc</a:t>
            </a:r>
            <a:r>
              <a:rPr lang="en-US" dirty="0"/>
              <a:t> )</a:t>
            </a:r>
          </a:p>
        </p:txBody>
      </p:sp>
      <p:sp>
        <p:nvSpPr>
          <p:cNvPr id="4" name="Slide Number Placeholder 3"/>
          <p:cNvSpPr>
            <a:spLocks noGrp="1"/>
          </p:cNvSpPr>
          <p:nvPr>
            <p:ph type="sldNum" sz="quarter" idx="5"/>
          </p:nvPr>
        </p:nvSpPr>
        <p:spPr/>
        <p:txBody>
          <a:bodyPr/>
          <a:lstStyle/>
          <a:p>
            <a:fld id="{6C3B5D97-8BD4-4C0B-8E42-9EE55866B5A6}" type="slidenum">
              <a:rPr lang="en-US" smtClean="0"/>
              <a:pPr/>
              <a:t>11</a:t>
            </a:fld>
            <a:endParaRPr lang="en-US" dirty="0"/>
          </a:p>
        </p:txBody>
      </p:sp>
    </p:spTree>
    <p:extLst>
      <p:ext uri="{BB962C8B-B14F-4D97-AF65-F5344CB8AC3E}">
        <p14:creationId xmlns:p14="http://schemas.microsoft.com/office/powerpoint/2010/main" val="336288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Thể</a:t>
            </a:r>
            <a:r>
              <a:rPr lang="en-US" dirty="0"/>
              <a:t> </a:t>
            </a:r>
            <a:r>
              <a:rPr lang="en-US" dirty="0" err="1"/>
              <a:t>hiện</a:t>
            </a:r>
            <a:r>
              <a:rPr lang="en-US" dirty="0"/>
              <a:t> module </a:t>
            </a:r>
            <a:r>
              <a:rPr lang="en-US" dirty="0" err="1"/>
              <a:t>trong</a:t>
            </a:r>
            <a:r>
              <a:rPr lang="en-US" dirty="0"/>
              <a:t> C </a:t>
            </a:r>
            <a:r>
              <a:rPr lang="en-US" dirty="0" err="1"/>
              <a:t>bằng</a:t>
            </a:r>
            <a:r>
              <a:rPr lang="en-US" dirty="0"/>
              <a:t> </a:t>
            </a:r>
            <a:r>
              <a:rPr lang="en-US" dirty="0" err="1"/>
              <a:t>Hàm</a:t>
            </a:r>
            <a:r>
              <a:rPr lang="en-US" dirty="0"/>
              <a:t> ( function )</a:t>
            </a:r>
          </a:p>
          <a:p>
            <a:endParaRPr lang="en-US" dirty="0"/>
          </a:p>
        </p:txBody>
      </p:sp>
      <p:sp>
        <p:nvSpPr>
          <p:cNvPr id="4" name="Slide Number Placeholder 3"/>
          <p:cNvSpPr>
            <a:spLocks noGrp="1"/>
          </p:cNvSpPr>
          <p:nvPr>
            <p:ph type="sldNum" sz="quarter" idx="5"/>
          </p:nvPr>
        </p:nvSpPr>
        <p:spPr/>
        <p:txBody>
          <a:bodyPr/>
          <a:lstStyle/>
          <a:p>
            <a:fld id="{6C3B5D97-8BD4-4C0B-8E42-9EE55866B5A6}" type="slidenum">
              <a:rPr lang="en-US" smtClean="0"/>
              <a:pPr/>
              <a:t>12</a:t>
            </a:fld>
            <a:endParaRPr lang="en-US" dirty="0"/>
          </a:p>
        </p:txBody>
      </p:sp>
    </p:spTree>
    <p:extLst>
      <p:ext uri="{BB962C8B-B14F-4D97-AF65-F5344CB8AC3E}">
        <p14:creationId xmlns:p14="http://schemas.microsoft.com/office/powerpoint/2010/main" val="2219707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isPrime</a:t>
            </a:r>
            <a:r>
              <a:rPr lang="en-US" dirty="0"/>
              <a:t> : </a:t>
            </a:r>
            <a:r>
              <a:rPr lang="en-US" dirty="0" err="1"/>
              <a:t>hàm</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tố</a:t>
            </a:r>
            <a:r>
              <a:rPr lang="en-US" dirty="0"/>
              <a:t> hay </a:t>
            </a:r>
            <a:r>
              <a:rPr lang="en-US" dirty="0" err="1"/>
              <a:t>không</a:t>
            </a:r>
            <a:r>
              <a:rPr lang="en-US" dirty="0"/>
              <a:t> </a:t>
            </a:r>
          </a:p>
        </p:txBody>
      </p:sp>
      <p:sp>
        <p:nvSpPr>
          <p:cNvPr id="4" name="Slide Number Placeholder 3"/>
          <p:cNvSpPr>
            <a:spLocks noGrp="1"/>
          </p:cNvSpPr>
          <p:nvPr>
            <p:ph type="sldNum" sz="quarter" idx="5"/>
          </p:nvPr>
        </p:nvSpPr>
        <p:spPr/>
        <p:txBody>
          <a:bodyPr/>
          <a:lstStyle/>
          <a:p>
            <a:fld id="{6C3B5D97-8BD4-4C0B-8E42-9EE55866B5A6}" type="slidenum">
              <a:rPr lang="en-US" smtClean="0"/>
              <a:pPr/>
              <a:t>25</a:t>
            </a:fld>
            <a:endParaRPr lang="en-US" dirty="0"/>
          </a:p>
        </p:txBody>
      </p:sp>
    </p:spTree>
    <p:extLst>
      <p:ext uri="{BB962C8B-B14F-4D97-AF65-F5344CB8AC3E}">
        <p14:creationId xmlns:p14="http://schemas.microsoft.com/office/powerpoint/2010/main" val="375539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2DC07C-6AB6-4AEF-85E2-09904960FC64}" type="datetime1">
              <a:rPr lang="en-US" smtClean="0"/>
              <a:pPr/>
              <a:t>2/8/2023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6DFDC-5CD9-4087-B787-BDC09408880D}" type="datetime1">
              <a:rPr lang="en-US" smtClean="0"/>
              <a:pPr/>
              <a:t>2/8/2023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CB9D05-1E56-4E1D-886C-844D2819B250}" type="datetime1">
              <a:rPr lang="en-US" smtClean="0"/>
              <a:pPr/>
              <a:t>2/8/2023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E0AB8D-CEB9-4E46-B208-ECF1FC424083}" type="datetime1">
              <a:rPr lang="en-US" smtClean="0"/>
              <a:pPr/>
              <a:t>2/8/2023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2/8/2023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C7AB4E-C670-402D-9AC6-59F269CCF452}" type="datetime1">
              <a:rPr lang="en-US" smtClean="0"/>
              <a:pPr/>
              <a:t>2/8/2023</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060072-C62C-4352-8FA3-9A2BD9375218}" type="datetime1">
              <a:rPr lang="en-US" smtClean="0"/>
              <a:pPr/>
              <a:t>2/8/2023</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972C40-BE18-4771-B510-D72E8658FB07}" type="datetime1">
              <a:rPr lang="en-US" smtClean="0"/>
              <a:pPr/>
              <a:t>2/8/2023</a:t>
            </a:fld>
            <a:endParaRPr lang="en-US" dirty="0"/>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2/8/2023</a:t>
            </a:fld>
            <a:endParaRPr lang="en-US" dirty="0"/>
          </a:p>
        </p:txBody>
      </p:sp>
      <p:sp>
        <p:nvSpPr>
          <p:cNvPr id="3" name="Footer Placeholder 2"/>
          <p:cNvSpPr>
            <a:spLocks noGrp="1"/>
          </p:cNvSpPr>
          <p:nvPr>
            <p:ph type="ftr" sz="quarter" idx="11"/>
          </p:nvPr>
        </p:nvSpPr>
        <p:spPr/>
        <p:txBody>
          <a:bodyPr/>
          <a:lstStyle/>
          <a:p>
            <a:r>
              <a:rPr lang="en-US" dirty="0"/>
              <a:t>Modules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2/8/2023</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2/8/2023</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2/8/2023</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Modules and Functions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Slots 08-09-10</a:t>
            </a:r>
            <a:br>
              <a:rPr lang="en-US" dirty="0">
                <a:solidFill>
                  <a:srgbClr val="0000FF"/>
                </a:solidFill>
              </a:rPr>
            </a:br>
            <a:r>
              <a:rPr lang="en-US" dirty="0">
                <a:solidFill>
                  <a:srgbClr val="0000FF"/>
                </a:solidFill>
              </a:rPr>
              <a:t>Modules and Functions</a:t>
            </a: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a:solidFill>
                  <a:schemeClr val="tx1"/>
                </a:solidFill>
              </a:rPr>
              <a:t>Modules - </a:t>
            </a:r>
          </a:p>
          <a:p>
            <a:pPr algn="r"/>
            <a:r>
              <a:rPr lang="en-US" dirty="0">
                <a:solidFill>
                  <a:schemeClr val="tx1"/>
                </a:solidFill>
              </a:rPr>
              <a:t>C-Functions</a:t>
            </a:r>
          </a:p>
          <a:p>
            <a:pPr algn="r"/>
            <a:r>
              <a:rPr lang="en-US" dirty="0">
                <a:solidFill>
                  <a:schemeClr val="tx1"/>
                </a:solidFill>
              </a:rPr>
              <a:t>Scope of a variable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Module identifying: Hints</a:t>
            </a:r>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Each module has one entry point and one exit point, </a:t>
            </a:r>
          </a:p>
          <a:p>
            <a:pPr algn="just">
              <a:buClr>
                <a:srgbClr val="0033CC"/>
              </a:buClr>
            </a:pPr>
            <a:r>
              <a:rPr lang="en-US" dirty="0"/>
              <a:t>Each module is </a:t>
            </a:r>
            <a:r>
              <a:rPr lang="en-US" b="1" i="1" u="sng" dirty="0">
                <a:solidFill>
                  <a:srgbClr val="0000FF"/>
                </a:solidFill>
              </a:rPr>
              <a:t>highly cohesive</a:t>
            </a:r>
            <a:r>
              <a:rPr lang="en-US" dirty="0">
                <a:solidFill>
                  <a:srgbClr val="0000FF"/>
                </a:solidFill>
              </a:rPr>
              <a:t> </a:t>
            </a:r>
            <a:r>
              <a:rPr lang="en-US" dirty="0"/>
              <a:t>(performs a single task – tính gắn kết cao ), </a:t>
            </a:r>
            <a:r>
              <a:rPr lang="en-US" b="1" dirty="0">
                <a:solidFill>
                  <a:srgbClr val="0000FF"/>
                </a:solidFill>
              </a:rPr>
              <a:t>code of a module focuses to the determined purpose and some related modules are put in one file</a:t>
            </a:r>
            <a:r>
              <a:rPr lang="en-US" dirty="0">
                <a:solidFill>
                  <a:srgbClr val="0000FF"/>
                </a:solidFill>
              </a:rPr>
              <a:t>.  </a:t>
            </a:r>
          </a:p>
          <a:p>
            <a:pPr algn="just">
              <a:buClr>
                <a:srgbClr val="0033CC"/>
              </a:buClr>
            </a:pPr>
            <a:r>
              <a:rPr lang="en-US" dirty="0"/>
              <a:t>Each module exhibits </a:t>
            </a:r>
            <a:r>
              <a:rPr lang="en-US" b="1" i="1" u="sng" dirty="0">
                <a:solidFill>
                  <a:srgbClr val="009900"/>
                </a:solidFill>
              </a:rPr>
              <a:t>low coupling</a:t>
            </a:r>
            <a:r>
              <a:rPr lang="en-US" u="sng" dirty="0">
                <a:solidFill>
                  <a:srgbClr val="00B050"/>
                </a:solidFill>
              </a:rPr>
              <a:t> </a:t>
            </a:r>
            <a:r>
              <a:rPr lang="en-US" dirty="0"/>
              <a:t>(sự phụ thuộc thấp). </a:t>
            </a:r>
            <a:r>
              <a:rPr lang="en-US" b="1" dirty="0">
                <a:solidFill>
                  <a:srgbClr val="009900"/>
                </a:solidFill>
              </a:rPr>
              <a:t>In the best case, modules are independent.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a:t>
            </a:r>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#include &lt;stdio.h&gt;</a:t>
                </a:r>
              </a:p>
              <a:p>
                <a:r>
                  <a:rPr lang="en-US" dirty="0"/>
                  <a:t>int  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summing divisors of n</a:t>
                </a:r>
              </a:p>
              <a:p>
                <a:r>
                  <a:rPr lang="en-US" dirty="0">
                    <a:solidFill>
                      <a:schemeClr val="tx1"/>
                    </a:solidFill>
                  </a:rPr>
                  <a:t>{  </a:t>
                </a:r>
                <a:r>
                  <a:rPr lang="en-US" b="1" i="1" dirty="0">
                    <a:solidFill>
                      <a:srgbClr val="0000FF"/>
                    </a:solidFill>
                  </a:rPr>
                  <a:t>accept n</a:t>
                </a:r>
              </a:p>
              <a:p>
                <a:r>
                  <a:rPr lang="en-US" dirty="0">
                    <a:solidFill>
                      <a:schemeClr val="tx1"/>
                    </a:solidFill>
                  </a:rPr>
                  <a:t>   sum of it’s divisors</a:t>
                </a:r>
              </a:p>
              <a:p>
                <a:r>
                  <a:rPr lang="en-US" dirty="0">
                    <a:solidFill>
                      <a:schemeClr val="tx1"/>
                    </a:solidFill>
                  </a:rPr>
                  <a:t>} </a:t>
                </a: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Module for printing out divisors of n</a:t>
                </a:r>
              </a:p>
              <a:p>
                <a:r>
                  <a:rPr lang="en-US" dirty="0">
                    <a:solidFill>
                      <a:schemeClr val="tx1"/>
                    </a:solidFill>
                  </a:rPr>
                  <a:t>{  </a:t>
                </a:r>
                <a:r>
                  <a:rPr lang="en-US" b="1" i="1" dirty="0">
                    <a:solidFill>
                      <a:srgbClr val="0000FF"/>
                    </a:solidFill>
                  </a:rPr>
                  <a:t>accept n</a:t>
                </a:r>
              </a:p>
              <a:p>
                <a:r>
                  <a:rPr lang="en-US" dirty="0">
                    <a:solidFill>
                      <a:schemeClr val="tx1"/>
                    </a:solidFill>
                  </a:rPr>
                  <a:t>   Print out it’s divisors</a:t>
                </a:r>
              </a:p>
              <a:p>
                <a:r>
                  <a:rPr lang="en-US" dirty="0">
                    <a:solidFill>
                      <a:schemeClr val="tx1"/>
                    </a:solidFill>
                  </a:rPr>
                  <a:t>} </a:t>
                </a: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int main ()</a:t>
                </a:r>
              </a:p>
              <a:p>
                <a:r>
                  <a:rPr lang="en-US" dirty="0">
                    <a:solidFill>
                      <a:schemeClr val="tx1"/>
                    </a:solidFill>
                  </a:rPr>
                  <a:t>{   access  n</a:t>
                </a:r>
              </a:p>
              <a:p>
                <a:endParaRPr lang="en-US" dirty="0">
                  <a:solidFill>
                    <a:schemeClr val="tx1"/>
                  </a:solidFill>
                </a:endParaRPr>
              </a:p>
              <a:p>
                <a:r>
                  <a:rPr lang="en-US" dirty="0">
                    <a:solidFill>
                      <a:schemeClr val="tx1"/>
                    </a:solidFill>
                  </a:rPr>
                  <a:t>} </a:t>
                </a: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Lowly cohesive</a:t>
              </a:r>
            </a:p>
            <a:p>
              <a:pPr algn="ctr"/>
              <a:r>
                <a:rPr lang="en-US" sz="2000" b="1" dirty="0">
                  <a:solidFill>
                    <a:srgbClr val="0000FF"/>
                  </a:solidFill>
                </a:rPr>
                <a:t>An input operation in a processing module is not encouraged.</a:t>
              </a:r>
              <a:r>
                <a:rPr lang="en-US" sz="2000" dirty="0">
                  <a:solidFill>
                    <a:schemeClr val="bg1"/>
                  </a:solidFill>
                </a:rPr>
                <a:t> </a:t>
              </a:r>
            </a:p>
            <a:p>
              <a:pPr algn="ctr"/>
              <a:r>
                <a:rPr lang="en-US" sz="2000" b="1" dirty="0">
                  <a:solidFill>
                    <a:srgbClr val="FF0000"/>
                  </a:solidFill>
                  <a:sym typeface="Wingdings" pitchFamily="2" charset="2"/>
                </a:rPr>
                <a:t> All the code in a module focus to the purpose of the module</a:t>
              </a:r>
              <a:r>
                <a:rPr lang="en-US" sz="2000" dirty="0">
                  <a:solidFill>
                    <a:schemeClr val="bg1"/>
                  </a:solidFill>
                </a:rPr>
                <a:t> </a:t>
              </a: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a:solidFill>
                    <a:srgbClr val="FF0000"/>
                  </a:solidFill>
                </a:rPr>
                <a:t>High coupling</a:t>
              </a:r>
              <a:r>
                <a:rPr lang="en-US" sz="2000" dirty="0">
                  <a:solidFill>
                    <a:srgbClr val="FF0000"/>
                  </a:solidFill>
                </a:rPr>
                <a:t> </a:t>
              </a:r>
              <a:r>
                <a:rPr lang="en-US" sz="2000" b="1" dirty="0">
                  <a:solidFill>
                    <a:srgbClr val="0000FF"/>
                  </a:solidFill>
                </a:rPr>
                <a:t>Some modules access a common data is not encouraged. </a:t>
              </a:r>
            </a:p>
            <a:p>
              <a:pPr algn="ctr"/>
              <a:r>
                <a:rPr lang="en-US" sz="2000" b="1" dirty="0">
                  <a:solidFill>
                    <a:srgbClr val="FF0000"/>
                  </a:solidFill>
                  <a:sym typeface="Wingdings" pitchFamily="2" charset="2"/>
                </a:rPr>
                <a:t> All modules should be self-contained (independent)</a:t>
              </a:r>
              <a:r>
                <a:rPr lang="en-US" sz="2000" b="1" dirty="0">
                  <a:solidFill>
                    <a:srgbClr val="FF0000"/>
                  </a:solidFill>
                </a:rPr>
                <a:t> </a:t>
              </a: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735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a:t>Module identifying : Cohesion</a:t>
            </a:r>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a:t>Cohesion is a </a:t>
            </a:r>
            <a:r>
              <a:rPr lang="en-US" sz="2600" b="1" u="sng" dirty="0"/>
              <a:t>measure of the focus</a:t>
            </a:r>
            <a:r>
              <a:rPr lang="en-US" sz="2600" b="1" dirty="0"/>
              <a:t> </a:t>
            </a:r>
            <a:r>
              <a:rPr lang="en-US" sz="2600" dirty="0"/>
              <a:t>within a module.  </a:t>
            </a:r>
          </a:p>
          <a:p>
            <a:pPr>
              <a:buClr>
                <a:srgbClr val="0033CC"/>
              </a:buClr>
            </a:pPr>
            <a:r>
              <a:rPr lang="en-US" sz="2600" dirty="0"/>
              <a:t>A module performs a single task  </a:t>
            </a:r>
            <a:r>
              <a:rPr lang="en-US" sz="2600" dirty="0">
                <a:sym typeface="Wingdings" pitchFamily="2" charset="2"/>
              </a:rPr>
              <a:t> </a:t>
            </a:r>
            <a:r>
              <a:rPr lang="en-US" sz="2600" dirty="0"/>
              <a:t>highly cohesive. </a:t>
            </a:r>
          </a:p>
          <a:p>
            <a:pPr>
              <a:buClr>
                <a:srgbClr val="0033CC"/>
              </a:buClr>
            </a:pPr>
            <a:r>
              <a:rPr lang="en-US" sz="2600" dirty="0"/>
              <a:t>A module performs a collection of unrelated tasks  </a:t>
            </a:r>
            <a:r>
              <a:rPr lang="en-US" sz="2600" dirty="0">
                <a:sym typeface="Wingdings" pitchFamily="2" charset="2"/>
              </a:rPr>
              <a:t> </a:t>
            </a:r>
            <a:r>
              <a:rPr lang="en-US" sz="2600" dirty="0"/>
              <a:t>low cohesion.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a:solidFill>
                  <a:srgbClr val="0000FF"/>
                </a:solidFill>
              </a:rPr>
              <a:t>How to identify modules: If you still use a verb to describe a task then a module is identified.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35737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Module identifying :Degrees 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a:t>Low cohesion </a:t>
            </a:r>
            <a:r>
              <a:rPr lang="en-US" dirty="0"/>
              <a:t>– generally </a:t>
            </a:r>
            <a:r>
              <a:rPr lang="en-US" b="1" i="1" dirty="0">
                <a:solidFill>
                  <a:srgbClr val="FF0000"/>
                </a:solidFill>
              </a:rPr>
              <a:t>unacceptable </a:t>
            </a:r>
          </a:p>
          <a:p>
            <a:pPr lvl="1" algn="just"/>
            <a:r>
              <a:rPr lang="en-US" sz="2400" dirty="0"/>
              <a:t>"</a:t>
            </a:r>
            <a:r>
              <a:rPr lang="en-US" sz="2400" dirty="0">
                <a:solidFill>
                  <a:srgbClr val="FF0000"/>
                </a:solidFill>
              </a:rPr>
              <a:t>coincidental</a:t>
            </a:r>
            <a:r>
              <a:rPr lang="en-US" sz="2400" i="1" dirty="0">
                <a:solidFill>
                  <a:srgbClr val="FF0000"/>
                </a:solidFill>
              </a:rPr>
              <a:t>-trùng lặp</a:t>
            </a:r>
            <a:r>
              <a:rPr lang="en-US" sz="2400" dirty="0"/>
              <a:t>" - unrelated tasks </a:t>
            </a:r>
            <a:r>
              <a:rPr lang="en-US" sz="2400" dirty="0">
                <a:sym typeface="Wingdings" pitchFamily="2" charset="2"/>
              </a:rPr>
              <a:t> This module is not enough small  Separate smaller tasks in this task. </a:t>
            </a:r>
            <a:endParaRPr lang="en-US" sz="2400" dirty="0"/>
          </a:p>
          <a:p>
            <a:pPr lvl="1" algn="just"/>
            <a:r>
              <a:rPr lang="en-US" sz="2400" dirty="0"/>
              <a:t>"</a:t>
            </a:r>
            <a:r>
              <a:rPr lang="en-US" sz="2400" dirty="0">
                <a:solidFill>
                  <a:srgbClr val="0000FF"/>
                </a:solidFill>
              </a:rPr>
              <a:t>logical</a:t>
            </a:r>
            <a:r>
              <a:rPr lang="en-US" sz="2400" dirty="0"/>
              <a:t>-</a:t>
            </a:r>
            <a:r>
              <a:rPr lang="en-US" sz="2400" i="1" dirty="0"/>
              <a:t> gom những việc liên quan lại</a:t>
            </a:r>
            <a:r>
              <a:rPr lang="en-US" sz="2400" dirty="0"/>
              <a:t>" – This module contains some related tasks of which only one is performed - the module identifier suggests a choice </a:t>
            </a:r>
            <a:r>
              <a:rPr lang="en-US" sz="2400" dirty="0">
                <a:sym typeface="Wingdings" pitchFamily="2" charset="2"/>
              </a:rPr>
              <a:t> </a:t>
            </a:r>
            <a:r>
              <a:rPr lang="en-US" sz="2400" dirty="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"temporal-</a:t>
            </a:r>
            <a:r>
              <a:rPr lang="en-US" sz="2400" i="1" dirty="0"/>
              <a:t>tạm thời</a:t>
            </a:r>
            <a:r>
              <a:rPr lang="en-US" sz="2400" dirty="0"/>
              <a:t>" - multiple logically unrelated tasks that are only temporally related </a:t>
            </a:r>
            <a:r>
              <a:rPr lang="en-US" sz="2400" dirty="0">
                <a:sym typeface="Wingdings" pitchFamily="2" charset="2"/>
              </a:rPr>
              <a:t> </a:t>
            </a:r>
            <a:r>
              <a:rPr lang="en-US" sz="2400" dirty="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One module for two tasks:</a:t>
            </a:r>
          </a:p>
          <a:p>
            <a:r>
              <a:rPr lang="en-US" dirty="0"/>
              <a:t>     - Sum divisors of the integer n</a:t>
            </a:r>
          </a:p>
          <a:p>
            <a:r>
              <a:rPr lang="en-US" dirty="0"/>
              <a:t>     - Print out divisors of the integer n</a:t>
            </a:r>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In the case of the operation for summing of n is not used, this module can not be applied.  </a:t>
            </a: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Degrees 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a:t>"</a:t>
            </a:r>
            <a:r>
              <a:rPr lang="en-US" sz="2400" b="1" dirty="0">
                <a:solidFill>
                  <a:srgbClr val="FF0000"/>
                </a:solidFill>
              </a:rPr>
              <a:t>communicational</a:t>
            </a:r>
            <a:r>
              <a:rPr lang="en-US" sz="2400" dirty="0"/>
              <a:t>" - the tasks share the same data - all tasks are carried out each time.</a:t>
            </a:r>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Some modules share the common data can be accepted if they perform their tasks sequentially. </a:t>
              </a:r>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2274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a:t>Module identifying : High Coupling  </a:t>
            </a:r>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module (</a:t>
            </a:r>
            <a:r>
              <a:rPr lang="en-US" sz="2800" b="1" dirty="0">
                <a:solidFill>
                  <a:srgbClr val="FF0000"/>
                </a:solidFill>
              </a:rPr>
              <a:t>It should not be used</a:t>
            </a:r>
            <a:r>
              <a:rPr lang="en-US" sz="2800" dirty="0"/>
              <a:t> ).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a:solidFill>
                  <a:srgbClr val="FF0000"/>
                </a:solidFill>
              </a:rPr>
              <a:t> </a:t>
            </a:r>
            <a:r>
              <a:rPr lang="vi-VN" sz="2800" b="1">
                <a:solidFill>
                  <a:srgbClr val="FF0000"/>
                </a:solidFill>
              </a:rPr>
              <a:t>It's not advisable</a:t>
            </a:r>
            <a:r>
              <a:rPr lang="en-US" sz="2800" b="1" dirty="0">
                <a:solidFill>
                  <a:srgbClr val="FF0000"/>
                </a:solidFill>
              </a:rPr>
              <a:t>.</a:t>
            </a:r>
            <a:endParaRPr lang="vi-VN" sz="2800" b="1">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7044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Coupling classification</a:t>
            </a:r>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a:sym typeface="Wingdings" pitchFamily="2" charset="2"/>
              </a:rPr>
              <a:t> </a:t>
            </a:r>
            <a:r>
              <a:rPr lang="en-US" b="1" i="1" dirty="0">
                <a:sym typeface="Wingdings" pitchFamily="2" charset="2"/>
              </a:rPr>
              <a:t>Data in/dependant</a:t>
            </a:r>
            <a:endParaRPr lang="en-US" b="1" i="1" dirty="0"/>
          </a:p>
          <a:p>
            <a:pPr lvl="1"/>
            <a:r>
              <a:rPr lang="en-US" dirty="0"/>
              <a:t>"</a:t>
            </a:r>
            <a:r>
              <a:rPr lang="en-US" dirty="0">
                <a:solidFill>
                  <a:srgbClr val="0000FF"/>
                </a:solidFill>
              </a:rPr>
              <a:t>control</a:t>
            </a:r>
            <a:r>
              <a:rPr lang="en-US" dirty="0"/>
              <a:t>" - controls the execution of the module  </a:t>
            </a:r>
            <a:r>
              <a:rPr lang="en-US" dirty="0">
                <a:sym typeface="Wingdings" pitchFamily="2" charset="2"/>
              </a:rPr>
              <a:t> </a:t>
            </a:r>
            <a:r>
              <a:rPr lang="en-US" b="1" i="1" dirty="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a:solidFill>
                  <a:srgbClr val="FF0000"/>
                </a:solidFill>
              </a:rPr>
              <a:t>high</a:t>
            </a: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a:solidFill>
                  <a:srgbClr val="FF0000"/>
                </a:solidFill>
              </a:rPr>
              <a:t>low</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6412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identifying : How to create them?</a:t>
            </a:r>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a:solidFill>
                  <a:srgbClr val="0000FF"/>
                </a:solidFill>
              </a:rPr>
              <a:t>If you still use a verb to describe a task then a module is identified.</a:t>
            </a:r>
            <a:endParaRPr lang="en-US" sz="3500" b="1" dirty="0"/>
          </a:p>
          <a:p>
            <a:pPr marL="0" indent="0">
              <a:buNone/>
            </a:pPr>
            <a:r>
              <a:rPr lang="en-US" sz="3500" b="1" dirty="0"/>
              <a:t>In practice:</a:t>
            </a:r>
          </a:p>
          <a:p>
            <a:pPr lvl="1"/>
            <a:r>
              <a:rPr lang="en-US" sz="3000" dirty="0"/>
              <a:t>list all of the tasks (verbs) that the program should perform to solve this problem </a:t>
            </a:r>
          </a:p>
          <a:p>
            <a:pPr lvl="1"/>
            <a:r>
              <a:rPr lang="en-US" sz="3000" dirty="0"/>
              <a:t>identify the modules (verbs) for the problem structure </a:t>
            </a:r>
          </a:p>
          <a:p>
            <a:pPr lvl="1"/>
            <a:r>
              <a:rPr lang="en-US" sz="3000" dirty="0"/>
              <a:t>check that each module is </a:t>
            </a:r>
            <a:r>
              <a:rPr lang="en-US" sz="3000" b="1" i="1" dirty="0"/>
              <a:t>high in cohesion</a:t>
            </a:r>
            <a:r>
              <a:rPr lang="en-US" sz="3000" dirty="0"/>
              <a:t> (</a:t>
            </a:r>
            <a:r>
              <a:rPr lang="en-US" sz="3000" b="1" i="1" dirty="0">
                <a:solidFill>
                  <a:srgbClr val="0000FF"/>
                </a:solidFill>
              </a:rPr>
              <a:t>each basic task is a module</a:t>
            </a:r>
            <a:r>
              <a:rPr lang="en-US" sz="3000" dirty="0"/>
              <a:t>)  </a:t>
            </a:r>
          </a:p>
          <a:p>
            <a:pPr lvl="1"/>
            <a:r>
              <a:rPr lang="en-US" sz="3000" dirty="0"/>
              <a:t>check that each module is </a:t>
            </a:r>
            <a:r>
              <a:rPr lang="en-US" sz="3000" b="1" i="1" dirty="0"/>
              <a:t>low in coupling</a:t>
            </a:r>
            <a:r>
              <a:rPr lang="en-US" sz="3000" dirty="0"/>
              <a:t> (</a:t>
            </a:r>
            <a:r>
              <a:rPr lang="en-US" sz="3000" b="1" i="1" dirty="0">
                <a:solidFill>
                  <a:srgbClr val="0000FF"/>
                </a:solidFill>
              </a:rPr>
              <a:t>modules are independent</a:t>
            </a:r>
            <a:r>
              <a:rPr lang="en-US" sz="3000" dirty="0"/>
              <a:t>)</a:t>
            </a:r>
            <a:r>
              <a:rPr lang="en-US" dirty="0"/>
              <a:t> </a:t>
            </a:r>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C-Functions and Modules</a:t>
            </a:r>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Examples:</a:t>
            </a:r>
          </a:p>
          <a:p>
            <a:pPr lvl="1">
              <a:buClr>
                <a:srgbClr val="0033CC"/>
              </a:buClr>
            </a:pPr>
            <a:r>
              <a:rPr lang="en-US" dirty="0">
                <a:solidFill>
                  <a:srgbClr val="0000FF"/>
                </a:solidFill>
              </a:rPr>
              <a:t>Print out divisors of the integer n </a:t>
            </a:r>
            <a:r>
              <a:rPr lang="en-US" dirty="0">
                <a:solidFill>
                  <a:srgbClr val="0000FF"/>
                </a:solidFill>
                <a:sym typeface="Wingdings" pitchFamily="2" charset="2"/>
              </a:rPr>
              <a:t> n is data is accepted by the function and no value is returned. </a:t>
            </a:r>
          </a:p>
          <a:p>
            <a:pPr lvl="2">
              <a:buClr>
                <a:srgbClr val="0033CC"/>
              </a:buClr>
            </a:pPr>
            <a:r>
              <a:rPr lang="en-US" dirty="0">
                <a:solidFill>
                  <a:srgbClr val="0000FF"/>
                </a:solidFill>
                <a:sym typeface="Wingdings" pitchFamily="2" charset="2"/>
              </a:rPr>
              <a:t>n =10  Print out values: 1, 2, 5 </a:t>
            </a:r>
          </a:p>
          <a:p>
            <a:pPr lvl="1">
              <a:buClr>
                <a:srgbClr val="0033CC"/>
              </a:buClr>
            </a:pPr>
            <a:r>
              <a:rPr lang="en-US" dirty="0">
                <a:solidFill>
                  <a:srgbClr val="0000FF"/>
                </a:solidFill>
                <a:sym typeface="Wingdings" pitchFamily="2" charset="2"/>
              </a:rPr>
              <a:t>Sum of </a:t>
            </a:r>
            <a:r>
              <a:rPr lang="en-US" dirty="0">
                <a:solidFill>
                  <a:srgbClr val="0000FF"/>
                </a:solidFill>
              </a:rPr>
              <a:t>divisors of the integer n </a:t>
            </a:r>
            <a:r>
              <a:rPr lang="en-US" dirty="0">
                <a:solidFill>
                  <a:srgbClr val="0000FF"/>
                </a:solidFill>
                <a:sym typeface="Wingdings" pitchFamily="2" charset="2"/>
              </a:rPr>
              <a:t> n is data is accepted by the function and a value is returned. returned</a:t>
            </a:r>
          </a:p>
          <a:p>
            <a:pPr lvl="2">
              <a:buClr>
                <a:srgbClr val="0033CC"/>
              </a:buClr>
            </a:pPr>
            <a:r>
              <a:rPr lang="en-US" dirty="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definition.</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Definitions: 4 parts</a:t>
            </a:r>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extLst>
                    <a:ext uri="{9D8B030D-6E8A-4147-A177-3AD203B41FA5}">
                      <a16:colId xmlns:a16="http://schemas.microsoft.com/office/drawing/2014/main" val="20000"/>
                    </a:ext>
                  </a:extLst>
                </a:gridCol>
              </a:tblGrid>
              <a:tr h="370840">
                <a:tc>
                  <a:txBody>
                    <a:bodyPr/>
                    <a:lstStyle/>
                    <a:p>
                      <a:r>
                        <a:rPr lang="en-US" sz="2400" b="1" dirty="0"/>
                        <a:t>returnType    functionName</a:t>
                      </a:r>
                      <a:r>
                        <a:rPr lang="en-US" sz="2400" b="1" baseline="0" dirty="0"/>
                        <a:t> (Type   param1, Type  param2, …)</a:t>
                      </a:r>
                      <a:endParaRPr lang="en-US" sz="2400" b="1" dirty="0"/>
                    </a:p>
                  </a:txBody>
                  <a:tcPr>
                    <a:solidFill>
                      <a:srgbClr val="006600"/>
                    </a:solidFill>
                  </a:tcPr>
                </a:tc>
                <a:extLst>
                  <a:ext uri="{0D108BD9-81ED-4DB2-BD59-A6C34878D82A}">
                    <a16:rowId xmlns:a16="http://schemas.microsoft.com/office/drawing/2014/main" val="10000"/>
                  </a:ext>
                </a:extLst>
              </a:tr>
              <a:tr h="370840">
                <a:tc>
                  <a:txBody>
                    <a:bodyPr/>
                    <a:lstStyle/>
                    <a:p>
                      <a:r>
                        <a:rPr lang="en-US" sz="2400" b="1" dirty="0"/>
                        <a:t>{</a:t>
                      </a:r>
                    </a:p>
                    <a:p>
                      <a:r>
                        <a:rPr lang="en-US" sz="2400" b="1" dirty="0"/>
                        <a:t>       &lt;code&gt;</a:t>
                      </a:r>
                    </a:p>
                    <a:p>
                      <a:r>
                        <a:rPr lang="en-US" sz="2400" b="1" dirty="0"/>
                        <a:t>      [return value; ]</a:t>
                      </a:r>
                    </a:p>
                    <a:p>
                      <a:r>
                        <a:rPr lang="en-US" sz="2400" b="1" dirty="0"/>
                        <a:t>}</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body</a:t>
            </a: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FF"/>
                </a:solidFill>
              </a:rPr>
              <a:t>Function header</a:t>
            </a: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result of the task</a:t>
            </a:r>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What is the name of the task?</a:t>
            </a:r>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To do this task, what are necessary data?</a:t>
            </a:r>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How does this task do? </a:t>
            </a:r>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637640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dirty="0"/>
              <a:t>Naturally, people divide a complex job into some smaller and simpler jobs. Each sub-job is expressed using a verb.</a:t>
            </a:r>
          </a:p>
          <a:p>
            <a:r>
              <a:rPr lang="en-US" dirty="0"/>
              <a:t>Similarly, a program can be rather complex.</a:t>
            </a:r>
          </a:p>
          <a:p>
            <a:r>
              <a:rPr lang="en-US" dirty="0"/>
              <a:t>How to divide a program into simpler parts and how to use them?</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Example</a:t>
            </a:r>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a:t> </a:t>
            </a:r>
            <a:r>
              <a:rPr lang="en-US" b="1" dirty="0">
                <a:solidFill>
                  <a:srgbClr val="FF0000"/>
                </a:solidFill>
              </a:rPr>
              <a:t>double</a:t>
            </a:r>
            <a:r>
              <a:rPr lang="en-US" b="1" dirty="0"/>
              <a:t> </a:t>
            </a:r>
            <a:r>
              <a:rPr lang="en-US" b="1" dirty="0">
                <a:solidFill>
                  <a:srgbClr val="006600"/>
                </a:solidFill>
              </a:rPr>
              <a:t>average</a:t>
            </a:r>
            <a:r>
              <a:rPr lang="en-US" b="1" dirty="0"/>
              <a:t> </a:t>
            </a:r>
            <a:r>
              <a:rPr lang="en-US" b="1" dirty="0">
                <a:solidFill>
                  <a:srgbClr val="0000FF"/>
                </a:solidFill>
              </a:rPr>
              <a:t>(int a, int b, int c)</a:t>
            </a:r>
          </a:p>
          <a:p>
            <a:pPr marL="0" indent="0" algn="just">
              <a:buNone/>
            </a:pPr>
            <a:r>
              <a:rPr lang="en-US" b="1" dirty="0"/>
              <a:t>{       double result;</a:t>
            </a:r>
          </a:p>
          <a:p>
            <a:pPr marL="0" indent="0" algn="just">
              <a:buNone/>
            </a:pPr>
            <a:r>
              <a:rPr lang="en-US" b="1" dirty="0"/>
              <a:t>         result = (a+b+c)/3. ;</a:t>
            </a:r>
          </a:p>
          <a:p>
            <a:pPr marL="0" indent="0" algn="just">
              <a:buNone/>
            </a:pPr>
            <a:r>
              <a:rPr lang="en-US" b="1" dirty="0"/>
              <a:t>         return result; </a:t>
            </a:r>
          </a:p>
          <a:p>
            <a:pPr marL="0" indent="0" algn="just">
              <a:buNone/>
            </a:pPr>
            <a:r>
              <a:rPr lang="en-US" b="1" dirty="0"/>
              <a:t>}</a:t>
            </a:r>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return DataType</a:t>
            </a: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a:solidFill>
                  <a:schemeClr val="bg1"/>
                </a:solidFill>
              </a:rPr>
              <a:t>Function Identifier</a:t>
            </a: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a:solidFill>
                  <a:schemeClr val="bg1"/>
                </a:solidFill>
              </a:rPr>
              <a:t>Parameters</a:t>
            </a: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a:solidFill>
                  <a:schemeClr val="bg1"/>
                </a:solidFill>
              </a:rPr>
              <a:t>Body:</a:t>
            </a:r>
          </a:p>
          <a:p>
            <a:pPr algn="ctr"/>
            <a:r>
              <a:rPr lang="en-US" sz="2400" dirty="0">
                <a:solidFill>
                  <a:schemeClr val="bg1"/>
                </a:solidFill>
              </a:rPr>
              <a:t>Logical construct</a:t>
            </a: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t>(a+b+c)/3 </a:t>
            </a:r>
            <a:r>
              <a:rPr lang="en-US" b="1" dirty="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 </a:t>
            </a:r>
          </a:p>
          <a:p>
            <a:r>
              <a:rPr lang="en-US" b="1" dirty="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Review</a:t>
            </a:r>
            <a:endParaRPr lang="en-US" dirty="0"/>
          </a:p>
          <a:p>
            <a:r>
              <a:rPr lang="en-US" b="1" dirty="0"/>
              <a:t>3.0 and 3. are the same</a:t>
            </a:r>
          </a:p>
          <a:p>
            <a:r>
              <a:rPr lang="en-US" dirty="0"/>
              <a:t>3.3500 = 3.35</a:t>
            </a:r>
          </a:p>
          <a:p>
            <a:r>
              <a:rPr lang="en-US" dirty="0"/>
              <a:t>3.30 = 3.3</a:t>
            </a:r>
          </a:p>
          <a:p>
            <a:r>
              <a:rPr lang="en-US" dirty="0"/>
              <a:t>3.0 = 3.</a:t>
            </a:r>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syntax: void function</a:t>
            </a:r>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84118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void Function: Example</a:t>
            </a:r>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a:t> </a:t>
            </a:r>
            <a:r>
              <a:rPr lang="en-US" b="1" dirty="0">
                <a:solidFill>
                  <a:srgbClr val="FF0000"/>
                </a:solidFill>
              </a:rPr>
              <a:t>void</a:t>
            </a:r>
            <a:r>
              <a:rPr lang="en-US" b="1" dirty="0">
                <a:solidFill>
                  <a:srgbClr val="0000FF"/>
                </a:solidFill>
              </a:rPr>
              <a:t> printDivisors</a:t>
            </a:r>
            <a:r>
              <a:rPr lang="en-US" b="1" dirty="0"/>
              <a:t> </a:t>
            </a:r>
            <a:r>
              <a:rPr lang="en-US" b="1" dirty="0">
                <a:solidFill>
                  <a:srgbClr val="009900"/>
                </a:solidFill>
              </a:rPr>
              <a:t>(int n)</a:t>
            </a:r>
          </a:p>
          <a:p>
            <a:pPr marL="0" indent="0" algn="just">
              <a:buNone/>
            </a:pPr>
            <a:r>
              <a:rPr lang="en-US" b="1" dirty="0"/>
              <a:t>{   int i;</a:t>
            </a:r>
          </a:p>
          <a:p>
            <a:pPr marL="0" indent="0" algn="just">
              <a:buNone/>
            </a:pPr>
            <a:r>
              <a:rPr lang="en-US" b="1" dirty="0"/>
              <a:t>    for (i=1; i&lt;= n/2; i++)</a:t>
            </a:r>
          </a:p>
          <a:p>
            <a:pPr marL="0" indent="0" algn="just">
              <a:buNone/>
            </a:pPr>
            <a:r>
              <a:rPr lang="en-US" b="1" dirty="0"/>
              <a:t>       if (n%i==0) printf(“%d, “, i); </a:t>
            </a:r>
          </a:p>
          <a:p>
            <a:pPr marL="0" indent="0" algn="just">
              <a:buNone/>
            </a:pPr>
            <a:r>
              <a:rPr lang="en-US" b="1" dirty="0"/>
              <a:t>}</a:t>
            </a:r>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Cases in which void functions can be selected:</a:t>
            </a:r>
          </a:p>
          <a:p>
            <a:pPr>
              <a:buFontTx/>
              <a:buChar char="-"/>
            </a:pPr>
            <a:r>
              <a:rPr lang="en-US" sz="2000" dirty="0"/>
              <a:t> If you do this task, you realize that no value is needed after this task done.</a:t>
            </a:r>
          </a:p>
          <a:p>
            <a:pPr>
              <a:buFontTx/>
              <a:buChar char="-"/>
            </a:pPr>
            <a:r>
              <a:rPr lang="en-US" sz="2000" dirty="0"/>
              <a:t>  In the function body, the essential statements are printing data out.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83617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a:t>The </a:t>
            </a:r>
            <a:r>
              <a:rPr lang="en-US" sz="2800" b="1" dirty="0"/>
              <a:t>main()</a:t>
            </a:r>
            <a:r>
              <a:rPr lang="en-US" sz="2800" dirty="0"/>
              <a:t> function is the function to which the operating system transfers control at the start of execution.  </a:t>
            </a:r>
          </a:p>
          <a:p>
            <a:pPr>
              <a:buClr>
                <a:srgbClr val="0033CC"/>
              </a:buClr>
            </a:pPr>
            <a:r>
              <a:rPr lang="en-US" sz="2800" b="1" dirty="0"/>
              <a:t>main</a:t>
            </a:r>
            <a:r>
              <a:rPr lang="en-US" sz="2800" dirty="0"/>
              <a:t> returns a value to the operating system upon completing execution.  </a:t>
            </a:r>
            <a:r>
              <a:rPr lang="en-US" dirty="0"/>
              <a:t>C compilers assume an </a:t>
            </a:r>
            <a:r>
              <a:rPr lang="en-US" b="1" dirty="0"/>
              <a:t>int</a:t>
            </a:r>
            <a:r>
              <a:rPr lang="en-US" dirty="0"/>
              <a:t> where we don't provide a return data type.  </a:t>
            </a:r>
          </a:p>
          <a:p>
            <a:pPr>
              <a:buClr>
                <a:srgbClr val="0033CC"/>
              </a:buClr>
            </a:pPr>
            <a:r>
              <a:rPr lang="en-US" sz="2800" dirty="0"/>
              <a:t>The operating system typically accepts a value of 0 as an indicator of success and may use this value to control subsequent execution of other programs.</a:t>
            </a:r>
          </a:p>
          <a:p>
            <a:pPr>
              <a:buClr>
                <a:srgbClr val="0033CC"/>
              </a:buClr>
            </a:pPr>
            <a:r>
              <a:rPr lang="en-US" sz="2800" b="1" i="1" dirty="0">
                <a:solidFill>
                  <a:srgbClr val="0000FF"/>
                </a:solidFill>
              </a:rPr>
              <a:t>main() is the </a:t>
            </a:r>
            <a:r>
              <a:rPr lang="en-US" sz="2800" b="1" i="1" u="sng" dirty="0">
                <a:solidFill>
                  <a:srgbClr val="0000FF"/>
                </a:solidFill>
              </a:rPr>
              <a:t>entry point </a:t>
            </a:r>
            <a:r>
              <a:rPr lang="en-US" sz="2800" b="1" i="1" dirty="0">
                <a:solidFill>
                  <a:srgbClr val="0000FF"/>
                </a:solidFill>
              </a:rPr>
              <a:t>of a C- program</a:t>
            </a:r>
            <a:r>
              <a:rPr lang="en-US" sz="2800" dirty="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9544553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5-How to implement a function?</a:t>
            </a:r>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task clearly: </a:t>
            </a:r>
            <a:r>
              <a:rPr lang="en-US" sz="2400" b="1" dirty="0">
                <a:solidFill>
                  <a:srgbClr val="FF0000"/>
                </a:solidFill>
              </a:rPr>
              <a:t>Verb</a:t>
            </a:r>
            <a:r>
              <a:rPr lang="en-US" sz="2400" b="1" dirty="0">
                <a:solidFill>
                  <a:schemeClr val="bg1"/>
                </a:solidFill>
              </a:rPr>
              <a:t>  +  </a:t>
            </a:r>
            <a:r>
              <a:rPr lang="en-US" sz="2400" b="1" dirty="0">
                <a:solidFill>
                  <a:srgbClr val="FF00FF"/>
                </a:solidFill>
              </a:rPr>
              <a:t>nouns (Objects) </a:t>
            </a: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 task is described clearly if the receiver does not need to ask any thing.</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some functions</a:t>
            </a:r>
          </a:p>
        </p:txBody>
      </p:sp>
      <p:pic>
        <p:nvPicPr>
          <p:cNvPr id="1028" name="Picture 4"/>
          <p:cNvPicPr>
            <a:picLocks noChangeAspect="1" noChangeArrowheads="1"/>
          </p:cNvPicPr>
          <p:nvPr/>
        </p:nvPicPr>
        <p:blipFill>
          <a:blip r:embed="rId3"/>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contains a sub-task </a:t>
            </a:r>
            <a:r>
              <a:rPr lang="en-US" sz="2000" b="1" dirty="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This function accesses outside data </a:t>
            </a:r>
          </a:p>
          <a:p>
            <a:pPr algn="ctr"/>
            <a:r>
              <a:rPr lang="en-US" sz="2000" b="1" dirty="0">
                <a:sym typeface="Wingdings" pitchFamily="2" charset="2"/>
              </a:rPr>
              <a:t>rather coupling</a:t>
            </a:r>
            <a:endParaRPr lang="en-US" sz="2000" b="1" dirty="0"/>
          </a:p>
        </p:txBody>
      </p:sp>
      <p:pic>
        <p:nvPicPr>
          <p:cNvPr id="1029" name="Picture 5"/>
          <p:cNvPicPr>
            <a:picLocks noChangeAspect="1" noChangeArrowheads="1"/>
          </p:cNvPicPr>
          <p:nvPr/>
        </p:nvPicPr>
        <p:blipFill>
          <a:blip r:embed="rId4"/>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Better</a:t>
            </a:r>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00FF"/>
                </a:solidFill>
                <a:latin typeface="Times New Roman" pitchFamily="18" charset="0"/>
                <a:cs typeface="Times New Roman" pitchFamily="18" charset="0"/>
              </a:rPr>
              <a:t>Functions for testing will return 1 for true and 0 for false.</a:t>
            </a:r>
          </a:p>
          <a:p>
            <a:r>
              <a:rPr lang="en-US" sz="2000" b="1" dirty="0">
                <a:solidFill>
                  <a:srgbClr val="C00000"/>
                </a:solidFill>
                <a:latin typeface="Times New Roman" pitchFamily="18" charset="0"/>
                <a:cs typeface="Times New Roman" pitchFamily="18" charset="0"/>
              </a:rPr>
              <a:t>Common algorithm in testing is checking all cases which cause FALSE. TRUE is accept when no case cause FALSE</a:t>
            </a: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a:t>Modules and Functions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6-How to use a function?</a:t>
            </a:r>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a:t>In C, you can use either the built-in library functions or your own functions. </a:t>
            </a:r>
          </a:p>
          <a:p>
            <a:pPr algn="just"/>
            <a:r>
              <a:rPr lang="en-US" dirty="0"/>
              <a:t>If you use the built-in library functions, your program needs to begin with the necessary include file.</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Syntax for using a function:</a:t>
            </a:r>
            <a:r>
              <a:rPr lang="en-US" sz="2400" b="1" i="1" dirty="0">
                <a:solidFill>
                  <a:schemeClr val="bg1"/>
                </a:solidFill>
              </a:rPr>
              <a:t>      </a:t>
            </a:r>
            <a:r>
              <a:rPr lang="en-US" sz="2400" b="1" dirty="0">
                <a:solidFill>
                  <a:schemeClr val="bg1"/>
                </a:solidFill>
              </a:rPr>
              <a:t>functionName (arg1, arg2,…);</a:t>
            </a: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a:solidFill>
                  <a:schemeClr val="bg1"/>
                </a:solidFill>
              </a:rPr>
              <a:t>Distinguish parameters and arguments</a:t>
            </a:r>
          </a:p>
          <a:p>
            <a:r>
              <a:rPr lang="en-US" sz="2400" b="1" i="1" u="sng" dirty="0">
                <a:solidFill>
                  <a:schemeClr val="bg1"/>
                </a:solidFill>
              </a:rPr>
              <a:t>Parameters</a:t>
            </a:r>
            <a:r>
              <a:rPr lang="en-US" sz="2400" dirty="0">
                <a:solidFill>
                  <a:schemeClr val="bg1"/>
                </a:solidFill>
              </a:rPr>
              <a:t>: names of data in function implementation</a:t>
            </a:r>
          </a:p>
          <a:p>
            <a:r>
              <a:rPr lang="en-US" sz="2400" b="1" i="1" u="sng" dirty="0">
                <a:solidFill>
                  <a:schemeClr val="bg1"/>
                </a:solidFill>
              </a:rPr>
              <a:t>Arguments</a:t>
            </a:r>
            <a:r>
              <a:rPr lang="en-US" sz="2400" dirty="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1</a:t>
            </a:r>
          </a:p>
        </p:txBody>
      </p:sp>
      <p:sp>
        <p:nvSpPr>
          <p:cNvPr id="3" name="Content Placeholder 2"/>
          <p:cNvSpPr>
            <a:spLocks noGrp="1"/>
          </p:cNvSpPr>
          <p:nvPr>
            <p:ph idx="1"/>
          </p:nvPr>
        </p:nvSpPr>
        <p:spPr>
          <a:xfrm>
            <a:off x="304800" y="1219201"/>
            <a:ext cx="8382000" cy="2133600"/>
          </a:xfrm>
        </p:spPr>
        <p:txBody>
          <a:bodyPr/>
          <a:lstStyle/>
          <a:p>
            <a:r>
              <a:rPr lang="en-US" dirty="0"/>
              <a:t>Develop a program that will perform the following task in three times:</a:t>
            </a:r>
          </a:p>
          <a:p>
            <a:pPr lvl="1"/>
            <a:r>
              <a:rPr lang="en-US" dirty="0"/>
              <a:t>Accept a positive integer.</a:t>
            </a:r>
          </a:p>
          <a:p>
            <a:pPr lvl="1"/>
            <a:r>
              <a:rPr lang="en-US" b="1" dirty="0"/>
              <a:t>Print out it's divisors </a:t>
            </a:r>
            <a:r>
              <a:rPr lang="en-US" b="1" dirty="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Print out divisors</a:t>
            </a:r>
            <a:r>
              <a:rPr lang="en-US" sz="2800" dirty="0"/>
              <a:t> of the positive integer </a:t>
            </a:r>
            <a:r>
              <a:rPr lang="en-US" sz="2800" b="1" u="sng" dirty="0"/>
              <a:t>n</a:t>
            </a:r>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n=10</a:t>
            </a:r>
          </a:p>
          <a:p>
            <a:r>
              <a:rPr lang="en-US" dirty="0"/>
              <a:t>i=1 </a:t>
            </a:r>
            <a:r>
              <a:rPr lang="en-US" dirty="0">
                <a:sym typeface="Wingdings" pitchFamily="2" charset="2"/>
              </a:rPr>
              <a:t> n%i  0  Print out i</a:t>
            </a:r>
          </a:p>
          <a:p>
            <a:r>
              <a:rPr lang="en-US" dirty="0"/>
              <a:t>i=2 </a:t>
            </a:r>
            <a:r>
              <a:rPr lang="en-US" dirty="0">
                <a:sym typeface="Wingdings" pitchFamily="2" charset="2"/>
              </a:rPr>
              <a:t> n%i  0  Print out i</a:t>
            </a:r>
          </a:p>
          <a:p>
            <a:r>
              <a:rPr lang="en-US" dirty="0"/>
              <a:t>i=3 </a:t>
            </a:r>
            <a:r>
              <a:rPr lang="en-US" dirty="0">
                <a:sym typeface="Wingdings" pitchFamily="2" charset="2"/>
              </a:rPr>
              <a:t> n%i  1</a:t>
            </a:r>
          </a:p>
          <a:p>
            <a:r>
              <a:rPr lang="en-US" dirty="0"/>
              <a:t>i=4 </a:t>
            </a:r>
            <a:r>
              <a:rPr lang="en-US" dirty="0">
                <a:sym typeface="Wingdings" pitchFamily="2" charset="2"/>
              </a:rPr>
              <a:t> n%i  2</a:t>
            </a:r>
          </a:p>
          <a:p>
            <a:r>
              <a:rPr lang="en-US" dirty="0"/>
              <a:t>i=5</a:t>
            </a:r>
            <a:r>
              <a:rPr lang="en-US" dirty="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i=1 .. n/2</a:t>
            </a:r>
          </a:p>
          <a:p>
            <a:r>
              <a:rPr lang="en-US" dirty="0"/>
              <a:t>    if (</a:t>
            </a:r>
            <a:r>
              <a:rPr lang="en-US" dirty="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void</a:t>
            </a:r>
            <a:r>
              <a:rPr lang="en-US" sz="2800" dirty="0">
                <a:solidFill>
                  <a:schemeClr val="bg1"/>
                </a:solidFill>
              </a:rPr>
              <a:t>   </a:t>
            </a:r>
            <a:r>
              <a:rPr lang="en-US" sz="2800" b="1" dirty="0">
                <a:solidFill>
                  <a:schemeClr val="bg1"/>
                </a:solidFill>
              </a:rPr>
              <a:t>printDivisors</a:t>
            </a:r>
            <a:r>
              <a:rPr lang="en-US" sz="2800" dirty="0">
                <a:solidFill>
                  <a:schemeClr val="bg1"/>
                </a:solidFill>
              </a:rPr>
              <a:t> ( int </a:t>
            </a:r>
            <a:r>
              <a:rPr lang="en-US" sz="2800" b="1" u="sng" dirty="0">
                <a:solidFill>
                  <a:schemeClr val="bg1"/>
                </a:solidFill>
              </a:rPr>
              <a:t>n</a:t>
            </a:r>
            <a:r>
              <a:rPr lang="en-US" sz="2800" dirty="0">
                <a:solidFill>
                  <a:schemeClr val="bg1"/>
                </a:solidFill>
              </a:rPr>
              <a:t>)</a:t>
            </a:r>
          </a:p>
          <a:p>
            <a:r>
              <a:rPr lang="en-US" sz="2800" dirty="0">
                <a:solidFill>
                  <a:schemeClr val="bg1"/>
                </a:solidFill>
              </a:rPr>
              <a:t>{   int i;</a:t>
            </a:r>
          </a:p>
          <a:p>
            <a:r>
              <a:rPr lang="en-US" sz="2800" dirty="0">
                <a:solidFill>
                  <a:schemeClr val="bg1"/>
                </a:solidFill>
              </a:rPr>
              <a:t>    for ( i=1; i&lt;=n/2; i++)</a:t>
            </a:r>
          </a:p>
          <a:p>
            <a:r>
              <a:rPr lang="en-US" sz="2800" dirty="0">
                <a:solidFill>
                  <a:schemeClr val="bg1"/>
                </a:solidFill>
              </a:rPr>
              <a:t>        if (n%i==0) printf ( “%d, “, i );</a:t>
            </a:r>
          </a:p>
          <a:p>
            <a:r>
              <a:rPr lang="en-US" sz="2800" dirty="0">
                <a:solidFill>
                  <a:schemeClr val="bg1"/>
                </a:solidFill>
              </a:rPr>
              <a:t>}</a:t>
            </a: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a:t>Demonstration 1</a:t>
            </a:r>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do you think if  the program will perform this task 20 times?</a:t>
            </a:r>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 function can be re-used.</a:t>
            </a:r>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 Implementation</a:t>
            </a:r>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function</a:t>
            </a:r>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argument</a:t>
            </a:r>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a:t>Modules and Functions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2</a:t>
            </a:r>
          </a:p>
        </p:txBody>
      </p:sp>
      <p:sp>
        <p:nvSpPr>
          <p:cNvPr id="3" name="Content Placeholder 2"/>
          <p:cNvSpPr>
            <a:spLocks noGrp="1"/>
          </p:cNvSpPr>
          <p:nvPr>
            <p:ph idx="1"/>
          </p:nvPr>
        </p:nvSpPr>
        <p:spPr>
          <a:xfrm>
            <a:off x="304800" y="1219201"/>
            <a:ext cx="8382000" cy="2133600"/>
          </a:xfrm>
        </p:spPr>
        <p:txBody>
          <a:bodyPr>
            <a:normAutofit/>
          </a:bodyPr>
          <a:lstStyle/>
          <a:p>
            <a:r>
              <a:rPr lang="en-US" dirty="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a:t>Sum of divisors</a:t>
            </a:r>
            <a:r>
              <a:rPr lang="en-US" sz="2800" dirty="0"/>
              <a:t> of the positive integer </a:t>
            </a:r>
            <a:r>
              <a:rPr lang="en-US" sz="2800" b="1" u="sng" dirty="0"/>
              <a:t>n</a:t>
            </a:r>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n=10, S=0</a:t>
            </a:r>
          </a:p>
          <a:p>
            <a:r>
              <a:rPr lang="en-US" dirty="0"/>
              <a:t>i=1 </a:t>
            </a:r>
            <a:r>
              <a:rPr lang="en-US" dirty="0">
                <a:sym typeface="Wingdings" pitchFamily="2" charset="2"/>
              </a:rPr>
              <a:t> n%i  0  S= 0+1 =1</a:t>
            </a:r>
          </a:p>
          <a:p>
            <a:r>
              <a:rPr lang="en-US" dirty="0"/>
              <a:t>i=2 </a:t>
            </a:r>
            <a:r>
              <a:rPr lang="en-US" dirty="0">
                <a:sym typeface="Wingdings" pitchFamily="2" charset="2"/>
              </a:rPr>
              <a:t> n%i  0  S=1+2=3</a:t>
            </a:r>
          </a:p>
          <a:p>
            <a:r>
              <a:rPr lang="en-US" dirty="0"/>
              <a:t>i=3 </a:t>
            </a:r>
            <a:r>
              <a:rPr lang="en-US" dirty="0">
                <a:sym typeface="Wingdings" pitchFamily="2" charset="2"/>
              </a:rPr>
              <a:t> n%i  1</a:t>
            </a:r>
          </a:p>
          <a:p>
            <a:r>
              <a:rPr lang="en-US" dirty="0"/>
              <a:t>i=4 </a:t>
            </a:r>
            <a:r>
              <a:rPr lang="en-US" dirty="0">
                <a:sym typeface="Wingdings" pitchFamily="2" charset="2"/>
              </a:rPr>
              <a:t> n%i  2</a:t>
            </a:r>
          </a:p>
          <a:p>
            <a:r>
              <a:rPr lang="en-US" dirty="0"/>
              <a:t>i=5</a:t>
            </a:r>
            <a:r>
              <a:rPr lang="en-US" dirty="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S=0;</a:t>
            </a:r>
          </a:p>
          <a:p>
            <a:r>
              <a:rPr lang="en-US" dirty="0"/>
              <a:t>for i=1 .. n/2</a:t>
            </a:r>
          </a:p>
          <a:p>
            <a:r>
              <a:rPr lang="en-US" dirty="0"/>
              <a:t>    if (</a:t>
            </a:r>
            <a:r>
              <a:rPr lang="en-US" dirty="0">
                <a:sym typeface="Wingdings" pitchFamily="2" charset="2"/>
              </a:rPr>
              <a:t>n%i ==0)  S+=i;</a:t>
            </a:r>
          </a:p>
          <a:p>
            <a:r>
              <a:rPr lang="en-US" dirty="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rPr>
              <a:t>int</a:t>
            </a:r>
            <a:r>
              <a:rPr lang="en-US" sz="2800" dirty="0">
                <a:solidFill>
                  <a:schemeClr val="bg1"/>
                </a:solidFill>
              </a:rPr>
              <a:t>   </a:t>
            </a:r>
            <a:r>
              <a:rPr lang="en-US" sz="2800" b="1" dirty="0">
                <a:solidFill>
                  <a:schemeClr val="bg1"/>
                </a:solidFill>
              </a:rPr>
              <a:t>sumDivisors</a:t>
            </a:r>
            <a:r>
              <a:rPr lang="en-US" sz="2800" dirty="0">
                <a:solidFill>
                  <a:schemeClr val="bg1"/>
                </a:solidFill>
              </a:rPr>
              <a:t> ( int </a:t>
            </a:r>
            <a:r>
              <a:rPr lang="en-US" sz="2800" b="1" u="sng" dirty="0">
                <a:solidFill>
                  <a:schemeClr val="bg1"/>
                </a:solidFill>
              </a:rPr>
              <a:t>n</a:t>
            </a:r>
            <a:r>
              <a:rPr lang="en-US" sz="2800" dirty="0">
                <a:solidFill>
                  <a:schemeClr val="bg1"/>
                </a:solidFill>
              </a:rPr>
              <a:t>)</a:t>
            </a:r>
          </a:p>
          <a:p>
            <a:r>
              <a:rPr lang="en-US" sz="2800" dirty="0">
                <a:solidFill>
                  <a:schemeClr val="bg1"/>
                </a:solidFill>
              </a:rPr>
              <a:t>{   int  S=0, i;</a:t>
            </a:r>
          </a:p>
          <a:p>
            <a:r>
              <a:rPr lang="en-US" sz="2800" dirty="0">
                <a:solidFill>
                  <a:schemeClr val="bg1"/>
                </a:solidFill>
              </a:rPr>
              <a:t>    for ( i=1; i&lt;=n/2; i++)</a:t>
            </a:r>
          </a:p>
          <a:p>
            <a:r>
              <a:rPr lang="en-US" sz="2800" dirty="0">
                <a:solidFill>
                  <a:schemeClr val="bg1"/>
                </a:solidFill>
              </a:rPr>
              <a:t>        if (n%i==0) S +=i;</a:t>
            </a:r>
          </a:p>
          <a:p>
            <a:r>
              <a:rPr lang="en-US" sz="2800" dirty="0">
                <a:solidFill>
                  <a:schemeClr val="bg1"/>
                </a:solidFill>
              </a:rPr>
              <a:t>     return S;</a:t>
            </a:r>
          </a:p>
          <a:p>
            <a:r>
              <a:rPr lang="en-US" sz="2800" dirty="0">
                <a:solidFill>
                  <a:schemeClr val="bg1"/>
                </a:solidFill>
              </a:rPr>
              <a:t>}</a:t>
            </a: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10000"/>
          </a:bodyPr>
          <a:lstStyle/>
          <a:p>
            <a:pPr>
              <a:buNone/>
            </a:pPr>
            <a:r>
              <a:rPr lang="en-US" dirty="0">
                <a:solidFill>
                  <a:srgbClr val="002060"/>
                </a:solidFill>
              </a:rPr>
              <a:t>After studying this chapter, you should be able to: </a:t>
            </a:r>
          </a:p>
          <a:p>
            <a:r>
              <a:rPr lang="en-US" dirty="0"/>
              <a:t>Define a C- module or C-function?</a:t>
            </a:r>
          </a:p>
          <a:p>
            <a:r>
              <a:rPr lang="en-US" dirty="0"/>
              <a:t>Explain module’s characteristics</a:t>
            </a:r>
          </a:p>
          <a:p>
            <a:r>
              <a:rPr lang="en-US" dirty="0"/>
              <a:t>Implement C functions</a:t>
            </a:r>
          </a:p>
          <a:p>
            <a:r>
              <a:rPr lang="en-US" dirty="0"/>
              <a:t>Use functions?</a:t>
            </a:r>
          </a:p>
          <a:p>
            <a:r>
              <a:rPr lang="en-US" dirty="0"/>
              <a:t>Differentiate build-in and user-defined functions</a:t>
            </a:r>
          </a:p>
          <a:p>
            <a:r>
              <a:rPr lang="en-US" dirty="0"/>
              <a:t>Explain mechanism when a function is called</a:t>
            </a:r>
          </a:p>
          <a:p>
            <a:r>
              <a:rPr lang="en-US" dirty="0"/>
              <a:t>Analyze a problem into functions</a:t>
            </a:r>
          </a:p>
          <a:p>
            <a:r>
              <a:rPr lang="en-US" dirty="0"/>
              <a:t>Implement a program using functions</a:t>
            </a:r>
          </a:p>
          <a:p>
            <a:r>
              <a:rPr lang="en-US" dirty="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2</a:t>
            </a:r>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Code yourself</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Demonstration 3</a:t>
            </a:r>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N=10 </a:t>
            </a:r>
            <a:r>
              <a:rPr lang="en-US" sz="2400" b="1" dirty="0">
                <a:sym typeface="Wingdings" pitchFamily="2" charset="2"/>
              </a:rPr>
              <a:t> 1+2+5 = 8</a:t>
            </a:r>
          </a:p>
          <a:p>
            <a:pPr algn="ctr"/>
            <a:r>
              <a:rPr lang="en-US" sz="2400" b="1" dirty="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Error source.</a:t>
            </a:r>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Functions help maintaining the code easier.</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4</a:t>
            </a:r>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1/Z = 1/r1 + 1/r2 + 1/r3     </a:t>
            </a:r>
            <a:r>
              <a:rPr lang="en-US" sz="2400" b="1" dirty="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a:t>Coercion When a Function is Called</a:t>
            </a:r>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coerces (sự ép kiểu) the value of the argument into the data type of the parameter.</a:t>
            </a:r>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36986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details </a:t>
            </a:r>
            <a:r>
              <a:rPr lang="en-US" sz="2800" dirty="0">
                <a:sym typeface="Wingdings" pitchFamily="2" charset="2"/>
              </a:rPr>
              <a:t> </a:t>
            </a:r>
            <a:r>
              <a:rPr lang="en-US" sz="2800" dirty="0">
                <a:solidFill>
                  <a:srgbClr val="0000FF"/>
                </a:solidFill>
                <a:sym typeface="Wingdings" pitchFamily="2" charset="2"/>
              </a:rPr>
              <a:t>Function declaration is put at a place and it’s implementation is put at other.</a:t>
            </a:r>
            <a:r>
              <a:rPr lang="en-US" sz="2800" dirty="0"/>
              <a:t> </a:t>
            </a:r>
          </a:p>
          <a:p>
            <a:pPr>
              <a:buClr>
                <a:srgbClr val="0033CC"/>
              </a:buClr>
            </a:pPr>
            <a:r>
              <a:rPr lang="en-US" sz="2800" dirty="0"/>
              <a:t>When the program is compiled:</a:t>
            </a:r>
          </a:p>
          <a:p>
            <a:pPr lvl="1">
              <a:buClr>
                <a:srgbClr val="0033CC"/>
              </a:buClr>
            </a:pPr>
            <a:r>
              <a:rPr lang="en-US" sz="2400" dirty="0"/>
              <a:t>Step 1: The compiler acknowledges this prototype  (return type, name, order of data types in parameters) and marks places where this function is used and continues the compile process.</a:t>
            </a:r>
          </a:p>
          <a:p>
            <a:pPr lvl="1">
              <a:buClr>
                <a:srgbClr val="0033CC"/>
              </a:buClr>
            </a:pPr>
            <a:r>
              <a:rPr lang="en-US" sz="2400" dirty="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returnType  FuncName ( Type1 [ param1], Type2 [param2], . . . ) </a:t>
            </a:r>
            <a:r>
              <a:rPr lang="en-US" sz="2400" b="1" dirty="0"/>
              <a:t>;</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19367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DEV C++ 4.9.9.2  compiler agrees user-defined functions which are implemented below the main function. Others, such as BorlandC++, do not.</a:t>
            </a:r>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Prototype</a:t>
            </a:r>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It isn't recommended to take specific characteristics of the specific compilers. Use standard rules for making your program compiled easily in all compilers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19367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Prototypes…</a:t>
            </a:r>
          </a:p>
        </p:txBody>
      </p:sp>
      <p:pic>
        <p:nvPicPr>
          <p:cNvPr id="2051" name="Picture 3"/>
          <p:cNvPicPr>
            <a:picLocks noChangeAspect="1" noChangeArrowheads="1"/>
          </p:cNvPicPr>
          <p:nvPr/>
        </p:nvPicPr>
        <p:blipFill>
          <a:blip r:embed="rId2"/>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Prototype: Acknowledge it</a:t>
            </a:r>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Use it. This position is marked.</a:t>
            </a:r>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But it’s implementation is missed!</a:t>
            </a:r>
          </a:p>
          <a:p>
            <a:pPr algn="ctr"/>
            <a:r>
              <a:rPr lang="en-US" sz="2000" b="1" dirty="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a:t>Modules and Functions</a:t>
            </a:r>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a:latin typeface="Arial" charset="0"/>
                <a:cs typeface="Arial" charset="0"/>
              </a:rPr>
              <a:t>We 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a:solidFill>
                  <a:srgbClr val="CC3300"/>
                </a:solidFill>
                <a:latin typeface="Arial" charset="0"/>
                <a:cs typeface="Arial" charset="0"/>
              </a:rPr>
              <a:t>                  #include &lt;filename&gt; // in system 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8718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the isPrime(int) function</a:t>
            </a:r>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a:t>Modules and Functions</a:t>
            </a:r>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2 exit points </a:t>
            </a:r>
          </a:p>
          <a:p>
            <a:r>
              <a:rPr lang="en-US" sz="2400" dirty="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b="1" u="sng" dirty="0"/>
              <a:t>one entry point and one exit point</a:t>
            </a:r>
            <a:r>
              <a:rPr lang="en-US" dirty="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87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#include Directive</a:t>
            </a:r>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a:solidFill>
                  <a:srgbClr val="0000FF"/>
                </a:solidFill>
                <a:latin typeface="Arial" charset="0"/>
                <a:cs typeface="Arial" charset="0"/>
              </a:rPr>
              <a:t>System directory</a:t>
            </a:r>
            <a:r>
              <a:rPr lang="en-US" sz="2800" dirty="0">
                <a:latin typeface="Arial" charset="0"/>
                <a:cs typeface="Arial" charset="0"/>
              </a:rPr>
              <a:t>: The </a:t>
            </a:r>
            <a:r>
              <a:rPr lang="en-US" sz="2800" b="1" i="1" u="sng" dirty="0">
                <a:solidFill>
                  <a:srgbClr val="0000FF"/>
                </a:solidFill>
                <a:latin typeface="Arial" charset="0"/>
                <a:cs typeface="Arial" charset="0"/>
              </a:rPr>
              <a:t>include</a:t>
            </a:r>
            <a:r>
              <a:rPr lang="en-US" sz="2800" dirty="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2"/>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98718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Iteration constructs (for/ while/ do … while)</a:t>
            </a:r>
          </a:p>
          <a:p>
            <a:r>
              <a:rPr lang="en-US" b="1" dirty="0"/>
              <a:t>Walkthrough</a:t>
            </a:r>
            <a:r>
              <a:rPr lang="en-US" dirty="0"/>
              <a:t>: Code are executed by 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a:t>
            </a:r>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10780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a:t>7-What happen when a function is called?</a:t>
            </a:r>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2293612</a:t>
            </a:r>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2293616</a:t>
            </a:r>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2293568</a:t>
            </a:r>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2293572</a:t>
            </a:r>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2293576</a:t>
            </a:r>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00FF"/>
                </a:solidFill>
              </a:rPr>
              <a:t>HEAP</a:t>
            </a: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STACK</a:t>
            </a:r>
          </a:p>
          <a:p>
            <a:pPr algn="ctr"/>
            <a:r>
              <a:rPr lang="en-US" sz="1400" dirty="0">
                <a:solidFill>
                  <a:srgbClr val="0000FF"/>
                </a:solidFill>
              </a:rPr>
              <a:t>segment</a:t>
            </a: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a:t>Modules and Functions</a:t>
            </a:r>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a:t>Memory Map when a function is called.</a:t>
            </a:r>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2293612</a:t>
            </a:r>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2293616</a:t>
            </a:r>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2293620</a:t>
            </a:r>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4199199</a:t>
            </a:r>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4199056</a:t>
            </a:r>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2293568</a:t>
            </a:r>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2293572</a:t>
            </a:r>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2293576</a:t>
            </a:r>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2293552</a:t>
            </a:r>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4202496</a:t>
            </a:r>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MAXN=10</a:t>
            </a:r>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r>
              <a:rPr lang="en-US" sz="1600" b="1" dirty="0">
                <a:solidFill>
                  <a:srgbClr val="9900CC"/>
                </a:solidFill>
              </a:rPr>
              <a:t> </a:t>
            </a: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main()</a:t>
            </a:r>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Code of average()</a:t>
            </a:r>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FF"/>
                </a:solidFill>
              </a:rPr>
              <a:t>c = 8</a:t>
            </a: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0000FF"/>
                </a:solidFill>
              </a:rPr>
              <a:t>b  = 5</a:t>
            </a:r>
            <a:r>
              <a:rPr lang="en-US" sz="1600" b="1" dirty="0">
                <a:solidFill>
                  <a:schemeClr val="tx1"/>
                </a:solidFill>
              </a:rPr>
              <a:t> </a:t>
            </a: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rPr>
              <a:t>a  = 5</a:t>
            </a: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t  = 6.0000</a:t>
            </a: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Data segment</a:t>
            </a: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FF"/>
                </a:solidFill>
              </a:rPr>
              <a:t>Code segment</a:t>
            </a: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rgbClr val="0000FF"/>
                </a:solidFill>
              </a:rPr>
              <a:t>Mechanism for Calling function in C</a:t>
            </a:r>
            <a:endParaRPr lang="en-US" sz="1600" i="1" u="sng" dirty="0">
              <a:solidFill>
                <a:srgbClr val="0000FF"/>
              </a:solidFill>
            </a:endParaRPr>
          </a:p>
          <a:p>
            <a:r>
              <a:rPr lang="en-US" sz="1600" dirty="0">
                <a:solidFill>
                  <a:srgbClr val="0000FF"/>
                </a:solidFill>
              </a:rPr>
              <a:t>1- Data of called function are allocated in the stack segment. </a:t>
            </a:r>
          </a:p>
          <a:p>
            <a:r>
              <a:rPr lang="en-US" sz="1600" dirty="0">
                <a:solidFill>
                  <a:srgbClr val="0000FF"/>
                </a:solidFill>
              </a:rPr>
              <a:t>2- Copy values of arguments(calling function) to  parameters (called function).</a:t>
            </a:r>
          </a:p>
          <a:p>
            <a:r>
              <a:rPr lang="en-US" sz="1600" dirty="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a:t>Modules and Functions</a:t>
            </a:r>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by value</a:t>
            </a:r>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a:t>C-language uses the “pass by value” only when passing arguments to called functions.</a:t>
            </a:r>
          </a:p>
          <a:p>
            <a:pPr algn="just">
              <a:buClr>
                <a:srgbClr val="0033CC"/>
              </a:buClr>
            </a:pPr>
            <a:r>
              <a:rPr lang="en-US" sz="2400" dirty="0"/>
              <a:t>The 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a:solidFill>
                  <a:srgbClr val="0000FF"/>
                </a:solidFill>
              </a:rPr>
              <a:t>So, anything passed into a function call is unchanged in the caller's scope when the function returns </a:t>
            </a:r>
            <a:r>
              <a:rPr lang="en-US" sz="2400" b="1" i="1" dirty="0">
                <a:solidFill>
                  <a:srgbClr val="0000FF"/>
                </a:solidFill>
                <a:sym typeface="Wingdings" pitchFamily="2" charset="2"/>
              </a:rPr>
              <a:t> </a:t>
            </a:r>
            <a:r>
              <a:rPr lang="en-US" sz="2400" dirty="0">
                <a:solidFill>
                  <a:srgbClr val="FF0000"/>
                </a:solidFill>
              </a:rPr>
              <a:t>Parameters and arguments stored in different addresses </a:t>
            </a:r>
            <a:r>
              <a:rPr lang="en-US" sz="2400" dirty="0">
                <a:solidFill>
                  <a:srgbClr val="FF0000"/>
                </a:solidFill>
                <a:sym typeface="Wingdings" pitchFamily="2" charset="2"/>
              </a:rPr>
              <a:t> Although they have the same names, they are still different.</a:t>
            </a:r>
            <a:r>
              <a:rPr lang="en-US" sz="2400" dirty="0">
                <a:solidFill>
                  <a:srgbClr val="FF0000"/>
                </a:solidFill>
              </a:rPr>
              <a:t> </a:t>
            </a:r>
          </a:p>
          <a:p>
            <a:pPr algn="just">
              <a:buClr>
                <a:srgbClr val="0033CC"/>
              </a:buClr>
            </a:pPr>
            <a:r>
              <a:rPr lang="en-US" sz="2400" b="1" i="1" dirty="0">
                <a:solidFill>
                  <a:srgbClr val="0000FF"/>
                </a:solidFill>
              </a:rPr>
              <a:t>When a called function completes it’s task, it’s memory block, allocated, is de-allocated.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2719510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a:t>In-class Exercise</a:t>
            </a:r>
          </a:p>
        </p:txBody>
      </p:sp>
      <p:sp>
        <p:nvSpPr>
          <p:cNvPr id="4" name="Rectangle 3"/>
          <p:cNvSpPr/>
          <p:nvPr/>
        </p:nvSpPr>
        <p:spPr>
          <a:xfrm>
            <a:off x="3429000" y="533400"/>
            <a:ext cx="5638800" cy="6186309"/>
          </a:xfrm>
          <a:prstGeom prst="rect">
            <a:avLst/>
          </a:prstGeom>
        </p:spPr>
        <p:txBody>
          <a:bodyPr wrap="square">
            <a:spAutoFit/>
          </a:bodyPr>
          <a:lstStyle/>
          <a:p>
            <a:r>
              <a:rPr lang="en-US" dirty="0"/>
              <a:t>#include &lt;stdio.h&gt;</a:t>
            </a:r>
          </a:p>
          <a:p>
            <a:r>
              <a:rPr lang="en-US" dirty="0"/>
              <a:t>void swap( int a, int b)</a:t>
            </a:r>
          </a:p>
          <a:p>
            <a:r>
              <a:rPr lang="en-US" dirty="0"/>
              <a:t>{  int t;</a:t>
            </a:r>
          </a:p>
          <a:p>
            <a:r>
              <a:rPr lang="en-US" dirty="0"/>
              <a:t>   printf("In swap, var. a, add.:%u, value:%d\n", &amp;a, a); </a:t>
            </a:r>
          </a:p>
          <a:p>
            <a:r>
              <a:rPr lang="en-US" dirty="0"/>
              <a:t>   printf("In swap, var. b, add.:%u, value:%d\n", &amp;b, b); </a:t>
            </a:r>
          </a:p>
          <a:p>
            <a:r>
              <a:rPr lang="en-US" dirty="0"/>
              <a:t>   printf("In swap, var. t, add.:%u, value:%d\n", &amp;t, t); </a:t>
            </a:r>
          </a:p>
          <a:p>
            <a:r>
              <a:rPr lang="en-US" dirty="0"/>
              <a:t>   t = a;</a:t>
            </a:r>
          </a:p>
          <a:p>
            <a:r>
              <a:rPr lang="en-US" dirty="0"/>
              <a:t>   a = b;</a:t>
            </a:r>
          </a:p>
          <a:p>
            <a:r>
              <a:rPr lang="en-US" dirty="0"/>
              <a:t>   b = t;</a:t>
            </a:r>
          </a:p>
          <a:p>
            <a:r>
              <a:rPr lang="en-US" dirty="0"/>
              <a:t>}</a:t>
            </a:r>
          </a:p>
          <a:p>
            <a:r>
              <a:rPr lang="en-US" dirty="0"/>
              <a:t>int main()</a:t>
            </a:r>
          </a:p>
          <a:p>
            <a:r>
              <a:rPr lang="en-US" dirty="0"/>
              <a:t>{  int x = 5, y = 7;</a:t>
            </a:r>
          </a:p>
          <a:p>
            <a:r>
              <a:rPr lang="en-US" dirty="0"/>
              <a:t>   printf("In main, var. x, add.:%u, value:%d\n", &amp;x, x);</a:t>
            </a:r>
          </a:p>
          <a:p>
            <a:r>
              <a:rPr lang="en-US" dirty="0"/>
              <a:t>   printf("In main, var. y, add.:%u, value:%d\n", &amp;y, y);</a:t>
            </a:r>
          </a:p>
          <a:p>
            <a:r>
              <a:rPr lang="en-US" dirty="0"/>
              <a:t>   printf("Addr. of main(): %u\n", &amp;main);</a:t>
            </a:r>
          </a:p>
          <a:p>
            <a:r>
              <a:rPr lang="en-US" dirty="0"/>
              <a:t>   printf("Addr. of swap(...): %u\n", &amp;swap);</a:t>
            </a:r>
          </a:p>
          <a:p>
            <a:r>
              <a:rPr lang="en-US" dirty="0"/>
              <a:t>   swap (x, y);</a:t>
            </a:r>
          </a:p>
          <a:p>
            <a:r>
              <a:rPr lang="en-US" dirty="0"/>
              <a:t>   printf("After swapping x and y\n");</a:t>
            </a:r>
          </a:p>
          <a:p>
            <a:r>
              <a:rPr lang="en-US" dirty="0"/>
              <a:t>   printf("x=%d, y=%d\n", x, y);</a:t>
            </a:r>
          </a:p>
          <a:p>
            <a:r>
              <a:rPr lang="en-US" dirty="0"/>
              <a:t>   getchar();</a:t>
            </a:r>
          </a:p>
          <a:p>
            <a:r>
              <a:rPr lang="en-US" dirty="0"/>
              <a:t>   return 0;</a:t>
            </a:r>
          </a:p>
          <a:p>
            <a:r>
              <a:rPr lang="en-US" dirty="0"/>
              <a:t>}</a:t>
            </a:r>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Times New Roman" pitchFamily="18" charset="0"/>
                <a:cs typeface="Times New Roman" pitchFamily="18" charset="0"/>
              </a:rPr>
              <a:t>A program for swapping two integers is implemented as this code.</a:t>
            </a:r>
          </a:p>
          <a:p>
            <a:endParaRPr lang="en-US" sz="2400" dirty="0">
              <a:solidFill>
                <a:srgbClr val="0000FF"/>
              </a:solidFill>
              <a:latin typeface="Times New Roman" pitchFamily="18" charset="0"/>
              <a:cs typeface="Times New Roman" pitchFamily="18" charset="0"/>
            </a:endParaRPr>
          </a:p>
          <a:p>
            <a:r>
              <a:rPr lang="en-US" sz="2400" dirty="0">
                <a:solidFill>
                  <a:srgbClr val="0000FF"/>
                </a:solidFill>
                <a:latin typeface="Times New Roman" pitchFamily="18" charset="0"/>
                <a:cs typeface="Times New Roman" pitchFamily="18" charset="0"/>
              </a:rPr>
              <a:t>Copy, paste, compile and run this program.</a:t>
            </a:r>
          </a:p>
          <a:p>
            <a:pPr>
              <a:buFontTx/>
              <a:buChar char="-"/>
            </a:pPr>
            <a:r>
              <a:rPr lang="en-US" sz="2400" dirty="0">
                <a:solidFill>
                  <a:srgbClr val="0000FF"/>
                </a:solidFill>
                <a:latin typeface="Times New Roman" pitchFamily="18" charset="0"/>
                <a:cs typeface="Times New Roman" pitchFamily="18" charset="0"/>
              </a:rPr>
              <a:t> Draw memory map</a:t>
            </a:r>
          </a:p>
          <a:p>
            <a:pPr>
              <a:buFontTx/>
              <a:buChar char="-"/>
            </a:pPr>
            <a:r>
              <a:rPr lang="en-US" sz="2400" dirty="0">
                <a:solidFill>
                  <a:srgbClr val="0000FF"/>
                </a:solidFill>
                <a:latin typeface="Times New Roman" pitchFamily="18" charset="0"/>
                <a:cs typeface="Times New Roman" pitchFamily="18" charset="0"/>
              </a:rPr>
              <a:t> Explain the result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a return-value function executes, a memory block is  allocated to store the result of the function </a:t>
            </a:r>
          </a:p>
        </p:txBody>
      </p:sp>
      <p:sp>
        <p:nvSpPr>
          <p:cNvPr id="2" name="Title 1"/>
          <p:cNvSpPr>
            <a:spLocks noGrp="1"/>
          </p:cNvSpPr>
          <p:nvPr>
            <p:ph type="title"/>
          </p:nvPr>
        </p:nvSpPr>
        <p:spPr/>
        <p:txBody>
          <a:bodyPr/>
          <a:lstStyle/>
          <a:p>
            <a:r>
              <a:rPr lang="en-US" dirty="0"/>
              <a:t>How does a return-function perform?</a:t>
            </a:r>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x=5</a:t>
            </a:r>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y=6</a:t>
            </a:r>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z</a:t>
            </a:r>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b=6</a:t>
            </a:r>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a=5</a:t>
            </a:r>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t=11 </a:t>
            </a:r>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11</a:t>
            </a: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a:t> Copy arguments to function’s parameters</a:t>
            </a:r>
          </a:p>
          <a:p>
            <a:pPr>
              <a:buFontTx/>
              <a:buChar char="-"/>
            </a:pPr>
            <a:r>
              <a:rPr lang="en-US" sz="2000" dirty="0"/>
              <a:t> Code of the function executes to determine the result</a:t>
            </a:r>
          </a:p>
          <a:p>
            <a:pPr>
              <a:buFontTx/>
              <a:buChar char="-"/>
            </a:pPr>
            <a:r>
              <a:rPr lang="en-US" sz="2000" dirty="0"/>
              <a:t> Copy the return value to the calling function</a:t>
            </a:r>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a:t>Modules and Functions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8-Analyse a program to functions</a:t>
            </a:r>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a:solidFill>
                  <a:schemeClr val="bg1"/>
                </a:solidFill>
              </a:rPr>
              <a:t>Problem</a:t>
            </a: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a:t>Pick</a:t>
            </a:r>
          </a:p>
          <a:p>
            <a:pPr algn="ctr"/>
            <a:r>
              <a:rPr lang="en-US" sz="2000" b="1" dirty="0"/>
              <a:t>nouns</a:t>
            </a:r>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a:solidFill>
                  <a:srgbClr val="CC0066"/>
                </a:solidFill>
              </a:rPr>
              <a:t>Variables a, b, c</a:t>
            </a:r>
          </a:p>
          <a:p>
            <a:pPr algn="ctr"/>
            <a:r>
              <a:rPr lang="en-US" b="1" dirty="0"/>
              <a:t>(Suitable types)</a:t>
            </a:r>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a:latin typeface="Times New Roman" pitchFamily="18" charset="0"/>
                <a:cs typeface="Times New Roman" pitchFamily="18" charset="0"/>
              </a:rPr>
              <a:t>Re-order </a:t>
            </a:r>
          </a:p>
          <a:p>
            <a:pPr algn="ctr"/>
            <a:r>
              <a:rPr lang="en-US" b="1" dirty="0">
                <a:latin typeface="Times New Roman" pitchFamily="18" charset="0"/>
                <a:cs typeface="Times New Roman" pitchFamily="18" charset="0"/>
              </a:rPr>
              <a:t>requirements</a:t>
            </a:r>
          </a:p>
          <a:p>
            <a:pPr algn="ctr"/>
            <a:r>
              <a:rPr lang="en-US" b="1" dirty="0">
                <a:latin typeface="Times New Roman" pitchFamily="18" charset="0"/>
                <a:cs typeface="Times New Roman" pitchFamily="18" charset="0"/>
              </a:rPr>
              <a:t>to get </a:t>
            </a:r>
          </a:p>
          <a:p>
            <a:pPr algn="ctr"/>
            <a:r>
              <a:rPr lang="en-US" b="1" dirty="0">
                <a:latin typeface="Times New Roman" pitchFamily="18" charset="0"/>
                <a:cs typeface="Times New Roman" pitchFamily="18" charset="0"/>
              </a:rPr>
              <a:t>a logical</a:t>
            </a:r>
          </a:p>
          <a:p>
            <a:pPr algn="ctr"/>
            <a:r>
              <a:rPr lang="en-US" b="1" dirty="0">
                <a:latin typeface="Times New Roman" pitchFamily="18" charset="0"/>
                <a:cs typeface="Times New Roman" pitchFamily="18" charset="0"/>
              </a:rPr>
              <a:t>order</a:t>
            </a:r>
          </a:p>
          <a:p>
            <a:pPr algn="ctr"/>
            <a:r>
              <a:rPr lang="en-US" b="1" u="sng" dirty="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a:latin typeface="Arial" pitchFamily="34" charset="0"/>
                <a:cs typeface="Arial" pitchFamily="34" charset="0"/>
              </a:rPr>
              <a:t>Begin</a:t>
            </a:r>
          </a:p>
          <a:p>
            <a:r>
              <a:rPr lang="en-US" sz="2000" b="1" dirty="0">
                <a:solidFill>
                  <a:srgbClr val="FF0000"/>
                </a:solidFill>
                <a:latin typeface="Arial" pitchFamily="34" charset="0"/>
                <a:cs typeface="Arial" pitchFamily="34" charset="0"/>
              </a:rPr>
              <a:t>Verb1  a </a:t>
            </a:r>
            <a:r>
              <a:rPr lang="en-US" sz="2000" b="1" dirty="0">
                <a:latin typeface="Arial" pitchFamily="34" charset="0"/>
                <a:cs typeface="Arial" pitchFamily="34" charset="0"/>
              </a:rPr>
              <a:t>; // complex</a:t>
            </a:r>
          </a:p>
          <a:p>
            <a:r>
              <a:rPr lang="en-US" sz="2000" b="1" dirty="0">
                <a:solidFill>
                  <a:srgbClr val="000099"/>
                </a:solidFill>
                <a:latin typeface="Arial" pitchFamily="34" charset="0"/>
                <a:cs typeface="Arial" pitchFamily="34" charset="0"/>
              </a:rPr>
              <a:t>Verb 2 b</a:t>
            </a:r>
            <a:r>
              <a:rPr lang="en-US" sz="2000" b="1" dirty="0">
                <a:latin typeface="Arial" pitchFamily="34" charset="0"/>
                <a:cs typeface="Arial" pitchFamily="34" charset="0"/>
              </a:rPr>
              <a:t>; //  complex</a:t>
            </a:r>
          </a:p>
          <a:p>
            <a:r>
              <a:rPr lang="en-US" sz="2000" b="1" dirty="0">
                <a:latin typeface="Arial" pitchFamily="34" charset="0"/>
                <a:cs typeface="Arial" pitchFamily="34" charset="0"/>
              </a:rPr>
              <a:t>Verb 3  c; // Simple</a:t>
            </a:r>
          </a:p>
          <a:p>
            <a:r>
              <a:rPr lang="en-US" sz="2000" b="1" dirty="0">
                <a:latin typeface="Arial" pitchFamily="34" charset="0"/>
                <a:cs typeface="Arial" pitchFamily="34" charset="0"/>
              </a:rPr>
              <a:t>...</a:t>
            </a:r>
          </a:p>
          <a:p>
            <a:r>
              <a:rPr lang="en-US" sz="2000" b="1" dirty="0">
                <a:latin typeface="Arial" pitchFamily="34" charset="0"/>
                <a:cs typeface="Arial" pitchFamily="34" charset="0"/>
              </a:rPr>
              <a:t>End.</a:t>
            </a: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a:t>// library functions</a:t>
            </a:r>
          </a:p>
          <a:p>
            <a:pPr eaLnBrk="1" hangingPunct="1">
              <a:spcBef>
                <a:spcPct val="50000"/>
              </a:spcBef>
            </a:pPr>
            <a:r>
              <a:rPr lang="en-US" b="1" dirty="0"/>
              <a:t>#include &lt;stdio.h&gt;</a:t>
            </a:r>
          </a:p>
          <a:p>
            <a:pPr eaLnBrk="1" hangingPunct="1">
              <a:spcBef>
                <a:spcPct val="50000"/>
              </a:spcBef>
            </a:pPr>
            <a:r>
              <a:rPr lang="en-US" b="1" dirty="0">
                <a:solidFill>
                  <a:srgbClr val="FF0000"/>
                </a:solidFill>
              </a:rPr>
              <a:t>void verb1 ( Type a)</a:t>
            </a:r>
          </a:p>
          <a:p>
            <a:pPr eaLnBrk="1" hangingPunct="1">
              <a:spcBef>
                <a:spcPct val="50000"/>
              </a:spcBef>
            </a:pPr>
            <a:r>
              <a:rPr lang="en-US" b="1" dirty="0"/>
              <a:t>{    }</a:t>
            </a:r>
          </a:p>
          <a:p>
            <a:pPr eaLnBrk="1" hangingPunct="1">
              <a:spcBef>
                <a:spcPct val="50000"/>
              </a:spcBef>
            </a:pPr>
            <a:r>
              <a:rPr lang="en-US" b="1" dirty="0">
                <a:solidFill>
                  <a:srgbClr val="000099"/>
                </a:solidFill>
              </a:rPr>
              <a:t>int verb2(Type b)</a:t>
            </a:r>
          </a:p>
          <a:p>
            <a:pPr eaLnBrk="1" hangingPunct="1">
              <a:spcBef>
                <a:spcPct val="50000"/>
              </a:spcBef>
            </a:pPr>
            <a:r>
              <a:rPr lang="en-US" b="1" dirty="0"/>
              <a:t>{  ......  return 3*b; }</a:t>
            </a:r>
          </a:p>
          <a:p>
            <a:pPr eaLnBrk="1" hangingPunct="1">
              <a:spcBef>
                <a:spcPct val="50000"/>
              </a:spcBef>
            </a:pPr>
            <a:r>
              <a:rPr lang="en-US" b="1" dirty="0"/>
              <a:t>int 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a:solidFill>
                  <a:srgbClr val="FF0000"/>
                </a:solidFill>
              </a:rPr>
              <a:t>verb1(a);</a:t>
            </a:r>
            <a:r>
              <a:rPr lang="en-US" b="1" dirty="0"/>
              <a:t> </a:t>
            </a:r>
            <a:r>
              <a:rPr lang="en-US" b="1" dirty="0">
                <a:solidFill>
                  <a:srgbClr val="FF0000"/>
                </a:solidFill>
              </a:rPr>
              <a:t>// gọi hàm</a:t>
            </a:r>
          </a:p>
          <a:p>
            <a:pPr eaLnBrk="1" hangingPunct="1">
              <a:spcBef>
                <a:spcPct val="50000"/>
              </a:spcBef>
            </a:pPr>
            <a:r>
              <a:rPr lang="en-US" b="1" dirty="0"/>
              <a:t>    printf(“%d\n”, </a:t>
            </a:r>
            <a:r>
              <a:rPr lang="en-US" b="1" dirty="0">
                <a:solidFill>
                  <a:srgbClr val="000099"/>
                </a:solidFill>
              </a:rPr>
              <a:t>verb2(b) </a:t>
            </a:r>
            <a:r>
              <a:rPr lang="en-US" b="1" dirty="0"/>
              <a:t>); </a:t>
            </a:r>
          </a:p>
          <a:p>
            <a:pPr eaLnBrk="1" hangingPunct="1">
              <a:spcBef>
                <a:spcPct val="50000"/>
              </a:spcBef>
            </a:pPr>
            <a:r>
              <a:rPr lang="en-US" b="1" dirty="0"/>
              <a:t>   &lt;suitable statements&gt;</a:t>
            </a:r>
          </a:p>
          <a:p>
            <a:pPr eaLnBrk="1" hangingPunct="1">
              <a:spcBef>
                <a:spcPct val="50000"/>
              </a:spcBef>
            </a:pPr>
            <a:r>
              <a:rPr lang="en-US" b="1" dirty="0"/>
              <a:t>}</a:t>
            </a:r>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a:solidFill>
                  <a:schemeClr val="bg1"/>
                </a:solidFill>
              </a:rPr>
              <a:t>Simple task: </a:t>
            </a:r>
          </a:p>
          <a:p>
            <a:pPr algn="ctr"/>
            <a:r>
              <a:rPr lang="en-US" b="1" dirty="0">
                <a:solidFill>
                  <a:schemeClr val="bg1"/>
                </a:solidFill>
              </a:rPr>
              <a:t>Input/Output simple variables</a:t>
            </a:r>
          </a:p>
          <a:p>
            <a:pPr algn="ctr"/>
            <a:r>
              <a:rPr lang="en-US" b="1" dirty="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a:t>Modules and Functions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Implement a program using functions</a:t>
            </a:r>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a:t>Develop a program that will print out the n first primes.</a:t>
            </a:r>
            <a:endParaRPr lang="en-US" sz="2400" b="1" i="1" u="sng" dirty="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the integer n </a:t>
            </a:r>
            <a:r>
              <a:rPr lang="en-US" sz="2000" dirty="0">
                <a:sym typeface="Wingdings" pitchFamily="2" charset="2"/>
              </a:rPr>
              <a:t> int n</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n  simple</a:t>
            </a:r>
          </a:p>
          <a:p>
            <a:r>
              <a:rPr lang="en-US" sz="2000" dirty="0">
                <a:sym typeface="Wingdings" pitchFamily="2" charset="2"/>
              </a:rPr>
              <a:t>     - Print n first primes  function</a:t>
            </a:r>
          </a:p>
          <a:p>
            <a:r>
              <a:rPr lang="en-US" sz="2000" dirty="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r>
              <a:rPr lang="en-US" sz="2000" dirty="0"/>
              <a:t>Function print_n_Primes (</a:t>
            </a:r>
            <a:r>
              <a:rPr lang="en-US" sz="2000" dirty="0">
                <a:sym typeface="Wingdings" pitchFamily="2" charset="2"/>
              </a:rPr>
              <a:t>int n) </a:t>
            </a:r>
          </a:p>
          <a:p>
            <a:r>
              <a:rPr lang="en-US" sz="2000" dirty="0">
                <a:sym typeface="Wingdings" pitchFamily="2" charset="2"/>
              </a:rPr>
              <a:t>     int count = 0;</a:t>
            </a:r>
          </a:p>
          <a:p>
            <a:r>
              <a:rPr lang="en-US" sz="2000" dirty="0">
                <a:sym typeface="Wingdings" pitchFamily="2" charset="2"/>
              </a:rPr>
              <a:t>     int value = 2;</a:t>
            </a:r>
          </a:p>
          <a:p>
            <a:r>
              <a:rPr lang="en-US" sz="2000" dirty="0">
                <a:sym typeface="Wingdings" pitchFamily="2" charset="2"/>
              </a:rPr>
              <a:t>     while (count &lt;n)</a:t>
            </a:r>
          </a:p>
          <a:p>
            <a:r>
              <a:rPr lang="en-US" sz="2000" dirty="0">
                <a:sym typeface="Wingdings" pitchFamily="2" charset="2"/>
              </a:rPr>
              <a:t>       {  if ( value is a prime  function</a:t>
            </a:r>
          </a:p>
          <a:p>
            <a:r>
              <a:rPr lang="en-US" sz="2000" dirty="0">
                <a:sym typeface="Wingdings" pitchFamily="2" charset="2"/>
              </a:rPr>
              <a:t>            { count = count +1;</a:t>
            </a:r>
          </a:p>
          <a:p>
            <a:r>
              <a:rPr lang="en-US" sz="2000" dirty="0">
                <a:sym typeface="Wingdings" pitchFamily="2" charset="2"/>
              </a:rPr>
              <a:t>               print out value;  simple</a:t>
            </a:r>
          </a:p>
          <a:p>
            <a:r>
              <a:rPr lang="en-US" sz="2000" dirty="0">
                <a:sym typeface="Wingdings" pitchFamily="2" charset="2"/>
              </a:rPr>
              <a:t>            }</a:t>
            </a:r>
          </a:p>
          <a:p>
            <a:r>
              <a:rPr lang="en-US" sz="2000" dirty="0">
                <a:sym typeface="Wingdings" pitchFamily="2" charset="2"/>
              </a:rPr>
              <a:t>            value = value +1;</a:t>
            </a:r>
          </a:p>
          <a:p>
            <a:r>
              <a:rPr lang="en-US" sz="2000" dirty="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Input: n=5</a:t>
            </a:r>
          </a:p>
          <a:p>
            <a:r>
              <a:rPr lang="en-US" dirty="0"/>
              <a:t>Output: 2, 3, 5, 7, 11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a:t>Implement a program using functions …</a:t>
            </a:r>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a:t>Develop a program that will print out </a:t>
            </a:r>
            <a:r>
              <a:rPr lang="en-US" sz="2800" b="1" u="sng" dirty="0"/>
              <a:t>n</a:t>
            </a:r>
            <a:r>
              <a:rPr lang="en-US" sz="2800" dirty="0"/>
              <a:t> first primes.</a:t>
            </a:r>
          </a:p>
          <a:p>
            <a:pPr marL="0" indent="0">
              <a:buNone/>
            </a:pPr>
            <a:r>
              <a:rPr lang="en-US" sz="2800" dirty="0"/>
              <a:t> </a:t>
            </a:r>
            <a:r>
              <a:rPr lang="en-US" sz="2800" dirty="0">
                <a:solidFill>
                  <a:srgbClr val="FF0000"/>
                </a:solidFill>
              </a:rPr>
              <a:t>Implement it</a:t>
            </a:r>
            <a:r>
              <a:rPr lang="en-US" sz="2800" dirty="0"/>
              <a:t>.</a:t>
            </a:r>
            <a:endParaRPr lang="en-US" sz="2000" i="1" u="sng" dirty="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a:t>Modules and Functions</a:t>
            </a:r>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85000" lnSpcReduction="20000"/>
          </a:bodyPr>
          <a:lstStyle/>
          <a:p>
            <a:r>
              <a:rPr lang="en-US" dirty="0"/>
              <a:t>What is a module?</a:t>
            </a:r>
          </a:p>
          <a:p>
            <a:r>
              <a:rPr lang="en-US" dirty="0"/>
              <a:t>Characteristics of  modules</a:t>
            </a:r>
          </a:p>
          <a:p>
            <a:r>
              <a:rPr lang="en-US" dirty="0"/>
              <a:t>Hints for module identifying</a:t>
            </a:r>
          </a:p>
          <a:p>
            <a:r>
              <a:rPr lang="en-US" dirty="0"/>
              <a:t>C-Functions and Modules</a:t>
            </a:r>
          </a:p>
          <a:p>
            <a:r>
              <a:rPr lang="en-US" dirty="0"/>
              <a:t>How to Implement a function?</a:t>
            </a:r>
          </a:p>
          <a:p>
            <a:r>
              <a:rPr lang="en-US" dirty="0"/>
              <a:t>How to use a function?</a:t>
            </a:r>
          </a:p>
          <a:p>
            <a:r>
              <a:rPr lang="en-US" dirty="0"/>
              <a:t>What happen when a function is called?</a:t>
            </a:r>
          </a:p>
          <a:p>
            <a:r>
              <a:rPr lang="en-US" dirty="0"/>
              <a:t>How to analyze a problem into functions?</a:t>
            </a:r>
          </a:p>
          <a:p>
            <a:r>
              <a:rPr lang="en-US" dirty="0"/>
              <a:t>Implement a program using functions</a:t>
            </a:r>
          </a:p>
          <a:p>
            <a:r>
              <a:rPr lang="en-US" dirty="0"/>
              <a:t>Extent and Scope of a variable</a:t>
            </a:r>
          </a:p>
          <a:p>
            <a:r>
              <a:rPr lang="en-US" dirty="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 program using functions …</a:t>
            </a:r>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a:t>Develop a program that will accept two positive integers then print out the greatest common divisor and the least common multiple of them.</a:t>
            </a:r>
            <a:endParaRPr lang="en-US" sz="2400" b="1" i="1" u="sng" dirty="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Analysis</a:t>
            </a:r>
            <a:endParaRPr lang="en-US" sz="2000" dirty="0"/>
          </a:p>
          <a:p>
            <a:pPr>
              <a:buFontTx/>
              <a:buChar char="-"/>
            </a:pPr>
            <a:r>
              <a:rPr lang="en-US" sz="2000" dirty="0"/>
              <a:t>Nouns:  2 integers </a:t>
            </a:r>
            <a:r>
              <a:rPr lang="en-US" sz="2000" dirty="0">
                <a:sym typeface="Wingdings" pitchFamily="2" charset="2"/>
              </a:rPr>
              <a:t> int m,n</a:t>
            </a:r>
          </a:p>
          <a:p>
            <a:r>
              <a:rPr lang="en-US" sz="2000" dirty="0">
                <a:sym typeface="Wingdings" pitchFamily="2" charset="2"/>
              </a:rPr>
              <a:t>                The greatest common divisor  int G</a:t>
            </a:r>
          </a:p>
          <a:p>
            <a:r>
              <a:rPr lang="en-US" sz="2000" dirty="0">
                <a:sym typeface="Wingdings" pitchFamily="2" charset="2"/>
              </a:rPr>
              <a:t>                The least common multiple   int L</a:t>
            </a:r>
          </a:p>
          <a:p>
            <a:pPr>
              <a:buFontTx/>
              <a:buChar char="-"/>
            </a:pPr>
            <a:r>
              <a:rPr lang="en-US" sz="2000" dirty="0">
                <a:sym typeface="Wingdings" pitchFamily="2" charset="2"/>
              </a:rPr>
              <a:t> Verbs:</a:t>
            </a:r>
          </a:p>
          <a:p>
            <a:r>
              <a:rPr lang="en-US" sz="2000" dirty="0">
                <a:sym typeface="Wingdings" pitchFamily="2" charset="2"/>
              </a:rPr>
              <a:t>     - Begin</a:t>
            </a:r>
          </a:p>
          <a:p>
            <a:r>
              <a:rPr lang="en-US" sz="2000" dirty="0">
                <a:sym typeface="Wingdings" pitchFamily="2" charset="2"/>
              </a:rPr>
              <a:t>     - Accept m, n  simple</a:t>
            </a:r>
          </a:p>
          <a:p>
            <a:r>
              <a:rPr lang="en-US" sz="2000" dirty="0">
                <a:sym typeface="Wingdings" pitchFamily="2" charset="2"/>
              </a:rPr>
              <a:t>     -  G= Calculate the greatest common  divisor of m,n  function </a:t>
            </a:r>
            <a:r>
              <a:rPr lang="en-US" sz="2000" b="1" u="sng" dirty="0">
                <a:sym typeface="Wingdings" pitchFamily="2" charset="2"/>
              </a:rPr>
              <a:t>gcd</a:t>
            </a:r>
          </a:p>
          <a:p>
            <a:r>
              <a:rPr lang="en-US" sz="2000" dirty="0">
                <a:sym typeface="Wingdings" pitchFamily="2" charset="2"/>
              </a:rPr>
              <a:t>     -  L = Calculate the least common  multiple of m,n  function </a:t>
            </a:r>
            <a:r>
              <a:rPr lang="en-US" sz="2000" b="1" u="sng" dirty="0">
                <a:sym typeface="Wingdings" pitchFamily="2" charset="2"/>
              </a:rPr>
              <a:t>lcm</a:t>
            </a:r>
            <a:endParaRPr lang="en-US" sz="2000" u="sng" dirty="0">
              <a:sym typeface="Wingdings" pitchFamily="2" charset="2"/>
            </a:endParaRPr>
          </a:p>
          <a:p>
            <a:r>
              <a:rPr lang="en-US" sz="2000" dirty="0">
                <a:sym typeface="Wingdings" pitchFamily="2" charset="2"/>
              </a:rPr>
              <a:t>     - Print out G, L  simple</a:t>
            </a:r>
          </a:p>
          <a:p>
            <a:r>
              <a:rPr lang="en-US" sz="2000" dirty="0">
                <a:sym typeface="Wingdings" pitchFamily="2" charset="2"/>
              </a:rPr>
              <a:t>     - End. </a:t>
            </a:r>
            <a:endParaRPr lang="en-US" sz="2000" dirty="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a program using functions …</a:t>
            </a:r>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370840">
                <a:tc>
                  <a:txBody>
                    <a:bodyPr/>
                    <a:lstStyle/>
                    <a:p>
                      <a:r>
                        <a:rPr lang="en-US" b="1" dirty="0"/>
                        <a:t>value1</a:t>
                      </a:r>
                    </a:p>
                  </a:txBody>
                  <a:tcPr/>
                </a:tc>
                <a:tc>
                  <a:txBody>
                    <a:bodyPr/>
                    <a:lstStyle/>
                    <a:p>
                      <a:r>
                        <a:rPr lang="en-US" b="1" dirty="0"/>
                        <a:t>value2</a:t>
                      </a:r>
                    </a:p>
                  </a:txBody>
                  <a:tcPr/>
                </a:tc>
                <a:extLst>
                  <a:ext uri="{0D108BD9-81ED-4DB2-BD59-A6C34878D82A}">
                    <a16:rowId xmlns:a16="http://schemas.microsoft.com/office/drawing/2014/main" val="10000"/>
                  </a:ext>
                </a:extLst>
              </a:tr>
              <a:tr h="370840">
                <a:tc>
                  <a:txBody>
                    <a:bodyPr/>
                    <a:lstStyle/>
                    <a:p>
                      <a:r>
                        <a:rPr lang="en-US" b="1" dirty="0"/>
                        <a:t>14</a:t>
                      </a:r>
                    </a:p>
                  </a:txBody>
                  <a:tcPr/>
                </a:tc>
                <a:tc>
                  <a:txBody>
                    <a:bodyPr/>
                    <a:lstStyle/>
                    <a:p>
                      <a:r>
                        <a:rPr lang="en-US" b="1" dirty="0"/>
                        <a:t>62</a:t>
                      </a:r>
                    </a:p>
                  </a:txBody>
                  <a:tcPr/>
                </a:tc>
                <a:extLst>
                  <a:ext uri="{0D108BD9-81ED-4DB2-BD59-A6C34878D82A}">
                    <a16:rowId xmlns:a16="http://schemas.microsoft.com/office/drawing/2014/main" val="10001"/>
                  </a:ext>
                </a:extLst>
              </a:tr>
              <a:tr h="370840">
                <a:tc>
                  <a:txBody>
                    <a:bodyPr/>
                    <a:lstStyle/>
                    <a:p>
                      <a:endParaRPr lang="en-US" b="1" dirty="0"/>
                    </a:p>
                  </a:txBody>
                  <a:tcPr/>
                </a:tc>
                <a:tc>
                  <a:txBody>
                    <a:bodyPr/>
                    <a:lstStyle/>
                    <a:p>
                      <a:r>
                        <a:rPr lang="en-US" b="1" dirty="0"/>
                        <a:t>62-14 = 48</a:t>
                      </a:r>
                    </a:p>
                  </a:txBody>
                  <a:tcPr/>
                </a:tc>
                <a:extLst>
                  <a:ext uri="{0D108BD9-81ED-4DB2-BD59-A6C34878D82A}">
                    <a16:rowId xmlns:a16="http://schemas.microsoft.com/office/drawing/2014/main" val="10002"/>
                  </a:ext>
                </a:extLst>
              </a:tr>
              <a:tr h="370840">
                <a:tc>
                  <a:txBody>
                    <a:bodyPr/>
                    <a:lstStyle/>
                    <a:p>
                      <a:endParaRPr lang="en-US" b="1" dirty="0"/>
                    </a:p>
                  </a:txBody>
                  <a:tcPr/>
                </a:tc>
                <a:tc>
                  <a:txBody>
                    <a:bodyPr/>
                    <a:lstStyle/>
                    <a:p>
                      <a:r>
                        <a:rPr lang="en-US" b="1" dirty="0"/>
                        <a:t>48-14 = 34</a:t>
                      </a:r>
                    </a:p>
                  </a:txBody>
                  <a:tcPr/>
                </a:tc>
                <a:extLst>
                  <a:ext uri="{0D108BD9-81ED-4DB2-BD59-A6C34878D82A}">
                    <a16:rowId xmlns:a16="http://schemas.microsoft.com/office/drawing/2014/main" val="10003"/>
                  </a:ext>
                </a:extLst>
              </a:tr>
              <a:tr h="370840">
                <a:tc>
                  <a:txBody>
                    <a:bodyPr/>
                    <a:lstStyle/>
                    <a:p>
                      <a:endParaRPr lang="en-US" b="1" dirty="0"/>
                    </a:p>
                  </a:txBody>
                  <a:tcPr/>
                </a:tc>
                <a:tc>
                  <a:txBody>
                    <a:bodyPr/>
                    <a:lstStyle/>
                    <a:p>
                      <a:r>
                        <a:rPr lang="en-US" b="1" dirty="0"/>
                        <a:t>34-14 = 20</a:t>
                      </a:r>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r>
                        <a:rPr lang="en-US" b="1" dirty="0"/>
                        <a:t>20 -14 = 6</a:t>
                      </a:r>
                    </a:p>
                  </a:txBody>
                  <a:tcPr/>
                </a:tc>
                <a:extLst>
                  <a:ext uri="{0D108BD9-81ED-4DB2-BD59-A6C34878D82A}">
                    <a16:rowId xmlns:a16="http://schemas.microsoft.com/office/drawing/2014/main" val="10005"/>
                  </a:ext>
                </a:extLst>
              </a:tr>
              <a:tr h="370840">
                <a:tc>
                  <a:txBody>
                    <a:bodyPr/>
                    <a:lstStyle/>
                    <a:p>
                      <a:r>
                        <a:rPr lang="en-US" b="1" dirty="0"/>
                        <a:t>14-6</a:t>
                      </a:r>
                      <a:r>
                        <a:rPr lang="en-US" b="1" baseline="0" dirty="0"/>
                        <a:t> = 8</a:t>
                      </a:r>
                    </a:p>
                    <a:p>
                      <a:r>
                        <a:rPr lang="en-US" b="1" baseline="0" dirty="0"/>
                        <a:t>8-6=2</a:t>
                      </a:r>
                      <a:endParaRPr lang="en-US" b="1" dirty="0"/>
                    </a:p>
                  </a:txBody>
                  <a:tcPr/>
                </a:tc>
                <a:tc>
                  <a:txBody>
                    <a:bodyPr/>
                    <a:lstStyle/>
                    <a:p>
                      <a:endParaRPr lang="en-US" b="1" dirty="0"/>
                    </a:p>
                  </a:txBody>
                  <a:tcPr/>
                </a:tc>
                <a:extLst>
                  <a:ext uri="{0D108BD9-81ED-4DB2-BD59-A6C34878D82A}">
                    <a16:rowId xmlns:a16="http://schemas.microsoft.com/office/drawing/2014/main" val="10006"/>
                  </a:ext>
                </a:extLst>
              </a:tr>
              <a:tr h="370840">
                <a:tc>
                  <a:txBody>
                    <a:bodyPr/>
                    <a:lstStyle/>
                    <a:p>
                      <a:endParaRPr lang="en-US" b="1" dirty="0"/>
                    </a:p>
                  </a:txBody>
                  <a:tcPr/>
                </a:tc>
                <a:tc>
                  <a:txBody>
                    <a:bodyPr/>
                    <a:lstStyle/>
                    <a:p>
                      <a:r>
                        <a:rPr lang="en-US" b="1" dirty="0"/>
                        <a:t>6-2</a:t>
                      </a:r>
                      <a:r>
                        <a:rPr lang="en-US" b="1" baseline="0" dirty="0"/>
                        <a:t> =  4</a:t>
                      </a:r>
                    </a:p>
                    <a:p>
                      <a:r>
                        <a:rPr lang="en-US" b="1" baseline="0" dirty="0"/>
                        <a:t>4-2=   2</a:t>
                      </a:r>
                      <a:endParaRPr lang="en-US" b="1" dirty="0"/>
                    </a:p>
                  </a:txBody>
                  <a:tcPr/>
                </a:tc>
                <a:extLst>
                  <a:ext uri="{0D108BD9-81ED-4DB2-BD59-A6C34878D82A}">
                    <a16:rowId xmlns:a16="http://schemas.microsoft.com/office/drawing/2014/main" val="10007"/>
                  </a:ext>
                </a:extLst>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a:t>Modules and Functions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Extent and Scope of a variable</a:t>
            </a:r>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a:solidFill>
                  <a:srgbClr val="0000FF"/>
                </a:solidFill>
                <a:latin typeface="Arial" charset="0"/>
                <a:cs typeface="Arial" charset="0"/>
              </a:rPr>
              <a:t>Extent of a variable</a:t>
            </a:r>
            <a:r>
              <a:rPr lang="en-US" sz="2400" dirty="0">
                <a:latin typeface="Arial" charset="0"/>
                <a:cs typeface="Arial" charset="0"/>
              </a:rPr>
              <a:t>: </a:t>
            </a:r>
            <a:r>
              <a:rPr lang="en-US" sz="1400" dirty="0">
                <a:latin typeface="Arial" charset="0"/>
                <a:cs typeface="Arial" charset="0"/>
              </a:rPr>
              <a:t>(tuổi thọ)</a:t>
            </a:r>
            <a:r>
              <a:rPr lang="en-US" sz="2400" dirty="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a:solidFill>
                  <a:srgbClr val="0000FF"/>
                </a:solidFill>
                <a:latin typeface="Arial" charset="0"/>
                <a:cs typeface="Arial" charset="0"/>
              </a:rPr>
              <a:t>Scope of a variable</a:t>
            </a:r>
            <a:r>
              <a:rPr lang="en-US" sz="2400" dirty="0">
                <a:latin typeface="Arial" charset="0"/>
                <a:cs typeface="Arial" charset="0"/>
              </a:rPr>
              <a:t>: </a:t>
            </a:r>
            <a:r>
              <a:rPr lang="en-US" sz="1400" dirty="0">
                <a:latin typeface="Arial" charset="0"/>
                <a:cs typeface="Arial" charset="0"/>
              </a:rPr>
              <a:t>(tầm vực)</a:t>
            </a:r>
            <a:r>
              <a:rPr lang="en-US" sz="2400" dirty="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a:solidFill>
                  <a:srgbClr val="0000FF"/>
                </a:solidFill>
                <a:latin typeface="Arial" charset="0"/>
                <a:cs typeface="Arial" charset="0"/>
              </a:rPr>
              <a:t>Global Variables</a:t>
            </a:r>
            <a:r>
              <a:rPr lang="en-US" sz="2400" dirty="0">
                <a:latin typeface="Arial" charset="0"/>
                <a:cs typeface="Arial" charset="0"/>
              </a:rPr>
              <a:t>: </a:t>
            </a:r>
            <a:r>
              <a:rPr lang="en-US" sz="1400" dirty="0">
                <a:latin typeface="Arial" charset="0"/>
                <a:cs typeface="Arial" charset="0"/>
              </a:rPr>
              <a:t>(biến toàn cục)</a:t>
            </a:r>
            <a:r>
              <a:rPr lang="en-US" sz="2400" dirty="0">
                <a:latin typeface="Arial" charset="0"/>
                <a:cs typeface="Arial" charset="0"/>
              </a:rPr>
              <a:t> Variables declared outside of all functions </a:t>
            </a:r>
            <a:r>
              <a:rPr lang="en-US" sz="2400" dirty="0">
                <a:latin typeface="Arial" charset="0"/>
                <a:cs typeface="Arial" charset="0"/>
                <a:sym typeface="Wingdings" pitchFamily="2" charset="2"/>
              </a:rPr>
              <a:t> They are stored in the data segment. If possible, do not use global variables because they can cause high coupling in functions.</a:t>
            </a:r>
            <a:endParaRPr lang="en-US" sz="2400" dirty="0">
              <a:latin typeface="Arial" charset="0"/>
              <a:cs typeface="Arial" charset="0"/>
            </a:endParaRPr>
          </a:p>
          <a:p>
            <a:pPr>
              <a:buClr>
                <a:schemeClr val="tx1"/>
              </a:buClr>
              <a:buFontTx/>
              <a:buChar char="•"/>
            </a:pPr>
            <a:r>
              <a:rPr lang="en-US" sz="2400" i="1" dirty="0">
                <a:solidFill>
                  <a:srgbClr val="0000FF"/>
                </a:solidFill>
                <a:latin typeface="Arial" charset="0"/>
                <a:cs typeface="Arial" charset="0"/>
              </a:rPr>
              <a:t>Local Variables</a:t>
            </a:r>
            <a:r>
              <a:rPr lang="en-US" sz="2400" dirty="0">
                <a:latin typeface="Arial" charset="0"/>
                <a:cs typeface="Arial" charset="0"/>
              </a:rPr>
              <a:t>: </a:t>
            </a:r>
            <a:r>
              <a:rPr lang="en-US" sz="1400" dirty="0">
                <a:latin typeface="Arial" charset="0"/>
                <a:cs typeface="Arial" charset="0"/>
              </a:rPr>
              <a:t>(biến cục bộ)</a:t>
            </a:r>
            <a:r>
              <a:rPr lang="en-US" sz="2000" dirty="0">
                <a:latin typeface="Arial" charset="0"/>
                <a:cs typeface="Arial" charset="0"/>
              </a:rPr>
              <a:t> </a:t>
            </a:r>
            <a:r>
              <a:rPr lang="en-US" sz="2400" dirty="0">
                <a:latin typeface="Arial" charset="0"/>
                <a:cs typeface="Arial" charset="0"/>
              </a:rPr>
              <a:t>Variables declared inside a function </a:t>
            </a:r>
            <a:r>
              <a:rPr lang="en-US" sz="2400" dirty="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of Variables: Time-View</a:t>
            </a:r>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Program terminates</a:t>
            </a: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Program</a:t>
            </a:r>
          </a:p>
          <a:p>
            <a:pPr algn="ctr"/>
            <a:r>
              <a:rPr lang="en-US" b="1" dirty="0"/>
              <a:t>Starts</a:t>
            </a:r>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endParaRPr>
          </a:p>
          <a:p>
            <a:pPr algn="ctr"/>
            <a:r>
              <a:rPr lang="en-US" b="1" dirty="0">
                <a:solidFill>
                  <a:srgbClr val="FF0000"/>
                </a:solidFill>
              </a:rPr>
              <a:t>r</a:t>
            </a: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rx</a:t>
            </a:r>
          </a:p>
          <a:p>
            <a:pPr algn="ctr"/>
            <a:r>
              <a:rPr lang="en-US" b="1" dirty="0">
                <a:solidFill>
                  <a:srgbClr val="FF0000"/>
                </a:solidFill>
              </a:rPr>
              <a:t>ry</a:t>
            </a: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4284076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 Code-View</a:t>
            </a:r>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gcd</a:t>
            </a:r>
            <a:r>
              <a:rPr lang="en-US" dirty="0"/>
              <a:t> include:  memory containing return value (int), value1, value2</a:t>
            </a:r>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lcm</a:t>
            </a:r>
            <a:r>
              <a:rPr lang="en-US" dirty="0"/>
              <a:t> include:  memory containing return value (int), value1, value2</a:t>
            </a:r>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Local variables of the function </a:t>
            </a:r>
            <a:r>
              <a:rPr lang="en-US" b="1" dirty="0"/>
              <a:t>main</a:t>
            </a:r>
            <a:r>
              <a:rPr lang="en-US" dirty="0"/>
              <a:t> include:  memory containing return value (int), m., n, L, G</a:t>
            </a:r>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70693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Variables: Code-View</a:t>
            </a:r>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maxN</a:t>
              </a: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 b</a:t>
              </a: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k</a:t>
              </a: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a:t>
              </a: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3070693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a:t>Extent and Scope of a variable: Visibility</a:t>
            </a:r>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Two variables have the same name (input) but they are different because the inner variable has the narrower scope than the outer variable </a:t>
            </a:r>
            <a:r>
              <a:rPr lang="en-US" sz="2400" dirty="0">
                <a:sym typeface="Wingdings" pitchFamily="2" charset="2"/>
              </a:rPr>
              <a:t> </a:t>
            </a:r>
            <a:r>
              <a:rPr lang="en-US" sz="2400" b="1" u="sng" dirty="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a:t>Extent and Scope of a variable: Visibility</a:t>
            </a:r>
            <a:br>
              <a:rPr lang="en-US" dirty="0"/>
            </a:br>
            <a:r>
              <a:rPr lang="en-US" dirty="0"/>
              <a:t>Values in non-initialized variables</a:t>
            </a:r>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a:t>Modules and Functions</a:t>
            </a:r>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a:t>
            </a:r>
            <a:r>
              <a:rPr lang="en-US" dirty="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a:t>Given the following function and a case of using it. What is the value of the variable </a:t>
            </a:r>
            <a:r>
              <a:rPr lang="en-US" b="1" i="1" dirty="0"/>
              <a:t>t</a:t>
            </a:r>
            <a:r>
              <a:rPr lang="en-US" dirty="0"/>
              <a:t> when the function terminates?</a:t>
            </a:r>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a:t>int f( int a, int b, int c)</a:t>
            </a:r>
          </a:p>
          <a:p>
            <a:r>
              <a:rPr lang="en-US" sz="2400" b="1" dirty="0"/>
              <a:t>{  int t= 2*(a+b-c)/5;</a:t>
            </a:r>
          </a:p>
          <a:p>
            <a:r>
              <a:rPr lang="en-US" sz="2400" b="1" dirty="0"/>
              <a:t>   return t;</a:t>
            </a:r>
          </a:p>
          <a:p>
            <a:r>
              <a:rPr lang="en-US" sz="2400" b="1" dirty="0"/>
              <a:t>}</a:t>
            </a:r>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a:solidFill>
                  <a:schemeClr val="bg1"/>
                </a:solidFill>
              </a:rPr>
              <a:t>int x = 5, y= 6, z= 7;</a:t>
            </a:r>
          </a:p>
          <a:p>
            <a:r>
              <a:rPr lang="en-US" sz="2400" b="1" dirty="0">
                <a:solidFill>
                  <a:schemeClr val="bg1"/>
                </a:solidFill>
              </a:rPr>
              <a:t>int t = 3*f(y,x,z);</a:t>
            </a: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extLst>
                    <a:ext uri="{9D8B030D-6E8A-4147-A177-3AD203B41FA5}">
                      <a16:colId xmlns:a16="http://schemas.microsoft.com/office/drawing/2014/main" val="20000"/>
                    </a:ext>
                  </a:extLst>
                </a:gridCol>
                <a:gridCol w="709448">
                  <a:extLst>
                    <a:ext uri="{9D8B030D-6E8A-4147-A177-3AD203B41FA5}">
                      <a16:colId xmlns:a16="http://schemas.microsoft.com/office/drawing/2014/main" val="20001"/>
                    </a:ext>
                  </a:extLst>
                </a:gridCol>
                <a:gridCol w="709448">
                  <a:extLst>
                    <a:ext uri="{9D8B030D-6E8A-4147-A177-3AD203B41FA5}">
                      <a16:colId xmlns:a16="http://schemas.microsoft.com/office/drawing/2014/main" val="20002"/>
                    </a:ext>
                  </a:extLst>
                </a:gridCol>
                <a:gridCol w="2364828">
                  <a:extLst>
                    <a:ext uri="{9D8B030D-6E8A-4147-A177-3AD203B41FA5}">
                      <a16:colId xmlns:a16="http://schemas.microsoft.com/office/drawing/2014/main" val="20003"/>
                    </a:ext>
                  </a:extLst>
                </a:gridCol>
              </a:tblGrid>
              <a:tr h="370840">
                <a:tc>
                  <a:txBody>
                    <a:bodyPr/>
                    <a:lstStyle/>
                    <a:p>
                      <a:r>
                        <a:rPr lang="en-US" sz="2400" dirty="0"/>
                        <a:t>y=6</a:t>
                      </a:r>
                    </a:p>
                  </a:txBody>
                  <a:tcPr/>
                </a:tc>
                <a:tc>
                  <a:txBody>
                    <a:bodyPr/>
                    <a:lstStyle/>
                    <a:p>
                      <a:r>
                        <a:rPr lang="en-US" sz="2400" dirty="0"/>
                        <a:t>x=5</a:t>
                      </a:r>
                    </a:p>
                  </a:txBody>
                  <a:tcPr/>
                </a:tc>
                <a:tc>
                  <a:txBody>
                    <a:bodyPr/>
                    <a:lstStyle/>
                    <a:p>
                      <a:r>
                        <a:rPr lang="en-US" sz="2400" dirty="0"/>
                        <a:t>z=7</a:t>
                      </a:r>
                    </a:p>
                  </a:txBody>
                  <a:tcPr/>
                </a:tc>
                <a:tc>
                  <a:txBody>
                    <a:bodyPr/>
                    <a:lstStyle/>
                    <a:p>
                      <a:r>
                        <a:rPr lang="en-US" sz="2400" dirty="0"/>
                        <a:t> f(a,b,c)</a:t>
                      </a:r>
                    </a:p>
                  </a:txBody>
                  <a:tcPr/>
                </a:tc>
                <a:extLst>
                  <a:ext uri="{0D108BD9-81ED-4DB2-BD59-A6C34878D82A}">
                    <a16:rowId xmlns:a16="http://schemas.microsoft.com/office/drawing/2014/main" val="10000"/>
                  </a:ext>
                </a:extLst>
              </a:tr>
              <a:tr h="370840">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t</a:t>
                      </a:r>
                    </a:p>
                  </a:txBody>
                  <a:tcPr/>
                </a:tc>
                <a:extLst>
                  <a:ext uri="{0D108BD9-81ED-4DB2-BD59-A6C34878D82A}">
                    <a16:rowId xmlns:a16="http://schemas.microsoft.com/office/drawing/2014/main" val="10001"/>
                  </a:ext>
                </a:extLst>
              </a:tr>
              <a:tr h="370840">
                <a:tc>
                  <a:txBody>
                    <a:bodyPr/>
                    <a:lstStyle/>
                    <a:p>
                      <a:r>
                        <a:rPr lang="en-US" sz="2400" dirty="0"/>
                        <a:t>6</a:t>
                      </a:r>
                    </a:p>
                  </a:txBody>
                  <a:tcPr/>
                </a:tc>
                <a:tc>
                  <a:txBody>
                    <a:bodyPr/>
                    <a:lstStyle/>
                    <a:p>
                      <a:r>
                        <a:rPr lang="en-US" sz="2400" dirty="0"/>
                        <a:t>5</a:t>
                      </a:r>
                    </a:p>
                  </a:txBody>
                  <a:tcPr/>
                </a:tc>
                <a:tc>
                  <a:txBody>
                    <a:bodyPr/>
                    <a:lstStyle/>
                    <a:p>
                      <a:r>
                        <a:rPr lang="en-US" sz="2400" dirty="0"/>
                        <a:t>7</a:t>
                      </a:r>
                    </a:p>
                  </a:txBody>
                  <a:tcPr/>
                </a:tc>
                <a:tc>
                  <a:txBody>
                    <a:bodyPr/>
                    <a:lstStyle/>
                    <a:p>
                      <a:r>
                        <a:rPr lang="en-US" sz="2400" dirty="0"/>
                        <a:t>2*(6+5-7)/5 =1</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 =  3*f(…) = 3*1 = 3</a:t>
            </a:r>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a:t>Modules and Functions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914400"/>
            <a:ext cx="8610600" cy="4648201"/>
          </a:xfrm>
        </p:spPr>
        <p:txBody>
          <a:bodyPr>
            <a:noAutofit/>
          </a:bodyPr>
          <a:lstStyle/>
          <a:p>
            <a:r>
              <a:rPr lang="en-US" sz="2400" dirty="0"/>
              <a:t>Module: A portion of a program that carries out a specific function and may be used alone or combined with other </a:t>
            </a:r>
            <a:r>
              <a:rPr lang="en-US" sz="2400" b="1" dirty="0"/>
              <a:t>modules</a:t>
            </a:r>
            <a:r>
              <a:rPr lang="en-US" sz="2400" dirty="0"/>
              <a:t> to create a program.</a:t>
            </a:r>
          </a:p>
          <a:p>
            <a:r>
              <a:rPr lang="en-US" sz="2400" dirty="0"/>
              <a:t>Advantages of modules: It is easy to upgrade and it can be re-used</a:t>
            </a:r>
          </a:p>
          <a:p>
            <a:r>
              <a:rPr lang="en-US" sz="2400" dirty="0"/>
              <a:t>C-function is a module</a:t>
            </a:r>
          </a:p>
          <a:p>
            <a:r>
              <a:rPr lang="en-US" sz="2400" dirty="0"/>
              <a:t>A function is highly cohesive if all it’s statements focus to the same purpose</a:t>
            </a:r>
          </a:p>
          <a:p>
            <a:r>
              <a:rPr lang="en-US" sz="2400" dirty="0"/>
              <a:t>Parameters make a function low coupling</a:t>
            </a:r>
          </a:p>
          <a:p>
            <a:r>
              <a:rPr lang="en-US" sz="2400" dirty="0"/>
              <a:t>4 parts of a function: Return type, function name, parameters, body</a:t>
            </a:r>
          </a:p>
          <a:p>
            <a:r>
              <a:rPr lang="en-US" sz="2400" dirty="0"/>
              <a:t>Syntax for a function:  </a:t>
            </a:r>
          </a:p>
          <a:p>
            <a:pPr marL="1425575" lvl="1">
              <a:buNone/>
            </a:pPr>
            <a:r>
              <a:rPr lang="en-US" sz="2000" dirty="0">
                <a:solidFill>
                  <a:srgbClr val="0000FF"/>
                </a:solidFill>
              </a:rPr>
              <a:t>returnType functionName ( Type param1, Type param2, …)</a:t>
            </a:r>
          </a:p>
          <a:p>
            <a:pPr marL="1425575" lvl="1">
              <a:buNone/>
            </a:pPr>
            <a:r>
              <a:rPr lang="en-US" sz="2000" dirty="0">
                <a:solidFill>
                  <a:srgbClr val="0000FF"/>
                </a:solidFill>
              </a:rPr>
              <a:t>{  &lt;&lt;statements&gt;</a:t>
            </a:r>
          </a:p>
          <a:p>
            <a:pPr marL="1425575" lvl="1">
              <a:buNone/>
            </a:pPr>
            <a:r>
              <a:rPr lang="en-US" sz="2000" dirty="0">
                <a:solidFill>
                  <a:srgbClr val="0000FF"/>
                </a:solidFill>
              </a:rPr>
              <a:t>} </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1-What is a Module?</a:t>
            </a:r>
          </a:p>
        </p:txBody>
      </p:sp>
      <p:sp>
        <p:nvSpPr>
          <p:cNvPr id="3" name="Content Placeholder 2"/>
          <p:cNvSpPr>
            <a:spLocks noGrp="1"/>
          </p:cNvSpPr>
          <p:nvPr>
            <p:ph idx="1"/>
          </p:nvPr>
        </p:nvSpPr>
        <p:spPr/>
        <p:txBody>
          <a:bodyPr>
            <a:normAutofit lnSpcReduction="10000"/>
          </a:bodyPr>
          <a:lstStyle/>
          <a:p>
            <a:pPr algn="just"/>
            <a:r>
              <a:rPr lang="en-US" dirty="0"/>
              <a:t>(Software)A portion of a program that carries out a specific small function and may be used alone or combined with other </a:t>
            </a:r>
            <a:r>
              <a:rPr lang="en-US" b="1" dirty="0"/>
              <a:t>modules</a:t>
            </a:r>
            <a:r>
              <a:rPr lang="en-US" dirty="0"/>
              <a:t> to create a program.</a:t>
            </a:r>
          </a:p>
          <a:p>
            <a:pPr algn="just"/>
            <a:r>
              <a:rPr lang="en-US" b="1" dirty="0"/>
              <a:t>Natural thinking: </a:t>
            </a:r>
            <a:r>
              <a:rPr lang="en-US" dirty="0"/>
              <a:t>A large task is divided into some smaller tasks.</a:t>
            </a:r>
          </a:p>
          <a:p>
            <a:pPr algn="just"/>
            <a:r>
              <a:rPr lang="en-US" b="1" i="1" dirty="0"/>
              <a:t>To cook rice:</a:t>
            </a:r>
          </a:p>
          <a:p>
            <a:pPr marL="465138" lvl="1" indent="-7938" algn="just">
              <a:buNone/>
            </a:pPr>
            <a:r>
              <a:rPr lang="en-US" dirty="0"/>
              <a:t>(1) Clean the pot  (2) Measure rice (3) Washing rice (4) add water (5) Boil (6) Keep hot 10 minutes.</a:t>
            </a:r>
          </a:p>
          <a:p>
            <a:pPr lvl="1"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28600" y="1066800"/>
            <a:ext cx="8610600" cy="5410199"/>
          </a:xfrm>
        </p:spPr>
        <p:txBody>
          <a:bodyPr>
            <a:noAutofit/>
          </a:bodyPr>
          <a:lstStyle/>
          <a:p>
            <a:r>
              <a:rPr lang="en-US" sz="2400" dirty="0"/>
              <a:t>Steps for implementing a function:</a:t>
            </a:r>
          </a:p>
          <a:p>
            <a:pPr lvl="1"/>
            <a:r>
              <a:rPr lang="en-US" sz="1800" dirty="0"/>
              <a:t>State the task clearly,  verb is function name, nouns are parameters</a:t>
            </a:r>
          </a:p>
          <a:p>
            <a:pPr lvl="1"/>
            <a:r>
              <a:rPr lang="en-US" sz="1800" dirty="0"/>
              <a:t>Verb as find, search, calculate, count, check </a:t>
            </a:r>
            <a:r>
              <a:rPr lang="en-US" sz="1800" dirty="0">
                <a:sym typeface="Wingdings"/>
              </a:rPr>
              <a:t></a:t>
            </a:r>
            <a:r>
              <a:rPr lang="en-US" sz="1800" dirty="0"/>
              <a:t> return value function will return value. Other verbs: void function</a:t>
            </a:r>
          </a:p>
          <a:p>
            <a:pPr lvl="1"/>
            <a:r>
              <a:rPr lang="en-US" sz="1800" dirty="0"/>
              <a:t>Give parameters specific values, do the work manually, write down steps done, translate steps to C statement</a:t>
            </a:r>
          </a:p>
          <a:p>
            <a:r>
              <a:rPr lang="en-US" sz="2400" dirty="0"/>
              <a:t>Simple tasks: input/output some single value </a:t>
            </a:r>
            <a:r>
              <a:rPr lang="en-US" sz="2400" dirty="0">
                <a:sym typeface="Wingdings"/>
              </a:rPr>
              <a:t></a:t>
            </a:r>
            <a:r>
              <a:rPr lang="en-US" sz="2400" dirty="0"/>
              <a:t> Basic task </a:t>
            </a:r>
            <a:r>
              <a:rPr lang="en-US" sz="2400" dirty="0">
                <a:sym typeface="Wingdings"/>
              </a:rPr>
              <a:t></a:t>
            </a:r>
            <a:r>
              <a:rPr lang="en-US" sz="2400" dirty="0"/>
              <a:t> Library functions</a:t>
            </a:r>
          </a:p>
          <a:p>
            <a:r>
              <a:rPr lang="en-US" sz="2400" dirty="0"/>
              <a:t>C-language uses the pass-by-value in passing parameters </a:t>
            </a:r>
            <a:r>
              <a:rPr lang="en-US" sz="2400" dirty="0">
                <a:sym typeface="Wingdings"/>
              </a:rPr>
              <a:t></a:t>
            </a:r>
            <a:r>
              <a:rPr lang="en-US" sz="2400" dirty="0"/>
              <a:t> The called function can not modify this arguments.</a:t>
            </a:r>
          </a:p>
          <a:p>
            <a:r>
              <a:rPr lang="en-US" sz="2400" dirty="0"/>
              <a:t>Simple tasks: input/output some single values </a:t>
            </a:r>
            <a:r>
              <a:rPr lang="en-US" sz="2400" dirty="0">
                <a:sym typeface="Wingdings"/>
              </a:rPr>
              <a:t></a:t>
            </a:r>
            <a:r>
              <a:rPr lang="en-US" sz="2400" dirty="0"/>
              <a:t> Basic tasks </a:t>
            </a:r>
            <a:r>
              <a:rPr lang="en-US" sz="2400" dirty="0">
                <a:sym typeface="Wingdings"/>
              </a:rPr>
              <a:t></a:t>
            </a:r>
            <a:r>
              <a:rPr lang="en-US" sz="2400" dirty="0"/>
              <a:t> Library functions</a:t>
            </a:r>
          </a:p>
          <a:p>
            <a:r>
              <a:rPr lang="en-US" sz="2400" dirty="0"/>
              <a:t>C-language uses the pass-by-value in passing parameters </a:t>
            </a:r>
            <a:r>
              <a:rPr lang="en-US" sz="2400" dirty="0">
                <a:sym typeface="Wingdings"/>
              </a:rPr>
              <a:t></a:t>
            </a:r>
            <a:r>
              <a:rPr lang="en-US" sz="2400" dirty="0"/>
              <a:t> The called function can not modify it’s arguments.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76200" y="914400"/>
            <a:ext cx="8915400" cy="5410200"/>
          </a:xfrm>
        </p:spPr>
        <p:txBody>
          <a:bodyPr>
            <a:noAutofit/>
          </a:bodyPr>
          <a:lstStyle/>
          <a:p>
            <a:r>
              <a:rPr lang="en-US" sz="2400" dirty="0"/>
              <a:t>Function prototype is a function declaration but it’s implementation is put at another place.</a:t>
            </a:r>
          </a:p>
          <a:p>
            <a:r>
              <a:rPr lang="en-US" sz="2400" dirty="0"/>
              <a:t>Syntax for a function prototype: </a:t>
            </a:r>
          </a:p>
          <a:p>
            <a:pPr>
              <a:buNone/>
            </a:pPr>
            <a:r>
              <a:rPr lang="en-US" sz="2400" dirty="0"/>
              <a:t>               </a:t>
            </a:r>
            <a:r>
              <a:rPr lang="en-US" sz="2400" dirty="0">
                <a:solidFill>
                  <a:srgbClr val="0000FF"/>
                </a:solidFill>
              </a:rPr>
              <a:t>returnType functionName ( parameterType,,,,)</a:t>
            </a:r>
          </a:p>
          <a:p>
            <a:r>
              <a:rPr lang="en-US" sz="2400" dirty="0"/>
              <a:t>Compiler will compile a program containing function prototype in three: </a:t>
            </a:r>
            <a:r>
              <a:rPr lang="en-US" sz="2400" b="1" u="sng" dirty="0"/>
              <a:t>Step 1</a:t>
            </a:r>
            <a:r>
              <a:rPr lang="en-US" sz="2400" dirty="0"/>
              <a:t>: Acknowledges the function template and marks places where this function is called and </a:t>
            </a:r>
            <a:r>
              <a:rPr lang="en-US" sz="2400" b="1" u="sng" dirty="0"/>
              <a:t>step 2</a:t>
            </a:r>
            <a:r>
              <a:rPr lang="en-US" sz="2400" dirty="0"/>
              <a:t>, update marks with function implementation if it is detected.</a:t>
            </a:r>
          </a:p>
          <a:p>
            <a:r>
              <a:rPr lang="en-US" sz="2400" dirty="0"/>
              <a:t>Use a system library function: </a:t>
            </a:r>
            <a:r>
              <a:rPr lang="en-US" sz="2400" dirty="0">
                <a:solidFill>
                  <a:srgbClr val="0000FF"/>
                </a:solidFill>
              </a:rPr>
              <a:t>#include&lt;file.h&gt;</a:t>
            </a:r>
          </a:p>
          <a:p>
            <a:r>
              <a:rPr lang="en-US" sz="2400" dirty="0"/>
              <a:t>Use </a:t>
            </a:r>
            <a:r>
              <a:rPr lang="en-US" sz="2400" b="1" dirty="0"/>
              <a:t>user-defined function in outside file</a:t>
            </a:r>
            <a:r>
              <a:rPr lang="en-US" sz="2400" dirty="0"/>
              <a:t>: </a:t>
            </a:r>
            <a:r>
              <a:rPr lang="en-US" sz="2400" dirty="0">
                <a:solidFill>
                  <a:srgbClr val="0000FF"/>
                </a:solidFill>
              </a:rPr>
              <a:t>#include “filename”</a:t>
            </a:r>
          </a:p>
          <a:p>
            <a:r>
              <a:rPr lang="en-US" sz="2400" dirty="0"/>
              <a:t>Extent of a variable begins at the time this variable is allocated memory to the time this memory is de-allocated.</a:t>
            </a:r>
          </a:p>
          <a:p>
            <a:r>
              <a:rPr lang="en-US" sz="2400" dirty="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a:solidFill>
                  <a:srgbClr val="0000FF"/>
                </a:solidFill>
              </a:rPr>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7901597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a:latin typeface="Arial" charset="0"/>
                <a:cs typeface="Arial" charset="0"/>
              </a:rPr>
              <a:t>Write a C program that will accept a non-negative integer then print out whether this number is power of 2 or not.</a:t>
            </a:r>
          </a:p>
          <a:p>
            <a:pPr>
              <a:buNone/>
            </a:pPr>
            <a:r>
              <a:rPr lang="en-US" sz="2000" b="1" i="1" u="sng" dirty="0">
                <a:latin typeface="Arial" charset="0"/>
                <a:cs typeface="Arial" charset="0"/>
              </a:rPr>
              <a:t>Analysis</a:t>
            </a:r>
          </a:p>
          <a:p>
            <a:r>
              <a:rPr lang="en-US" sz="2000" dirty="0">
                <a:latin typeface="Arial" charset="0"/>
                <a:cs typeface="Arial" charset="0"/>
              </a:rPr>
              <a:t>Variable: long n;</a:t>
            </a:r>
          </a:p>
          <a:p>
            <a:r>
              <a:rPr lang="en-US" sz="2000" dirty="0">
                <a:latin typeface="Arial" charset="0"/>
                <a:cs typeface="Arial" charset="0"/>
              </a:rPr>
              <a:t>Operation: Check a long integer n whether it is power of 2 or not ( named isPower2 )</a:t>
            </a:r>
          </a:p>
          <a:p>
            <a:pPr>
              <a:buFont typeface="Wingdings" pitchFamily="2" charset="2"/>
              <a:buNone/>
            </a:pPr>
            <a:r>
              <a:rPr lang="en-US" sz="2000" dirty="0">
                <a:solidFill>
                  <a:srgbClr val="0000FF"/>
                </a:solidFill>
                <a:latin typeface="Arial" charset="0"/>
                <a:cs typeface="Arial" charset="0"/>
              </a:rPr>
              <a:t>            return ((n &amp; (n-1))==0);</a:t>
            </a:r>
          </a:p>
          <a:p>
            <a:r>
              <a:rPr lang="en-US" sz="2000" dirty="0">
                <a:latin typeface="Arial" charset="0"/>
                <a:cs typeface="Arial" charset="0"/>
              </a:rPr>
              <a:t>main function:</a:t>
            </a:r>
          </a:p>
          <a:p>
            <a:pPr lvl="1">
              <a:buFont typeface="Arial" charset="0"/>
              <a:buNone/>
            </a:pPr>
            <a:r>
              <a:rPr lang="en-US" sz="1800" dirty="0">
                <a:latin typeface="Arial" charset="0"/>
                <a:cs typeface="Arial" charset="0"/>
              </a:rPr>
              <a:t>Do  </a:t>
            </a:r>
          </a:p>
          <a:p>
            <a:pPr lvl="1">
              <a:buFont typeface="Arial" charset="0"/>
              <a:buNone/>
            </a:pPr>
            <a:r>
              <a:rPr lang="en-US" sz="1800" dirty="0">
                <a:latin typeface="Arial" charset="0"/>
                <a:cs typeface="Arial" charset="0"/>
              </a:rPr>
              <a:t>    accept n;</a:t>
            </a:r>
          </a:p>
          <a:p>
            <a:pPr lvl="1">
              <a:buFont typeface="Arial" charset="0"/>
              <a:buNone/>
            </a:pPr>
            <a:r>
              <a:rPr lang="en-US" sz="1800" dirty="0">
                <a:latin typeface="Arial" charset="0"/>
                <a:cs typeface="Arial" charset="0"/>
              </a:rPr>
              <a:t>While (n&lt;=0)</a:t>
            </a:r>
          </a:p>
          <a:p>
            <a:pPr lvl="1">
              <a:buFont typeface="Arial" charset="0"/>
              <a:buNone/>
            </a:pPr>
            <a:r>
              <a:rPr lang="en-US" sz="1800" dirty="0">
                <a:latin typeface="Arial" charset="0"/>
                <a:cs typeface="Arial" charset="0"/>
              </a:rPr>
              <a:t>if  (isPower2(n)==1) Print out “ It is power of 2”</a:t>
            </a:r>
          </a:p>
          <a:p>
            <a:pPr lvl="1">
              <a:buFont typeface="Arial" charset="0"/>
              <a:buNone/>
            </a:pPr>
            <a:r>
              <a:rPr lang="en-US" sz="1800" dirty="0">
                <a:latin typeface="Arial" charset="0"/>
                <a:cs typeface="Arial" charset="0"/>
              </a:rPr>
              <a:t>else  print out “ It is not power of 2”</a:t>
            </a:r>
          </a:p>
          <a:p>
            <a:pPr>
              <a:buFont typeface="Wingdings" pitchFamily="2" charset="2"/>
              <a:buNone/>
            </a:pPr>
            <a:r>
              <a:rPr lang="en-US" sz="2000" dirty="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a:latin typeface="Arial" pitchFamily="34" charset="0"/>
                          <a:cs typeface="Arial" pitchFamily="34" charset="0"/>
                        </a:rPr>
                        <a:t>n</a:t>
                      </a:r>
                    </a:p>
                  </a:txBody>
                  <a:tcPr/>
                </a:tc>
                <a:tc>
                  <a:txBody>
                    <a:bodyPr/>
                    <a:lstStyle/>
                    <a:p>
                      <a:r>
                        <a:rPr lang="en-US" dirty="0">
                          <a:latin typeface="Arial" pitchFamily="34" charset="0"/>
                          <a:cs typeface="Arial" pitchFamily="34" charset="0"/>
                        </a:rPr>
                        <a:t>n binary</a:t>
                      </a:r>
                    </a:p>
                  </a:txBody>
                  <a:tcPr/>
                </a:tc>
                <a:tc>
                  <a:txBody>
                    <a:bodyPr/>
                    <a:lstStyle/>
                    <a:p>
                      <a:r>
                        <a:rPr lang="en-US" dirty="0">
                          <a:latin typeface="Arial" pitchFamily="34" charset="0"/>
                          <a:cs typeface="Arial" pitchFamily="34" charset="0"/>
                        </a:rPr>
                        <a:t>n&amp;(n-1)</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0000 0001</a:t>
                      </a:r>
                    </a:p>
                  </a:txBody>
                  <a:tcPr/>
                </a:tc>
                <a:tc>
                  <a:txBody>
                    <a:bodyPr/>
                    <a:lstStyle/>
                    <a:p>
                      <a:r>
                        <a:rPr lang="en-US" dirty="0"/>
                        <a:t>0000 000</a:t>
                      </a:r>
                      <a:r>
                        <a:rPr lang="en-US" b="1" dirty="0">
                          <a:solidFill>
                            <a:srgbClr val="FF0000"/>
                          </a:solidFill>
                        </a:rPr>
                        <a:t>1</a:t>
                      </a:r>
                    </a:p>
                    <a:p>
                      <a:r>
                        <a:rPr lang="en-US" u="sng" dirty="0"/>
                        <a:t>0000 0000</a:t>
                      </a:r>
                    </a:p>
                    <a:p>
                      <a:r>
                        <a:rPr lang="en-US" u="none" dirty="0"/>
                        <a:t>0000 0000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0000 0010</a:t>
                      </a:r>
                    </a:p>
                  </a:txBody>
                  <a:tcPr/>
                </a:tc>
                <a:tc>
                  <a:txBody>
                    <a:bodyPr/>
                    <a:lstStyle/>
                    <a:p>
                      <a:r>
                        <a:rPr lang="en-US" dirty="0"/>
                        <a:t>0000 00</a:t>
                      </a:r>
                      <a:r>
                        <a:rPr lang="en-US" b="1" dirty="0">
                          <a:solidFill>
                            <a:srgbClr val="FF0000"/>
                          </a:solidFill>
                        </a:rPr>
                        <a:t>1</a:t>
                      </a:r>
                      <a:r>
                        <a:rPr lang="en-US" b="1" dirty="0">
                          <a:solidFill>
                            <a:srgbClr val="0000FF"/>
                          </a:solidFill>
                        </a:rPr>
                        <a:t>0</a:t>
                      </a:r>
                    </a:p>
                    <a:p>
                      <a:r>
                        <a:rPr lang="en-US" u="sng" dirty="0"/>
                        <a:t>0000 000</a:t>
                      </a:r>
                      <a:r>
                        <a:rPr lang="en-US" b="1" u="sng" dirty="0">
                          <a:solidFill>
                            <a:srgbClr val="0000FF"/>
                          </a:solidFill>
                        </a:rPr>
                        <a:t>1</a:t>
                      </a:r>
                      <a:endParaRPr lang="en-US" b="1" u="none" dirty="0">
                        <a:solidFill>
                          <a:srgbClr val="0000FF"/>
                        </a:solidFill>
                      </a:endParaRPr>
                    </a:p>
                    <a:p>
                      <a:r>
                        <a:rPr lang="en-US" u="none" dirty="0"/>
                        <a:t>0000 0000</a:t>
                      </a:r>
                      <a:endParaRPr lang="en-US" u="sng" dirty="0"/>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r>
                        <a:rPr lang="en-US" dirty="0"/>
                        <a:t>0000 0100</a:t>
                      </a:r>
                    </a:p>
                  </a:txBody>
                  <a:tcPr/>
                </a:tc>
                <a:tc>
                  <a:txBody>
                    <a:bodyPr/>
                    <a:lstStyle/>
                    <a:p>
                      <a:r>
                        <a:rPr lang="en-US" dirty="0"/>
                        <a:t>0000 0</a:t>
                      </a:r>
                      <a:r>
                        <a:rPr lang="en-US" b="1" dirty="0">
                          <a:solidFill>
                            <a:srgbClr val="FF0000"/>
                          </a:solidFill>
                        </a:rPr>
                        <a:t>1</a:t>
                      </a:r>
                      <a:r>
                        <a:rPr lang="en-US" b="1" dirty="0">
                          <a:solidFill>
                            <a:srgbClr val="0000FF"/>
                          </a:solidFill>
                        </a:rPr>
                        <a:t>00</a:t>
                      </a:r>
                    </a:p>
                    <a:p>
                      <a:r>
                        <a:rPr lang="en-US" u="sng" dirty="0"/>
                        <a:t>0000 00</a:t>
                      </a:r>
                      <a:r>
                        <a:rPr lang="en-US" b="1" u="sng" dirty="0">
                          <a:solidFill>
                            <a:srgbClr val="0000FF"/>
                          </a:solidFill>
                        </a:rPr>
                        <a:t>11</a:t>
                      </a:r>
                      <a:endParaRPr lang="en-US" b="1" u="none" dirty="0">
                        <a:solidFill>
                          <a:srgbClr val="0000FF"/>
                        </a:solidFill>
                      </a:endParaRPr>
                    </a:p>
                    <a:p>
                      <a:r>
                        <a:rPr lang="en-US" dirty="0"/>
                        <a:t>0000 0000</a:t>
                      </a:r>
                      <a:endParaRPr lang="en-US" b="1" u="sng" dirty="0">
                        <a:solidFill>
                          <a:srgbClr val="0000FF"/>
                        </a:solidFill>
                      </a:endParaRP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0000 1000</a:t>
                      </a:r>
                    </a:p>
                  </a:txBody>
                  <a:tcPr/>
                </a:tc>
                <a:tc>
                  <a:txBody>
                    <a:bodyPr/>
                    <a:lstStyle/>
                    <a:p>
                      <a:r>
                        <a:rPr lang="en-US" dirty="0"/>
                        <a:t>0000 </a:t>
                      </a:r>
                      <a:r>
                        <a:rPr lang="en-US" b="1" dirty="0">
                          <a:solidFill>
                            <a:srgbClr val="FF0000"/>
                          </a:solidFill>
                        </a:rPr>
                        <a:t>1</a:t>
                      </a:r>
                      <a:r>
                        <a:rPr lang="en-US" b="1" dirty="0">
                          <a:solidFill>
                            <a:srgbClr val="0000FF"/>
                          </a:solidFill>
                        </a:rPr>
                        <a:t>000</a:t>
                      </a:r>
                    </a:p>
                    <a:p>
                      <a:r>
                        <a:rPr lang="en-US" u="sng" dirty="0"/>
                        <a:t>0000 0</a:t>
                      </a:r>
                      <a:r>
                        <a:rPr lang="en-US" b="1" u="sng" dirty="0">
                          <a:solidFill>
                            <a:srgbClr val="0000FF"/>
                          </a:solidFill>
                        </a:rPr>
                        <a:t>111</a:t>
                      </a:r>
                    </a:p>
                    <a:p>
                      <a:r>
                        <a:rPr lang="en-US" dirty="0"/>
                        <a:t>0000</a:t>
                      </a:r>
                      <a:r>
                        <a:rPr lang="en-US" baseline="0" dirty="0"/>
                        <a:t> 0000</a:t>
                      </a:r>
                      <a:endParaRPr lang="en-US" dirty="0"/>
                    </a:p>
                  </a:txBody>
                  <a:tcPr/>
                </a:tc>
                <a:extLst>
                  <a:ext uri="{0D108BD9-81ED-4DB2-BD59-A6C34878D82A}">
                    <a16:rowId xmlns:a16="http://schemas.microsoft.com/office/drawing/2014/main" val="10004"/>
                  </a:ext>
                </a:extLst>
              </a:tr>
              <a:tr h="370840">
                <a:tc>
                  <a:txBody>
                    <a:bodyPr/>
                    <a:lstStyle/>
                    <a:p>
                      <a:r>
                        <a:rPr lang="en-US" dirty="0"/>
                        <a:t>16</a:t>
                      </a:r>
                    </a:p>
                  </a:txBody>
                  <a:tcPr/>
                </a:tc>
                <a:tc>
                  <a:txBody>
                    <a:bodyPr/>
                    <a:lstStyle/>
                    <a:p>
                      <a:r>
                        <a:rPr lang="en-US" dirty="0"/>
                        <a:t>0001</a:t>
                      </a:r>
                      <a:r>
                        <a:rPr lang="en-US" baseline="0" dirty="0"/>
                        <a:t> 0000</a:t>
                      </a:r>
                      <a:endParaRPr lang="en-US" dirty="0"/>
                    </a:p>
                  </a:txBody>
                  <a:tcPr/>
                </a:tc>
                <a:tc>
                  <a:txBody>
                    <a:bodyPr/>
                    <a:lstStyle/>
                    <a:p>
                      <a:r>
                        <a:rPr lang="en-US" dirty="0"/>
                        <a:t>000</a:t>
                      </a:r>
                      <a:r>
                        <a:rPr lang="en-US" dirty="0">
                          <a:solidFill>
                            <a:srgbClr val="FF0000"/>
                          </a:solidFill>
                        </a:rPr>
                        <a:t>1</a:t>
                      </a:r>
                      <a:r>
                        <a:rPr lang="en-US" baseline="0" dirty="0"/>
                        <a:t> </a:t>
                      </a:r>
                      <a:r>
                        <a:rPr lang="en-US" b="1" baseline="0" dirty="0">
                          <a:solidFill>
                            <a:srgbClr val="0000FF"/>
                          </a:solidFill>
                        </a:rPr>
                        <a:t>0000</a:t>
                      </a:r>
                    </a:p>
                    <a:p>
                      <a:r>
                        <a:rPr lang="en-US" u="sng" baseline="0" dirty="0"/>
                        <a:t>0000 </a:t>
                      </a:r>
                      <a:r>
                        <a:rPr lang="en-US" b="1" u="sng" baseline="0" dirty="0">
                          <a:solidFill>
                            <a:srgbClr val="0000FF"/>
                          </a:solidFill>
                        </a:rPr>
                        <a:t>1111</a:t>
                      </a:r>
                    </a:p>
                    <a:p>
                      <a:r>
                        <a:rPr lang="en-US" baseline="0" dirty="0"/>
                        <a:t>0000 0000</a:t>
                      </a:r>
                      <a:endParaRPr lang="en-US" dirty="0"/>
                    </a:p>
                  </a:txBody>
                  <a:tcPr/>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33789049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a:latin typeface="Arial" charset="0"/>
                <a:cs typeface="Arial" charset="0"/>
              </a:rPr>
              <a:t>Write a C program that will</a:t>
            </a:r>
          </a:p>
          <a:p>
            <a:pPr lvl="1"/>
            <a:r>
              <a:rPr lang="en-US" sz="2000" dirty="0">
                <a:latin typeface="Arial" charset="0"/>
                <a:cs typeface="Arial" charset="0"/>
              </a:rPr>
              <a:t>Accept 3 integers m, d, y that represent a date.</a:t>
            </a:r>
          </a:p>
          <a:p>
            <a:pPr lvl="1"/>
            <a:r>
              <a:rPr lang="en-US" sz="2000" dirty="0">
                <a:latin typeface="Arial" charset="0"/>
                <a:cs typeface="Arial" charset="0"/>
              </a:rPr>
              <a:t>Print out they are valid or not.</a:t>
            </a:r>
          </a:p>
          <a:p>
            <a:pPr lvl="1"/>
            <a:r>
              <a:rPr lang="en-US" sz="2000" dirty="0">
                <a:latin typeface="Arial" charset="0"/>
                <a:cs typeface="Arial" charset="0"/>
              </a:rPr>
              <a:t>Attention: </a:t>
            </a:r>
          </a:p>
          <a:p>
            <a:pPr lvl="2"/>
            <a:r>
              <a:rPr lang="en-US" sz="1600" dirty="0">
                <a:latin typeface="Arial" charset="0"/>
                <a:cs typeface="Arial" charset="0"/>
              </a:rPr>
              <a:t>The February in a leap year will have 29 days. </a:t>
            </a:r>
          </a:p>
          <a:p>
            <a:pPr lvl="2"/>
            <a:r>
              <a:rPr lang="en-US" sz="1600" dirty="0">
                <a:latin typeface="Arial" charset="0"/>
                <a:cs typeface="Arial" charset="0"/>
              </a:rPr>
              <a:t>If Y is a leap year then  (Y%4==0 &amp;&amp; Y%400 !=0) || (Y%100==0)</a:t>
            </a:r>
          </a:p>
          <a:p>
            <a:r>
              <a:rPr lang="en-US" sz="2400" dirty="0">
                <a:latin typeface="Arial" charset="0"/>
                <a:cs typeface="Arial" charset="0"/>
              </a:rPr>
              <a:t>Write a C-program </a:t>
            </a:r>
          </a:p>
          <a:p>
            <a:endParaRPr lang="en-US" sz="2000" dirty="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4068641418"/>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a:t>Program using menu</a:t>
            </a:r>
            <a:br>
              <a:rPr lang="en-US" dirty="0"/>
            </a:br>
            <a:r>
              <a:rPr lang="en-US" dirty="0"/>
              <a:t>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imes New Roman" pitchFamily="18" charset="0"/>
                <a:cs typeface="Times New Roman" pitchFamily="18" charset="0"/>
              </a:rPr>
              <a:t>Develop a C-program that allows user choose one task at a time:</a:t>
            </a:r>
          </a:p>
          <a:p>
            <a:r>
              <a:rPr lang="en-US" sz="2800" dirty="0">
                <a:solidFill>
                  <a:schemeClr val="tx1"/>
                </a:solidFill>
                <a:latin typeface="Times New Roman" pitchFamily="18" charset="0"/>
                <a:cs typeface="Times New Roman" pitchFamily="18" charset="0"/>
              </a:rPr>
              <a:t>1- Test whether a character is a vowel or not.</a:t>
            </a:r>
          </a:p>
          <a:p>
            <a:r>
              <a:rPr lang="en-US" sz="2800" dirty="0">
                <a:solidFill>
                  <a:schemeClr val="tx1"/>
                </a:solidFill>
                <a:latin typeface="Times New Roman" pitchFamily="18" charset="0"/>
                <a:cs typeface="Times New Roman" pitchFamily="18" charset="0"/>
              </a:rPr>
              <a:t>2- Print out sum of divisors of an integer.</a:t>
            </a:r>
          </a:p>
          <a:p>
            <a:r>
              <a:rPr lang="en-US" sz="2800" dirty="0">
                <a:solidFill>
                  <a:schemeClr val="tx1"/>
                </a:solidFill>
                <a:latin typeface="Times New Roman" pitchFamily="18" charset="0"/>
                <a:cs typeface="Times New Roman" pitchFamily="18" charset="0"/>
              </a:rPr>
              <a:t>3- Test whether an integer is a prime or not.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a:t>Program using menu for some tasks</a:t>
            </a:r>
          </a:p>
        </p:txBody>
      </p:sp>
      <p:sp>
        <p:nvSpPr>
          <p:cNvPr id="4" name="Footer Placeholder 3"/>
          <p:cNvSpPr>
            <a:spLocks noGrp="1"/>
          </p:cNvSpPr>
          <p:nvPr>
            <p:ph type="ftr" sz="quarter" idx="11"/>
          </p:nvPr>
        </p:nvSpPr>
        <p:spPr/>
        <p:txBody>
          <a:bodyPr/>
          <a:lstStyle/>
          <a:p>
            <a:r>
              <a:rPr lang="en-US" dirty="0"/>
              <a:t>Modules and Functions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Structure Design</a:t>
            </a:r>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program, we subdivide the problem conceptually into a set of design units. We call these design units as </a:t>
            </a:r>
            <a:r>
              <a:rPr lang="en-US" b="1" dirty="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Some related modules can be put into a file</a:t>
            </a:r>
          </a:p>
          <a:p>
            <a:pPr algn="ctr"/>
            <a:r>
              <a:rPr lang="en-US" sz="2800" dirty="0"/>
              <a:t>(You used it – stdio.h)</a:t>
            </a:r>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Design: An example</a:t>
            </a:r>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5497">
                <a:tc>
                  <a:txBody>
                    <a:bodyPr/>
                    <a:lstStyle/>
                    <a:p>
                      <a:pPr algn="ctr"/>
                      <a:r>
                        <a:rPr lang="en-US" dirty="0"/>
                        <a:t>Analyze</a:t>
                      </a:r>
                    </a:p>
                  </a:txBody>
                  <a:tcPr/>
                </a:tc>
                <a:tc>
                  <a:txBody>
                    <a:bodyPr/>
                    <a:lstStyle/>
                    <a:p>
                      <a:pPr algn="ctr"/>
                      <a:r>
                        <a:rPr lang="en-US" dirty="0"/>
                        <a:t>Code</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5497">
                <a:tc>
                  <a:txBody>
                    <a:bodyPr/>
                    <a:lstStyle/>
                    <a:p>
                      <a:endParaRPr lang="en-US" b="1" dirty="0"/>
                    </a:p>
                  </a:txBody>
                  <a:tcPr/>
                </a:tc>
                <a:tc>
                  <a:txBody>
                    <a:bodyPr/>
                    <a:lstStyle/>
                    <a:p>
                      <a:r>
                        <a:rPr lang="en-US" b="1" dirty="0"/>
                        <a:t>#include &lt;stdio.h&gt;</a:t>
                      </a:r>
                    </a:p>
                  </a:txBody>
                  <a:tcPr/>
                </a:tc>
                <a:tc>
                  <a:txBody>
                    <a:bodyPr/>
                    <a:lstStyle/>
                    <a:p>
                      <a:r>
                        <a:rPr lang="en-US" b="1" dirty="0"/>
                        <a:t>Use modules</a:t>
                      </a:r>
                      <a:r>
                        <a:rPr lang="en-US" b="1" baseline="0" dirty="0"/>
                        <a:t> in this file</a:t>
                      </a:r>
                      <a:endParaRPr lang="en-US" b="1" dirty="0"/>
                    </a:p>
                  </a:txBody>
                  <a:tcPr/>
                </a:tc>
                <a:extLst>
                  <a:ext uri="{0D108BD9-81ED-4DB2-BD59-A6C34878D82A}">
                    <a16:rowId xmlns:a16="http://schemas.microsoft.com/office/drawing/2014/main" val="10001"/>
                  </a:ext>
                </a:extLst>
              </a:tr>
              <a:tr h="648119">
                <a:tc>
                  <a:txBody>
                    <a:bodyPr/>
                    <a:lstStyle/>
                    <a:p>
                      <a:r>
                        <a:rPr lang="en-US" b="0" i="1" dirty="0"/>
                        <a:t>Divide the program into</a:t>
                      </a:r>
                      <a:r>
                        <a:rPr lang="en-US" b="0" i="1" baseline="0" dirty="0"/>
                        <a:t> small tasks</a:t>
                      </a:r>
                      <a:endParaRPr lang="en-US" b="0" i="1" dirty="0"/>
                    </a:p>
                  </a:txBody>
                  <a:tcPr/>
                </a:tc>
                <a:tc>
                  <a:txBody>
                    <a:bodyPr/>
                    <a:lstStyle/>
                    <a:p>
                      <a:r>
                        <a:rPr lang="en-US" b="1" dirty="0"/>
                        <a:t>int main </a:t>
                      </a:r>
                    </a:p>
                    <a:p>
                      <a:r>
                        <a:rPr lang="en-US" b="1" dirty="0"/>
                        <a:t>{   int n;  int s;</a:t>
                      </a:r>
                    </a:p>
                  </a:txBody>
                  <a:tcPr/>
                </a:tc>
                <a:tc>
                  <a:txBody>
                    <a:bodyPr/>
                    <a:lstStyle/>
                    <a:p>
                      <a:r>
                        <a:rPr lang="en-US" b="1" dirty="0"/>
                        <a:t>Declare</a:t>
                      </a:r>
                      <a:r>
                        <a:rPr lang="en-US" b="1" baseline="0" dirty="0"/>
                        <a:t> the main module </a:t>
                      </a:r>
                    </a:p>
                    <a:p>
                      <a:r>
                        <a:rPr lang="en-US" b="1" baseline="0" dirty="0"/>
                        <a:t>and it’s data</a:t>
                      </a:r>
                      <a:endParaRPr lang="en-US" b="1" dirty="0"/>
                    </a:p>
                  </a:txBody>
                  <a:tcPr/>
                </a:tc>
                <a:extLst>
                  <a:ext uri="{0D108BD9-81ED-4DB2-BD59-A6C34878D82A}">
                    <a16:rowId xmlns:a16="http://schemas.microsoft.com/office/drawing/2014/main" val="10002"/>
                  </a:ext>
                </a:extLst>
              </a:tr>
              <a:tr h="375497">
                <a:tc>
                  <a:txBody>
                    <a:bodyPr/>
                    <a:lstStyle/>
                    <a:p>
                      <a:r>
                        <a:rPr lang="en-US" b="1" dirty="0"/>
                        <a:t>1- Accept n</a:t>
                      </a:r>
                    </a:p>
                  </a:txBody>
                  <a:tcPr/>
                </a:tc>
                <a:tc>
                  <a:txBody>
                    <a:bodyPr/>
                    <a:lstStyle/>
                    <a:p>
                      <a:r>
                        <a:rPr lang="en-US" b="1" dirty="0"/>
                        <a:t>    scanf(“%d”, &amp;n);</a:t>
                      </a:r>
                    </a:p>
                  </a:txBody>
                  <a:tcPr/>
                </a:tc>
                <a:tc>
                  <a:txBody>
                    <a:bodyPr/>
                    <a:lstStyle/>
                    <a:p>
                      <a:r>
                        <a:rPr lang="en-US" b="1" dirty="0"/>
                        <a:t>Use a module scanf in the stdio.h</a:t>
                      </a:r>
                    </a:p>
                  </a:txBody>
                  <a:tcPr/>
                </a:tc>
                <a:extLst>
                  <a:ext uri="{0D108BD9-81ED-4DB2-BD59-A6C34878D82A}">
                    <a16:rowId xmlns:a16="http://schemas.microsoft.com/office/drawing/2014/main" val="10003"/>
                  </a:ext>
                </a:extLst>
              </a:tr>
              <a:tr h="375497">
                <a:tc>
                  <a:txBody>
                    <a:bodyPr/>
                    <a:lstStyle/>
                    <a:p>
                      <a:r>
                        <a:rPr lang="en-US" b="1" dirty="0"/>
                        <a:t>2- s</a:t>
                      </a:r>
                      <a:r>
                        <a:rPr lang="en-US" b="1" baseline="0" dirty="0"/>
                        <a:t> = sum of it’s divisors</a:t>
                      </a:r>
                      <a:endParaRPr lang="en-US" b="1" dirty="0"/>
                    </a:p>
                  </a:txBody>
                  <a:tcPr/>
                </a:tc>
                <a:tc>
                  <a:txBody>
                    <a:bodyPr/>
                    <a:lstStyle/>
                    <a:p>
                      <a:r>
                        <a:rPr lang="en-US" b="1" dirty="0"/>
                        <a:t>    s =  sumDivisors (n);</a:t>
                      </a:r>
                    </a:p>
                  </a:txBody>
                  <a:tcPr/>
                </a:tc>
                <a:tc>
                  <a:txBody>
                    <a:bodyPr/>
                    <a:lstStyle/>
                    <a:p>
                      <a:r>
                        <a:rPr lang="en-US" b="1" dirty="0"/>
                        <a:t>Module</a:t>
                      </a:r>
                      <a:r>
                        <a:rPr lang="en-US" b="1" baseline="0" dirty="0"/>
                        <a:t> will be implemented</a:t>
                      </a:r>
                      <a:endParaRPr lang="en-US" b="1" dirty="0"/>
                    </a:p>
                  </a:txBody>
                  <a:tcPr/>
                </a:tc>
                <a:extLst>
                  <a:ext uri="{0D108BD9-81ED-4DB2-BD59-A6C34878D82A}">
                    <a16:rowId xmlns:a16="http://schemas.microsoft.com/office/drawing/2014/main" val="10004"/>
                  </a:ext>
                </a:extLst>
              </a:tr>
              <a:tr h="375497">
                <a:tc>
                  <a:txBody>
                    <a:bodyPr/>
                    <a:lstStyle/>
                    <a:p>
                      <a:r>
                        <a:rPr lang="en-US" b="1" dirty="0"/>
                        <a:t>3- Print out s</a:t>
                      </a:r>
                    </a:p>
                  </a:txBody>
                  <a:tcPr/>
                </a:tc>
                <a:tc>
                  <a:txBody>
                    <a:bodyPr/>
                    <a:lstStyle/>
                    <a:p>
                      <a:r>
                        <a:rPr lang="en-US" b="1" dirty="0"/>
                        <a:t>    printf(“%d”,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printf in the stdio.h</a:t>
                      </a:r>
                    </a:p>
                  </a:txBody>
                  <a:tcPr/>
                </a:tc>
                <a:extLst>
                  <a:ext uri="{0D108BD9-81ED-4DB2-BD59-A6C34878D82A}">
                    <a16:rowId xmlns:a16="http://schemas.microsoft.com/office/drawing/2014/main" val="10005"/>
                  </a:ext>
                </a:extLst>
              </a:tr>
              <a:tr h="375497">
                <a:tc>
                  <a:txBody>
                    <a:bodyPr/>
                    <a:lstStyle/>
                    <a:p>
                      <a:r>
                        <a:rPr lang="en-US" b="1" dirty="0"/>
                        <a:t>4- Pause the program</a:t>
                      </a:r>
                    </a:p>
                  </a:txBody>
                  <a:tcPr/>
                </a:tc>
                <a:tc>
                  <a:txBody>
                    <a:bodyPr/>
                    <a:lstStyle/>
                    <a:p>
                      <a:r>
                        <a:rPr lang="en-US" b="1" dirty="0"/>
                        <a:t>   getchar();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Use a module getchar in the stdio.h</a:t>
                      </a:r>
                    </a:p>
                  </a:txBody>
                  <a:tcPr/>
                </a:tc>
                <a:extLst>
                  <a:ext uri="{0D108BD9-81ED-4DB2-BD59-A6C34878D82A}">
                    <a16:rowId xmlns:a16="http://schemas.microsoft.com/office/drawing/2014/main" val="10006"/>
                  </a:ext>
                </a:extLst>
              </a:tr>
              <a:tr h="375497">
                <a:tc>
                  <a:txBody>
                    <a:bodyPr/>
                    <a:lstStyle/>
                    <a:p>
                      <a:endParaRPr lang="en-US" b="1" dirty="0"/>
                    </a:p>
                  </a:txBody>
                  <a:tcPr/>
                </a:tc>
                <a:tc>
                  <a:txBody>
                    <a:bodyPr/>
                    <a:lstStyle/>
                    <a:p>
                      <a:r>
                        <a:rPr lang="en-US" b="1" dirty="0"/>
                        <a:t>}</a:t>
                      </a:r>
                    </a:p>
                  </a:txBody>
                  <a:tcPr/>
                </a:tc>
                <a:tc>
                  <a:txBody>
                    <a:bodyPr/>
                    <a:lstStyle/>
                    <a:p>
                      <a:endParaRPr lang="en-US" b="1" dirty="0"/>
                    </a:p>
                  </a:txBody>
                  <a:tcPr/>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extLst>
      <p:ext uri="{BB962C8B-B14F-4D97-AF65-F5344CB8AC3E}">
        <p14:creationId xmlns:p14="http://schemas.microsoft.com/office/powerpoint/2010/main" val="15008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Characteristics of Modules</a:t>
            </a:r>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pPr algn="ctr"/>
                      <a:r>
                        <a:rPr lang="en-US" sz="2400" dirty="0">
                          <a:latin typeface="Times New Roman" pitchFamily="18" charset="0"/>
                          <a:cs typeface="Times New Roman" pitchFamily="18" charset="0"/>
                        </a:rPr>
                        <a:t>Characteristics</a:t>
                      </a:r>
                    </a:p>
                  </a:txBody>
                  <a:tcPr/>
                </a:tc>
                <a:tc>
                  <a:txBody>
                    <a:bodyPr/>
                    <a:lstStyle/>
                    <a:p>
                      <a:pPr algn="ctr"/>
                      <a:r>
                        <a:rPr lang="en-US" sz="2400" dirty="0">
                          <a:latin typeface="Times New Roman" pitchFamily="18" charset="0"/>
                          <a:cs typeface="Times New Roman" pitchFamily="18" charset="0"/>
                        </a:rPr>
                        <a:t>Reason</a:t>
                      </a:r>
                    </a:p>
                  </a:txBody>
                  <a:tcPr/>
                </a:tc>
                <a:extLst>
                  <a:ext uri="{0D108BD9-81ED-4DB2-BD59-A6C34878D82A}">
                    <a16:rowId xmlns:a16="http://schemas.microsoft.com/office/drawing/2014/main" val="10000"/>
                  </a:ext>
                </a:extLst>
              </a:tr>
              <a:tr h="370840">
                <a:tc>
                  <a:txBody>
                    <a:bodyPr/>
                    <a:lstStyle/>
                    <a:p>
                      <a:r>
                        <a:rPr lang="en-US" sz="2400" b="1" dirty="0">
                          <a:solidFill>
                            <a:srgbClr val="FF0000"/>
                          </a:solidFill>
                          <a:latin typeface="Arial" pitchFamily="34" charset="0"/>
                          <a:cs typeface="Arial" pitchFamily="34" charset="0"/>
                        </a:rPr>
                        <a:t>It is easy to upgrade and maintain</a:t>
                      </a:r>
                    </a:p>
                  </a:txBody>
                  <a:tcPr/>
                </a:tc>
                <a:tc>
                  <a:txBody>
                    <a:bodyPr/>
                    <a:lstStyle/>
                    <a:p>
                      <a:r>
                        <a:rPr lang="en-US" sz="2400" b="0" dirty="0">
                          <a:latin typeface="Times New Roman" pitchFamily="18" charset="0"/>
                          <a:cs typeface="Times New Roman" pitchFamily="18" charset="0"/>
                        </a:rPr>
                        <a:t>It contains a small group  of code lines for a </a:t>
                      </a:r>
                      <a:r>
                        <a:rPr lang="en-US" sz="2400" b="1" i="1" dirty="0">
                          <a:latin typeface="Times New Roman" pitchFamily="18" charset="0"/>
                          <a:cs typeface="Times New Roman" pitchFamily="18" charset="0"/>
                        </a:rPr>
                        <a:t>SPECIFIC</a:t>
                      </a:r>
                      <a:r>
                        <a:rPr lang="en-US" sz="2400" b="0" baseline="0" dirty="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b="1" i="0" dirty="0">
                          <a:solidFill>
                            <a:srgbClr val="00B050"/>
                          </a:solidFill>
                          <a:latin typeface="Arial" pitchFamily="34" charset="0"/>
                          <a:cs typeface="Arial" pitchFamily="34" charset="0"/>
                        </a:rPr>
                        <a:t>It can</a:t>
                      </a:r>
                      <a:r>
                        <a:rPr lang="en-US" sz="2400" b="1" i="0" baseline="0" dirty="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It has a identified name ( a descriptive identifier) and can be used more than one time in</a:t>
                      </a:r>
                      <a:r>
                        <a:rPr lang="en-US" sz="2400" b="0" baseline="0" dirty="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FF"/>
                          </a:solidFill>
                          <a:latin typeface="Arial" pitchFamily="34" charset="0"/>
                          <a:cs typeface="Arial" pitchFamily="34" charset="0"/>
                        </a:rPr>
                        <a:t>It can</a:t>
                      </a:r>
                      <a:r>
                        <a:rPr lang="en-US" sz="2400" b="1" i="0" baseline="0" dirty="0">
                          <a:solidFill>
                            <a:srgbClr val="0000FF"/>
                          </a:solidFill>
                          <a:latin typeface="Arial" pitchFamily="34" charset="0"/>
                          <a:cs typeface="Arial" pitchFamily="34" charset="0"/>
                        </a:rPr>
                        <a:t> be re-used in some programs</a:t>
                      </a:r>
                      <a:endParaRPr lang="en-US" sz="2400" b="1" i="0" dirty="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a:latin typeface="Times New Roman" pitchFamily="18" charset="0"/>
                          <a:cs typeface="Times New Roman" pitchFamily="18" charset="0"/>
                        </a:rPr>
                        <a:t>if it is stored in an outside file (</a:t>
                      </a:r>
                      <a:r>
                        <a:rPr lang="en-US" sz="2400" b="0" i="1" dirty="0">
                          <a:latin typeface="Times New Roman" pitchFamily="18" charset="0"/>
                          <a:cs typeface="Times New Roman" pitchFamily="18" charset="0"/>
                        </a:rPr>
                        <a:t>library file</a:t>
                      </a:r>
                      <a:r>
                        <a:rPr lang="en-US" sz="2400" b="0" dirty="0">
                          <a:latin typeface="Times New Roman" pitchFamily="18" charset="0"/>
                          <a:cs typeface="Times New Roman" pitchFamily="18" charset="0"/>
                        </a:rPr>
                        <a:t>), it can be used in some programs</a:t>
                      </a:r>
                      <a:r>
                        <a:rPr lang="en-US" sz="2400" b="1" dirty="0">
                          <a:latin typeface="Times New Roman" pitchFamily="18" charset="0"/>
                          <a:cs typeface="Times New Roman" pitchFamily="18" charset="0"/>
                        </a:rPr>
                        <a:t>.</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of them will be depicted in examples  below.</a:t>
            </a:r>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a:t>Modules and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2303</TotalTime>
  <Words>5656</Words>
  <Application>Microsoft Office PowerPoint</Application>
  <PresentationFormat>On-screen Show (4:3)</PresentationFormat>
  <Paragraphs>846</Paragraphs>
  <Slides>68</Slides>
  <Notes>10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Times New Roman</vt:lpstr>
      <vt:lpstr>Wingdings</vt: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Đinh Gia Bảo</cp:lastModifiedBy>
  <cp:revision>128</cp:revision>
  <dcterms:created xsi:type="dcterms:W3CDTF">2013-07-11T00:46:38Z</dcterms:created>
  <dcterms:modified xsi:type="dcterms:W3CDTF">2023-02-08T11:40:24Z</dcterms:modified>
</cp:coreProperties>
</file>