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6" r:id="rId5"/>
    <p:sldId id="285" r:id="rId6"/>
    <p:sldId id="260" r:id="rId7"/>
    <p:sldId id="261" r:id="rId8"/>
    <p:sldId id="264" r:id="rId9"/>
    <p:sldId id="263" r:id="rId10"/>
    <p:sldId id="265" r:id="rId11"/>
    <p:sldId id="287" r:id="rId12"/>
    <p:sldId id="267" r:id="rId13"/>
    <p:sldId id="288" r:id="rId14"/>
    <p:sldId id="289" r:id="rId15"/>
    <p:sldId id="290" r:id="rId16"/>
    <p:sldId id="271" r:id="rId17"/>
    <p:sldId id="292" r:id="rId18"/>
    <p:sldId id="293" r:id="rId19"/>
    <p:sldId id="272" r:id="rId20"/>
    <p:sldId id="27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75854" autoAdjust="0"/>
  </p:normalViewPr>
  <p:slideViewPr>
    <p:cSldViewPr>
      <p:cViewPr varScale="1">
        <p:scale>
          <a:sx n="55" d="100"/>
          <a:sy n="55" d="100"/>
        </p:scale>
        <p:origin x="15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df6c2258-08ef-4075-8483-1d4c17e1655e" providerId="ADAL" clId="{EAA96EFA-2162-4D35-86BB-C351F3D0EF42}"/>
    <pc:docChg chg="custSel modSld">
      <pc:chgData name="ĐINH GIA BẢO" userId="df6c2258-08ef-4075-8483-1d4c17e1655e" providerId="ADAL" clId="{EAA96EFA-2162-4D35-86BB-C351F3D0EF42}" dt="2023-05-31T11:12:14.150" v="1290" actId="113"/>
      <pc:docMkLst>
        <pc:docMk/>
      </pc:docMkLst>
      <pc:sldChg chg="modSp mod">
        <pc:chgData name="ĐINH GIA BẢO" userId="df6c2258-08ef-4075-8483-1d4c17e1655e" providerId="ADAL" clId="{EAA96EFA-2162-4D35-86BB-C351F3D0EF42}" dt="2023-05-31T08:43:04.320" v="125" actId="1036"/>
        <pc:sldMkLst>
          <pc:docMk/>
          <pc:sldMk cId="3031652813" sldId="265"/>
        </pc:sldMkLst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12" creationId="{00000000-0000-0000-0000-000000000000}"/>
          </ac:spMkLst>
        </pc:spChg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13" creationId="{00000000-0000-0000-0000-000000000000}"/>
          </ac:spMkLst>
        </pc:spChg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14" creationId="{00000000-0000-0000-0000-000000000000}"/>
          </ac:spMkLst>
        </pc:spChg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15" creationId="{00000000-0000-0000-0000-000000000000}"/>
          </ac:spMkLst>
        </pc:spChg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20" creationId="{00000000-0000-0000-0000-000000000000}"/>
          </ac:spMkLst>
        </pc:spChg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21" creationId="{00000000-0000-0000-0000-000000000000}"/>
          </ac:spMkLst>
        </pc:spChg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22" creationId="{00000000-0000-0000-0000-000000000000}"/>
          </ac:spMkLst>
        </pc:spChg>
        <pc:spChg chg="mod">
          <ac:chgData name="ĐINH GIA BẢO" userId="df6c2258-08ef-4075-8483-1d4c17e1655e" providerId="ADAL" clId="{EAA96EFA-2162-4D35-86BB-C351F3D0EF42}" dt="2023-05-31T08:42:58.744" v="122" actId="1036"/>
          <ac:spMkLst>
            <pc:docMk/>
            <pc:sldMk cId="3031652813" sldId="265"/>
            <ac:spMk id="23" creationId="{00000000-0000-0000-0000-000000000000}"/>
          </ac:spMkLst>
        </pc:spChg>
        <pc:graphicFrameChg chg="mod modGraphic">
          <ac:chgData name="ĐINH GIA BẢO" userId="df6c2258-08ef-4075-8483-1d4c17e1655e" providerId="ADAL" clId="{EAA96EFA-2162-4D35-86BB-C351F3D0EF42}" dt="2023-05-31T08:42:12.216" v="120" actId="20577"/>
          <ac:graphicFrameMkLst>
            <pc:docMk/>
            <pc:sldMk cId="3031652813" sldId="265"/>
            <ac:graphicFrameMk id="11" creationId="{00000000-0000-0000-0000-000000000000}"/>
          </ac:graphicFrameMkLst>
        </pc:graphicFrameChg>
        <pc:cxnChg chg="mod">
          <ac:chgData name="ĐINH GIA BẢO" userId="df6c2258-08ef-4075-8483-1d4c17e1655e" providerId="ADAL" clId="{EAA96EFA-2162-4D35-86BB-C351F3D0EF42}" dt="2023-05-31T08:43:04.320" v="125" actId="1036"/>
          <ac:cxnSpMkLst>
            <pc:docMk/>
            <pc:sldMk cId="3031652813" sldId="265"/>
            <ac:cxnSpMk id="17" creationId="{00000000-0000-0000-0000-000000000000}"/>
          </ac:cxnSpMkLst>
        </pc:cxnChg>
      </pc:sldChg>
      <pc:sldChg chg="modNotesTx">
        <pc:chgData name="ĐINH GIA BẢO" userId="df6c2258-08ef-4075-8483-1d4c17e1655e" providerId="ADAL" clId="{EAA96EFA-2162-4D35-86BB-C351F3D0EF42}" dt="2023-05-31T11:12:14.150" v="1290" actId="113"/>
        <pc:sldMkLst>
          <pc:docMk/>
          <pc:sldMk cId="0" sldId="286"/>
        </pc:sldMkLst>
      </pc:sldChg>
    </pc:docChg>
  </pc:docChgLst>
  <pc:docChgLst>
    <pc:chgData name="Đinh Gia Bảo" userId="2c693ac0dcf7a9ef" providerId="LiveId" clId="{F34ED83E-F2CA-46A2-BABC-B4C7DB2B6ED4}"/>
    <pc:docChg chg="custSel modSld">
      <pc:chgData name="Đinh Gia Bảo" userId="2c693ac0dcf7a9ef" providerId="LiveId" clId="{F34ED83E-F2CA-46A2-BABC-B4C7DB2B6ED4}" dt="2023-02-15T08:22:36.026" v="501" actId="20577"/>
      <pc:docMkLst>
        <pc:docMk/>
      </pc:docMkLst>
      <pc:sldChg chg="modNotesTx">
        <pc:chgData name="Đinh Gia Bảo" userId="2c693ac0dcf7a9ef" providerId="LiveId" clId="{F34ED83E-F2CA-46A2-BABC-B4C7DB2B6ED4}" dt="2023-02-15T08:18:42.468" v="183" actId="20577"/>
        <pc:sldMkLst>
          <pc:docMk/>
          <pc:sldMk cId="84208051" sldId="261"/>
        </pc:sldMkLst>
      </pc:sldChg>
      <pc:sldChg chg="modNotesTx">
        <pc:chgData name="Đinh Gia Bảo" userId="2c693ac0dcf7a9ef" providerId="LiveId" clId="{F34ED83E-F2CA-46A2-BABC-B4C7DB2B6ED4}" dt="2023-02-15T08:19:27.006" v="306" actId="5793"/>
        <pc:sldMkLst>
          <pc:docMk/>
          <pc:sldMk cId="654084386" sldId="264"/>
        </pc:sldMkLst>
      </pc:sldChg>
      <pc:sldChg chg="modNotesTx">
        <pc:chgData name="Đinh Gia Bảo" userId="2c693ac0dcf7a9ef" providerId="LiveId" clId="{F34ED83E-F2CA-46A2-BABC-B4C7DB2B6ED4}" dt="2023-02-15T08:22:36.026" v="501" actId="20577"/>
        <pc:sldMkLst>
          <pc:docMk/>
          <pc:sldMk cId="303165281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“Segment –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“</a:t>
            </a:r>
          </a:p>
          <a:p>
            <a:r>
              <a:rPr lang="en-US" dirty="0"/>
              <a:t>Code segment: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b="1" dirty="0"/>
              <a:t>machine code </a:t>
            </a:r>
            <a:r>
              <a:rPr lang="en-US" dirty="0"/>
              <a:t>(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r>
              <a:rPr lang="en-US" dirty="0"/>
              <a:t>Data Segment: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</a:t>
            </a:r>
            <a:r>
              <a:rPr lang="en-US" dirty="0" err="1"/>
              <a:t>biến</a:t>
            </a:r>
            <a:r>
              <a:rPr lang="en-US" dirty="0"/>
              <a:t> static, constant,…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ctrinh</a:t>
            </a:r>
            <a:r>
              <a:rPr lang="en-US" dirty="0"/>
              <a:t> </a:t>
            </a:r>
            <a:r>
              <a:rPr lang="en-US" dirty="0" err="1"/>
              <a:t>bắtđầu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endParaRPr lang="en-US" dirty="0"/>
          </a:p>
          <a:p>
            <a:r>
              <a:rPr lang="en-US" dirty="0"/>
              <a:t>Stack segment: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b="1" dirty="0"/>
              <a:t>primitive data type </a:t>
            </a:r>
            <a:r>
              <a:rPr lang="en-US" dirty="0"/>
              <a:t>( </a:t>
            </a:r>
            <a:r>
              <a:rPr lang="en-US" dirty="0" err="1"/>
              <a:t>kiểu</a:t>
            </a:r>
            <a:r>
              <a:rPr lang="en-US" dirty="0"/>
              <a:t> dl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Boolean, int ,char,…)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memory address </a:t>
            </a:r>
            <a:r>
              <a:rPr lang="en-US" dirty="0"/>
              <a:t>(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) </a:t>
            </a:r>
          </a:p>
          <a:p>
            <a:r>
              <a:rPr lang="en-US" dirty="0"/>
              <a:t>Heap segment: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“</a:t>
            </a:r>
            <a:r>
              <a:rPr lang="en-US" b="1" dirty="0">
                <a:highlight>
                  <a:srgbClr val="FFFF00"/>
                </a:highlight>
              </a:rPr>
              <a:t>object</a:t>
            </a:r>
            <a:r>
              <a:rPr lang="en-US" dirty="0"/>
              <a:t>” (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“</a:t>
            </a:r>
            <a:r>
              <a:rPr lang="en-US" b="1" dirty="0">
                <a:solidFill>
                  <a:srgbClr val="FF0000"/>
                </a:solidFill>
              </a:rPr>
              <a:t>run time</a:t>
            </a:r>
            <a:r>
              <a:rPr lang="en-US" dirty="0"/>
              <a:t>” (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006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them </a:t>
            </a:r>
            <a:r>
              <a:rPr lang="en-US" dirty="0" err="1"/>
              <a:t>dấu</a:t>
            </a:r>
            <a:r>
              <a:rPr lang="en-US" dirty="0"/>
              <a:t> “ * “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&amp;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*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11-12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030"/>
              </p:ext>
            </p:extLst>
          </p:nvPr>
        </p:nvGraphicFramePr>
        <p:xfrm>
          <a:off x="609600" y="901244"/>
          <a:ext cx="7924800" cy="3442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850">
                <a:tc>
                  <a:txBody>
                    <a:bodyPr/>
                    <a:lstStyle/>
                    <a:p>
                      <a:r>
                        <a:rPr lang="en-US" sz="2800" dirty="0"/>
                        <a:t>How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4233">
                <a:tc>
                  <a:txBody>
                    <a:bodyPr/>
                    <a:lstStyle/>
                    <a:p>
                      <a:r>
                        <a:rPr lang="en-US" sz="2800" dirty="0"/>
                        <a:t>Get address of a variable and assign it to a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int&amp; pn = &amp;n;</a:t>
                      </a:r>
                    </a:p>
                    <a:p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pn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kiểu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int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trỏ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tới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địa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chỉ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của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biến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n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kiểu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1074">
                <a:tc>
                  <a:txBody>
                    <a:bodyPr/>
                    <a:lstStyle/>
                    <a:p>
                      <a:r>
                        <a:rPr lang="en-US" sz="2800" dirty="0"/>
                        <a:t>Access indirectly value of a</a:t>
                      </a:r>
                      <a:r>
                        <a:rPr lang="en-US" sz="2800" baseline="0" dirty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*pn =100;</a:t>
                      </a:r>
                    </a:p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*</a:t>
                      </a:r>
                      <a:r>
                        <a:rPr lang="en-US" sz="2800" dirty="0" err="1">
                          <a:solidFill>
                            <a:srgbClr val="0000FF"/>
                          </a:solidFill>
                        </a:rPr>
                        <a:t>pn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n</a:t>
                      </a:r>
                    </a:p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  <a:sym typeface="Wingdings" panose="05000000000000000000" pitchFamily="2" charset="2"/>
                        </a:rPr>
                        <a:t>n=100;</a:t>
                      </a:r>
                      <a:endParaRPr lang="en-US" sz="28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267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343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800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8800" y="48768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5720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int* pn = &amp;n;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4267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4343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8006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7400" y="48768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 = 10000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pn = &amp;n;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2293620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n=7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pn= 2293620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ppn= 2293616</a:t>
              </a: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Pointer Operators… Walkthrough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n=7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m=6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pn=100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pm= 96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12 + 42 = 54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= 6+  (-36) = -30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Walkthroughs: Do yourself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 What are values of m and n?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about Accessing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Attention…Pointers: Explicit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Review</a:t>
            </a:r>
            <a:r>
              <a:rPr lang="en-US" sz="2800" dirty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500/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4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1 byte only</a:t>
            </a: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 : +, -, ++, --</a:t>
            </a:r>
            <a:endParaRPr lang="en-US" b="1" dirty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2293624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2293596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access data  using pD  (bytes) can cause  a harm on the variable n</a:t>
            </a:r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Pointer +i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/>
              <a:t>Pointer Arithmetic Operators :</a:t>
            </a:r>
            <a:br>
              <a:rPr lang="en-US" dirty="0"/>
            </a:br>
            <a:r>
              <a:rPr lang="en-US" dirty="0"/>
              <a:t>Accessing the neighbor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Copy and paste, run the program, explain the result.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</a:p>
          <a:p>
            <a:r>
              <a:rPr lang="en-US" sz="2400" dirty="0"/>
              <a:t>Suppose that a double occupies the memory block of 8 bytes and </a:t>
            </a:r>
          </a:p>
          <a:p>
            <a:r>
              <a:rPr lang="en-US" sz="2400" dirty="0"/>
              <a:t>p  stores the value of 1200.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long*p; </a:t>
            </a:r>
          </a:p>
          <a:p>
            <a:r>
              <a:rPr lang="en-US" sz="2400" dirty="0"/>
              <a:t>Suppose that a long number occupies the memory block of 4 bytes </a:t>
            </a:r>
          </a:p>
          <a:p>
            <a:r>
              <a:rPr lang="en-US" sz="2400" dirty="0"/>
              <a:t>And p  stores the value of 1000.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char*p; </a:t>
            </a:r>
          </a:p>
          <a:p>
            <a:r>
              <a:rPr lang="en-US" sz="2400" dirty="0"/>
              <a:t>Suppose that a character occupies the memory block of 1 byte </a:t>
            </a:r>
          </a:p>
          <a:p>
            <a:r>
              <a:rPr lang="en-US" sz="2400" dirty="0"/>
              <a:t>and p  stores the value of 207000.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Operators…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Understand where program’s data can be putted</a:t>
            </a:r>
          </a:p>
          <a:p>
            <a:r>
              <a:rPr lang="en-US" dirty="0">
                <a:solidFill>
                  <a:srgbClr val="0000CC"/>
                </a:solidFill>
              </a:rPr>
              <a:t>Explain what are pointers</a:t>
            </a:r>
          </a:p>
          <a:p>
            <a:r>
              <a:rPr lang="en-US" dirty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 dirty="0">
                <a:solidFill>
                  <a:srgbClr val="0000CC"/>
                </a:solidFill>
              </a:rPr>
              <a:t>Discuss about where pointers can be used</a:t>
            </a:r>
          </a:p>
          <a:p>
            <a:r>
              <a:rPr lang="en-US" dirty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dirty="0">
                <a:solidFill>
                  <a:srgbClr val="0000CC"/>
                </a:solidFill>
              </a:rPr>
              <a:t>Implement functions in which pointers are parameters</a:t>
            </a:r>
          </a:p>
          <a:p>
            <a:r>
              <a:rPr lang="en-US" dirty="0">
                <a:solidFill>
                  <a:srgbClr val="0000CC"/>
                </a:solidFill>
              </a:rPr>
              <a:t>Use build-in functions to allocate data dynamically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Pointers as Parameters of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/>
              <a:t>C passes arguments to parameters by values only </a:t>
            </a:r>
            <a:r>
              <a:rPr lang="en-US" dirty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  = 7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= 5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Parameters of a Function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28" y="1752600"/>
            <a:ext cx="529287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 = 5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  = 7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py: 996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px : 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996</a:t>
            </a: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>
                <a:solidFill>
                  <a:schemeClr val="tx1"/>
                </a:solidFill>
              </a:rPr>
              <a:t>free</a:t>
            </a:r>
            <a:r>
              <a:rPr lang="en-US" sz="2000" dirty="0">
                <a:solidFill>
                  <a:schemeClr val="tx1"/>
                </a:solidFill>
              </a:rPr>
              <a:t>(void*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calloc</a:t>
            </a:r>
            <a:r>
              <a:rPr lang="en-US" sz="2000" dirty="0"/>
              <a:t>: Contiguous Allocation</a:t>
            </a:r>
          </a:p>
          <a:p>
            <a:r>
              <a:rPr lang="en-US" sz="2000" b="1" u="sng" dirty="0"/>
              <a:t>malloc</a:t>
            </a:r>
            <a:r>
              <a:rPr lang="en-US" sz="2000" dirty="0"/>
              <a:t>: Memory allocation</a:t>
            </a:r>
          </a:p>
          <a:p>
            <a:r>
              <a:rPr lang="en-US" sz="2000" b="1" u="sng" dirty="0"/>
              <a:t>realoc</a:t>
            </a:r>
            <a:r>
              <a:rPr lang="en-US" sz="2000" dirty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file pointer_demo5.c */</a:t>
            </a:r>
          </a:p>
          <a:p>
            <a:r>
              <a:rPr lang="en-US" b="1" dirty="0"/>
              <a:t>#include</a:t>
            </a:r>
            <a:r>
              <a:rPr lang="en-US" dirty="0"/>
              <a:t> &lt;stdio.h&gt;</a:t>
            </a:r>
          </a:p>
          <a:p>
            <a:r>
              <a:rPr lang="en-US" b="1" dirty="0"/>
              <a:t>const int</a:t>
            </a:r>
            <a:r>
              <a:rPr lang="en-US" dirty="0"/>
              <a:t> MAXN =100;</a:t>
            </a:r>
          </a:p>
          <a:p>
            <a:r>
              <a:rPr lang="en-US" b="1" dirty="0"/>
              <a:t>int </a:t>
            </a:r>
            <a:r>
              <a:rPr lang="en-US" dirty="0"/>
              <a:t>main()</a:t>
            </a:r>
          </a:p>
          <a:p>
            <a:r>
              <a:rPr lang="en-US" dirty="0"/>
              <a:t>{  </a:t>
            </a:r>
            <a:r>
              <a:rPr lang="en-US" b="1" dirty="0"/>
              <a:t>int</a:t>
            </a:r>
            <a:r>
              <a:rPr lang="en-US" dirty="0"/>
              <a:t> n;   </a:t>
            </a:r>
            <a:r>
              <a:rPr lang="en-US" b="1" dirty="0"/>
              <a:t>int</a:t>
            </a:r>
            <a:r>
              <a:rPr lang="en-US" dirty="0"/>
              <a:t> *p1;   </a:t>
            </a:r>
            <a:r>
              <a:rPr lang="en-US" b="1" dirty="0"/>
              <a:t>int</a:t>
            </a:r>
            <a:r>
              <a:rPr lang="en-US" dirty="0"/>
              <a:t> *p2;   </a:t>
            </a:r>
            <a:r>
              <a:rPr lang="en-US" b="1" dirty="0"/>
              <a:t>int</a:t>
            </a:r>
            <a:r>
              <a:rPr lang="en-US" dirty="0"/>
              <a:t> *p3;</a:t>
            </a:r>
          </a:p>
          <a:p>
            <a:r>
              <a:rPr lang="en-US" dirty="0"/>
              <a:t>   printf("Address of MAXN: %u\n", &amp;MAXN);</a:t>
            </a:r>
          </a:p>
          <a:p>
            <a:r>
              <a:rPr lang="en-US" dirty="0"/>
              <a:t>   printf("Main function ia allocated at: %u\n", &amp;main);</a:t>
            </a:r>
          </a:p>
          <a:p>
            <a:r>
              <a:rPr lang="en-US" dirty="0"/>
              <a:t>   printf("Address of n : %u\n", &amp;n);</a:t>
            </a:r>
          </a:p>
          <a:p>
            <a:r>
              <a:rPr lang="en-US" dirty="0"/>
              <a:t>   printf("Address of p1: %u\n", &amp;p1);</a:t>
            </a:r>
          </a:p>
          <a:p>
            <a:r>
              <a:rPr lang="en-US" dirty="0"/>
              <a:t>   printf("Address of p2: %u\n", &amp;p2);</a:t>
            </a:r>
          </a:p>
          <a:p>
            <a:r>
              <a:rPr lang="en-US" dirty="0"/>
              <a:t>   p1 = (int*)malloc(sizeof(int));    </a:t>
            </a:r>
          </a:p>
          <a:p>
            <a:r>
              <a:rPr lang="en-US" dirty="0"/>
              <a:t>   p2 = (int*)malloc(sizeof(int));    </a:t>
            </a:r>
          </a:p>
          <a:p>
            <a:r>
              <a:rPr lang="en-US" dirty="0"/>
              <a:t>   p3 = (int*)malloc(sizeof(int));    </a:t>
            </a:r>
          </a:p>
          <a:p>
            <a:r>
              <a:rPr lang="en-US" dirty="0"/>
              <a:t>   printf("Dynamic allocation (p1) at: %u\n", p1);</a:t>
            </a:r>
          </a:p>
          <a:p>
            <a:r>
              <a:rPr lang="en-US" dirty="0"/>
              <a:t>   printf("Dynamic allocation (p2) at: %u\n", p2);</a:t>
            </a:r>
          </a:p>
          <a:p>
            <a:r>
              <a:rPr lang="en-US" dirty="0"/>
              <a:t>   printf("Dynamic allocation (p3) at: %u\n", p3);</a:t>
            </a:r>
          </a:p>
          <a:p>
            <a:r>
              <a:rPr lang="en-US" dirty="0"/>
              <a:t>   getchar();</a:t>
            </a:r>
          </a:p>
          <a:p>
            <a:r>
              <a:rPr lang="en-US" dirty="0"/>
              <a:t>   free(p1);</a:t>
            </a:r>
          </a:p>
          <a:p>
            <a:r>
              <a:rPr lang="en-US" dirty="0"/>
              <a:t>   free(p2);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(4) Give  comment about  the direction of  dynamic  memory allocation.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printf(“p1, address: %u, value: %u\n”, &amp;p1, p1);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printf(“Sum: 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printf(“Difference: 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printf(“Product: %lf\n”, *p1 * (*p2));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printf(“Quotient: 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the program executes, draw the memory map 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Danh từ: 2 pointer char* pc1, *pc2;</a:t>
            </a:r>
          </a:p>
          <a:p>
            <a:r>
              <a:rPr lang="en-US" dirty="0"/>
              <a:t>Động từ</a:t>
            </a:r>
          </a:p>
          <a:p>
            <a:pPr>
              <a:buFontTx/>
              <a:buChar char="-"/>
            </a:pPr>
            <a:r>
              <a:rPr lang="en-US" dirty="0"/>
              <a:t>Cấp bộ nhớ pc1, pc2;</a:t>
            </a:r>
          </a:p>
          <a:p>
            <a:pPr>
              <a:buFontTx/>
              <a:buChar char="-"/>
            </a:pPr>
            <a:r>
              <a:rPr lang="en-US" dirty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/>
              <a:t>char c;</a:t>
            </a:r>
          </a:p>
          <a:p>
            <a:pPr>
              <a:buFontTx/>
              <a:buChar char="-"/>
            </a:pPr>
            <a:r>
              <a:rPr lang="en-US" dirty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/>
              <a:t>      printf(“%c,%4d,%4o%4X\n”, c,c,c,c);</a:t>
            </a:r>
          </a:p>
        </p:txBody>
      </p:sp>
    </p:spTree>
    <p:extLst>
      <p:ext uri="{BB962C8B-B14F-4D97-AF65-F5344CB8AC3E}">
        <p14:creationId xmlns:p14="http://schemas.microsoft.com/office/powerpoint/2010/main" val="403314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 the memory structure  of a program</a:t>
            </a:r>
          </a:p>
          <a:p>
            <a:r>
              <a:rPr lang="en-US" dirty="0"/>
              <a:t>Where can we put program’s data?</a:t>
            </a:r>
          </a:p>
          <a:p>
            <a:r>
              <a:rPr lang="en-US" dirty="0"/>
              <a:t>What are pointers?</a:t>
            </a:r>
          </a:p>
          <a:p>
            <a:r>
              <a:rPr lang="en-US" dirty="0"/>
              <a:t>Pointer Declarations</a:t>
            </a:r>
          </a:p>
          <a:p>
            <a:r>
              <a:rPr lang="en-US" dirty="0"/>
              <a:t>Where are pointers used?</a:t>
            </a:r>
          </a:p>
          <a:p>
            <a:r>
              <a:rPr lang="en-US" dirty="0"/>
              <a:t>Pointer 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85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Review the memory structure  of a program</a:t>
            </a:r>
          </a:p>
          <a:p>
            <a:r>
              <a:rPr lang="en-US" dirty="0"/>
              <a:t>Where can we put program’s data?</a:t>
            </a:r>
          </a:p>
          <a:p>
            <a:r>
              <a:rPr lang="en-US" dirty="0"/>
              <a:t>What are pointers?</a:t>
            </a:r>
          </a:p>
          <a:p>
            <a:r>
              <a:rPr lang="en-US" dirty="0"/>
              <a:t>Pointer Declarations</a:t>
            </a:r>
          </a:p>
          <a:p>
            <a:r>
              <a:rPr lang="en-US" dirty="0"/>
              <a:t>Where are pointers used?</a:t>
            </a:r>
          </a:p>
          <a:p>
            <a:r>
              <a:rPr lang="en-US" dirty="0"/>
              <a:t>Pointer 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is the value of the </a:t>
            </a:r>
            <a:r>
              <a:rPr lang="en-US" dirty="0"/>
              <a:t>c</a:t>
            </a:r>
            <a:r>
              <a:rPr lang="en-US" sz="2400" dirty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Memory Map of a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</p:cNvCxnSpPr>
          <p:nvPr/>
        </p:nvCxnSpPr>
        <p:spPr>
          <a:xfrm rot="5400000" flipH="1" flipV="1">
            <a:off x="8268296" y="5371902"/>
            <a:ext cx="38060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116491" y="5371703"/>
            <a:ext cx="98980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115300" y="5372100"/>
            <a:ext cx="1447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5105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4648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4648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48768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5105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variable is a number.  Can we assign this number  to  another variable then access data through the new variable?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181600" y="190500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function is a number.  Can we assign this number  to  another variable then call this function through the new variable?</a:t>
            </a:r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/>
              <a:t>Yes</a:t>
            </a:r>
            <a:r>
              <a:rPr lang="en-US" sz="2400" dirty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/>
              <a:t>In this chapter, pointers of variables are concerned only.  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2- Where can we put program’s data?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Data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Stack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Local</a:t>
              </a: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Global</a:t>
              </a: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Common Variables</a:t>
              </a:r>
            </a:p>
            <a:p>
              <a:pPr algn="ctr"/>
              <a:r>
                <a:rPr lang="en-US" b="1" dirty="0"/>
                <a:t>All functions can access them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Variables are defined  in functions. </a:t>
              </a:r>
            </a:p>
            <a:p>
              <a:pPr algn="ctr"/>
              <a:r>
                <a:rPr lang="en-US" b="1" dirty="0"/>
                <a:t>They will exist only when the </a:t>
              </a:r>
            </a:p>
            <a:p>
              <a:pPr algn="ctr"/>
              <a:r>
                <a:rPr lang="en-US" b="1" dirty="0"/>
                <a:t>function is executed and they will </a:t>
              </a:r>
            </a:p>
            <a:p>
              <a:pPr algn="ctr"/>
              <a:r>
                <a:rPr lang="en-US" b="1" dirty="0"/>
                <a:t>be  removed when the function </a:t>
              </a:r>
            </a:p>
            <a:p>
              <a:pPr algn="ctr"/>
              <a:r>
                <a:rPr lang="en-US" b="1" dirty="0"/>
                <a:t>Completed  execution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Dynamic allocated data through </a:t>
              </a:r>
            </a:p>
            <a:p>
              <a:r>
                <a:rPr lang="en-US" b="1" dirty="0"/>
                <a:t>explicitly statements for memory </a:t>
              </a:r>
            </a:p>
            <a:p>
              <a:r>
                <a:rPr lang="en-US" b="1" dirty="0"/>
                <a:t>allocation</a:t>
              </a:r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7986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80000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Syntax: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*pI;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variable </a:t>
            </a:r>
            <a:r>
              <a:rPr lang="en-US" sz="2400" b="1" u="sng" dirty="0"/>
              <a:t>name</a:t>
            </a:r>
            <a:r>
              <a:rPr lang="en-US" sz="2400" dirty="0"/>
              <a:t> will contain the address of a data belonging to the type  </a:t>
            </a:r>
            <a:r>
              <a:rPr lang="en-US" sz="2400" b="1" u="sng" dirty="0"/>
              <a:t>dataType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Where are pointers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situations where pointers can be used are:</a:t>
            </a:r>
          </a:p>
          <a:p>
            <a:pPr lvl="1"/>
            <a:r>
              <a:rPr lang="en-US" dirty="0"/>
              <a:t>To modify outside arguments of a function </a:t>
            </a:r>
          </a:p>
          <a:p>
            <a:pPr lvl="1"/>
            <a:r>
              <a:rPr lang="en-US" dirty="0"/>
              <a:t>To return more than one value from a function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pass array and strings more conveniently from one function to another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manipulate arrays easily by moving pointers to them instead of moving the arrays itself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allocated memory and access it (Direct memory allocation) (</a:t>
            </a:r>
            <a:r>
              <a:rPr lang="en-US" i="1" dirty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3012</Words>
  <Application>Microsoft Office PowerPoint</Application>
  <PresentationFormat>On-screen Show (4:3)</PresentationFormat>
  <Paragraphs>496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Office Theme</vt:lpstr>
      <vt:lpstr>Slots 11-12 Pointers</vt:lpstr>
      <vt:lpstr>Objectives</vt:lpstr>
      <vt:lpstr>Contents</vt:lpstr>
      <vt:lpstr>Memory Map of a program</vt:lpstr>
      <vt:lpstr>Questions</vt:lpstr>
      <vt:lpstr>PowerPoint Presentation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ĐINH GIA BẢO</cp:lastModifiedBy>
  <cp:revision>68</cp:revision>
  <dcterms:created xsi:type="dcterms:W3CDTF">2013-07-11T00:46:38Z</dcterms:created>
  <dcterms:modified xsi:type="dcterms:W3CDTF">2023-05-31T11:22:02Z</dcterms:modified>
</cp:coreProperties>
</file>