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1653" autoAdjust="0"/>
  </p:normalViewPr>
  <p:slideViewPr>
    <p:cSldViewPr>
      <p:cViewPr varScale="1">
        <p:scale>
          <a:sx n="48" d="100"/>
          <a:sy n="48" d="100"/>
        </p:scale>
        <p:origin x="36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1B5995D5-2355-4603-8527-1FD1C07C4928}"/>
    <pc:docChg chg="custSel modSld">
      <pc:chgData name="Đinh Gia Bảo" userId="2c693ac0dcf7a9ef" providerId="LiveId" clId="{1B5995D5-2355-4603-8527-1FD1C07C4928}" dt="2023-06-28T08:08:33.117" v="13" actId="20577"/>
      <pc:docMkLst>
        <pc:docMk/>
      </pc:docMkLst>
      <pc:sldChg chg="modNotesTx">
        <pc:chgData name="Đinh Gia Bảo" userId="2c693ac0dcf7a9ef" providerId="LiveId" clId="{1B5995D5-2355-4603-8527-1FD1C07C4928}" dt="2023-06-28T08:08:33.117" v="13" actId="20577"/>
        <pc:sldMkLst>
          <pc:docMk/>
          <pc:sldMk cId="0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Trim: </a:t>
            </a:r>
            <a:r>
              <a:rPr lang="en-US" dirty="0" err="1"/>
              <a:t>tỉa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3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Module G-</a:t>
            </a:r>
            <a:r>
              <a:rPr lang="en-US" dirty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Slots 22 &amp; 23:  Theory and Demo.</a:t>
            </a:r>
          </a:p>
          <a:p>
            <a:pPr algn="r"/>
            <a:r>
              <a:rPr lang="en-US" sz="2800" dirty="0"/>
              <a:t>Slot 24: Exercise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The </a:t>
            </a:r>
            <a:r>
              <a:rPr lang="en-US" b="1" dirty="0"/>
              <a:t>%s</a:t>
            </a:r>
            <a:r>
              <a:rPr lang="en-US" dirty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/>
              <a:t>reads all characters until the </a:t>
            </a:r>
            <a:r>
              <a:rPr lang="en-US" u="sng" dirty="0"/>
              <a:t>first whitespace character</a:t>
            </a:r>
            <a:r>
              <a:rPr lang="en-US" dirty="0"/>
              <a:t>, </a:t>
            </a:r>
          </a:p>
          <a:p>
            <a:pPr>
              <a:lnSpc>
                <a:spcPct val="90000"/>
              </a:lnSpc>
            </a:pPr>
            <a:r>
              <a:rPr lang="en-US" dirty="0"/>
              <a:t>stores the characters read in memory locations starting with the address passed to </a:t>
            </a:r>
            <a:r>
              <a:rPr lang="en-US" b="1" dirty="0"/>
              <a:t>scanf</a:t>
            </a:r>
            <a:r>
              <a:rPr lang="en-US" dirty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Automatically stores the null byte</a:t>
            </a:r>
            <a:r>
              <a:rPr lang="en-US" dirty="0"/>
              <a:t> in the memory byte </a:t>
            </a:r>
            <a:r>
              <a:rPr lang="en-US" u="sng" dirty="0"/>
              <a:t>following the last character accepted</a:t>
            </a:r>
            <a:r>
              <a:rPr lang="en-US" dirty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leaves</a:t>
            </a:r>
            <a:r>
              <a:rPr lang="en-US" dirty="0"/>
              <a:t> the delimiting </a:t>
            </a:r>
            <a:r>
              <a:rPr lang="en-US" b="1" dirty="0"/>
              <a:t>whitespace</a:t>
            </a:r>
            <a:r>
              <a:rPr lang="en-US" dirty="0"/>
              <a:t> plus any subsequent characters </a:t>
            </a:r>
            <a:r>
              <a:rPr lang="en-US" u="sng" dirty="0"/>
              <a:t>in the input buffer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/>
              <a:t>Option specifiers are used to change default characteristics of the function </a:t>
            </a:r>
            <a:r>
              <a:rPr lang="en-US" b="1" dirty="0"/>
              <a:t>scanf</a:t>
            </a:r>
            <a:r>
              <a:rPr lang="en-US" dirty="0"/>
              <a:t> on strings.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Default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>
                <a:latin typeface="Arial" charset="0"/>
                <a:cs typeface="Arial" charset="0"/>
              </a:rPr>
              <a:t>%[^\n]</a:t>
            </a:r>
            <a:r>
              <a:rPr lang="en-US" sz="2800" dirty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>
                <a:latin typeface="Arial" charset="0"/>
                <a:cs typeface="Arial" charset="0"/>
              </a:rPr>
              <a:t>until the newline</a:t>
            </a:r>
            <a:r>
              <a:rPr lang="en-US" sz="2800" dirty="0">
                <a:latin typeface="Arial" charset="0"/>
                <a:cs typeface="Arial" charset="0"/>
              </a:rPr>
              <a:t> (</a:t>
            </a:r>
            <a:r>
              <a:rPr lang="en-US" sz="2800" b="1" dirty="0">
                <a:latin typeface="Arial" charset="0"/>
                <a:cs typeface="Arial" charset="0"/>
              </a:rPr>
              <a:t>'\n'</a:t>
            </a:r>
            <a:r>
              <a:rPr lang="en-US" sz="2800" dirty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>
                <a:latin typeface="Arial" charset="0"/>
                <a:cs typeface="Arial" charset="0"/>
              </a:rPr>
              <a:t>scanf</a:t>
            </a:r>
            <a:r>
              <a:rPr lang="en-US" sz="2800" dirty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>
                <a:latin typeface="Arial" charset="0"/>
                <a:cs typeface="Arial" charset="0"/>
              </a:rPr>
              <a:t>scanf</a:t>
            </a:r>
            <a:r>
              <a:rPr lang="en-US" sz="2800" dirty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>
                <a:latin typeface="Arial" charset="0"/>
                <a:cs typeface="Arial" charset="0"/>
              </a:rPr>
              <a:t>'\n'</a:t>
            </a:r>
            <a:r>
              <a:rPr lang="en-US" sz="2800" dirty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>
                <a:latin typeface="Arial" charset="0"/>
                <a:cs typeface="Arial" charset="0"/>
              </a:rPr>
              <a:t>%[^\n]</a:t>
            </a:r>
            <a:r>
              <a:rPr lang="en-US" sz="2800" dirty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 - Test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gets(…)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gets</a:t>
            </a:r>
            <a:r>
              <a:rPr lang="en-US" sz="2800" dirty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uses the </a:t>
            </a:r>
            <a:r>
              <a:rPr lang="en-US" sz="2400" b="1" dirty="0">
                <a:latin typeface="Arial" charset="0"/>
                <a:cs typeface="Arial" charset="0"/>
              </a:rPr>
              <a:t>'\n'</a:t>
            </a:r>
            <a:r>
              <a:rPr lang="en-US" sz="2400" dirty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Arial" charset="0"/>
                <a:cs typeface="Arial" charset="0"/>
              </a:rPr>
              <a:t>The prototype for </a:t>
            </a:r>
            <a:r>
              <a:rPr lang="en-US" sz="2800" b="1" dirty="0">
                <a:latin typeface="Arial" charset="0"/>
                <a:cs typeface="Arial" charset="0"/>
              </a:rPr>
              <a:t>gets</a:t>
            </a:r>
            <a:r>
              <a:rPr lang="en-US" sz="2800" dirty="0">
                <a:latin typeface="Arial" charset="0"/>
                <a:cs typeface="Arial" charset="0"/>
              </a:rPr>
              <a:t> is 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b="1" dirty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b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>
                <a:latin typeface="Arial" charset="0"/>
                <a:cs typeface="Arial" charset="0"/>
              </a:rPr>
              <a:t>(</a:t>
            </a:r>
            <a:r>
              <a:rPr lang="en-US" sz="2800" b="1" i="1" dirty="0">
                <a:latin typeface="Arial" charset="0"/>
                <a:cs typeface="Arial" charset="0"/>
              </a:rPr>
              <a:t>gets</a:t>
            </a:r>
            <a:r>
              <a:rPr lang="en-US" sz="2800" i="1" dirty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gets(…)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n1: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2293608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n2: 33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2293584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2293580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Overflow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Input Strings: </a:t>
            </a:r>
            <a:br>
              <a:rPr lang="en-US" dirty="0"/>
            </a:br>
            <a:r>
              <a:rPr lang="en-US" dirty="0"/>
              <a:t>Do yourself a function for input s string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May Operators Applied to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operators act on basic data type only.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functions for processing arrays and string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/>
              <a:t>String is a common-used data type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way is used to store a string of characters in C.</a:t>
            </a:r>
          </a:p>
          <a:p>
            <a:r>
              <a:rPr lang="en-US" dirty="0"/>
              <a:t>How to declare/initialize a string in C?</a:t>
            </a:r>
          </a:p>
          <a:p>
            <a:r>
              <a:rPr lang="en-US" dirty="0"/>
              <a:t>How to access a character in a string?</a:t>
            </a:r>
          </a:p>
          <a:p>
            <a:r>
              <a:rPr lang="en-US" dirty="0"/>
              <a:t>What are operations on strings</a:t>
            </a:r>
          </a:p>
          <a:p>
            <a:pPr lvl="1"/>
            <a:r>
              <a:rPr lang="en-US" dirty="0"/>
              <a:t>Input/output (stdio.h)</a:t>
            </a:r>
          </a:p>
          <a:p>
            <a:pPr lvl="1"/>
            <a:r>
              <a:rPr lang="en-US" dirty="0"/>
              <a:t>Some common used functions in the library </a:t>
            </a:r>
            <a:r>
              <a:rPr lang="en-US" b="1" dirty="0"/>
              <a:t>string.h</a:t>
            </a:r>
          </a:p>
          <a:p>
            <a:r>
              <a:rPr lang="en-US" b="1" dirty="0"/>
              <a:t>How to manage an array of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May Operators Applied to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/>
              <a:t>The assign operator can act on pointers to dynamic array.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4030000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4010000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4030000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4010000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a2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Pointer: OK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Others String Functions: string.h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length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i="1" dirty="0"/>
                        <a:t>strlen</a:t>
                      </a:r>
                      <a:r>
                        <a:rPr lang="en-US" dirty="0"/>
                        <a:t> (char s[])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  <a:r>
                        <a:rPr lang="en-US" baseline="0" dirty="0"/>
                        <a:t> </a:t>
                      </a:r>
                      <a:r>
                        <a:rPr lang="en-US" b="1" u="sng" baseline="0" dirty="0"/>
                        <a:t>s</a:t>
                      </a:r>
                      <a:r>
                        <a:rPr lang="en-US" baseline="0" dirty="0"/>
                        <a:t>ou</a:t>
                      </a:r>
                      <a:r>
                        <a:rPr lang="en-US" b="1" u="sng" baseline="0" dirty="0"/>
                        <a:t>rc</a:t>
                      </a:r>
                      <a:r>
                        <a:rPr lang="en-US" baseline="0" dirty="0"/>
                        <a:t>e string to </a:t>
                      </a:r>
                      <a:r>
                        <a:rPr lang="en-US" b="1" u="sng" baseline="0" dirty="0"/>
                        <a:t>dest</a:t>
                      </a:r>
                      <a:r>
                        <a:rPr lang="en-US" baseline="0" dirty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</a:t>
                      </a:r>
                      <a:r>
                        <a:rPr lang="en-US" b="1" i="1" dirty="0"/>
                        <a:t>strcpy</a:t>
                      </a:r>
                      <a:r>
                        <a:rPr lang="en-US" dirty="0"/>
                        <a:t>(char dest[],</a:t>
                      </a:r>
                      <a:r>
                        <a:rPr lang="en-US" baseline="0" dirty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Compare two strings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i="1" dirty="0"/>
                        <a:t>strcmp</a:t>
                      </a:r>
                      <a:r>
                        <a:rPr lang="en-US" dirty="0"/>
                        <a:t>( char s1[], char s2[]) </a:t>
                      </a:r>
                      <a:r>
                        <a:rPr lang="en-US" dirty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Concatenate string src</a:t>
                      </a:r>
                      <a:r>
                        <a:rPr lang="en-US" baseline="0" dirty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char* </a:t>
                      </a:r>
                      <a:r>
                        <a:rPr lang="en-US" b="1" i="1" dirty="0"/>
                        <a:t>strcat</a:t>
                      </a:r>
                      <a:r>
                        <a:rPr lang="en-US" dirty="0"/>
                        <a:t>(char dest[],</a:t>
                      </a:r>
                      <a:r>
                        <a:rPr lang="en-US" baseline="0" dirty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 </a:t>
                      </a:r>
                      <a:r>
                        <a:rPr lang="en-US" b="1" i="1" dirty="0"/>
                        <a:t>strupr</a:t>
                      </a:r>
                      <a:r>
                        <a:rPr lang="en-US" dirty="0"/>
                        <a:t>(char s[])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 </a:t>
                      </a:r>
                      <a:r>
                        <a:rPr lang="en-US" b="1" i="1" dirty="0"/>
                        <a:t>strlwr</a:t>
                      </a:r>
                      <a:r>
                        <a:rPr lang="en-US" dirty="0"/>
                        <a:t>(char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 </a:t>
                      </a:r>
                      <a:r>
                        <a:rPr lang="en-US" b="1" i="1" dirty="0"/>
                        <a:t>strstr</a:t>
                      </a:r>
                      <a:r>
                        <a:rPr lang="en-US" dirty="0"/>
                        <a:t> (char src[],</a:t>
                      </a:r>
                      <a:r>
                        <a:rPr lang="en-US" baseline="0" dirty="0"/>
                        <a:t> char subStr[])</a:t>
                      </a:r>
                    </a:p>
                    <a:p>
                      <a:r>
                        <a:rPr lang="en-US" baseline="0" dirty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String Functions: string.h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urier New" pitchFamily="49" charset="0"/>
                <a:cs typeface="Courier New" pitchFamily="49" charset="0"/>
              </a:rPr>
              <a:t>HOA ANH DAOhoa 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2293584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2293596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strstr() </a:t>
            </a:r>
            <a:r>
              <a:rPr lang="en-US" dirty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/>
              <a:t>8- Some User-Defined String Functions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   Hoa    anh   dao   “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 anh   dao   “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 anh   dao“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lTrim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rTrim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 anh   dao“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anh   dao“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anh   dao“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  dao“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 dao“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dao“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    hOA   anH  dAo      nO   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 nO“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 no“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 No“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trim()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strlwr()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only the blank character is used to separate words in a sentence. Implement a function for counting number of words in a sentence.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Counting words in a string</a:t>
            </a:r>
          </a:p>
          <a:p>
            <a:pPr algn="ctr"/>
            <a:r>
              <a:rPr lang="en-US" sz="3200" dirty="0"/>
              <a:t>Do Yourself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Criteria for increasing count:</a:t>
            </a:r>
          </a:p>
          <a:p>
            <a:r>
              <a:rPr lang="en-US" dirty="0"/>
              <a:t>- s[i] is not a blank and (i==0 or s[i-1] is a blank)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Null-String/C-String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Declare/Initialize a string</a:t>
            </a:r>
            <a:endParaRPr lang="en-US" dirty="0"/>
          </a:p>
          <a:p>
            <a:r>
              <a:rPr lang="en-US" dirty="0"/>
              <a:t>Gap: A safe method for string content.</a:t>
            </a:r>
          </a:p>
          <a:p>
            <a:r>
              <a:rPr lang="en-US" dirty="0"/>
              <a:t>Data stored in a string</a:t>
            </a:r>
          </a:p>
          <a:p>
            <a:r>
              <a:rPr lang="en-US" dirty="0"/>
              <a:t>Output a String</a:t>
            </a:r>
          </a:p>
          <a:p>
            <a:r>
              <a:rPr lang="en-US" dirty="0"/>
              <a:t>Input a string</a:t>
            </a:r>
          </a:p>
          <a:p>
            <a:r>
              <a:rPr lang="en-US" dirty="0"/>
              <a:t>May Operators Applied to String?</a:t>
            </a:r>
          </a:p>
          <a:p>
            <a:r>
              <a:rPr lang="en-US" dirty="0"/>
              <a:t>Other String Functions</a:t>
            </a:r>
          </a:p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Counting integers in a 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 Yourself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Criteria for increasing count:</a:t>
            </a:r>
          </a:p>
          <a:p>
            <a:r>
              <a:rPr lang="en-US" dirty="0"/>
              <a:t>- s[i] is a digit and (i==0 or s[i-1] is not a digit)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all existences of a sub-string (subStr) in a string (source) by another (repStr)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b="1" dirty="0">
                <a:solidFill>
                  <a:srgbClr val="FF0000"/>
                </a:solidFill>
              </a:rPr>
              <a:t>coc</a:t>
            </a:r>
            <a:r>
              <a:rPr lang="en-US" dirty="0">
                <a:solidFill>
                  <a:schemeClr val="tx1"/>
                </a:solidFill>
              </a:rPr>
              <a:t>”, subL=3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repStr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b="1" dirty="0">
                <a:solidFill>
                  <a:srgbClr val="FF0000"/>
                </a:solidFill>
              </a:rPr>
              <a:t>bo</a:t>
            </a:r>
            <a:r>
              <a:rPr lang="en-US" dirty="0">
                <a:solidFill>
                  <a:schemeClr val="tx1"/>
                </a:solidFill>
              </a:rPr>
              <a:t>”, repL=2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ptr= strstr(source, subStr)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strcpy(ptr, ptr+subL)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strcpy(temp, ptr)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strcpy(ptr+repL, temp)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(i=0; i&lt;repL, i++) *(ptr+i) = repStr[i];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en-US" b="1" dirty="0"/>
              <a:t>strcpy</a:t>
            </a:r>
            <a:r>
              <a:rPr lang="en-US" dirty="0"/>
              <a:t> will copy char-by-char from the left to the right of the source to the destination. So, it will work properly when a sub-string is shifted up only.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temporary string is used when a sub-string is shifted down.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repStr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all existences of a sub-string (subStr) in a string (source) by another (repStr)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all existences of a sub-string (subStr) in a string (source) by another (repStr)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Array of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Dinh Tien Hoang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 Dai Hanh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Ly Cong Uan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 Loi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Tran Nguyen 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 Thanh Tong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Nguyen Hue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Declaration:    char  identifier [numberOfString][number_byte_per_string];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Initialization:</a:t>
            </a: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Parameter in a function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Null-String/ C-String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string is a group of characters </a:t>
            </a:r>
            <a:r>
              <a:rPr lang="en-US" dirty="0">
                <a:sym typeface="Wingdings" pitchFamily="2" charset="2"/>
              </a:rPr>
              <a:t> It is similar to an</a:t>
            </a:r>
            <a:r>
              <a:rPr lang="en-US" dirty="0"/>
              <a:t> array of characters.</a:t>
            </a:r>
          </a:p>
          <a:p>
            <a:r>
              <a:rPr lang="en-US" dirty="0"/>
              <a:t>A NULL byte (value of 0 – escape sequence ‘\0’) is inserted to the end of a string. </a:t>
            </a:r>
            <a:r>
              <a:rPr lang="en-US" dirty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/>
              <a:t>the last meaningful element in a string.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If a string with the length </a:t>
            </a:r>
            <a:r>
              <a:rPr lang="en-US" b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is needed, declare it with the length </a:t>
            </a:r>
            <a:r>
              <a:rPr lang="en-US" b="1" dirty="0">
                <a:sym typeface="Wingdings" pitchFamily="2" charset="2"/>
              </a:rPr>
              <a:t>n+1</a:t>
            </a:r>
            <a:r>
              <a:rPr lang="en-US" dirty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24-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/>
              <a:t>1- Add a student</a:t>
            </a:r>
          </a:p>
          <a:p>
            <a:pPr>
              <a:buNone/>
            </a:pPr>
            <a:r>
              <a:rPr lang="en-US" dirty="0"/>
              <a:t>2- Remove a student</a:t>
            </a:r>
          </a:p>
          <a:p>
            <a:pPr>
              <a:buNone/>
            </a:pPr>
            <a:r>
              <a:rPr lang="en-US" dirty="0"/>
              <a:t>3- Search a student</a:t>
            </a:r>
          </a:p>
          <a:p>
            <a:pPr>
              <a:buNone/>
            </a:pPr>
            <a:r>
              <a:rPr lang="en-US" dirty="0"/>
              <a:t>4- Print the list in ascending order</a:t>
            </a:r>
          </a:p>
          <a:p>
            <a:pPr>
              <a:buNone/>
            </a:pPr>
            <a:r>
              <a:rPr lang="en-US" dirty="0"/>
              <a:t>5- Quit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Declare/ Initialize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Static strings</a:t>
            </a:r>
            <a:r>
              <a:rPr lang="en-US" dirty="0"/>
              <a:t>: stored in data segment or stack segment </a:t>
            </a:r>
            <a:r>
              <a:rPr lang="en-US" dirty="0">
                <a:sym typeface="Wingdings" pitchFamily="2" charset="2"/>
              </a:rPr>
              <a:t> Compiler can determine the location for storing strings.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/>
              <a:t>	Initialize a string: NULL byte is automatically inserted.</a:t>
            </a:r>
          </a:p>
          <a:p>
            <a:pPr lvl="1">
              <a:buNone/>
            </a:pPr>
            <a:r>
              <a:rPr lang="en-US" dirty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/>
              <a:t>Dynamic strings: Stored in the heap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/>
              <a:t>3- Gap: </a:t>
            </a:r>
            <a:br>
              <a:rPr lang="en-US" dirty="0"/>
            </a:br>
            <a:r>
              <a:rPr lang="en-US" dirty="0"/>
              <a:t>A safe method for string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/>
              <a:t>Some compilers use a gap between variables to make a safety for strings.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2293612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2293584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28 bytes</a:t>
            </a:r>
          </a:p>
          <a:p>
            <a:pPr algn="ctr"/>
            <a:r>
              <a:rPr lang="en-US" dirty="0"/>
              <a:t>Hello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gap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so-long string is accepted, this string can overflow into the memory of the variable 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/>
              <a:t>4- Data Stored in a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character in a string is stored as it’s ASCII code.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S1[i]: The character at the position i in the string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Output Strings – Test yourself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prompt symbol on the result screen 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Input Strings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/>
              <a:t>Library: stdio.h</a:t>
            </a:r>
          </a:p>
          <a:p>
            <a:r>
              <a:rPr lang="en-US" dirty="0"/>
              <a:t>Function </a:t>
            </a:r>
            <a:r>
              <a:rPr lang="en-US" i="1" dirty="0"/>
              <a:t>scanf() </a:t>
            </a:r>
            <a:r>
              <a:rPr lang="en-US" dirty="0"/>
              <a:t> with type conversion %s</a:t>
            </a:r>
          </a:p>
          <a:p>
            <a:r>
              <a:rPr lang="en-US" dirty="0"/>
              <a:t>Function </a:t>
            </a:r>
            <a:r>
              <a:rPr lang="en-US" i="1" dirty="0"/>
              <a:t>gets(string)</a:t>
            </a:r>
          </a:p>
          <a:p>
            <a:r>
              <a:rPr lang="en-US" dirty="0"/>
              <a:t>Each function has it’s own advantages and weaknesses.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2233</Words>
  <Application>Microsoft Office PowerPoint</Application>
  <PresentationFormat>On-screen Show (4:3)</PresentationFormat>
  <Paragraphs>594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Wingdings</vt:lpstr>
      <vt:lpstr>Office Theme</vt:lpstr>
      <vt:lpstr>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Đinh Gia Bảo</cp:lastModifiedBy>
  <cp:revision>82</cp:revision>
  <dcterms:created xsi:type="dcterms:W3CDTF">2013-07-11T00:46:38Z</dcterms:created>
  <dcterms:modified xsi:type="dcterms:W3CDTF">2023-06-28T13:19:34Z</dcterms:modified>
</cp:coreProperties>
</file>