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436" r:id="rId3"/>
    <p:sldId id="437" r:id="rId4"/>
    <p:sldId id="414" r:id="rId5"/>
    <p:sldId id="379" r:id="rId6"/>
    <p:sldId id="425" r:id="rId7"/>
    <p:sldId id="430" r:id="rId8"/>
    <p:sldId id="431" r:id="rId9"/>
    <p:sldId id="403" r:id="rId10"/>
    <p:sldId id="404" r:id="rId11"/>
    <p:sldId id="405" r:id="rId12"/>
    <p:sldId id="422" r:id="rId13"/>
    <p:sldId id="423" r:id="rId14"/>
    <p:sldId id="424" r:id="rId15"/>
    <p:sldId id="420" r:id="rId16"/>
    <p:sldId id="435" r:id="rId17"/>
    <p:sldId id="394" r:id="rId18"/>
    <p:sldId id="43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inh Gia Bảo" initials="ĐGB" lastIdx="2" clrIdx="0">
    <p:extLst>
      <p:ext uri="{19B8F6BF-5375-455C-9EA6-DF929625EA0E}">
        <p15:presenceInfo xmlns:p15="http://schemas.microsoft.com/office/powerpoint/2012/main" userId="2c693ac0dcf7a9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1818" autoAdjust="0"/>
  </p:normalViewPr>
  <p:slideViewPr>
    <p:cSldViewPr>
      <p:cViewPr varScale="1">
        <p:scale>
          <a:sx n="67" d="100"/>
          <a:sy n="67" d="100"/>
        </p:scale>
        <p:origin x="15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B5B26F97-0977-41F5-BCBF-E5B30689CAC4}"/>
    <pc:docChg chg="custSel modSld">
      <pc:chgData name="Đinh Gia Bảo" userId="2c693ac0dcf7a9ef" providerId="LiveId" clId="{B5B26F97-0977-41F5-BCBF-E5B30689CAC4}" dt="2023-08-02T14:11:15.580" v="3" actId="1592"/>
      <pc:docMkLst>
        <pc:docMk/>
      </pc:docMkLst>
      <pc:sldChg chg="addCm delCm modCm">
        <pc:chgData name="Đinh Gia Bảo" userId="2c693ac0dcf7a9ef" providerId="LiveId" clId="{B5B26F97-0977-41F5-BCBF-E5B30689CAC4}" dt="2023-08-02T14:11:15.580" v="3" actId="1592"/>
        <pc:sldMkLst>
          <pc:docMk/>
          <pc:sldMk cId="0" sldId="25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2T21:10:55.75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B36340-5A09-4122-83F8-52F8E5196560}" type="datetimeFigureOut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9C8E2-67C5-46A9-885F-A8DB4A4F9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A5B8-B0C6-496F-B74D-E9C4D383B1ED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3A506-72BB-4CCC-A992-623DF506677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180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A7D03-B79D-4408-B179-320C6AD1F813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D857-3232-45C6-8BF9-D751712B2F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3356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42B9-C974-482E-B1FB-F69A55C4A333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7F618-9DC0-45C1-97D2-2CE1398391B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779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7725-366E-4321-8243-2C93138AF352}" type="datetime1">
              <a:rPr lang="en-US" smtClean="0"/>
              <a:t>8/2/2023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4D148-33FA-4DF1-BC57-20D43B7FF13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9616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86F-5207-494C-9F72-762999F8D0B1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5CFBE-25A4-45CF-BD02-0D946F270F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253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C9399-ABE4-441C-AB3C-64578E645049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9FDCC-BA6B-4B08-B6AC-9EC4E537854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766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B3EF-C286-4DC9-B94D-F0E9ACF98303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95AAB-5FD5-4E5E-8854-282CFEF0E5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32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1C87E-08DB-402B-9208-B7CF731BB9A4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59FA4-7BF5-461D-B81B-44B0135534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5498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BEF8F-9C72-4836-83F2-9A87B5D252D1}" type="datetime1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BA9B3-C514-435B-9D61-3D6EDA326D7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62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6166-7916-4F23-8273-18165279851D}" type="datetime1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00803-FA3E-439D-B09C-62BE55BB40D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2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51984-A96A-49F3-8152-8A5BE5F760CE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979C3-3ECC-4E15-B52D-F97A626ADB1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68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DAF81-E2B9-49D3-B0B9-000FB4DBC058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4576E-EE03-49A2-89FC-BF4A9CFECE9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020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7DF25-1D94-4D54-B0F7-FDDAF3A42E88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7E221-3FA9-440B-A451-E67AD4FEFDF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20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B0972F7-6EC5-4314-BFC5-0A88CC133517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DF834C-F6F8-4E9C-A19C-CFB96C4579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3079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Structure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44218-4642-467E-9003-641168F0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31181B-B4C0-4A7B-8DCB-62D3AAC3C5B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0F723-9469-4664-B624-5D14FA0E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A506-72BB-4CCC-A992-623DF506677C}" type="slidenum">
              <a:rPr lang="en-US" altLang="en-US" smtClean="0"/>
              <a:pPr/>
              <a:t>1</a:t>
            </a:fld>
            <a:r>
              <a:rPr lang="en-US" altLang="en-US" dirty="0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4026D-7AA7-46B7-8FC4-EE31F679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915400" cy="1676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client’s request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services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 same computers</a:t>
            </a:r>
          </a:p>
        </p:txBody>
      </p:sp>
      <p:graphicFrame>
        <p:nvGraphicFramePr>
          <p:cNvPr id="2048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590800"/>
          <a:ext cx="8153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28571" imgH="1324160" progId="Paint.Picture">
                  <p:embed/>
                </p:oleObj>
              </mc:Choice>
              <mc:Fallback>
                <p:oleObj name="Bitmap Image" r:id="rId3" imgW="4828571" imgH="1324160" progId="Paint.Picture">
                  <p:embed/>
                  <p:pic>
                    <p:nvPicPr>
                      <p:cNvPr id="2048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8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6" name="Picture 6" descr="01-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7734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572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1-27.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58EB1-432F-4193-AFBB-E6D3942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FBB73-21CA-4B10-A72F-C04769ADF98E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1655-7F96-4CAD-8FCD-64F80B84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FBE-25A4-45CF-BD02-0D946F270F3D}" type="slidenum">
              <a:rPr lang="en-US" altLang="en-US" smtClean="0"/>
              <a:pPr/>
              <a:t>10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22FF9-FBDF-412E-85B3-4B108C80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extended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 hardware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(provide an exact duplicate of the underlying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any OS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will run directly on the bare hardware at the same time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Workstation, MS Virtual PC, Virtual Box, …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running on CD (Linux, Ubuntu …)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Machine):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produces code through Java interpreter.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be shipped on Internet and run on the computer that has a JVM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solving system compatibility system and do not disrupt the normal system operation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allocate all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VM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BB1A-2E79-438C-A0C4-C4CE7C57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42705C-3152-4774-8CCF-86FA360EC580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89BB5-C4CB-45D1-B03D-E68F118F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FBE-25A4-45CF-BD02-0D946F270F3D}" type="slidenum">
              <a:rPr lang="en-US" altLang="en-US" smtClean="0"/>
              <a:pPr/>
              <a:t>11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72037-FB08-481C-8903-A27EE03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57200" y="17653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(a) Nonvirtual machine		 (b) virtual machine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1371600" y="1143000"/>
            <a:ext cx="6172200" cy="4181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Virtual-machine implementation is called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monitor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layer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591C4-3806-4015-812D-516F24D6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13C5E-E9BB-46F5-A876-9E8DF3ABC2A3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ED24D-E840-4FA6-B302-9DF490B1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12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1948C-02F6-4F45-9B98-7DB12208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23749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VMWare Architecture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143000" y="1295400"/>
            <a:ext cx="6616700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AB7C5-0007-42B4-A9A6-9DAA1BB4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F8D4D0-1D9A-43A0-8276-E382EAEFA43F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F6028-3DE7-4A89-A45C-B009E14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13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96FA5-1375-4F87-9A06-43BD17BD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14478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JVM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447800" y="1749425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25551-481D-43DD-A55F-6F4EC046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2EE76-DADE-45D1-B46C-1797FB8FBE5A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4D7D7-AB85-463F-9B3B-2E8815E7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14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F4DFA-A9A6-45D8-A90A-9B19A47C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 in kernel mode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resource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exact copying entire of underlying real machine)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 them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Moreover, exokernels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VM thinking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 has its own disk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(0 to maximum size of partition area)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exokernel scheme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 a layer mapping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which virtual machine has been assigned which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in user mode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(protection from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Less overhead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keep the VM out of each other’s hair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57CBE-B22C-4C4F-89EE-17946116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A6728-981A-40CA-8BD8-E66243773883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ECBB9-216E-4725-9E6A-99116D4A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FBE-25A4-45CF-BD02-0D946F270F3D}" type="slidenum">
              <a:rPr lang="en-US" altLang="en-US" smtClean="0"/>
              <a:pPr/>
              <a:t>15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91031-E397-4373-B12C-526AAE06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 – Example 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447800"/>
            <a:ext cx="88090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4191000"/>
            <a:ext cx="2286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FC7C6-E776-40B9-BE62-8267ECF9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57990-E10A-4490-8BCC-15FA6E394443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E550-8E59-4775-BBF0-5C67D5BE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FBE-25A4-45CF-BD02-0D946F270F3D}" type="slidenum">
              <a:rPr lang="en-US" altLang="en-US" smtClean="0"/>
              <a:pPr/>
              <a:t>16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F5979-78AE-4514-A6CD-50313624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FD027-1477-4BAB-8858-FFF13E23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ED0DA-E644-474F-8E14-F9AF95BB61E5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E14D3-7EE3-4878-826E-5EDDFA4C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FDCC-BA6B-4B08-B6AC-9EC4E537854E}" type="slidenum">
              <a:rPr lang="en-US" altLang="en-US" smtClean="0"/>
              <a:pPr/>
              <a:t>17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F9A9-D1C1-4AEC-A242-5C91236C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…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vs. Processes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IPC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How, comparatives, protection of processes/ threads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6459-CDE9-450D-9A26-E9B61EC4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4C38F1-2947-483A-B0A5-2DDD0A8800CE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7D3D9-B31A-4D95-A35B-6D86F916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FDCC-BA6B-4B08-B6AC-9EC4E537854E}" type="slidenum">
              <a:rPr lang="en-US" altLang="en-US" smtClean="0"/>
              <a:pPr/>
              <a:t>18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B49E1-77BD-4D88-A1C7-C58D84AE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Directory, Special file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vs. character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vs. Dedicated device, I/O software layer (device independent)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5B87D-CAAC-4C92-9969-DDD9107F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D5093-1D6A-412E-AF7B-10BE0AB8651A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DEB6A-086D-459F-A0BF-E7FEFFE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2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EC7EC-3CE5-41A6-BD97-9087F099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76DC5-B565-440F-8135-3284606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45D23B-5D63-4C8F-A471-E56BD4759D05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055EB-A445-4A0E-BC8B-5791D279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3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0A63A-79E1-4A60-8A0C-5853891A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CE6BA-C832-4A77-B1B0-101AA2E4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CEF088-FCFD-4B11-9EE5-7C50CC9290F5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3FDF5-C29E-48E1-8AEF-DC5999D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FDCC-BA6B-4B08-B6AC-9EC4E537854E}" type="slidenum">
              <a:rPr lang="en-US" altLang="en-US" smtClean="0"/>
              <a:pPr/>
              <a:t>4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A460C-310C-4340-80C4-5574FAB2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3886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 runs as a single program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kernel mode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as a collection of procedures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together into a single large executable binary program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invokes the requested service procedure.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procedures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carry out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4263" lvl="2" indent="-16986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each system call there is one service procedure that takes care of it and executes it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procedures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84263" lvl="2" indent="-16986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service procedures.</a:t>
            </a:r>
          </a:p>
          <a:p>
            <a:pPr marL="1084263" lvl="2" indent="-16986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Do things that are needed by several service procedures (e.g fetch data)</a:t>
            </a:r>
          </a:p>
        </p:txBody>
      </p:sp>
      <p:graphicFrame>
        <p:nvGraphicFramePr>
          <p:cNvPr id="1026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4800600"/>
          <a:ext cx="3505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77640" imgH="2514286" progId="Paint.Picture">
                  <p:embed/>
                </p:oleObj>
              </mc:Choice>
              <mc:Fallback>
                <p:oleObj name="Bitmap Image" r:id="rId3" imgW="5477640" imgH="2514286" progId="Paint.Picture">
                  <p:embed/>
                  <p:pic>
                    <p:nvPicPr>
                      <p:cNvPr id="102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42000" contrast="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35052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1-24.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56CFA-5D93-4406-98C3-C8DED5D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0B81D3-2EF7-4D94-9972-F53B8F67CDA8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CA03C-0BD8-45D8-9F31-83D498F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FBE-25A4-45CF-BD02-0D946F270F3D}" type="slidenum">
              <a:rPr lang="en-US" altLang="en-US" smtClean="0"/>
              <a:pPr/>
              <a:t>5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13D1A-89D8-44D7-BD8F-65F5780C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single large executable binary program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(not flexibility)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hide information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to call any other ones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uses low level language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procedure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each other 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procedure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(static) → cannot manage  user environments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(fast)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MS-DOS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380E0-C786-45A7-9ECD-267AC013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10434-8ED9-45D9-8010-67F10E9E86FD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8680E-2BE5-4213-AB63-300B2C8E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6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78609-F004-45CC-8721-8AFA9A32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 up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each built on top of lower</a:t>
            </a:r>
          </a:p>
          <a:p>
            <a:pPr algn="just">
              <a:lnSpc>
                <a:spcPct val="90000"/>
              </a:lnSpc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highest layer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layers are  selected so that each one uses functions, operations and services of only lower-level layers.</a:t>
            </a:r>
          </a:p>
          <a:p>
            <a:pPr algn="just">
              <a:lnSpc>
                <a:spcPct val="90000"/>
              </a:lnSpc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layers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(usually called the kernel)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functions to manage system resources.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layers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many layers?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What’re functions?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maintain, support, manage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Modularity, encapsulation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OS/2, Windows NT, Vista and Unix (describe the system, do not build the system)</a:t>
            </a:r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648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6" name="Text Box 4"/>
          <p:cNvSpPr txBox="1">
            <a:spLocks noChangeArrowheads="1"/>
          </p:cNvSpPr>
          <p:nvPr/>
        </p:nvSpPr>
        <p:spPr bwMode="auto">
          <a:xfrm>
            <a:off x="63246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1-25.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63F4-FE6D-41EA-A483-A96A55BB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6C72-3795-4CC4-9702-EF2DBB0A0546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1E881-39A7-41A3-9F82-BC0BBD97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7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76AAF-9F5B-4E01-902B-506A3B9D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 Kernels have problems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10bugs/ 1000 lines code (buggy,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 down the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layers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went in the kernel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complexity, large, and difficult to manage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676400" y="2895600"/>
            <a:ext cx="6019800" cy="3627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0DCAA-2376-4D19-9BFE-F20EAFCA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D7A179-7B56-4C18-8F56-58C9691E3F06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D9690-A0FD-4C2F-9FCB-EA4C71E8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79C3-3ECC-4E15-B52D-F97A626ADB1F}" type="slidenum">
              <a:rPr lang="en-US" altLang="en-US" smtClean="0"/>
              <a:pPr/>
              <a:t>8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498DC-5B36-4250-AAA8-964E8B20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 all nonessential components 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the OS into small, well-defined modules)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(separate)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resist crashing the entire system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user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against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minimal kernel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put the mechanism for doing something in the kernel but not the policy (scheduling with highest priority process)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facility using message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passing between the client program and the various series in user mode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components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nonessential or essential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? (depending on the design ideas or requirements)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user space to kernel space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port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new architectures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(less code is running in kernel mode)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Symbian, Apple MacOS X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7CFCB-CF51-4E0F-9223-373D31A8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A0333-B70E-418D-9F1C-C16DC1A856ED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CA940-6CD2-4395-A451-62960E4A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FBE-25A4-45CF-BD02-0D946F270F3D}" type="slidenum">
              <a:rPr lang="en-US" altLang="en-US" smtClean="0"/>
              <a:pPr/>
              <a:t>9</a:t>
            </a:fld>
            <a:r>
              <a:rPr lang="en-US" altLang="en-US"/>
              <a:t>/40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2D9C-D5E5-4C3B-8976-ECAB6E3C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1195</Words>
  <Application>Microsoft Office PowerPoint</Application>
  <PresentationFormat>On-screen Show (4:3)</PresentationFormat>
  <Paragraphs>224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Bitmap Image</vt:lpstr>
      <vt:lpstr>Introduction   Operating System Structure </vt:lpstr>
      <vt:lpstr>Review</vt:lpstr>
      <vt:lpstr>Review… </vt:lpstr>
      <vt:lpstr>Objectives</vt:lpstr>
      <vt:lpstr>OS Structure Monolithic Systems </vt:lpstr>
      <vt:lpstr>OS Structure Monolithic Systems </vt:lpstr>
      <vt:lpstr>OS Structure Layered Systems </vt:lpstr>
      <vt:lpstr>OS Structure Microkernels </vt:lpstr>
      <vt:lpstr>OS Structure Microkernels </vt:lpstr>
      <vt:lpstr>OS Structure Client – Server Model</vt:lpstr>
      <vt:lpstr>OS Structure Virtual Machines (VM)</vt:lpstr>
      <vt:lpstr>OS Structure Virtual Machines (VM)</vt:lpstr>
      <vt:lpstr>OS Structure Virtual Machines (VM)</vt:lpstr>
      <vt:lpstr>OS Structure Virtual Machines (VM)</vt:lpstr>
      <vt:lpstr>OS Structure Exokernels</vt:lpstr>
      <vt:lpstr>OS Structure Exokernels – Example 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Đinh Gia Bảo</cp:lastModifiedBy>
  <cp:revision>1346</cp:revision>
  <dcterms:created xsi:type="dcterms:W3CDTF">2007-08-21T04:43:22Z</dcterms:created>
  <dcterms:modified xsi:type="dcterms:W3CDTF">2023-08-02T14:14:17Z</dcterms:modified>
</cp:coreProperties>
</file>