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5"/>
  </p:notesMasterIdLst>
  <p:sldIdLst>
    <p:sldId id="256" r:id="rId2"/>
    <p:sldId id="443" r:id="rId3"/>
    <p:sldId id="444" r:id="rId4"/>
    <p:sldId id="439" r:id="rId5"/>
    <p:sldId id="359" r:id="rId6"/>
    <p:sldId id="363" r:id="rId7"/>
    <p:sldId id="365" r:id="rId8"/>
    <p:sldId id="428" r:id="rId9"/>
    <p:sldId id="368" r:id="rId10"/>
    <p:sldId id="408" r:id="rId11"/>
    <p:sldId id="427" r:id="rId12"/>
    <p:sldId id="369" r:id="rId13"/>
    <p:sldId id="409" r:id="rId14"/>
    <p:sldId id="430" r:id="rId15"/>
    <p:sldId id="410" r:id="rId16"/>
    <p:sldId id="370" r:id="rId17"/>
    <p:sldId id="371" r:id="rId18"/>
    <p:sldId id="445" r:id="rId19"/>
    <p:sldId id="446" r:id="rId20"/>
    <p:sldId id="447" r:id="rId21"/>
    <p:sldId id="448" r:id="rId22"/>
    <p:sldId id="449" r:id="rId23"/>
    <p:sldId id="450" r:id="rId24"/>
    <p:sldId id="437" r:id="rId25"/>
    <p:sldId id="422" r:id="rId26"/>
    <p:sldId id="372" r:id="rId27"/>
    <p:sldId id="442" r:id="rId28"/>
    <p:sldId id="374" r:id="rId29"/>
    <p:sldId id="423" r:id="rId30"/>
    <p:sldId id="375" r:id="rId31"/>
    <p:sldId id="424" r:id="rId32"/>
    <p:sldId id="394" r:id="rId33"/>
    <p:sldId id="43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3C7A320B-558A-4639-BBFB-A69699A84EEF}">
          <p14:sldIdLst>
            <p14:sldId id="256"/>
            <p14:sldId id="443"/>
            <p14:sldId id="444"/>
            <p14:sldId id="439"/>
            <p14:sldId id="359"/>
            <p14:sldId id="363"/>
            <p14:sldId id="365"/>
            <p14:sldId id="428"/>
            <p14:sldId id="368"/>
            <p14:sldId id="408"/>
            <p14:sldId id="427"/>
            <p14:sldId id="369"/>
            <p14:sldId id="409"/>
            <p14:sldId id="430"/>
            <p14:sldId id="410"/>
            <p14:sldId id="370"/>
          </p14:sldIdLst>
        </p14:section>
        <p14:section name="Final exam" id="{6AD4F431-46F0-4749-A79B-78FB59CD4278}">
          <p14:sldIdLst>
            <p14:sldId id="371"/>
            <p14:sldId id="445"/>
            <p14:sldId id="446"/>
            <p14:sldId id="447"/>
            <p14:sldId id="448"/>
            <p14:sldId id="449"/>
            <p14:sldId id="450"/>
            <p14:sldId id="437"/>
            <p14:sldId id="422"/>
            <p14:sldId id="372"/>
            <p14:sldId id="442"/>
            <p14:sldId id="374"/>
            <p14:sldId id="423"/>
            <p14:sldId id="375"/>
            <p14:sldId id="424"/>
            <p14:sldId id="394"/>
            <p14:sldId id="4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84923" autoAdjust="0"/>
  </p:normalViewPr>
  <p:slideViewPr>
    <p:cSldViewPr>
      <p:cViewPr varScale="1">
        <p:scale>
          <a:sx n="58" d="100"/>
          <a:sy n="58" d="100"/>
        </p:scale>
        <p:origin x="1572" y="7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372D6FF8-8B20-46C1-8B54-670E6AC3FE4C}"/>
    <pc:docChg chg="custSel modSld addSection modSection">
      <pc:chgData name="Đinh Gia Bảo" userId="2c693ac0dcf7a9ef" providerId="LiveId" clId="{372D6FF8-8B20-46C1-8B54-670E6AC3FE4C}" dt="2023-05-27T04:22:19.960" v="351" actId="20577"/>
      <pc:docMkLst>
        <pc:docMk/>
      </pc:docMkLst>
      <pc:sldChg chg="modSp">
        <pc:chgData name="Đinh Gia Bảo" userId="2c693ac0dcf7a9ef" providerId="LiveId" clId="{372D6FF8-8B20-46C1-8B54-670E6AC3FE4C}" dt="2023-05-27T03:34:53.702" v="0" actId="13926"/>
        <pc:sldMkLst>
          <pc:docMk/>
          <pc:sldMk cId="0" sldId="365"/>
        </pc:sldMkLst>
        <pc:spChg chg="mod">
          <ac:chgData name="Đinh Gia Bảo" userId="2c693ac0dcf7a9ef" providerId="LiveId" clId="{372D6FF8-8B20-46C1-8B54-670E6AC3FE4C}" dt="2023-05-27T03:34:53.702" v="0" actId="13926"/>
          <ac:spMkLst>
            <pc:docMk/>
            <pc:sldMk cId="0" sldId="365"/>
            <ac:spMk id="142339" creationId="{00000000-0000-0000-0000-000000000000}"/>
          </ac:spMkLst>
        </pc:spChg>
      </pc:sldChg>
      <pc:sldChg chg="modSp mod">
        <pc:chgData name="Đinh Gia Bảo" userId="2c693ac0dcf7a9ef" providerId="LiveId" clId="{372D6FF8-8B20-46C1-8B54-670E6AC3FE4C}" dt="2023-05-27T03:43:00.696" v="48" actId="13926"/>
        <pc:sldMkLst>
          <pc:docMk/>
          <pc:sldMk cId="0" sldId="371"/>
        </pc:sldMkLst>
        <pc:spChg chg="mod">
          <ac:chgData name="Đinh Gia Bảo" userId="2c693ac0dcf7a9ef" providerId="LiveId" clId="{372D6FF8-8B20-46C1-8B54-670E6AC3FE4C}" dt="2023-05-27T03:43:00.696" v="48" actId="13926"/>
          <ac:spMkLst>
            <pc:docMk/>
            <pc:sldMk cId="0" sldId="371"/>
            <ac:spMk id="18435" creationId="{00000000-0000-0000-0000-000000000000}"/>
          </ac:spMkLst>
        </pc:spChg>
      </pc:sldChg>
      <pc:sldChg chg="modNotesTx">
        <pc:chgData name="Đinh Gia Bảo" userId="2c693ac0dcf7a9ef" providerId="LiveId" clId="{372D6FF8-8B20-46C1-8B54-670E6AC3FE4C}" dt="2023-05-27T03:48:29.457" v="118" actId="20577"/>
        <pc:sldMkLst>
          <pc:docMk/>
          <pc:sldMk cId="0" sldId="374"/>
        </pc:sldMkLst>
      </pc:sldChg>
      <pc:sldChg chg="modNotesTx">
        <pc:chgData name="Đinh Gia Bảo" userId="2c693ac0dcf7a9ef" providerId="LiveId" clId="{372D6FF8-8B20-46C1-8B54-670E6AC3FE4C}" dt="2023-05-27T04:22:19.960" v="351" actId="20577"/>
        <pc:sldMkLst>
          <pc:docMk/>
          <pc:sldMk cId="0" sldId="375"/>
        </pc:sldMkLst>
      </pc:sldChg>
    </pc:docChg>
  </pc:docChgLst>
  <pc:docChgLst>
    <pc:chgData name="ĐINH GIA BẢO" userId="df6c2258-08ef-4075-8483-1d4c17e1655e" providerId="ADAL" clId="{702B4998-D957-444D-9648-E4E2280ACEC9}"/>
    <pc:docChg chg="modSld">
      <pc:chgData name="ĐINH GIA BẢO" userId="df6c2258-08ef-4075-8483-1d4c17e1655e" providerId="ADAL" clId="{702B4998-D957-444D-9648-E4E2280ACEC9}" dt="2023-05-31T03:58:30.018" v="80" actId="20577"/>
      <pc:docMkLst>
        <pc:docMk/>
      </pc:docMkLst>
      <pc:sldChg chg="modNotesTx">
        <pc:chgData name="ĐINH GIA BẢO" userId="df6c2258-08ef-4075-8483-1d4c17e1655e" providerId="ADAL" clId="{702B4998-D957-444D-9648-E4E2280ACEC9}" dt="2023-05-31T03:58:30.018" v="80" actId="20577"/>
        <pc:sldMkLst>
          <pc:docMk/>
          <pc:sldMk cId="0"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708F024-F77C-41E2-A2B8-427C9CDE2E74}" type="datetimeFigureOut">
              <a:rPr lang="en-US"/>
              <a:pPr>
                <a:defRPr/>
              </a:pPr>
              <a:t>5/31/2023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D5B2940-82DF-464A-B4BB-D1CE4CE39E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0578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399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66497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61825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44864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2788453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5993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C3DBAF-618D-47E7-ADF8-0CE40918AAF3}" type="slidenum">
              <a:rPr lang="en-US" altLang="en-US"/>
              <a:pPr eaLnBrk="1" hangingPunct="1"/>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95744C-5406-4392-B06D-287BE2A432FA}" type="slidenum">
              <a:rPr lang="en-US" altLang="en-US"/>
              <a:pPr eaLnBrk="1" hangingPunct="1"/>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95744C-5406-4392-B06D-287BE2A432FA}" type="slidenum">
              <a:rPr lang="en-US" altLang="en-US"/>
              <a:pPr eaLnBrk="1" hangingPunct="1"/>
              <a:t>27</a:t>
            </a:fld>
            <a:endParaRPr lang="en-US" altLang="en-US"/>
          </a:p>
        </p:txBody>
      </p:sp>
    </p:spTree>
    <p:extLst>
      <p:ext uri="{BB962C8B-B14F-4D97-AF65-F5344CB8AC3E}">
        <p14:creationId xmlns:p14="http://schemas.microsoft.com/office/powerpoint/2010/main" val="3967202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Thằng</a:t>
            </a:r>
            <a:r>
              <a:rPr lang="en-US" altLang="en-US" dirty="0"/>
              <a:t> </a:t>
            </a:r>
            <a:r>
              <a:rPr lang="en-US" altLang="en-US" dirty="0" err="1"/>
              <a:t>nào</a:t>
            </a:r>
            <a:r>
              <a:rPr lang="en-US" altLang="en-US" dirty="0"/>
              <a:t> </a:t>
            </a:r>
            <a:r>
              <a:rPr lang="en-US" altLang="en-US" dirty="0" err="1"/>
              <a:t>ngắn</a:t>
            </a:r>
            <a:r>
              <a:rPr lang="en-US" altLang="en-US" dirty="0"/>
              <a:t> , CPU </a:t>
            </a:r>
            <a:r>
              <a:rPr lang="en-US" altLang="en-US" dirty="0" err="1"/>
              <a:t>chạy</a:t>
            </a:r>
            <a:r>
              <a:rPr lang="en-US" altLang="en-US" dirty="0"/>
              <a:t> </a:t>
            </a:r>
            <a:r>
              <a:rPr lang="en-US" altLang="en-US" dirty="0" err="1"/>
              <a:t>trước</a:t>
            </a:r>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Thời</a:t>
            </a:r>
            <a:r>
              <a:rPr lang="en-US" altLang="en-US" dirty="0"/>
              <a:t> </a:t>
            </a:r>
            <a:r>
              <a:rPr lang="en-US" altLang="en-US" dirty="0" err="1"/>
              <a:t>gian</a:t>
            </a:r>
            <a:r>
              <a:rPr lang="en-US" altLang="en-US" dirty="0"/>
              <a:t> </a:t>
            </a:r>
            <a:r>
              <a:rPr lang="en-US" altLang="en-US" dirty="0" err="1"/>
              <a:t>còn</a:t>
            </a:r>
            <a:r>
              <a:rPr lang="en-US" altLang="en-US" dirty="0"/>
              <a:t> </a:t>
            </a:r>
            <a:r>
              <a:rPr lang="en-US" altLang="en-US" dirty="0" err="1"/>
              <a:t>lại</a:t>
            </a:r>
            <a:r>
              <a:rPr lang="en-US" altLang="en-US" dirty="0"/>
              <a:t> </a:t>
            </a:r>
            <a:r>
              <a:rPr lang="en-US" altLang="en-US" dirty="0" err="1"/>
              <a:t>ngắn</a:t>
            </a:r>
            <a:r>
              <a:rPr lang="en-US" altLang="en-US" dirty="0"/>
              <a:t> </a:t>
            </a:r>
            <a:r>
              <a:rPr lang="en-US" altLang="en-US" dirty="0" err="1"/>
              <a:t>nhất</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thực</a:t>
            </a:r>
            <a:r>
              <a:rPr lang="en-US" altLang="en-US" dirty="0"/>
              <a:t> </a:t>
            </a:r>
            <a:r>
              <a:rPr lang="en-US" altLang="en-US" dirty="0" err="1"/>
              <a:t>hiện</a:t>
            </a:r>
            <a:endParaRPr lang="en-US" altLang="en-US" dirty="0"/>
          </a:p>
          <a:p>
            <a:r>
              <a:rPr lang="en-US" altLang="en-US" dirty="0"/>
              <a:t>Burst time: </a:t>
            </a:r>
            <a:r>
              <a:rPr lang="en-US" altLang="en-US" dirty="0" err="1"/>
              <a:t>tg</a:t>
            </a:r>
            <a:r>
              <a:rPr lang="en-US" altLang="en-US" dirty="0"/>
              <a:t> </a:t>
            </a:r>
            <a:r>
              <a:rPr lang="en-US" altLang="en-US" dirty="0" err="1"/>
              <a:t>thực</a:t>
            </a:r>
            <a:r>
              <a:rPr lang="en-US" altLang="en-US" dirty="0"/>
              <a:t> </a:t>
            </a:r>
            <a:r>
              <a:rPr lang="en-US" altLang="en-US" dirty="0" err="1"/>
              <a:t>hiện</a:t>
            </a:r>
            <a:endParaRPr lang="en-US" altLang="en-US" dirty="0"/>
          </a:p>
          <a:p>
            <a:r>
              <a:rPr lang="en-US" altLang="en-US" dirty="0" err="1"/>
              <a:t>Phủ</a:t>
            </a:r>
            <a:r>
              <a:rPr lang="en-US" altLang="en-US" dirty="0"/>
              <a:t> </a:t>
            </a:r>
            <a:r>
              <a:rPr lang="en-US" altLang="en-US" dirty="0" err="1"/>
              <a:t>đầu</a:t>
            </a:r>
            <a:r>
              <a:rPr lang="en-US" altLang="en-US" dirty="0"/>
              <a:t> : </a:t>
            </a:r>
            <a:r>
              <a:rPr lang="en-US" altLang="en-US" dirty="0" err="1"/>
              <a:t>đang</a:t>
            </a:r>
            <a:r>
              <a:rPr lang="en-US" altLang="en-US" dirty="0"/>
              <a:t> </a:t>
            </a:r>
            <a:r>
              <a:rPr lang="en-US" altLang="en-US" dirty="0" err="1"/>
              <a:t>chạy</a:t>
            </a:r>
            <a:r>
              <a:rPr lang="en-US" altLang="en-US" dirty="0"/>
              <a:t> </a:t>
            </a:r>
            <a:r>
              <a:rPr lang="en-US" altLang="en-US" dirty="0" err="1"/>
              <a:t>bị</a:t>
            </a:r>
            <a:r>
              <a:rPr lang="en-US" altLang="en-US" dirty="0"/>
              <a:t> </a:t>
            </a:r>
            <a:r>
              <a:rPr lang="en-US" altLang="en-US" dirty="0" err="1"/>
              <a:t>chặn</a:t>
            </a:r>
            <a:r>
              <a:rPr lang="en-US" altLang="en-US" dirty="0"/>
              <a:t> </a:t>
            </a:r>
            <a:r>
              <a:rPr lang="en-US" altLang="en-US" dirty="0" err="1"/>
              <a:t>lại</a:t>
            </a:r>
            <a:endParaRPr lang="en-US" altLang="en-US" dirty="0"/>
          </a:p>
          <a:p>
            <a:r>
              <a:rPr lang="en-US" altLang="en-US" dirty="0"/>
              <a:t>Burst time = </a:t>
            </a:r>
            <a:r>
              <a:rPr lang="en-US" altLang="en-US" dirty="0" err="1"/>
              <a:t>cpu</a:t>
            </a:r>
            <a:r>
              <a:rPr lang="en-US" altLang="en-US" dirty="0"/>
              <a:t> </a:t>
            </a:r>
            <a:r>
              <a:rPr lang="en-US" altLang="en-US" dirty="0" err="1"/>
              <a:t>cicle</a:t>
            </a:r>
            <a:endParaRPr lang="en-US" altLang="en-US" dirty="0"/>
          </a:p>
          <a:p>
            <a:r>
              <a:rPr lang="en-US" altLang="en-US" dirty="0"/>
              <a:t>Average turnaround = </a:t>
            </a:r>
            <a:r>
              <a:rPr lang="en-US" altLang="en-US" dirty="0" err="1"/>
              <a:t>burstTime</a:t>
            </a:r>
            <a:r>
              <a:rPr lang="en-US" altLang="en-US" dirty="0"/>
              <a:t> + </a:t>
            </a:r>
            <a:r>
              <a:rPr lang="en-US" altLang="en-US" dirty="0" err="1"/>
              <a:t>waitingTime</a:t>
            </a: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567731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67D9928-73A9-492A-9680-73DC39097A87}" type="datetime1">
              <a:rPr lang="en-US"/>
              <a:pPr>
                <a:defRPr/>
              </a:pPr>
              <a:t>5/31/2023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AFD7191-7894-4B9C-BEF3-9D79C24033C0}" type="slidenum">
              <a:rPr lang="en-US" altLang="en-US"/>
              <a:pPr/>
              <a:t>‹#›</a:t>
            </a:fld>
            <a:r>
              <a:rPr lang="en-US" altLang="en-US"/>
              <a:t>/40</a:t>
            </a:r>
          </a:p>
        </p:txBody>
      </p:sp>
    </p:spTree>
    <p:extLst>
      <p:ext uri="{BB962C8B-B14F-4D97-AF65-F5344CB8AC3E}">
        <p14:creationId xmlns:p14="http://schemas.microsoft.com/office/powerpoint/2010/main" val="271448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894E06-462D-4023-ACB5-C63400AC5494}" type="datetime1">
              <a:rPr lang="en-US"/>
              <a:pPr>
                <a:defRPr/>
              </a:pPr>
              <a:t>5/31/2023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763B947-B4E7-434A-9C55-E4E1D06D08F0}" type="slidenum">
              <a:rPr lang="en-US" altLang="en-US"/>
              <a:pPr/>
              <a:t>‹#›</a:t>
            </a:fld>
            <a:r>
              <a:rPr lang="en-US" altLang="en-US"/>
              <a:t>/40</a:t>
            </a:r>
          </a:p>
        </p:txBody>
      </p:sp>
    </p:spTree>
    <p:extLst>
      <p:ext uri="{BB962C8B-B14F-4D97-AF65-F5344CB8AC3E}">
        <p14:creationId xmlns:p14="http://schemas.microsoft.com/office/powerpoint/2010/main" val="57399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6BB346-BE7E-4743-8B4C-6AD71B939D7F}" type="datetime1">
              <a:rPr lang="en-US"/>
              <a:pPr>
                <a:defRPr/>
              </a:pPr>
              <a:t>5/31/2023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659500F-48DF-4F20-942F-3E56900A804D}" type="slidenum">
              <a:rPr lang="en-US" altLang="en-US"/>
              <a:pPr/>
              <a:t>‹#›</a:t>
            </a:fld>
            <a:r>
              <a:rPr lang="en-US" altLang="en-US"/>
              <a:t>/40</a:t>
            </a:r>
          </a:p>
        </p:txBody>
      </p:sp>
    </p:spTree>
    <p:extLst>
      <p:ext uri="{BB962C8B-B14F-4D97-AF65-F5344CB8AC3E}">
        <p14:creationId xmlns:p14="http://schemas.microsoft.com/office/powerpoint/2010/main" val="733007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9522310-F11F-486D-8762-36BA277EC1EF}" type="datetime1">
              <a:rPr lang="en-US"/>
              <a:pPr>
                <a:defRPr/>
              </a:pPr>
              <a:t>5/31/2023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DAED7D-0AF7-4AC8-804B-4B66B49C8D03}" type="slidenum">
              <a:rPr lang="en-US" altLang="en-US"/>
              <a:pPr/>
              <a:t>‹#›</a:t>
            </a:fld>
            <a:r>
              <a:rPr lang="en-US" altLang="en-US"/>
              <a:t>/40</a:t>
            </a:r>
          </a:p>
        </p:txBody>
      </p:sp>
    </p:spTree>
    <p:extLst>
      <p:ext uri="{BB962C8B-B14F-4D97-AF65-F5344CB8AC3E}">
        <p14:creationId xmlns:p14="http://schemas.microsoft.com/office/powerpoint/2010/main" val="205760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FA6E2C-EABD-4CF1-A1CC-4E7DAB3BFFA2}" type="datetime1">
              <a:rPr lang="en-US"/>
              <a:pPr>
                <a:defRPr/>
              </a:pPr>
              <a:t>5/31/2023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502A164-5B97-4EDC-9570-7542DE8BF54F}" type="slidenum">
              <a:rPr lang="en-US" altLang="en-US"/>
              <a:pPr/>
              <a:t>‹#›</a:t>
            </a:fld>
            <a:r>
              <a:rPr lang="en-US" altLang="en-US"/>
              <a:t>/40</a:t>
            </a:r>
          </a:p>
        </p:txBody>
      </p:sp>
    </p:spTree>
    <p:extLst>
      <p:ext uri="{BB962C8B-B14F-4D97-AF65-F5344CB8AC3E}">
        <p14:creationId xmlns:p14="http://schemas.microsoft.com/office/powerpoint/2010/main" val="1873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33C1D-B0E1-4A1D-927D-E8526FF6CBCB}" type="datetime1">
              <a:rPr lang="en-US"/>
              <a:pPr>
                <a:defRPr/>
              </a:pPr>
              <a:t>5/31/2023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D82C037-71A8-46A0-8606-C90F8E1D8962}" type="slidenum">
              <a:rPr lang="en-US" altLang="en-US"/>
              <a:pPr/>
              <a:t>‹#›</a:t>
            </a:fld>
            <a:r>
              <a:rPr lang="en-US" altLang="en-US"/>
              <a:t>/40</a:t>
            </a:r>
          </a:p>
        </p:txBody>
      </p:sp>
    </p:spTree>
    <p:extLst>
      <p:ext uri="{BB962C8B-B14F-4D97-AF65-F5344CB8AC3E}">
        <p14:creationId xmlns:p14="http://schemas.microsoft.com/office/powerpoint/2010/main" val="316629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5E8EB00-68FD-460C-8411-39D33B0C5C7F}" type="datetime1">
              <a:rPr lang="en-US"/>
              <a:pPr>
                <a:defRPr/>
              </a:pPr>
              <a:t>5/31/2023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8E28795-F7AF-4545-B8D8-6CB1774ED73D}" type="slidenum">
              <a:rPr lang="en-US" altLang="en-US"/>
              <a:pPr/>
              <a:t>‹#›</a:t>
            </a:fld>
            <a:r>
              <a:rPr lang="en-US" altLang="en-US"/>
              <a:t>/40</a:t>
            </a:r>
          </a:p>
        </p:txBody>
      </p:sp>
    </p:spTree>
    <p:extLst>
      <p:ext uri="{BB962C8B-B14F-4D97-AF65-F5344CB8AC3E}">
        <p14:creationId xmlns:p14="http://schemas.microsoft.com/office/powerpoint/2010/main" val="44289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EFBCEC5-79BB-4271-9876-EE2C7DEB2169}" type="datetime1">
              <a:rPr lang="en-US"/>
              <a:pPr>
                <a:defRPr/>
              </a:pPr>
              <a:t>5/31/2023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CD08EE9-C6FB-4563-AD83-2F1DDFE5B924}" type="slidenum">
              <a:rPr lang="en-US" altLang="en-US"/>
              <a:pPr/>
              <a:t>‹#›</a:t>
            </a:fld>
            <a:r>
              <a:rPr lang="en-US" altLang="en-US"/>
              <a:t>/40</a:t>
            </a:r>
          </a:p>
        </p:txBody>
      </p:sp>
    </p:spTree>
    <p:extLst>
      <p:ext uri="{BB962C8B-B14F-4D97-AF65-F5344CB8AC3E}">
        <p14:creationId xmlns:p14="http://schemas.microsoft.com/office/powerpoint/2010/main" val="376048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B5984DB-C1BE-4028-AB1E-FB426ABB62AE}" type="datetime1">
              <a:rPr lang="en-US"/>
              <a:pPr>
                <a:defRPr/>
              </a:pPr>
              <a:t>5/31/2023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F29DFF2B-8E53-4FFC-B921-68EE7E5CAE8C}" type="slidenum">
              <a:rPr lang="en-US" altLang="en-US"/>
              <a:pPr/>
              <a:t>‹#›</a:t>
            </a:fld>
            <a:r>
              <a:rPr lang="en-US" altLang="en-US"/>
              <a:t>/40</a:t>
            </a:r>
          </a:p>
        </p:txBody>
      </p:sp>
    </p:spTree>
    <p:extLst>
      <p:ext uri="{BB962C8B-B14F-4D97-AF65-F5344CB8AC3E}">
        <p14:creationId xmlns:p14="http://schemas.microsoft.com/office/powerpoint/2010/main" val="315486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90DFEE-708E-452B-98EA-56FCAA47464D}" type="datetime1">
              <a:rPr lang="en-US"/>
              <a:pPr>
                <a:defRPr/>
              </a:pPr>
              <a:t>5/31/2023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E12263F1-B897-42F2-95F4-CA6177CF3381}" type="slidenum">
              <a:rPr lang="en-US" altLang="en-US"/>
              <a:pPr/>
              <a:t>‹#›</a:t>
            </a:fld>
            <a:r>
              <a:rPr lang="en-US" altLang="en-US"/>
              <a:t>/40</a:t>
            </a:r>
          </a:p>
        </p:txBody>
      </p:sp>
    </p:spTree>
    <p:extLst>
      <p:ext uri="{BB962C8B-B14F-4D97-AF65-F5344CB8AC3E}">
        <p14:creationId xmlns:p14="http://schemas.microsoft.com/office/powerpoint/2010/main" val="32419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E1F4B1-4262-40C4-A9FA-7607755B8508}" type="datetime1">
              <a:rPr lang="en-US"/>
              <a:pPr>
                <a:defRPr/>
              </a:pPr>
              <a:t>5/31/2023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B9239E4D-227F-4345-8F5A-4031905FB911}" type="slidenum">
              <a:rPr lang="en-US" altLang="en-US"/>
              <a:pPr/>
              <a:t>‹#›</a:t>
            </a:fld>
            <a:r>
              <a:rPr lang="en-US" altLang="en-US"/>
              <a:t>/40</a:t>
            </a:r>
          </a:p>
        </p:txBody>
      </p:sp>
    </p:spTree>
    <p:extLst>
      <p:ext uri="{BB962C8B-B14F-4D97-AF65-F5344CB8AC3E}">
        <p14:creationId xmlns:p14="http://schemas.microsoft.com/office/powerpoint/2010/main" val="112681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CAABCB-F2D2-4751-9D90-2E3F55600DBA}" type="datetime1">
              <a:rPr lang="en-US"/>
              <a:pPr>
                <a:defRPr/>
              </a:pPr>
              <a:t>5/31/2023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E8CBBBD0-BDCF-44AE-8671-506B483E5AAF}" type="slidenum">
              <a:rPr lang="en-US" altLang="en-US"/>
              <a:pPr/>
              <a:t>‹#›</a:t>
            </a:fld>
            <a:r>
              <a:rPr lang="en-US" altLang="en-US"/>
              <a:t>/40</a:t>
            </a:r>
          </a:p>
        </p:txBody>
      </p:sp>
    </p:spTree>
    <p:extLst>
      <p:ext uri="{BB962C8B-B14F-4D97-AF65-F5344CB8AC3E}">
        <p14:creationId xmlns:p14="http://schemas.microsoft.com/office/powerpoint/2010/main" val="199400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E704021-95C2-4D4A-B45A-9AD002D6DAD5}" type="datetime1">
              <a:rPr lang="en-US"/>
              <a:pPr>
                <a:defRPr/>
              </a:pPr>
              <a:t>5/31/2023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54C0B419-0ED1-4046-8F4F-3B225E0942C9}" type="slidenum">
              <a:rPr lang="en-US" altLang="en-US"/>
              <a:pPr/>
              <a:t>‹#›</a:t>
            </a:fld>
            <a:r>
              <a:rPr lang="en-US" altLang="en-US"/>
              <a:t>/40</a:t>
            </a:r>
          </a:p>
        </p:txBody>
      </p:sp>
    </p:spTree>
    <p:extLst>
      <p:ext uri="{BB962C8B-B14F-4D97-AF65-F5344CB8AC3E}">
        <p14:creationId xmlns:p14="http://schemas.microsoft.com/office/powerpoint/2010/main" val="181553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03E2E791-B604-43DA-AB0F-4B9228048826}" type="datetime1">
              <a:rPr lang="en-US"/>
              <a:pPr>
                <a:defRPr/>
              </a:pPr>
              <a:t>5/31/2023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2DE6148-EA07-462E-81B8-28A00BC21EC4}"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 </a:t>
            </a:r>
            <a:r>
              <a:rPr lang="en-US" altLang="en-US" sz="4000" b="1">
                <a:solidFill>
                  <a:srgbClr val="FF3300"/>
                </a:solidFill>
                <a:latin typeface="Times New Roman" panose="02020603050405020304" pitchFamily="18" charset="0"/>
                <a:cs typeface="Times New Roman" panose="02020603050405020304" pitchFamily="18" charset="0"/>
              </a:rPr>
              <a:t>Scheduling</a:t>
            </a:r>
            <a:r>
              <a:rPr lang="en-US" altLang="en-US" sz="4000">
                <a:latin typeface="Times New Roman" panose="02020603050405020304" pitchFamily="18" charset="0"/>
                <a:cs typeface="Times New Roman" panose="02020603050405020304" pitchFamily="18" charset="0"/>
              </a:rPr>
              <a:t> </a:t>
            </a:r>
            <a:endParaRPr lang="en-US" altLang="en-US" sz="4000" b="1">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85800" y="0"/>
            <a:ext cx="8229600" cy="9144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1267"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Interrupt</a:t>
            </a:r>
            <a:r>
              <a:rPr lang="en-US" altLang="en-US" sz="2800">
                <a:latin typeface="Times New Roman" panose="02020603050405020304" pitchFamily="18" charset="0"/>
                <a:cs typeface="Times New Roman" panose="02020603050405020304" pitchFamily="18" charset="0"/>
              </a:rPr>
              <a:t> occurrence </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If the interrupt </a:t>
            </a:r>
            <a:r>
              <a:rPr lang="en-US" altLang="en-US" sz="2400" b="1">
                <a:latin typeface="Times New Roman" panose="02020603050405020304" pitchFamily="18" charset="0"/>
                <a:cs typeface="Times New Roman" panose="02020603050405020304" pitchFamily="18" charset="0"/>
              </a:rPr>
              <a:t>came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a:t>
            </a:r>
            <a:r>
              <a:rPr lang="en-US" altLang="en-US" sz="2400">
                <a:latin typeface="Times New Roman" panose="02020603050405020304" pitchFamily="18" charset="0"/>
                <a:cs typeface="Times New Roman" panose="02020603050405020304" pitchFamily="18" charset="0"/>
              </a:rPr>
              <a:t> an </a:t>
            </a:r>
            <a:r>
              <a:rPr lang="en-US" altLang="en-US" sz="2400" b="1">
                <a:latin typeface="Times New Roman" panose="02020603050405020304" pitchFamily="18" charset="0"/>
                <a:cs typeface="Times New Roman" panose="02020603050405020304" pitchFamily="18" charset="0"/>
              </a:rPr>
              <a:t>I/O device </a:t>
            </a:r>
            <a:r>
              <a:rPr lang="en-US" altLang="en-US" sz="2400">
                <a:latin typeface="Times New Roman" panose="02020603050405020304" pitchFamily="18" charset="0"/>
                <a:cs typeface="Times New Roman" panose="02020603050405020304" pitchFamily="18" charset="0"/>
              </a:rPr>
              <a:t>that has now completed its work, some </a:t>
            </a:r>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that was </a:t>
            </a:r>
            <a:r>
              <a:rPr lang="en-US" altLang="en-US" sz="2400" b="1">
                <a:latin typeface="Times New Roman" panose="02020603050405020304" pitchFamily="18" charset="0"/>
                <a:cs typeface="Times New Roman" panose="02020603050405020304" pitchFamily="18" charset="0"/>
              </a:rPr>
              <a:t>blocked waiting for the I/O </a:t>
            </a:r>
            <a:r>
              <a:rPr lang="en-US" altLang="en-US" sz="2400">
                <a:latin typeface="Times New Roman" panose="02020603050405020304" pitchFamily="18" charset="0"/>
                <a:cs typeface="Times New Roman" panose="02020603050405020304" pitchFamily="18" charset="0"/>
              </a:rPr>
              <a:t>may now be </a:t>
            </a:r>
            <a:r>
              <a:rPr lang="en-US" altLang="en-US" sz="2400" b="1">
                <a:latin typeface="Times New Roman" panose="02020603050405020304" pitchFamily="18" charset="0"/>
                <a:cs typeface="Times New Roman" panose="02020603050405020304" pitchFamily="18" charset="0"/>
              </a:rPr>
              <a:t>ready to run</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Clock</a:t>
            </a:r>
            <a:r>
              <a:rPr lang="en-US" altLang="en-US" sz="2800">
                <a:latin typeface="Times New Roman" panose="02020603050405020304" pitchFamily="18" charset="0"/>
                <a:cs typeface="Times New Roman" panose="02020603050405020304" pitchFamily="18" charset="0"/>
              </a:rPr>
              <a:t> interrupt occurrence</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non-preemptive scheduling algorithms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preemptive scheduling algorithms</a:t>
            </a:r>
          </a:p>
          <a:p>
            <a:pPr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CPU scheduling </a:t>
            </a:r>
            <a:r>
              <a:rPr lang="en-US" altLang="en-US" sz="2800" b="1">
                <a:latin typeface="Times New Roman" panose="02020603050405020304" pitchFamily="18" charset="0"/>
                <a:cs typeface="Times New Roman" panose="02020603050405020304" pitchFamily="18" charset="0"/>
              </a:rPr>
              <a:t>decisions</a:t>
            </a:r>
            <a:r>
              <a:rPr lang="en-US" altLang="en-US" sz="2800">
                <a:latin typeface="Times New Roman" panose="02020603050405020304" pitchFamily="18" charset="0"/>
                <a:cs typeface="Times New Roman" panose="02020603050405020304" pitchFamily="18" charset="0"/>
              </a:rPr>
              <a:t> may take place </a:t>
            </a:r>
            <a:r>
              <a:rPr lang="en-US" altLang="en-US" sz="2800" b="1">
                <a:latin typeface="Times New Roman" panose="02020603050405020304" pitchFamily="18" charset="0"/>
                <a:cs typeface="Times New Roman" panose="02020603050405020304" pitchFamily="18" charset="0"/>
              </a:rPr>
              <a:t>when</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process</a:t>
            </a:r>
            <a:r>
              <a:rPr lang="en-US" altLang="en-US" sz="280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from </a:t>
            </a:r>
            <a:r>
              <a:rPr lang="en-US" altLang="en-US" sz="2400" b="1">
                <a:latin typeface="Times New Roman" panose="02020603050405020304" pitchFamily="18" charset="0"/>
                <a:cs typeface="Times New Roman" panose="02020603050405020304" pitchFamily="18" charset="0"/>
              </a:rPr>
              <a:t>running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blocked</a:t>
            </a:r>
            <a:r>
              <a:rPr lang="en-US" altLang="en-US" sz="2400">
                <a:latin typeface="Times New Roman" panose="02020603050405020304" pitchFamily="18" charset="0"/>
                <a:cs typeface="Times New Roman" panose="02020603050405020304" pitchFamily="18" charset="0"/>
              </a:rPr>
              <a:t> state (I/O or wait for child processes).</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from </a:t>
            </a:r>
            <a:r>
              <a:rPr lang="en-US" altLang="en-US" sz="2400" b="1">
                <a:latin typeface="Times New Roman" panose="02020603050405020304" pitchFamily="18" charset="0"/>
                <a:cs typeface="Times New Roman" panose="02020603050405020304" pitchFamily="18" charset="0"/>
              </a:rPr>
              <a:t>running to ready </a:t>
            </a:r>
            <a:r>
              <a:rPr lang="en-US" altLang="en-US" sz="2400">
                <a:latin typeface="Times New Roman" panose="02020603050405020304" pitchFamily="18" charset="0"/>
                <a:cs typeface="Times New Roman" panose="02020603050405020304" pitchFamily="18" charset="0"/>
              </a:rPr>
              <a:t>state (interrupted).</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from </a:t>
            </a:r>
            <a:r>
              <a:rPr lang="en-US" altLang="en-US" sz="2400" b="1">
                <a:latin typeface="Times New Roman" panose="02020603050405020304" pitchFamily="18" charset="0"/>
                <a:cs typeface="Times New Roman" panose="02020603050405020304" pitchFamily="18" charset="0"/>
              </a:rPr>
              <a:t>blocked to ready </a:t>
            </a:r>
            <a:r>
              <a:rPr lang="en-US" altLang="en-US" sz="2400">
                <a:latin typeface="Times New Roman" panose="02020603050405020304" pitchFamily="18" charset="0"/>
                <a:cs typeface="Times New Roman" panose="02020603050405020304" pitchFamily="18" charset="0"/>
              </a:rPr>
              <a:t>(completion of I/O). </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Terminates</a:t>
            </a:r>
            <a:r>
              <a:rPr lang="en-US" altLang="en-US" sz="2400">
                <a:latin typeface="Times New Roman" panose="02020603050405020304" pitchFamily="18" charset="0"/>
                <a:cs typeface="Times New Roman" panose="02020603050405020304" pitchFamily="18" charset="0"/>
              </a:rPr>
              <a:t>.</a:t>
            </a:r>
          </a:p>
          <a:p>
            <a:pPr lvl="1" algn="just" eaLnBrk="1" hangingPunct="1">
              <a:lnSpc>
                <a:spcPct val="8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The process executes following above steps in order, we can say it is scheduled in </a:t>
            </a:r>
            <a:r>
              <a:rPr lang="en-US" altLang="en-US" sz="2400" b="1">
                <a:latin typeface="Times New Roman" panose="02020603050405020304" pitchFamily="18" charset="0"/>
                <a:cs typeface="Times New Roman" panose="02020603050405020304" pitchFamily="18" charset="0"/>
              </a:rPr>
              <a:t>non-preemptive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Otherwise</a:t>
            </a:r>
            <a:r>
              <a:rPr lang="en-US" altLang="en-US" sz="2400">
                <a:latin typeface="Times New Roman" panose="02020603050405020304" pitchFamily="18" charset="0"/>
                <a:cs typeface="Times New Roman" panose="02020603050405020304" pitchFamily="18" charset="0"/>
              </a:rPr>
              <a:t>, it is scheduled in </a:t>
            </a:r>
            <a:r>
              <a:rPr lang="en-US" altLang="en-US" sz="2400" b="1">
                <a:latin typeface="Times New Roman" panose="02020603050405020304" pitchFamily="18" charset="0"/>
                <a:cs typeface="Times New Roman" panose="02020603050405020304" pitchFamily="18" charset="0"/>
              </a:rPr>
              <a:t>preemptive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85800" y="0"/>
            <a:ext cx="8229600" cy="9144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2291"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non-preemptive </a:t>
            </a:r>
            <a:r>
              <a:rPr lang="en-US" altLang="en-US" sz="2800">
                <a:latin typeface="Times New Roman" panose="02020603050405020304" pitchFamily="18" charset="0"/>
                <a:cs typeface="Times New Roman" panose="02020603050405020304" pitchFamily="18" charset="0"/>
              </a:rPr>
              <a:t>scheduling algorithms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Picks a process to run and then just lets it r</a:t>
            </a:r>
            <a:r>
              <a:rPr lang="en-US" altLang="en-US" sz="2400" b="1">
                <a:latin typeface="Times New Roman" panose="02020603050405020304" pitchFamily="18" charset="0"/>
                <a:cs typeface="Times New Roman" panose="02020603050405020304" pitchFamily="18" charset="0"/>
              </a:rPr>
              <a:t>un until it blocks or until it voluntarily releases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(will not be forceably suspended, no scheduling decisions)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Once a process is in the running state, it will </a:t>
            </a:r>
            <a:r>
              <a:rPr lang="en-US" altLang="en-US" sz="2400" b="1">
                <a:latin typeface="Times New Roman" panose="02020603050405020304" pitchFamily="18" charset="0"/>
                <a:cs typeface="Times New Roman" panose="02020603050405020304" pitchFamily="18" charset="0"/>
              </a:rPr>
              <a:t>continue until it terminates or blocks itself for I/O</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Applying</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batch</a:t>
            </a:r>
            <a:r>
              <a:rPr lang="en-US" altLang="en-US" sz="2400">
                <a:latin typeface="Times New Roman" panose="02020603050405020304" pitchFamily="18" charset="0"/>
                <a:cs typeface="Times New Roman" panose="02020603050405020304" pitchFamily="18" charset="0"/>
              </a:rPr>
              <a:t> system</a:t>
            </a:r>
            <a:endParaRPr lang="de-DE" altLang="en-US" sz="2400">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preemptive</a:t>
            </a:r>
            <a:r>
              <a:rPr lang="en-US" altLang="en-US" sz="2800">
                <a:latin typeface="Times New Roman" panose="02020603050405020304" pitchFamily="18" charset="0"/>
                <a:cs typeface="Times New Roman" panose="02020603050405020304" pitchFamily="18" charset="0"/>
              </a:rPr>
              <a:t> scheduling algorithms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The process can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(continuously) for a </a:t>
            </a:r>
            <a:r>
              <a:rPr lang="en-US" altLang="en-US" sz="2400" b="1">
                <a:latin typeface="Times New Roman" panose="02020603050405020304" pitchFamily="18" charset="0"/>
                <a:cs typeface="Times New Roman" panose="02020603050405020304" pitchFamily="18" charset="0"/>
              </a:rPr>
              <a:t>maximum</a:t>
            </a:r>
            <a:r>
              <a:rPr lang="en-US" altLang="en-US" sz="2400">
                <a:latin typeface="Times New Roman" panose="02020603050405020304" pitchFamily="18" charset="0"/>
                <a:cs typeface="Times New Roman" panose="02020603050405020304" pitchFamily="18" charset="0"/>
              </a:rPr>
              <a:t> of some</a:t>
            </a:r>
            <a:r>
              <a:rPr lang="en-US" altLang="en-US" sz="2400" b="1">
                <a:latin typeface="Times New Roman" panose="02020603050405020304" pitchFamily="18" charset="0"/>
                <a:cs typeface="Times New Roman" panose="02020603050405020304" pitchFamily="18" charset="0"/>
              </a:rPr>
              <a:t> fixed time</a:t>
            </a:r>
            <a:r>
              <a:rPr lang="en-US" altLang="en-US" sz="2400">
                <a:latin typeface="Times New Roman" panose="02020603050405020304" pitchFamily="18" charset="0"/>
                <a:cs typeface="Times New Roman" panose="02020603050405020304" pitchFamily="18" charset="0"/>
              </a:rPr>
              <a:t>. If it is still running at the end of this time, it is </a:t>
            </a:r>
            <a:r>
              <a:rPr lang="en-US" altLang="en-US" sz="2400" b="1">
                <a:latin typeface="Times New Roman" panose="02020603050405020304" pitchFamily="18" charset="0"/>
                <a:cs typeface="Times New Roman" panose="02020603050405020304" pitchFamily="18" charset="0"/>
              </a:rPr>
              <a:t>suspended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scheduler</a:t>
            </a:r>
            <a:r>
              <a:rPr lang="en-US" altLang="en-US" sz="2400">
                <a:latin typeface="Times New Roman" panose="02020603050405020304" pitchFamily="18" charset="0"/>
                <a:cs typeface="Times New Roman" panose="02020603050405020304" pitchFamily="18" charset="0"/>
              </a:rPr>
              <a:t> will </a:t>
            </a:r>
            <a:r>
              <a:rPr lang="en-US" altLang="en-US" sz="2400" b="1">
                <a:latin typeface="Times New Roman" panose="02020603050405020304" pitchFamily="18" charset="0"/>
                <a:cs typeface="Times New Roman" panose="02020603050405020304" pitchFamily="18" charset="0"/>
              </a:rPr>
              <a:t>pick</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another </a:t>
            </a:r>
            <a:r>
              <a:rPr lang="en-US" altLang="en-US" sz="2400">
                <a:latin typeface="Times New Roman" panose="02020603050405020304" pitchFamily="18" charset="0"/>
                <a:cs typeface="Times New Roman" panose="02020603050405020304" pitchFamily="18" charset="0"/>
              </a:rPr>
              <a:t>process</a:t>
            </a:r>
            <a:r>
              <a:rPr lang="en-US" altLang="en-US" sz="2400" b="1">
                <a:latin typeface="Times New Roman" panose="02020603050405020304" pitchFamily="18" charset="0"/>
                <a:cs typeface="Times New Roman" panose="02020603050405020304" pitchFamily="18" charset="0"/>
              </a:rPr>
              <a:t> 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(needs timer)</a:t>
            </a:r>
          </a:p>
          <a:p>
            <a:pPr lvl="1" algn="just">
              <a:lnSpc>
                <a:spcPct val="80000"/>
              </a:lnSpc>
            </a:pPr>
            <a:r>
              <a:rPr lang="en-US" altLang="en-US" sz="2400">
                <a:latin typeface="Times New Roman" panose="02020603050405020304" pitchFamily="18" charset="0"/>
                <a:cs typeface="Times New Roman" panose="02020603050405020304" pitchFamily="18" charset="0"/>
              </a:rPr>
              <a:t>Currently running process may be </a:t>
            </a:r>
            <a:r>
              <a:rPr lang="en-US" altLang="en-US" sz="2400" b="1">
                <a:latin typeface="Times New Roman" panose="02020603050405020304" pitchFamily="18" charset="0"/>
                <a:cs typeface="Times New Roman" panose="02020603050405020304" pitchFamily="18" charset="0"/>
              </a:rPr>
              <a:t>interrupted</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moved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Ready state </a:t>
            </a:r>
            <a:r>
              <a:rPr lang="en-US" altLang="en-US" sz="2400">
                <a:latin typeface="Times New Roman" panose="02020603050405020304" pitchFamily="18" charset="0"/>
                <a:cs typeface="Times New Roman" panose="02020603050405020304" pitchFamily="18" charset="0"/>
              </a:rPr>
              <a:t>by the operating system</a:t>
            </a:r>
          </a:p>
          <a:p>
            <a:pPr lvl="1" algn="just">
              <a:lnSpc>
                <a:spcPct val="80000"/>
              </a:lnSpc>
            </a:pPr>
            <a:r>
              <a:rPr lang="en-US" altLang="en-US" sz="2400">
                <a:latin typeface="Times New Roman" panose="02020603050405020304" pitchFamily="18" charset="0"/>
                <a:cs typeface="Times New Roman" panose="02020603050405020304" pitchFamily="18" charset="0"/>
              </a:rPr>
              <a:t>Allows for better service since any one process </a:t>
            </a:r>
            <a:r>
              <a:rPr lang="en-US" altLang="en-US" sz="2400" b="1">
                <a:latin typeface="Times New Roman" panose="02020603050405020304" pitchFamily="18" charset="0"/>
                <a:cs typeface="Times New Roman" panose="02020603050405020304" pitchFamily="18" charset="0"/>
              </a:rPr>
              <a:t>cannot monopolize the processor for very long</a:t>
            </a:r>
          </a:p>
          <a:p>
            <a:pPr lvl="1" algn="just">
              <a:lnSpc>
                <a:spcPct val="80000"/>
              </a:lnSpc>
            </a:pPr>
            <a:r>
              <a:rPr lang="en-US" altLang="en-US" sz="2400" b="1">
                <a:latin typeface="Times New Roman" panose="02020603050405020304" pitchFamily="18" charset="0"/>
                <a:cs typeface="Times New Roman" panose="02020603050405020304" pitchFamily="18" charset="0"/>
              </a:rPr>
              <a:t>Applying</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time-sharing or real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Categories of Scheduling Algorithms</a:t>
            </a:r>
          </a:p>
        </p:txBody>
      </p:sp>
      <p:sp>
        <p:nvSpPr>
          <p:cNvPr id="13315" name="Rectangle 3"/>
          <p:cNvSpPr>
            <a:spLocks noGrp="1"/>
          </p:cNvSpPr>
          <p:nvPr>
            <p:ph type="body" idx="1"/>
          </p:nvPr>
        </p:nvSpPr>
        <p:spPr>
          <a:xfrm>
            <a:off x="0" y="914400"/>
            <a:ext cx="9144000" cy="5943600"/>
          </a:xfrm>
        </p:spPr>
        <p:txBody>
          <a:bodyPr/>
          <a:lstStyle/>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Batch</a:t>
            </a:r>
          </a:p>
          <a:p>
            <a:pPr lvl="1" algn="just" eaLnBrk="1" hangingPunct="1"/>
            <a:r>
              <a:rPr lang="en-US" altLang="en-US" sz="2400" b="1">
                <a:latin typeface="Times New Roman" panose="02020603050405020304" pitchFamily="18" charset="0"/>
                <a:cs typeface="Times New Roman" panose="02020603050405020304" pitchFamily="18" charset="0"/>
              </a:rPr>
              <a:t>Non-preemptive</a:t>
            </a:r>
            <a:r>
              <a:rPr lang="en-US" altLang="en-US" sz="2400">
                <a:latin typeface="Times New Roman" panose="02020603050405020304" pitchFamily="18" charset="0"/>
                <a:cs typeface="Times New Roman" panose="02020603050405020304" pitchFamily="18" charset="0"/>
              </a:rPr>
              <a:t> algorithms</a:t>
            </a:r>
          </a:p>
          <a:p>
            <a:pPr lvl="1" algn="just" eaLnBrk="1" hangingPunct="1"/>
            <a:r>
              <a:rPr lang="en-US" altLang="en-US" sz="2400" b="1">
                <a:latin typeface="Times New Roman" panose="02020603050405020304" pitchFamily="18" charset="0"/>
                <a:cs typeface="Times New Roman" panose="02020603050405020304" pitchFamily="18" charset="0"/>
              </a:rPr>
              <a:t>Preemptive</a:t>
            </a:r>
            <a:r>
              <a:rPr lang="en-US" altLang="en-US" sz="2400">
                <a:latin typeface="Times New Roman" panose="02020603050405020304" pitchFamily="18" charset="0"/>
                <a:cs typeface="Times New Roman" panose="02020603050405020304" pitchFamily="18" charset="0"/>
              </a:rPr>
              <a:t> algorithms </a:t>
            </a:r>
            <a:r>
              <a:rPr lang="en-US" altLang="en-US" sz="2400" b="1">
                <a:latin typeface="Times New Roman" panose="02020603050405020304" pitchFamily="18" charset="0"/>
                <a:cs typeface="Times New Roman" panose="02020603050405020304" pitchFamily="18" charset="0"/>
              </a:rPr>
              <a:t>with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long time periods </a:t>
            </a:r>
            <a:r>
              <a:rPr lang="en-US" altLang="en-US" sz="2400">
                <a:latin typeface="Times New Roman" panose="02020603050405020304" pitchFamily="18" charset="0"/>
                <a:cs typeface="Times New Roman" panose="02020603050405020304" pitchFamily="18" charset="0"/>
              </a:rPr>
              <a:t>for each process</a:t>
            </a:r>
          </a:p>
          <a:p>
            <a:pPr lvl="1" algn="just" eaLnBrk="1" hangingPunct="1"/>
            <a:r>
              <a:rPr lang="en-US" altLang="en-US" sz="2400" b="1">
                <a:latin typeface="Times New Roman" panose="02020603050405020304" pitchFamily="18" charset="0"/>
                <a:cs typeface="Times New Roman" panose="02020603050405020304" pitchFamily="18" charset="0"/>
              </a:rPr>
              <a:t>Reduces</a:t>
            </a:r>
            <a:r>
              <a:rPr lang="en-US" altLang="en-US" sz="2400">
                <a:latin typeface="Times New Roman" panose="02020603050405020304" pitchFamily="18" charset="0"/>
                <a:cs typeface="Times New Roman" panose="02020603050405020304" pitchFamily="18" charset="0"/>
              </a:rPr>
              <a:t> processes </a:t>
            </a:r>
            <a:r>
              <a:rPr lang="en-US" altLang="en-US" sz="2400" b="1">
                <a:latin typeface="Times New Roman" panose="02020603050405020304" pitchFamily="18" charset="0"/>
                <a:cs typeface="Times New Roman" panose="02020603050405020304" pitchFamily="18" charset="0"/>
              </a:rPr>
              <a:t>switches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increase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performance</a:t>
            </a:r>
          </a:p>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Interactive</a:t>
            </a:r>
          </a:p>
          <a:p>
            <a:pPr lvl="1" algn="just" eaLnBrk="1" hangingPunct="1"/>
            <a:r>
              <a:rPr lang="en-US" altLang="en-US" sz="2400" b="1">
                <a:latin typeface="Times New Roman" panose="02020603050405020304" pitchFamily="18" charset="0"/>
                <a:cs typeface="Times New Roman" panose="02020603050405020304" pitchFamily="18" charset="0"/>
              </a:rPr>
              <a:t>Preemptive</a:t>
            </a:r>
            <a:r>
              <a:rPr lang="en-US" altLang="en-US" sz="2400">
                <a:latin typeface="Times New Roman" panose="02020603050405020304" pitchFamily="18" charset="0"/>
                <a:cs typeface="Times New Roman" panose="02020603050405020304" pitchFamily="18" charset="0"/>
              </a:rPr>
              <a:t> algorithms are needed to </a:t>
            </a:r>
            <a:r>
              <a:rPr lang="en-US" altLang="en-US" sz="2400" b="1">
                <a:latin typeface="Times New Roman" panose="02020603050405020304" pitchFamily="18" charset="0"/>
                <a:cs typeface="Times New Roman" panose="02020603050405020304" pitchFamily="18" charset="0"/>
              </a:rPr>
              <a:t>prevent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situation</a:t>
            </a:r>
            <a:r>
              <a:rPr lang="en-US" altLang="en-US" sz="2400">
                <a:latin typeface="Times New Roman" panose="02020603050405020304" pitchFamily="18" charset="0"/>
                <a:cs typeface="Times New Roman" panose="02020603050405020304" pitchFamily="18" charset="0"/>
              </a:rPr>
              <a:t> that the </a:t>
            </a:r>
            <a:r>
              <a:rPr lang="en-US" altLang="en-US" sz="2400" b="1">
                <a:latin typeface="Times New Roman" panose="02020603050405020304" pitchFamily="18" charset="0"/>
                <a:cs typeface="Times New Roman" panose="02020603050405020304" pitchFamily="18" charset="0"/>
              </a:rPr>
              <a:t>preemptive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keeps</a:t>
            </a:r>
            <a:r>
              <a:rPr lang="en-US" altLang="en-US" sz="2400">
                <a:latin typeface="Times New Roman" panose="02020603050405020304" pitchFamily="18" charset="0"/>
                <a:cs typeface="Times New Roman" panose="02020603050405020304" pitchFamily="18" charset="0"/>
              </a:rPr>
              <a:t> one </a:t>
            </a:r>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 hogging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denying service </a:t>
            </a:r>
            <a:r>
              <a:rPr lang="en-US" altLang="en-US" sz="2400">
                <a:latin typeface="Times New Roman" panose="02020603050405020304" pitchFamily="18" charset="0"/>
                <a:cs typeface="Times New Roman" panose="02020603050405020304" pitchFamily="18" charset="0"/>
              </a:rPr>
              <a:t>to the </a:t>
            </a:r>
            <a:r>
              <a:rPr lang="en-US" altLang="en-US" sz="2400" b="1">
                <a:latin typeface="Times New Roman" panose="02020603050405020304" pitchFamily="18" charset="0"/>
                <a:cs typeface="Times New Roman" panose="02020603050405020304" pitchFamily="18" charset="0"/>
              </a:rPr>
              <a:t>others</a:t>
            </a:r>
            <a:r>
              <a:rPr lang="en-US" altLang="en-US" sz="2400">
                <a:latin typeface="Times New Roman" panose="02020603050405020304" pitchFamily="18" charset="0"/>
                <a:cs typeface="Times New Roman" panose="02020603050405020304" pitchFamily="18" charset="0"/>
              </a:rPr>
              <a:t>. Even if no process intentionally ran forever, one process might shut out all the others indefinitely due to a program bug</a:t>
            </a:r>
          </a:p>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Real-Time</a:t>
            </a:r>
          </a:p>
          <a:p>
            <a:pPr lvl="1" algn="just" eaLnBrk="1" hangingPunct="1"/>
            <a:r>
              <a:rPr lang="en-US" altLang="en-US" sz="2400" b="1">
                <a:latin typeface="Times New Roman" panose="02020603050405020304" pitchFamily="18" charset="0"/>
                <a:cs typeface="Times New Roman" panose="02020603050405020304" pitchFamily="18" charset="0"/>
              </a:rPr>
              <a:t>Preemption</a:t>
            </a:r>
            <a:r>
              <a:rPr lang="en-US" altLang="en-US" sz="2400">
                <a:latin typeface="Times New Roman" panose="02020603050405020304" pitchFamily="18" charset="0"/>
                <a:cs typeface="Times New Roman" panose="02020603050405020304" pitchFamily="18" charset="0"/>
              </a:rPr>
              <a:t> normally used, but sometimes not needed because the processes know that they may not run for long periods of time and usually do their work and block quickly</a:t>
            </a:r>
            <a:endParaRPr lang="de-DE"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4339" name="Rectangle 3"/>
          <p:cNvSpPr>
            <a:spLocks noGrp="1"/>
          </p:cNvSpPr>
          <p:nvPr>
            <p:ph type="body" idx="1"/>
          </p:nvPr>
        </p:nvSpPr>
        <p:spPr>
          <a:xfrm>
            <a:off x="0" y="1143000"/>
            <a:ext cx="9144000" cy="5715000"/>
          </a:xfrm>
        </p:spPr>
        <p:txBody>
          <a:bodyPr/>
          <a:lstStyle/>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Fairness</a:t>
            </a:r>
            <a:r>
              <a:rPr lang="en-US" altLang="en-US" sz="2800">
                <a:latin typeface="Times New Roman" panose="02020603050405020304" pitchFamily="18" charset="0"/>
                <a:cs typeface="Times New Roman" panose="02020603050405020304" pitchFamily="18" charset="0"/>
              </a:rPr>
              <a:t> – equivalent processes get </a:t>
            </a:r>
            <a:r>
              <a:rPr lang="en-US" altLang="en-US" sz="2800" b="1">
                <a:latin typeface="Times New Roman" panose="02020603050405020304" pitchFamily="18" charset="0"/>
                <a:cs typeface="Times New Roman" panose="02020603050405020304" pitchFamily="18" charset="0"/>
              </a:rPr>
              <a:t>equivalent CPU times</a:t>
            </a:r>
          </a:p>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Policy enforcement</a:t>
            </a:r>
            <a:r>
              <a:rPr lang="en-US" altLang="en-US" sz="2800">
                <a:latin typeface="Times New Roman" panose="02020603050405020304" pitchFamily="18" charset="0"/>
                <a:cs typeface="Times New Roman" panose="02020603050405020304" pitchFamily="18" charset="0"/>
              </a:rPr>
              <a:t> – if the local policy is that safety control processes get to run whenever they want to, even if it means the payroll is 30 sec late, the scheduler has to make sure this policy enforced</a:t>
            </a:r>
          </a:p>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Policy vs. Mechanism</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policies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what is to be done</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mechanism</a:t>
            </a:r>
            <a:r>
              <a:rPr lang="en-US" altLang="en-US" sz="2400">
                <a:latin typeface="Times New Roman" panose="02020603050405020304" pitchFamily="18" charset="0"/>
                <a:cs typeface="Times New Roman" panose="02020603050405020304" pitchFamily="18" charset="0"/>
              </a:rPr>
              <a:t> specifies </a:t>
            </a:r>
            <a:r>
              <a:rPr lang="en-US" altLang="en-US" sz="2400" b="1">
                <a:latin typeface="Times New Roman" panose="02020603050405020304" pitchFamily="18" charset="0"/>
                <a:cs typeface="Times New Roman" panose="02020603050405020304" pitchFamily="18" charset="0"/>
              </a:rPr>
              <a:t>how it is to be done</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mechanism</a:t>
            </a:r>
            <a:r>
              <a:rPr lang="en-US" altLang="en-US" sz="2400">
                <a:latin typeface="Times New Roman" panose="02020603050405020304" pitchFamily="18" charset="0"/>
                <a:cs typeface="Times New Roman" panose="02020603050405020304" pitchFamily="18" charset="0"/>
              </a:rPr>
              <a:t> is a thing that </a:t>
            </a:r>
            <a:r>
              <a:rPr lang="en-US" altLang="en-US" sz="2400" b="1">
                <a:latin typeface="Times New Roman" panose="02020603050405020304" pitchFamily="18" charset="0"/>
                <a:cs typeface="Times New Roman" panose="02020603050405020304" pitchFamily="18" charset="0"/>
              </a:rPr>
              <a:t>implements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policy</a:t>
            </a:r>
          </a:p>
          <a:p>
            <a:pPr lvl="1" algn="just"/>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2" algn="just"/>
            <a:r>
              <a:rPr lang="en-US" altLang="en-US" sz="2000">
                <a:latin typeface="Times New Roman" panose="02020603050405020304" pitchFamily="18" charset="0"/>
                <a:cs typeface="Times New Roman" panose="02020603050405020304" pitchFamily="18" charset="0"/>
              </a:rPr>
              <a:t>The timer construct for ensuring CPU protection (mechanism)</a:t>
            </a:r>
          </a:p>
          <a:p>
            <a:pPr lvl="2" algn="just"/>
            <a:r>
              <a:rPr lang="en-US" altLang="en-US" sz="2000">
                <a:latin typeface="Times New Roman" panose="02020603050405020304" pitchFamily="18" charset="0"/>
                <a:cs typeface="Times New Roman" panose="02020603050405020304" pitchFamily="18" charset="0"/>
              </a:rPr>
              <a:t>The decision of how long the timer is set for a particular user (policy)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5363" name="Rectangle 3"/>
          <p:cNvSpPr>
            <a:spLocks noGrp="1"/>
          </p:cNvSpPr>
          <p:nvPr>
            <p:ph type="body" idx="4294967295"/>
          </p:nvPr>
        </p:nvSpPr>
        <p:spPr>
          <a:xfrm>
            <a:off x="304800" y="1143000"/>
            <a:ext cx="8839200" cy="5715000"/>
          </a:xfrm>
        </p:spPr>
        <p:txBody>
          <a:bodyPr/>
          <a:lstStyle/>
          <a:p>
            <a:pPr algn="just">
              <a:lnSpc>
                <a:spcPct val="90000"/>
              </a:lnSpc>
            </a:pPr>
            <a:r>
              <a:rPr lang="en-US" altLang="en-US" b="1">
                <a:latin typeface="Times New Roman" panose="02020603050405020304" pitchFamily="18" charset="0"/>
                <a:cs typeface="Times New Roman" panose="02020603050405020304" pitchFamily="18" charset="0"/>
              </a:rPr>
              <a:t>Throughput</a:t>
            </a:r>
            <a:r>
              <a:rPr lang="en-US" altLang="en-US">
                <a:latin typeface="Times New Roman" panose="02020603050405020304" pitchFamily="18" charset="0"/>
                <a:cs typeface="Times New Roman" panose="02020603050405020304" pitchFamily="18" charset="0"/>
              </a:rPr>
              <a:t> </a:t>
            </a:r>
          </a:p>
          <a:p>
            <a:pPr lvl="1" algn="just">
              <a:lnSpc>
                <a:spcPct val="90000"/>
              </a:lnSpc>
            </a:pP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number of processes </a:t>
            </a:r>
            <a:r>
              <a:rPr lang="en-US" altLang="en-US">
                <a:latin typeface="Times New Roman" panose="02020603050405020304" pitchFamily="18" charset="0"/>
                <a:cs typeface="Times New Roman" panose="02020603050405020304" pitchFamily="18" charset="0"/>
              </a:rPr>
              <a:t>that </a:t>
            </a:r>
            <a:r>
              <a:rPr lang="en-US" altLang="en-US" b="1">
                <a:latin typeface="Times New Roman" panose="02020603050405020304" pitchFamily="18" charset="0"/>
                <a:cs typeface="Times New Roman" panose="02020603050405020304" pitchFamily="18" charset="0"/>
              </a:rPr>
              <a:t>complete</a:t>
            </a:r>
            <a:r>
              <a:rPr lang="en-US" altLang="en-US">
                <a:latin typeface="Times New Roman" panose="02020603050405020304" pitchFamily="18" charset="0"/>
                <a:cs typeface="Times New Roman" panose="02020603050405020304" pitchFamily="18" charset="0"/>
              </a:rPr>
              <a:t> their </a:t>
            </a:r>
            <a:r>
              <a:rPr lang="en-US" altLang="en-US" b="1">
                <a:latin typeface="Times New Roman" panose="02020603050405020304" pitchFamily="18" charset="0"/>
                <a:cs typeface="Times New Roman" panose="02020603050405020304" pitchFamily="18" charset="0"/>
              </a:rPr>
              <a:t>execution</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per time unit</a:t>
            </a:r>
            <a:r>
              <a:rPr lang="en-US" altLang="en-US">
                <a:latin typeface="Times New Roman" panose="02020603050405020304" pitchFamily="18" charset="0"/>
                <a:cs typeface="Times New Roman" panose="02020603050405020304" pitchFamily="18" charset="0"/>
              </a:rPr>
              <a:t>.</a:t>
            </a:r>
          </a:p>
          <a:p>
            <a:pPr lvl="1" algn="just">
              <a:lnSpc>
                <a:spcPct val="90000"/>
              </a:lnSpc>
            </a:pPr>
            <a:r>
              <a:rPr lang="en-US" altLang="en-US" b="1">
                <a:latin typeface="Times New Roman" panose="02020603050405020304" pitchFamily="18" charset="0"/>
                <a:cs typeface="Times New Roman" panose="02020603050405020304" pitchFamily="18" charset="0"/>
              </a:rPr>
              <a:t>Ex</a:t>
            </a:r>
            <a:r>
              <a:rPr lang="en-US" altLang="en-US">
                <a:latin typeface="Times New Roman" panose="02020603050405020304" pitchFamily="18" charset="0"/>
                <a:cs typeface="Times New Roman" panose="02020603050405020304" pitchFamily="18" charset="0"/>
              </a:rPr>
              <a:t>: In long processes, the rate may be one process per hour. For short processes, it may be 10 processes per second.</a:t>
            </a:r>
          </a:p>
          <a:p>
            <a:pPr algn="just">
              <a:lnSpc>
                <a:spcPct val="90000"/>
              </a:lnSpc>
            </a:pPr>
            <a:r>
              <a:rPr lang="en-US" altLang="en-US" b="1">
                <a:latin typeface="Times New Roman" panose="02020603050405020304" pitchFamily="18" charset="0"/>
                <a:cs typeface="Times New Roman" panose="02020603050405020304" pitchFamily="18" charset="0"/>
              </a:rPr>
              <a:t>Turnaround time</a:t>
            </a:r>
          </a:p>
          <a:p>
            <a:pPr lvl="1" algn="just">
              <a:lnSpc>
                <a:spcPct val="90000"/>
              </a:lnSpc>
            </a:pPr>
            <a:r>
              <a:rPr lang="en-US" altLang="en-US" b="1">
                <a:latin typeface="Times New Roman" panose="02020603050405020304" pitchFamily="18" charset="0"/>
                <a:cs typeface="Times New Roman" panose="02020603050405020304" pitchFamily="18" charset="0"/>
              </a:rPr>
              <a:t>Amount of time </a:t>
            </a:r>
            <a:r>
              <a:rPr lang="en-US" altLang="en-US">
                <a:latin typeface="Times New Roman" panose="02020603050405020304" pitchFamily="18" charset="0"/>
                <a:cs typeface="Times New Roman" panose="02020603050405020304" pitchFamily="18" charset="0"/>
              </a:rPr>
              <a:t>to </a:t>
            </a:r>
            <a:r>
              <a:rPr lang="en-US" altLang="en-US" b="1">
                <a:latin typeface="Times New Roman" panose="02020603050405020304" pitchFamily="18" charset="0"/>
                <a:cs typeface="Times New Roman" panose="02020603050405020304" pitchFamily="18" charset="0"/>
              </a:rPr>
              <a:t>execute</a:t>
            </a:r>
            <a:r>
              <a:rPr lang="en-US" altLang="en-US">
                <a:latin typeface="Times New Roman" panose="02020603050405020304" pitchFamily="18" charset="0"/>
                <a:cs typeface="Times New Roman" panose="02020603050405020304" pitchFamily="18" charset="0"/>
              </a:rPr>
              <a:t> a particular process.</a:t>
            </a:r>
          </a:p>
          <a:p>
            <a:pPr lvl="1" algn="just">
              <a:lnSpc>
                <a:spcPct val="90000"/>
              </a:lnSpc>
            </a:pPr>
            <a:r>
              <a:rPr lang="en-US" altLang="en-US">
                <a:latin typeface="Times New Roman" panose="02020603050405020304" pitchFamily="18" charset="0"/>
                <a:cs typeface="Times New Roman" panose="02020603050405020304" pitchFamily="18" charset="0"/>
              </a:rPr>
              <a:t>Is the </a:t>
            </a:r>
            <a:r>
              <a:rPr lang="en-US" altLang="en-US" b="1">
                <a:latin typeface="Times New Roman" panose="02020603050405020304" pitchFamily="18" charset="0"/>
                <a:cs typeface="Times New Roman" panose="02020603050405020304" pitchFamily="18" charset="0"/>
              </a:rPr>
              <a:t>sum of the periods spent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waiting</a:t>
            </a:r>
            <a:r>
              <a:rPr lang="en-US" altLang="en-US">
                <a:latin typeface="Times New Roman" panose="02020603050405020304" pitchFamily="18" charset="0"/>
                <a:cs typeface="Times New Roman" panose="02020603050405020304" pitchFamily="18" charset="0"/>
              </a:rPr>
              <a:t> in the ready queue, </a:t>
            </a:r>
            <a:r>
              <a:rPr lang="en-US" altLang="en-US" b="1">
                <a:latin typeface="Times New Roman" panose="02020603050405020304" pitchFamily="18" charset="0"/>
                <a:cs typeface="Times New Roman" panose="02020603050405020304" pitchFamily="18" charset="0"/>
              </a:rPr>
              <a:t>executing</a:t>
            </a:r>
            <a:r>
              <a:rPr lang="en-US" altLang="en-US">
                <a:latin typeface="Times New Roman" panose="02020603050405020304" pitchFamily="18" charset="0"/>
                <a:cs typeface="Times New Roman" panose="02020603050405020304" pitchFamily="18" charset="0"/>
              </a:rPr>
              <a:t> on the CPU, </a:t>
            </a:r>
            <a:r>
              <a:rPr lang="en-US" altLang="en-US" b="1">
                <a:latin typeface="Times New Roman" panose="02020603050405020304" pitchFamily="18" charset="0"/>
                <a:cs typeface="Times New Roman" panose="02020603050405020304" pitchFamily="18" charset="0"/>
              </a:rPr>
              <a:t>doing</a:t>
            </a:r>
            <a:r>
              <a:rPr lang="en-US" altLang="en-US">
                <a:latin typeface="Times New Roman" panose="02020603050405020304" pitchFamily="18" charset="0"/>
                <a:cs typeface="Times New Roman" panose="02020603050405020304" pitchFamily="18" charset="0"/>
              </a:rPr>
              <a:t> I/O, etc…</a:t>
            </a:r>
          </a:p>
          <a:p>
            <a:pPr lvl="1" algn="just">
              <a:lnSpc>
                <a:spcPct val="90000"/>
              </a:lnSpc>
            </a:pPr>
            <a:r>
              <a:rPr lang="en-US" altLang="en-US">
                <a:latin typeface="Times New Roman" panose="02020603050405020304" pitchFamily="18" charset="0"/>
                <a:cs typeface="Times New Roman" panose="02020603050405020304" pitchFamily="18" charset="0"/>
              </a:rPr>
              <a:t>Is the </a:t>
            </a:r>
            <a:r>
              <a:rPr lang="en-US" altLang="en-US" b="1">
                <a:latin typeface="Times New Roman" panose="02020603050405020304" pitchFamily="18" charset="0"/>
                <a:cs typeface="Times New Roman" panose="02020603050405020304" pitchFamily="18" charset="0"/>
              </a:rPr>
              <a:t>time</a:t>
            </a:r>
            <a:r>
              <a:rPr lang="en-US" altLang="en-US">
                <a:latin typeface="Times New Roman" panose="02020603050405020304" pitchFamily="18" charset="0"/>
                <a:cs typeface="Times New Roman" panose="02020603050405020304" pitchFamily="18" charset="0"/>
              </a:rPr>
              <a:t> from the process is </a:t>
            </a:r>
            <a:r>
              <a:rPr lang="en-US" altLang="en-US" b="1">
                <a:latin typeface="Times New Roman" panose="02020603050405020304" pitchFamily="18" charset="0"/>
                <a:cs typeface="Times New Roman" panose="02020603050405020304" pitchFamily="18" charset="0"/>
              </a:rPr>
              <a:t>submitted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until</a:t>
            </a:r>
            <a:r>
              <a:rPr lang="en-US" altLang="en-US">
                <a:latin typeface="Times New Roman" panose="02020603050405020304" pitchFamily="18" charset="0"/>
                <a:cs typeface="Times New Roman" panose="02020603050405020304" pitchFamily="18" charset="0"/>
              </a:rPr>
              <a:t> it is </a:t>
            </a:r>
            <a:r>
              <a:rPr lang="en-US" altLang="en-US" b="1">
                <a:latin typeface="Times New Roman" panose="02020603050405020304" pitchFamily="18" charset="0"/>
                <a:cs typeface="Times New Roman" panose="02020603050405020304" pitchFamily="18" charset="0"/>
              </a:rPr>
              <a:t>completed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time of complete – arrival time</a:t>
            </a:r>
            <a:r>
              <a:rPr lang="en-US" altLang="en-US">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6387" name="Rectangle 3"/>
          <p:cNvSpPr>
            <a:spLocks noGrp="1"/>
          </p:cNvSpPr>
          <p:nvPr>
            <p:ph type="body" idx="1"/>
          </p:nvPr>
        </p:nvSpPr>
        <p:spPr>
          <a:xfrm>
            <a:off x="304800" y="1143000"/>
            <a:ext cx="8839200" cy="5715000"/>
          </a:xfrm>
        </p:spPr>
        <p:txBody>
          <a:bodyPr/>
          <a:lstStyle/>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CPU utilization</a:t>
            </a:r>
            <a:r>
              <a:rPr lang="en-US" altLang="en-US" sz="2800">
                <a:latin typeface="Times New Roman" panose="02020603050405020304" pitchFamily="18" charset="0"/>
                <a:cs typeface="Times New Roman" panose="02020603050405020304" pitchFamily="18" charset="0"/>
              </a:rPr>
              <a:t> </a:t>
            </a:r>
          </a:p>
          <a:p>
            <a:pPr lvl="1"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utilization</a:t>
            </a:r>
            <a:r>
              <a:rPr lang="en-US" altLang="en-US" sz="2400">
                <a:latin typeface="Times New Roman" panose="02020603050405020304" pitchFamily="18" charset="0"/>
                <a:cs typeface="Times New Roman" panose="02020603050405020304" pitchFamily="18" charset="0"/>
              </a:rPr>
              <a:t> of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t>
            </a:r>
          </a:p>
          <a:p>
            <a:pPr lvl="1" algn="just">
              <a:lnSpc>
                <a:spcPct val="80000"/>
              </a:lnSpc>
            </a:pPr>
            <a:r>
              <a:rPr lang="en-US" altLang="en-US" sz="2400">
                <a:latin typeface="Times New Roman" panose="02020603050405020304" pitchFamily="18" charset="0"/>
                <a:cs typeface="Times New Roman" panose="02020603050405020304" pitchFamily="18" charset="0"/>
              </a:rPr>
              <a:t>Can range from 0 to 100 percent.</a:t>
            </a:r>
          </a:p>
          <a:p>
            <a:pPr lvl="1" algn="just">
              <a:lnSpc>
                <a:spcPct val="80000"/>
              </a:lnSpc>
            </a:pPr>
            <a:r>
              <a:rPr lang="en-US" altLang="en-US" sz="2400">
                <a:latin typeface="Times New Roman" panose="02020603050405020304" pitchFamily="18" charset="0"/>
                <a:cs typeface="Times New Roman" panose="02020603050405020304" pitchFamily="18" charset="0"/>
              </a:rPr>
              <a:t>It </a:t>
            </a:r>
            <a:r>
              <a:rPr lang="en-US" altLang="en-US" sz="2400" b="1">
                <a:latin typeface="Times New Roman" panose="02020603050405020304" pitchFamily="18" charset="0"/>
                <a:cs typeface="Times New Roman" panose="02020603050405020304" pitchFamily="18" charset="0"/>
              </a:rPr>
              <a:t>should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range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 40 percent </a:t>
            </a:r>
            <a:r>
              <a:rPr lang="en-US" altLang="en-US" sz="2400">
                <a:latin typeface="Times New Roman" panose="02020603050405020304" pitchFamily="18" charset="0"/>
                <a:cs typeface="Times New Roman" panose="02020603050405020304" pitchFamily="18" charset="0"/>
              </a:rPr>
              <a:t>(lightly loaded system) </a:t>
            </a:r>
            <a:r>
              <a:rPr lang="en-US" altLang="en-US" sz="2400" b="1">
                <a:latin typeface="Times New Roman" panose="02020603050405020304" pitchFamily="18" charset="0"/>
                <a:cs typeface="Times New Roman" panose="02020603050405020304" pitchFamily="18" charset="0"/>
              </a:rPr>
              <a:t>to 90 percent</a:t>
            </a:r>
            <a:r>
              <a:rPr lang="en-US" altLang="en-US" sz="2400">
                <a:latin typeface="Times New Roman" panose="02020603050405020304" pitchFamily="18" charset="0"/>
                <a:cs typeface="Times New Roman" panose="02020603050405020304" pitchFamily="18" charset="0"/>
              </a:rPr>
              <a:t> (heavily used system).</a:t>
            </a:r>
          </a:p>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Response time</a:t>
            </a:r>
          </a:p>
          <a:p>
            <a:pPr lvl="1" algn="just">
              <a:lnSpc>
                <a:spcPct val="80000"/>
              </a:lnSpc>
            </a:pPr>
            <a:r>
              <a:rPr lang="en-US" altLang="en-US" sz="2400">
                <a:latin typeface="Times New Roman" panose="02020603050405020304" pitchFamily="18" charset="0"/>
                <a:cs typeface="Times New Roman" panose="02020603050405020304" pitchFamily="18" charset="0"/>
              </a:rPr>
              <a:t>In an interactive system, turnaround time may not be the best criterion.</a:t>
            </a:r>
          </a:p>
          <a:p>
            <a:pPr lvl="1" algn="just">
              <a:lnSpc>
                <a:spcPct val="80000"/>
              </a:lnSpc>
            </a:pPr>
            <a:r>
              <a:rPr lang="en-US" altLang="en-US" sz="2400">
                <a:latin typeface="Times New Roman" panose="02020603050405020304" pitchFamily="18" charset="0"/>
                <a:cs typeface="Times New Roman" panose="02020603050405020304" pitchFamily="18" charset="0"/>
              </a:rPr>
              <a:t>Often, a process can produce some output fairly early and can continue computing new results.</a:t>
            </a:r>
          </a:p>
          <a:p>
            <a:pPr lvl="1" algn="just">
              <a:lnSpc>
                <a:spcPct val="80000"/>
              </a:lnSpc>
            </a:pPr>
            <a:r>
              <a:rPr lang="en-US" altLang="en-US" sz="2400">
                <a:latin typeface="Times New Roman" panose="02020603050405020304" pitchFamily="18" charset="0"/>
                <a:cs typeface="Times New Roman" panose="02020603050405020304" pitchFamily="18" charset="0"/>
              </a:rPr>
              <a:t>This measure is the </a:t>
            </a:r>
            <a:r>
              <a:rPr lang="en-US" altLang="en-US" sz="2400" b="1">
                <a:latin typeface="Times New Roman" panose="02020603050405020304" pitchFamily="18" charset="0"/>
                <a:cs typeface="Times New Roman" panose="02020603050405020304" pitchFamily="18" charset="0"/>
              </a:rPr>
              <a:t>amount of time </a:t>
            </a:r>
            <a:r>
              <a:rPr lang="en-US" altLang="en-US" sz="2400">
                <a:latin typeface="Times New Roman" panose="02020603050405020304" pitchFamily="18" charset="0"/>
                <a:cs typeface="Times New Roman" panose="02020603050405020304" pitchFamily="18" charset="0"/>
              </a:rPr>
              <a:t>it </a:t>
            </a:r>
            <a:r>
              <a:rPr lang="en-US" altLang="en-US" sz="2400" b="1">
                <a:latin typeface="Times New Roman" panose="02020603050405020304" pitchFamily="18" charset="0"/>
                <a:cs typeface="Times New Roman" panose="02020603050405020304" pitchFamily="18" charset="0"/>
              </a:rPr>
              <a:t>takes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request</a:t>
            </a:r>
            <a:r>
              <a:rPr lang="en-US" altLang="en-US" sz="2400">
                <a:latin typeface="Times New Roman" panose="02020603050405020304" pitchFamily="18" charset="0"/>
                <a:cs typeface="Times New Roman" panose="02020603050405020304" pitchFamily="18" charset="0"/>
              </a:rPr>
              <a:t> was </a:t>
            </a:r>
            <a:r>
              <a:rPr lang="en-US" altLang="en-US" sz="2400" b="1">
                <a:latin typeface="Times New Roman" panose="02020603050405020304" pitchFamily="18" charset="0"/>
                <a:cs typeface="Times New Roman" panose="02020603050405020304" pitchFamily="18" charset="0"/>
              </a:rPr>
              <a:t>submitted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until</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first response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produced</a:t>
            </a:r>
            <a:r>
              <a:rPr lang="en-US" altLang="en-US" sz="240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Proportionality</a:t>
            </a:r>
          </a:p>
          <a:p>
            <a:pPr lvl="1" algn="just">
              <a:lnSpc>
                <a:spcPct val="80000"/>
              </a:lnSpc>
            </a:pPr>
            <a:r>
              <a:rPr lang="en-US" altLang="en-US" sz="2400">
                <a:latin typeface="Times New Roman" panose="02020603050405020304" pitchFamily="18" charset="0"/>
                <a:cs typeface="Times New Roman" panose="02020603050405020304" pitchFamily="18" charset="0"/>
              </a:rPr>
              <a:t>When a </a:t>
            </a:r>
            <a:r>
              <a:rPr lang="en-US" altLang="en-US" sz="2400" b="1">
                <a:latin typeface="Times New Roman" panose="02020603050405020304" pitchFamily="18" charset="0"/>
                <a:cs typeface="Times New Roman" panose="02020603050405020304" pitchFamily="18" charset="0"/>
              </a:rPr>
              <a:t>request</a:t>
            </a:r>
            <a:r>
              <a:rPr lang="en-US" altLang="en-US" sz="2400">
                <a:latin typeface="Times New Roman" panose="02020603050405020304" pitchFamily="18" charset="0"/>
                <a:cs typeface="Times New Roman" panose="02020603050405020304" pitchFamily="18" charset="0"/>
              </a:rPr>
              <a:t> that is perceived as </a:t>
            </a:r>
            <a:r>
              <a:rPr lang="en-US" altLang="en-US" sz="2400" b="1">
                <a:latin typeface="Times New Roman" panose="02020603050405020304" pitchFamily="18" charset="0"/>
                <a:cs typeface="Times New Roman" panose="02020603050405020304" pitchFamily="18" charset="0"/>
              </a:rPr>
              <a:t>complex</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takes a long time, </a:t>
            </a:r>
            <a:r>
              <a:rPr lang="en-US" altLang="en-US" sz="2400">
                <a:latin typeface="Times New Roman" panose="02020603050405020304" pitchFamily="18" charset="0"/>
                <a:cs typeface="Times New Roman" panose="02020603050405020304" pitchFamily="18" charset="0"/>
              </a:rPr>
              <a:t>users accept that, but when a request that is perceived as simple takes a long time, users get irritated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Categories of Scheduling Algorithms</a:t>
            </a:r>
          </a:p>
        </p:txBody>
      </p:sp>
      <p:sp>
        <p:nvSpPr>
          <p:cNvPr id="17411" name="Rectangle 3"/>
          <p:cNvSpPr>
            <a:spLocks noGrp="1"/>
          </p:cNvSpPr>
          <p:nvPr>
            <p:ph type="body" idx="1"/>
          </p:nvPr>
        </p:nvSpPr>
        <p:spPr>
          <a:xfrm>
            <a:off x="304800" y="990600"/>
            <a:ext cx="8839200" cy="5867400"/>
          </a:xfrm>
        </p:spPr>
        <p:txBody>
          <a:bodyPr/>
          <a:lstStyle/>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All</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Fairness</a:t>
            </a:r>
            <a:r>
              <a:rPr lang="en-US" altLang="en-US" sz="2400">
                <a:latin typeface="Times New Roman" panose="02020603050405020304" pitchFamily="18" charset="0"/>
                <a:cs typeface="Times New Roman" panose="02020603050405020304" pitchFamily="18" charset="0"/>
              </a:rPr>
              <a:t> – giving each process a fair share of CPU</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Policy enforcement – </a:t>
            </a:r>
            <a:r>
              <a:rPr lang="en-US" altLang="en-US" sz="2400">
                <a:latin typeface="Times New Roman" panose="02020603050405020304" pitchFamily="18" charset="0"/>
                <a:cs typeface="Times New Roman" panose="02020603050405020304" pitchFamily="18" charset="0"/>
              </a:rPr>
              <a:t>seeing that stated policy is carried out</a:t>
            </a:r>
            <a:endParaRPr lang="en-US" altLang="en-US" sz="2400" i="1">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Balance</a:t>
            </a:r>
            <a:r>
              <a:rPr lang="en-US" altLang="en-US" sz="2400">
                <a:latin typeface="Times New Roman" panose="02020603050405020304" pitchFamily="18" charset="0"/>
                <a:cs typeface="Times New Roman" panose="02020603050405020304" pitchFamily="18" charset="0"/>
              </a:rPr>
              <a:t> – keeping all parts of the system busy</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Batch</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Throughput</a:t>
            </a:r>
            <a:r>
              <a:rPr lang="en-US" altLang="en-US" sz="2400">
                <a:latin typeface="Times New Roman" panose="02020603050405020304" pitchFamily="18" charset="0"/>
                <a:cs typeface="Times New Roman" panose="02020603050405020304" pitchFamily="18" charset="0"/>
              </a:rPr>
              <a:t> – maximize jobs per hour</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Turnaround time </a:t>
            </a:r>
            <a:r>
              <a:rPr lang="en-US" altLang="en-US" sz="2400">
                <a:latin typeface="Times New Roman" panose="02020603050405020304" pitchFamily="18" charset="0"/>
                <a:cs typeface="Times New Roman" panose="02020603050405020304" pitchFamily="18" charset="0"/>
              </a:rPr>
              <a:t>– minimize time between submission and termination</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CPU utilization</a:t>
            </a:r>
            <a:r>
              <a:rPr lang="en-US" altLang="en-US" sz="2400">
                <a:latin typeface="Times New Roman" panose="02020603050405020304" pitchFamily="18" charset="0"/>
                <a:cs typeface="Times New Roman" panose="02020603050405020304" pitchFamily="18" charset="0"/>
              </a:rPr>
              <a:t> – keep the CPU busy all the time</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Interactive</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Response time</a:t>
            </a:r>
            <a:r>
              <a:rPr lang="en-US" altLang="en-US" sz="2400">
                <a:latin typeface="Times New Roman" panose="02020603050405020304" pitchFamily="18" charset="0"/>
                <a:cs typeface="Times New Roman" panose="02020603050405020304" pitchFamily="18" charset="0"/>
              </a:rPr>
              <a:t> – respond (react) to request quickly</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Proportionality</a:t>
            </a:r>
            <a:r>
              <a:rPr lang="en-US" altLang="en-US" sz="2400">
                <a:latin typeface="Times New Roman" panose="02020603050405020304" pitchFamily="18" charset="0"/>
                <a:cs typeface="Times New Roman" panose="02020603050405020304" pitchFamily="18" charset="0"/>
              </a:rPr>
              <a:t> – meet, if possible, user’s expectations</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Real-time</a:t>
            </a:r>
            <a:r>
              <a:rPr lang="en-US" altLang="en-US" sz="280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Meeting deadlines</a:t>
            </a:r>
            <a:r>
              <a:rPr lang="en-US" altLang="en-US" sz="2400">
                <a:latin typeface="Times New Roman" panose="02020603050405020304" pitchFamily="18" charset="0"/>
                <a:cs typeface="Times New Roman" panose="02020603050405020304" pitchFamily="18" charset="0"/>
              </a:rPr>
              <a:t> – avoid losing data</a:t>
            </a:r>
          </a:p>
          <a:p>
            <a:pPr lvl="1" algn="just" eaLnBrk="1" hangingPunct="1">
              <a:lnSpc>
                <a:spcPct val="80000"/>
              </a:lnSpc>
            </a:pPr>
            <a:r>
              <a:rPr lang="en-US" altLang="en-US" sz="2400" i="1">
                <a:latin typeface="Times New Roman" panose="02020603050405020304" pitchFamily="18" charset="0"/>
                <a:cs typeface="Times New Roman" panose="02020603050405020304" pitchFamily="18" charset="0"/>
              </a:rPr>
              <a:t>Predictability</a:t>
            </a:r>
            <a:r>
              <a:rPr lang="en-US" altLang="en-US" sz="2400">
                <a:latin typeface="Times New Roman" panose="02020603050405020304" pitchFamily="18" charset="0"/>
                <a:cs typeface="Times New Roman" panose="02020603050405020304" pitchFamily="18" charset="0"/>
              </a:rPr>
              <a:t> – avoid quality degradation in multimedia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295400" y="152400"/>
            <a:ext cx="7467600" cy="914400"/>
          </a:xfrm>
        </p:spPr>
        <p:txBody>
          <a:bodyPr/>
          <a:lstStyle/>
          <a:p>
            <a:r>
              <a:rPr lang="en-US" altLang="en-US" sz="4000" b="1">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8435" name="Rectangle 3"/>
          <p:cNvSpPr>
            <a:spLocks noGrp="1"/>
          </p:cNvSpPr>
          <p:nvPr>
            <p:ph type="body" idx="1"/>
          </p:nvPr>
        </p:nvSpPr>
        <p:spPr>
          <a:xfrm>
            <a:off x="304800" y="1524000"/>
            <a:ext cx="8839200" cy="4267200"/>
          </a:xfrm>
        </p:spPr>
        <p:txBody>
          <a:bodyPr/>
          <a:lstStyle/>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simplest CPU scheduling algorithm!</a:t>
            </a:r>
          </a:p>
          <a:p>
            <a:pPr algn="just" eaLnBrk="1" hangingPunct="1">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Is </a:t>
            </a:r>
            <a:r>
              <a:rPr lang="en-US" altLang="en-US" sz="2800" b="1" dirty="0">
                <a:latin typeface="Times New Roman" panose="02020603050405020304" pitchFamily="18" charset="0"/>
                <a:cs typeface="Times New Roman" panose="02020603050405020304" pitchFamily="18" charset="0"/>
              </a:rPr>
              <a:t>non-preemptive (</a:t>
            </a:r>
            <a:r>
              <a:rPr lang="en-US" altLang="en-US" sz="2000" i="1" dirty="0">
                <a:highlight>
                  <a:srgbClr val="FFFF00"/>
                </a:highlight>
                <a:latin typeface="Times New Roman" panose="02020603050405020304" pitchFamily="18" charset="0"/>
                <a:cs typeface="Times New Roman" panose="02020603050405020304" pitchFamily="18" charset="0"/>
              </a:rPr>
              <a:t>preemptive – </a:t>
            </a:r>
            <a:r>
              <a:rPr lang="en-US" altLang="en-US" sz="2000" i="1" dirty="0" err="1">
                <a:highlight>
                  <a:srgbClr val="FFFF00"/>
                </a:highlight>
                <a:latin typeface="Times New Roman" panose="02020603050405020304" pitchFamily="18" charset="0"/>
                <a:cs typeface="Times New Roman" panose="02020603050405020304" pitchFamily="18" charset="0"/>
              </a:rPr>
              <a:t>ngắt</a:t>
            </a:r>
            <a:r>
              <a:rPr lang="en-US" altLang="en-US" sz="2000" i="1" dirty="0">
                <a:highlight>
                  <a:srgbClr val="FFFF00"/>
                </a:highlight>
                <a:latin typeface="Times New Roman" panose="02020603050405020304" pitchFamily="18" charset="0"/>
                <a:cs typeface="Times New Roman" panose="02020603050405020304" pitchFamily="18" charset="0"/>
              </a:rPr>
              <a:t> </a:t>
            </a:r>
            <a:r>
              <a:rPr lang="en-US" altLang="en-US" sz="2000" i="1" dirty="0" err="1">
                <a:highlight>
                  <a:srgbClr val="FFFF00"/>
                </a:highlight>
                <a:latin typeface="Times New Roman" panose="02020603050405020304" pitchFamily="18" charset="0"/>
                <a:cs typeface="Times New Roman" panose="02020603050405020304" pitchFamily="18" charset="0"/>
              </a:rPr>
              <a:t>ngang</a:t>
            </a:r>
            <a:r>
              <a:rPr lang="en-US" altLang="en-US" sz="2000" i="1" dirty="0">
                <a:highlight>
                  <a:srgbClr val="FFFF00"/>
                </a:highlight>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process that </a:t>
            </a:r>
            <a:r>
              <a:rPr lang="en-US" altLang="en-US" sz="2800" b="1" dirty="0">
                <a:latin typeface="Times New Roman" panose="02020603050405020304" pitchFamily="18" charset="0"/>
                <a:cs typeface="Times New Roman" panose="02020603050405020304" pitchFamily="18" charset="0"/>
              </a:rPr>
              <a:t>entered</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ready state first</a:t>
            </a:r>
            <a:r>
              <a:rPr lang="en-US" altLang="en-US" sz="2800" dirty="0">
                <a:latin typeface="Times New Roman" panose="02020603050405020304" pitchFamily="18" charset="0"/>
                <a:cs typeface="Times New Roman" panose="02020603050405020304" pitchFamily="18" charset="0"/>
              </a:rPr>
              <a:t>, will </a:t>
            </a:r>
            <a:r>
              <a:rPr lang="en-US" altLang="en-US" sz="2800" b="1" dirty="0">
                <a:latin typeface="Times New Roman" panose="02020603050405020304" pitchFamily="18" charset="0"/>
                <a:cs typeface="Times New Roman" panose="02020603050405020304" pitchFamily="18" charset="0"/>
              </a:rPr>
              <a:t>get</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CPU first </a:t>
            </a:r>
            <a:r>
              <a:rPr lang="en-US" altLang="en-US" sz="2800" dirty="0">
                <a:latin typeface="Times New Roman" panose="02020603050405020304" pitchFamily="18" charset="0"/>
                <a:cs typeface="Times New Roman" panose="02020603050405020304" pitchFamily="18" charset="0"/>
              </a:rPr>
              <a:t>and will </a:t>
            </a:r>
            <a:r>
              <a:rPr lang="en-US" altLang="en-US" sz="2800" b="1" dirty="0">
                <a:latin typeface="Times New Roman" panose="02020603050405020304" pitchFamily="18" charset="0"/>
                <a:cs typeface="Times New Roman" panose="02020603050405020304" pitchFamily="18" charset="0"/>
              </a:rPr>
              <a:t>hold</a:t>
            </a:r>
            <a:r>
              <a:rPr lang="en-US" altLang="en-US" sz="2800" dirty="0">
                <a:latin typeface="Times New Roman" panose="02020603050405020304" pitchFamily="18" charset="0"/>
                <a:cs typeface="Times New Roman" panose="02020603050405020304" pitchFamily="18" charset="0"/>
              </a:rPr>
              <a:t> it </a:t>
            </a:r>
            <a:r>
              <a:rPr lang="en-US" altLang="en-US" sz="2800" b="1" dirty="0">
                <a:latin typeface="Times New Roman" panose="02020603050405020304" pitchFamily="18" charset="0"/>
                <a:cs typeface="Times New Roman" panose="02020603050405020304" pitchFamily="18" charset="0"/>
              </a:rPr>
              <a:t>until</a:t>
            </a:r>
            <a:r>
              <a:rPr lang="en-US" altLang="en-US" sz="2800" dirty="0">
                <a:latin typeface="Times New Roman" panose="02020603050405020304" pitchFamily="18" charset="0"/>
                <a:cs typeface="Times New Roman" panose="02020603050405020304" pitchFamily="18" charset="0"/>
              </a:rPr>
              <a:t> it is </a:t>
            </a:r>
            <a:r>
              <a:rPr lang="en-US" altLang="en-US" sz="2800" b="1" dirty="0">
                <a:latin typeface="Times New Roman" panose="02020603050405020304" pitchFamily="18" charset="0"/>
                <a:cs typeface="Times New Roman" panose="02020603050405020304" pitchFamily="18" charset="0"/>
              </a:rPr>
              <a:t>blocked</a:t>
            </a:r>
            <a:r>
              <a:rPr lang="en-US" altLang="en-US" sz="2800" dirty="0">
                <a:latin typeface="Times New Roman" panose="02020603050405020304" pitchFamily="18" charset="0"/>
                <a:cs typeface="Times New Roman" panose="02020603050405020304" pitchFamily="18" charset="0"/>
              </a:rPr>
              <a:t> (or </a:t>
            </a:r>
            <a:r>
              <a:rPr lang="en-US" altLang="en-US" sz="2800" b="1" dirty="0">
                <a:latin typeface="Times New Roman" panose="02020603050405020304" pitchFamily="18" charset="0"/>
                <a:cs typeface="Times New Roman" panose="02020603050405020304" pitchFamily="18" charset="0"/>
              </a:rPr>
              <a:t>finished</a:t>
            </a:r>
            <a:r>
              <a:rPr lang="en-US" altLang="en-US" sz="2800" dirty="0">
                <a:latin typeface="Times New Roman" panose="02020603050405020304" pitchFamily="18" charset="0"/>
                <a:cs typeface="Times New Roman" panose="02020603050405020304" pitchFamily="18" charset="0"/>
              </a:rPr>
              <a:t>)</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Simple to understand and implement</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requires a </a:t>
            </a:r>
            <a:r>
              <a:rPr lang="en-US" altLang="en-US" sz="2800" b="1" dirty="0">
                <a:latin typeface="Times New Roman" panose="02020603050405020304" pitchFamily="18" charset="0"/>
                <a:cs typeface="Times New Roman" panose="02020603050405020304" pitchFamily="18" charset="0"/>
              </a:rPr>
              <a:t>single queue </a:t>
            </a:r>
            <a:r>
              <a:rPr lang="en-US" altLang="en-US" sz="2800" dirty="0">
                <a:latin typeface="Times New Roman" panose="02020603050405020304" pitchFamily="18" charset="0"/>
                <a:cs typeface="Times New Roman" panose="02020603050405020304" pitchFamily="18" charset="0"/>
              </a:rPr>
              <a:t>of ready processes: </a:t>
            </a:r>
          </a:p>
          <a:p>
            <a:pPr lvl="1" algn="just">
              <a:lnSpc>
                <a:spcPct val="90000"/>
              </a:lnSpc>
            </a:pPr>
            <a:r>
              <a:rPr lang="en-US" altLang="en-US" sz="2400" dirty="0">
                <a:latin typeface="Times New Roman" panose="02020603050405020304" pitchFamily="18" charset="0"/>
                <a:cs typeface="Times New Roman" panose="02020603050405020304" pitchFamily="18" charset="0"/>
              </a:rPr>
              <a:t>If a process </a:t>
            </a:r>
            <a:r>
              <a:rPr lang="en-US" altLang="en-US" sz="2400" b="1" dirty="0">
                <a:latin typeface="Times New Roman" panose="02020603050405020304" pitchFamily="18" charset="0"/>
                <a:cs typeface="Times New Roman" panose="02020603050405020304" pitchFamily="18" charset="0"/>
              </a:rPr>
              <a:t>enters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ready state</a:t>
            </a:r>
            <a:r>
              <a:rPr lang="en-US" altLang="en-US" sz="2400" dirty="0">
                <a:latin typeface="Times New Roman" panose="02020603050405020304" pitchFamily="18" charset="0"/>
                <a:cs typeface="Times New Roman" panose="02020603050405020304" pitchFamily="18" charset="0"/>
              </a:rPr>
              <a:t>, it is </a:t>
            </a:r>
            <a:r>
              <a:rPr lang="en-US" altLang="en-US" sz="2400" b="1" dirty="0">
                <a:latin typeface="Times New Roman" panose="02020603050405020304" pitchFamily="18" charset="0"/>
                <a:cs typeface="Times New Roman" panose="02020603050405020304" pitchFamily="18" charset="0"/>
              </a:rPr>
              <a:t>linked</a:t>
            </a:r>
            <a:r>
              <a:rPr lang="en-US" altLang="en-US" sz="2400" dirty="0">
                <a:latin typeface="Times New Roman" panose="02020603050405020304" pitchFamily="18" charset="0"/>
                <a:cs typeface="Times New Roman" panose="02020603050405020304" pitchFamily="18" charset="0"/>
              </a:rPr>
              <a:t> onto the </a:t>
            </a:r>
            <a:r>
              <a:rPr lang="en-US" altLang="en-US" sz="2400" b="1" dirty="0">
                <a:latin typeface="Times New Roman" panose="02020603050405020304" pitchFamily="18" charset="0"/>
                <a:cs typeface="Times New Roman" panose="02020603050405020304" pitchFamily="18" charset="0"/>
              </a:rPr>
              <a:t>tail of the ready queue.</a:t>
            </a:r>
          </a:p>
          <a:p>
            <a:pPr lvl="1" algn="just">
              <a:lnSpc>
                <a:spcPct val="90000"/>
              </a:lnSpc>
            </a:pPr>
            <a:r>
              <a:rPr lang="en-US" altLang="en-US" sz="2400" dirty="0">
                <a:latin typeface="Times New Roman" panose="02020603050405020304" pitchFamily="18" charset="0"/>
                <a:cs typeface="Times New Roman" panose="02020603050405020304" pitchFamily="18" charset="0"/>
              </a:rPr>
              <a:t>If the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free</a:t>
            </a:r>
            <a:r>
              <a:rPr lang="en-US" altLang="en-US" sz="2400" dirty="0">
                <a:latin typeface="Times New Roman" panose="02020603050405020304" pitchFamily="18" charset="0"/>
                <a:cs typeface="Times New Roman" panose="02020603050405020304" pitchFamily="18" charset="0"/>
              </a:rPr>
              <a:t>, it </a:t>
            </a:r>
            <a:r>
              <a:rPr lang="en-US" altLang="en-US" sz="2400" b="1" dirty="0">
                <a:latin typeface="Times New Roman" panose="02020603050405020304" pitchFamily="18" charset="0"/>
                <a:cs typeface="Times New Roman" panose="02020603050405020304" pitchFamily="18" charset="0"/>
              </a:rPr>
              <a:t>takes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the head</a:t>
            </a:r>
            <a:r>
              <a:rPr lang="en-US" alt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185716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95654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3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53463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4820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945856"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4812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7955756" y="2243138"/>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7813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6387" name="Rectangle 3"/>
          <p:cNvSpPr>
            <a:spLocks noGrp="1"/>
          </p:cNvSpPr>
          <p:nvPr>
            <p:ph type="body" idx="1"/>
          </p:nvPr>
        </p:nvSpPr>
        <p:spPr>
          <a:xfrm>
            <a:off x="304800" y="3352800"/>
            <a:ext cx="8839200" cy="2438400"/>
          </a:xfrm>
        </p:spPr>
        <p:txBody>
          <a:bodyPr/>
          <a:lstStyle/>
          <a:p>
            <a:pPr algn="just">
              <a:lnSpc>
                <a:spcPct val="9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Waiting time of each process: </a:t>
            </a:r>
            <a:r>
              <a:rPr lang="en-US" altLang="en-US" sz="2400" b="1" dirty="0">
                <a:latin typeface="Times New Roman" panose="02020603050405020304" pitchFamily="18" charset="0"/>
                <a:cs typeface="Times New Roman" panose="02020603050405020304" pitchFamily="18" charset="0"/>
              </a:rPr>
              <a:t>started process time – arrival time</a:t>
            </a:r>
            <a:r>
              <a:rPr lang="en-US" altLang="en-US" sz="2400" dirty="0">
                <a:latin typeface="Times New Roman" panose="02020603050405020304" pitchFamily="18" charset="0"/>
                <a:cs typeface="Times New Roman" panose="02020603050405020304" pitchFamily="18" charset="0"/>
              </a:rPr>
              <a:t> </a:t>
            </a:r>
          </a:p>
          <a:p>
            <a:pPr algn="just">
              <a:lnSpc>
                <a:spcPct val="9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 </a:t>
            </a:r>
          </a:p>
          <a:p>
            <a:pPr lvl="1" algn="just">
              <a:lnSpc>
                <a:spcPct val="9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in order (P1:24), (P2:3), (P3:3)</a:t>
            </a:r>
          </a:p>
          <a:p>
            <a:pPr lvl="1" algn="just">
              <a:lnSpc>
                <a:spcPct val="90000"/>
              </a:lnSpc>
            </a:pPr>
            <a:r>
              <a:rPr lang="en-US" altLang="en-US" sz="2000" dirty="0">
                <a:latin typeface="Times New Roman" panose="02020603050405020304" pitchFamily="18" charset="0"/>
                <a:cs typeface="Times New Roman" panose="02020603050405020304" pitchFamily="18" charset="0"/>
              </a:rPr>
              <a:t>Waiting time for P1 = 0; P2 = 24; P3 = 27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waiting time:  (0 + 24 + 27)/3 = 17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Turnaround time: (24 + 27 + 30)/3 = 27</a:t>
            </a:r>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5467350"/>
            <a:ext cx="525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cxnSpLocks/>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638800"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7974806" y="2209800"/>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ircle(in)">
                                      <p:cBhvr>
                                        <p:cTn id="7" dur="20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387">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18" y="976460"/>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4" name="Group 7"/>
          <p:cNvGrpSpPr>
            <a:grpSpLocks/>
          </p:cNvGrpSpPr>
          <p:nvPr/>
        </p:nvGrpSpPr>
        <p:grpSpPr bwMode="auto">
          <a:xfrm>
            <a:off x="1524000" y="3857625"/>
            <a:ext cx="6403975" cy="692150"/>
            <a:chOff x="903" y="960"/>
            <a:chExt cx="4034" cy="436"/>
          </a:xfrm>
        </p:grpSpPr>
        <p:sp>
          <p:nvSpPr>
            <p:cNvPr id="20516" name="Line 8"/>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9"/>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10"/>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11"/>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12"/>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13"/>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14"/>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15"/>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16"/>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17"/>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18"/>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19"/>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20"/>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21"/>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0" name="Line 22"/>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1" name="Line 23"/>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2" name="Line 24"/>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3" name="Line 25"/>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4" name="Line 26"/>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5" name="Line 27"/>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6" name="Line 28"/>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7" name="Line 29"/>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8" name="Rectangle 30"/>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0539" name="Rectangle 31"/>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0540" name="Rectangle 32"/>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0541" name="Rectangle 33"/>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0542" name="Rectangle 34"/>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60"/>
          <p:cNvGrpSpPr>
            <a:grpSpLocks/>
          </p:cNvGrpSpPr>
          <p:nvPr/>
        </p:nvGrpSpPr>
        <p:grpSpPr bwMode="auto">
          <a:xfrm>
            <a:off x="1690688" y="4772025"/>
            <a:ext cx="914400" cy="304800"/>
            <a:chOff x="1065" y="3006"/>
            <a:chExt cx="576" cy="192"/>
          </a:xfrm>
        </p:grpSpPr>
        <p:sp>
          <p:nvSpPr>
            <p:cNvPr id="20512" name="Line 35"/>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36"/>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4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5" name="Line 4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61"/>
          <p:cNvGrpSpPr>
            <a:grpSpLocks/>
          </p:cNvGrpSpPr>
          <p:nvPr/>
        </p:nvGrpSpPr>
        <p:grpSpPr bwMode="auto">
          <a:xfrm>
            <a:off x="2605088" y="5076825"/>
            <a:ext cx="1828800" cy="304800"/>
            <a:chOff x="1641" y="3198"/>
            <a:chExt cx="1152" cy="192"/>
          </a:xfrm>
        </p:grpSpPr>
        <p:sp>
          <p:nvSpPr>
            <p:cNvPr id="20508" name="Line 37"/>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8"/>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47"/>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48"/>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62"/>
          <p:cNvGrpSpPr>
            <a:grpSpLocks/>
          </p:cNvGrpSpPr>
          <p:nvPr/>
        </p:nvGrpSpPr>
        <p:grpSpPr bwMode="auto">
          <a:xfrm>
            <a:off x="4433888" y="5381625"/>
            <a:ext cx="1295400" cy="304800"/>
            <a:chOff x="2793" y="3390"/>
            <a:chExt cx="816" cy="192"/>
          </a:xfrm>
        </p:grpSpPr>
        <p:sp>
          <p:nvSpPr>
            <p:cNvPr id="20504" name="Line 39"/>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40"/>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49"/>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50"/>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63"/>
          <p:cNvGrpSpPr>
            <a:grpSpLocks/>
          </p:cNvGrpSpPr>
          <p:nvPr/>
        </p:nvGrpSpPr>
        <p:grpSpPr bwMode="auto">
          <a:xfrm>
            <a:off x="5729288" y="5686425"/>
            <a:ext cx="1447800" cy="304800"/>
            <a:chOff x="3609" y="3582"/>
            <a:chExt cx="912" cy="192"/>
          </a:xfrm>
        </p:grpSpPr>
        <p:sp>
          <p:nvSpPr>
            <p:cNvPr id="20500" name="Line 41"/>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42"/>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51"/>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52"/>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64"/>
          <p:cNvGrpSpPr>
            <a:grpSpLocks/>
          </p:cNvGrpSpPr>
          <p:nvPr/>
        </p:nvGrpSpPr>
        <p:grpSpPr bwMode="auto">
          <a:xfrm>
            <a:off x="7177088" y="5991225"/>
            <a:ext cx="609600" cy="304800"/>
            <a:chOff x="4521" y="3774"/>
            <a:chExt cx="384" cy="192"/>
          </a:xfrm>
        </p:grpSpPr>
        <p:sp>
          <p:nvSpPr>
            <p:cNvPr id="20496" name="Line 4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4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53"/>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54"/>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4791" name="Rectangle 55"/>
          <p:cNvSpPr>
            <a:spLocks noChangeArrowheads="1"/>
          </p:cNvSpPr>
          <p:nvPr/>
        </p:nvSpPr>
        <p:spPr bwMode="auto">
          <a:xfrm>
            <a:off x="1219200" y="4772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4792" name="Rectangle 56"/>
          <p:cNvSpPr>
            <a:spLocks noChangeArrowheads="1"/>
          </p:cNvSpPr>
          <p:nvPr/>
        </p:nvSpPr>
        <p:spPr bwMode="auto">
          <a:xfrm>
            <a:off x="1219200" y="51530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4793" name="Rectangle 57"/>
          <p:cNvSpPr>
            <a:spLocks noChangeArrowheads="1"/>
          </p:cNvSpPr>
          <p:nvPr/>
        </p:nvSpPr>
        <p:spPr bwMode="auto">
          <a:xfrm>
            <a:off x="1219200" y="54578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4794" name="Rectangle 58"/>
          <p:cNvSpPr>
            <a:spLocks noChangeArrowheads="1"/>
          </p:cNvSpPr>
          <p:nvPr/>
        </p:nvSpPr>
        <p:spPr bwMode="auto">
          <a:xfrm>
            <a:off x="1219200" y="57626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4795" name="Rectangle 59"/>
          <p:cNvSpPr>
            <a:spLocks noChangeArrowheads="1"/>
          </p:cNvSpPr>
          <p:nvPr/>
        </p:nvSpPr>
        <p:spPr bwMode="auto">
          <a:xfrm>
            <a:off x="1219200" y="6067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18497" name="Text Box 6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4.6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4791"/>
                                        </p:tgtEl>
                                        <p:attrNameLst>
                                          <p:attrName>style.visibility</p:attrName>
                                        </p:attrNameLst>
                                      </p:cBhvr>
                                      <p:to>
                                        <p:strVal val="visible"/>
                                      </p:to>
                                    </p:set>
                                    <p:animEffect transition="in" filter="box(in)">
                                      <p:cBhvr>
                                        <p:cTn id="7" dur="500"/>
                                        <p:tgtEl>
                                          <p:spTgt spid="244791"/>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4792"/>
                                        </p:tgtEl>
                                        <p:attrNameLst>
                                          <p:attrName>style.visibility</p:attrName>
                                        </p:attrNameLst>
                                      </p:cBhvr>
                                      <p:to>
                                        <p:strVal val="visible"/>
                                      </p:to>
                                    </p:set>
                                    <p:animEffect transition="in" filter="box(in)">
                                      <p:cBhvr>
                                        <p:cTn id="15" dur="500"/>
                                        <p:tgtEl>
                                          <p:spTgt spid="244792"/>
                                        </p:tgtEl>
                                      </p:cBhvr>
                                    </p:animEffect>
                                  </p:childTnLst>
                                </p:cTn>
                              </p:par>
                              <p:par>
                                <p:cTn id="16" presetID="4"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4793"/>
                                        </p:tgtEl>
                                        <p:attrNameLst>
                                          <p:attrName>style.visibility</p:attrName>
                                        </p:attrNameLst>
                                      </p:cBhvr>
                                      <p:to>
                                        <p:strVal val="visible"/>
                                      </p:to>
                                    </p:set>
                                    <p:animEffect transition="in" filter="box(in)">
                                      <p:cBhvr>
                                        <p:cTn id="26" dur="500"/>
                                        <p:tgtEl>
                                          <p:spTgt spid="2447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4794"/>
                                        </p:tgtEl>
                                        <p:attrNameLst>
                                          <p:attrName>style.visibility</p:attrName>
                                        </p:attrNameLst>
                                      </p:cBhvr>
                                      <p:to>
                                        <p:strVal val="visible"/>
                                      </p:to>
                                    </p:set>
                                    <p:animEffect transition="in" filter="blinds(horizontal)">
                                      <p:cBhvr>
                                        <p:cTn id="34" dur="500"/>
                                        <p:tgtEl>
                                          <p:spTgt spid="2447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44795"/>
                                        </p:tgtEl>
                                        <p:attrNameLst>
                                          <p:attrName>style.visibility</p:attrName>
                                        </p:attrNameLst>
                                      </p:cBhvr>
                                      <p:to>
                                        <p:strVal val="visible"/>
                                      </p:to>
                                    </p:set>
                                    <p:animEffect transition="in" filter="checkerboard(across)">
                                      <p:cBhvr>
                                        <p:cTn id="42" dur="500"/>
                                        <p:tgtEl>
                                          <p:spTgt spid="244795"/>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18497"/>
                                        </p:tgtEl>
                                        <p:attrNameLst>
                                          <p:attrName>style.visibility</p:attrName>
                                        </p:attrNameLst>
                                      </p:cBhvr>
                                      <p:to>
                                        <p:strVal val="visible"/>
                                      </p:to>
                                    </p:set>
                                    <p:animEffect transition="in" filter="box(in)">
                                      <p:cBhvr>
                                        <p:cTn id="46" dur="500"/>
                                        <p:tgtEl>
                                          <p:spTgt spid="1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91" grpId="0"/>
      <p:bldP spid="244792" grpId="0"/>
      <p:bldP spid="244793" grpId="0"/>
      <p:bldP spid="244794" grpId="0"/>
      <p:bldP spid="244795" grpId="0"/>
      <p:bldP spid="184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7411" name="Rectangle 3"/>
          <p:cNvSpPr>
            <a:spLocks noGrp="1"/>
          </p:cNvSpPr>
          <p:nvPr>
            <p:ph type="body" idx="1"/>
          </p:nvPr>
        </p:nvSpPr>
        <p:spPr>
          <a:xfrm>
            <a:off x="228600" y="914400"/>
            <a:ext cx="8915400" cy="5334000"/>
          </a:xfrm>
        </p:spPr>
        <p:txBody>
          <a:bodyPr/>
          <a:lstStyle/>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Consider FCFS scheduling in a dynamic situation where we have one CPU-bound process and many I/O-bound process.</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CPU-bound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will </a:t>
            </a:r>
            <a:r>
              <a:rPr lang="en-US" altLang="en-US" sz="2000" b="1" dirty="0">
                <a:latin typeface="Times New Roman" panose="02020603050405020304" pitchFamily="18" charset="0"/>
                <a:cs typeface="Times New Roman" panose="02020603050405020304" pitchFamily="18" charset="0"/>
              </a:rPr>
              <a:t>get</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hold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All the </a:t>
            </a:r>
            <a:r>
              <a:rPr lang="en-US" altLang="en-US" sz="2000" b="1" dirty="0">
                <a:latin typeface="Times New Roman" panose="02020603050405020304" pitchFamily="18" charset="0"/>
                <a:cs typeface="Times New Roman" panose="02020603050405020304" pitchFamily="18" charset="0"/>
              </a:rPr>
              <a:t>other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processes</a:t>
            </a:r>
            <a:r>
              <a:rPr lang="en-US" altLang="en-US" sz="2000" dirty="0">
                <a:latin typeface="Times New Roman" panose="02020603050405020304" pitchFamily="18" charset="0"/>
                <a:cs typeface="Times New Roman" panose="02020603050405020304" pitchFamily="18" charset="0"/>
              </a:rPr>
              <a:t> will </a:t>
            </a:r>
            <a:r>
              <a:rPr lang="en-US" altLang="en-US" sz="2000" b="1" dirty="0">
                <a:latin typeface="Times New Roman" panose="02020603050405020304" pitchFamily="18" charset="0"/>
                <a:cs typeface="Times New Roman" panose="02020603050405020304" pitchFamily="18" charset="0"/>
              </a:rPr>
              <a:t>finish</a:t>
            </a:r>
            <a:r>
              <a:rPr lang="en-US" altLang="en-US" sz="2000" dirty="0">
                <a:latin typeface="Times New Roman" panose="02020603050405020304" pitchFamily="18" charset="0"/>
                <a:cs typeface="Times New Roman" panose="02020603050405020304" pitchFamily="18" charset="0"/>
              </a:rPr>
              <a:t> their </a:t>
            </a:r>
            <a:r>
              <a:rPr lang="en-US" altLang="en-US" sz="2000" b="1" dirty="0">
                <a:latin typeface="Times New Roman" panose="02020603050405020304" pitchFamily="18" charset="0"/>
                <a:cs typeface="Times New Roman" panose="02020603050405020304" pitchFamily="18" charset="0"/>
              </a:rPr>
              <a:t>I/O</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will</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into</a:t>
            </a:r>
            <a:r>
              <a:rPr lang="en-US" altLang="en-US" sz="2000" dirty="0">
                <a:latin typeface="Times New Roman" panose="02020603050405020304" pitchFamily="18" charset="0"/>
                <a:cs typeface="Times New Roman" panose="02020603050405020304" pitchFamily="18" charset="0"/>
              </a:rPr>
              <a:t> the ready </a:t>
            </a:r>
            <a:r>
              <a:rPr lang="en-US" altLang="en-US" sz="2000" b="1" dirty="0">
                <a:latin typeface="Times New Roman" panose="02020603050405020304" pitchFamily="18" charset="0"/>
                <a:cs typeface="Times New Roman" panose="02020603050405020304" pitchFamily="18" charset="0"/>
              </a:rPr>
              <a:t>queue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waiting</a:t>
            </a:r>
            <a:r>
              <a:rPr lang="en-US" altLang="en-US" sz="2000" dirty="0">
                <a:latin typeface="Times New Roman" panose="02020603050405020304" pitchFamily="18" charset="0"/>
                <a:cs typeface="Times New Roman" panose="02020603050405020304" pitchFamily="18" charset="0"/>
              </a:rPr>
              <a:t> for the CPU.</a:t>
            </a:r>
          </a:p>
          <a:p>
            <a:pPr lvl="1" algn="just">
              <a:lnSpc>
                <a:spcPct val="80000"/>
              </a:lnSpc>
            </a:pPr>
            <a:r>
              <a:rPr lang="en-US" altLang="en-US" sz="2000" dirty="0">
                <a:latin typeface="Times New Roman" panose="02020603050405020304" pitchFamily="18" charset="0"/>
                <a:cs typeface="Times New Roman" panose="02020603050405020304" pitchFamily="18" charset="0"/>
              </a:rPr>
              <a:t>Eventually, the CPU bound process moves to an I/O devices.</a:t>
            </a:r>
          </a:p>
          <a:p>
            <a:pPr lvl="1" algn="just">
              <a:lnSpc>
                <a:spcPct val="80000"/>
              </a:lnSpc>
            </a:pPr>
            <a:r>
              <a:rPr lang="en-US" altLang="en-US" sz="2000" dirty="0">
                <a:latin typeface="Times New Roman" panose="02020603050405020304" pitchFamily="18" charset="0"/>
                <a:cs typeface="Times New Roman" panose="02020603050405020304" pitchFamily="18" charset="0"/>
              </a:rPr>
              <a:t>All the I/O-bound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execute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quickly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back</a:t>
            </a:r>
            <a:r>
              <a:rPr lang="en-US" altLang="en-US" sz="2000" dirty="0">
                <a:latin typeface="Times New Roman" panose="02020603050405020304" pitchFamily="18" charset="0"/>
                <a:cs typeface="Times New Roman" panose="02020603050405020304" pitchFamily="18" charset="0"/>
              </a:rPr>
              <a:t> to the I/O queues.</a:t>
            </a:r>
          </a:p>
          <a:p>
            <a:pPr lvl="1" algn="just">
              <a:lnSpc>
                <a:spcPct val="80000"/>
              </a:lnSpc>
            </a:pPr>
            <a:r>
              <a:rPr lang="en-US" altLang="en-US" sz="2000" dirty="0">
                <a:latin typeface="Times New Roman" panose="02020603050405020304" pitchFamily="18" charset="0"/>
                <a:cs typeface="Times New Roman" panose="02020603050405020304" pitchFamily="18" charset="0"/>
              </a:rPr>
              <a:t>Again, the CPU-bound process will then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back</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hold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all</a:t>
            </a:r>
            <a:r>
              <a:rPr lang="en-US" altLang="en-US" sz="2000" dirty="0">
                <a:latin typeface="Times New Roman" panose="02020603050405020304" pitchFamily="18" charset="0"/>
                <a:cs typeface="Times New Roman" panose="02020603050405020304" pitchFamily="18" charset="0"/>
              </a:rPr>
              <a:t> the I/O processes have to </a:t>
            </a:r>
            <a:r>
              <a:rPr lang="en-US" altLang="en-US" sz="2000" b="1" dirty="0">
                <a:latin typeface="Times New Roman" panose="02020603050405020304" pitchFamily="18" charset="0"/>
                <a:cs typeface="Times New Roman" panose="02020603050405020304" pitchFamily="18" charset="0"/>
              </a:rPr>
              <a:t>wait</a:t>
            </a:r>
            <a:r>
              <a:rPr lang="en-US" altLang="en-US" sz="2000" dirty="0">
                <a:latin typeface="Times New Roman" panose="02020603050405020304" pitchFamily="18" charset="0"/>
                <a:cs typeface="Times New Roman" panose="02020603050405020304" pitchFamily="18" charset="0"/>
              </a:rPr>
              <a:t> in the </a:t>
            </a:r>
            <a:r>
              <a:rPr lang="en-US" altLang="en-US" sz="2000" b="1" dirty="0">
                <a:latin typeface="Times New Roman" panose="02020603050405020304" pitchFamily="18" charset="0"/>
                <a:cs typeface="Times New Roman" panose="02020603050405020304" pitchFamily="18" charset="0"/>
              </a:rPr>
              <a:t>ready</a:t>
            </a:r>
            <a:r>
              <a:rPr lang="en-US" altLang="en-US" sz="2000" dirty="0">
                <a:latin typeface="Times New Roman" panose="02020603050405020304" pitchFamily="18" charset="0"/>
                <a:cs typeface="Times New Roman" panose="02020603050405020304" pitchFamily="18" charset="0"/>
              </a:rPr>
              <a:t> queue.</a:t>
            </a:r>
          </a:p>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above situation is called a </a:t>
            </a:r>
            <a:r>
              <a:rPr lang="en-US" altLang="en-US" sz="2400" b="1" dirty="0">
                <a:latin typeface="Times New Roman" panose="02020603050405020304" pitchFamily="18" charset="0"/>
                <a:cs typeface="Times New Roman" panose="02020603050405020304" pitchFamily="18" charset="0"/>
              </a:rPr>
              <a:t>convoy effect.</a:t>
            </a:r>
          </a:p>
          <a:p>
            <a:pPr lvl="1" algn="just">
              <a:lnSpc>
                <a:spcPct val="80000"/>
              </a:lnSpc>
            </a:pPr>
            <a:r>
              <a:rPr lang="en-US" altLang="en-US" sz="2000" dirty="0">
                <a:latin typeface="Times New Roman" panose="02020603050405020304" pitchFamily="18" charset="0"/>
                <a:cs typeface="Times New Roman" panose="02020603050405020304" pitchFamily="18" charset="0"/>
              </a:rPr>
              <a:t>All the other </a:t>
            </a:r>
            <a:r>
              <a:rPr lang="en-US" altLang="en-US" sz="2000" b="1" dirty="0">
                <a:latin typeface="Times New Roman" panose="02020603050405020304" pitchFamily="18" charset="0"/>
                <a:cs typeface="Times New Roman" panose="02020603050405020304" pitchFamily="18" charset="0"/>
              </a:rPr>
              <a:t>processes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a:t>
            </a:r>
            <a:r>
              <a:rPr lang="en-US" altLang="en-US" sz="2000" dirty="0">
                <a:latin typeface="Times New Roman" panose="02020603050405020304" pitchFamily="18" charset="0"/>
                <a:cs typeface="Times New Roman" panose="02020603050405020304" pitchFamily="18" charset="0"/>
              </a:rPr>
              <a:t> for the one </a:t>
            </a:r>
            <a:r>
              <a:rPr lang="en-US" altLang="en-US" sz="2000" b="1" dirty="0">
                <a:latin typeface="Times New Roman" panose="02020603050405020304" pitchFamily="18" charset="0"/>
                <a:cs typeface="Times New Roman" panose="02020603050405020304" pitchFamily="18" charset="0"/>
              </a:rPr>
              <a:t>big</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to </a:t>
            </a:r>
            <a:r>
              <a:rPr lang="en-US" altLang="en-US" sz="2000" b="1" dirty="0">
                <a:latin typeface="Times New Roman" panose="02020603050405020304" pitchFamily="18" charset="0"/>
                <a:cs typeface="Times New Roman" panose="02020603050405020304" pitchFamily="18" charset="0"/>
              </a:rPr>
              <a:t>get</a:t>
            </a:r>
            <a:r>
              <a:rPr lang="en-US" altLang="en-US" sz="2000" dirty="0">
                <a:latin typeface="Times New Roman" panose="02020603050405020304" pitchFamily="18" charset="0"/>
                <a:cs typeface="Times New Roman" panose="02020603050405020304" pitchFamily="18" charset="0"/>
              </a:rPr>
              <a:t> of the </a:t>
            </a:r>
            <a:r>
              <a:rPr lang="en-US" altLang="en-US" sz="2000" b="1" dirty="0">
                <a:latin typeface="Times New Roman" panose="02020603050405020304" pitchFamily="18" charset="0"/>
                <a:cs typeface="Times New Roman" panose="02020603050405020304" pitchFamily="18" charset="0"/>
              </a:rPr>
              <a:t>CPU</a:t>
            </a:r>
            <a:r>
              <a:rPr lang="en-US" altLang="en-US" sz="20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Result in </a:t>
            </a:r>
            <a:r>
              <a:rPr lang="en-US" altLang="en-US" sz="2000" b="1" dirty="0">
                <a:latin typeface="Times New Roman" panose="02020603050405020304" pitchFamily="18" charset="0"/>
                <a:cs typeface="Times New Roman" panose="02020603050405020304" pitchFamily="18" charset="0"/>
              </a:rPr>
              <a:t>lower CPU and device utilization</a:t>
            </a:r>
            <a:r>
              <a:rPr lang="en-US" altLang="en-US" sz="2000" dirty="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 </a:t>
            </a:r>
          </a:p>
          <a:p>
            <a:pPr lvl="1" algn="just">
              <a:lnSpc>
                <a:spcPct val="8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in order (P2:3), (P3:3), (P1:24)</a:t>
            </a:r>
          </a:p>
          <a:p>
            <a:pPr lvl="1" algn="just">
              <a:lnSpc>
                <a:spcPct val="80000"/>
              </a:lnSpc>
            </a:pPr>
            <a:r>
              <a:rPr lang="en-US" altLang="en-US" sz="2000" dirty="0">
                <a:latin typeface="Times New Roman" panose="02020603050405020304" pitchFamily="18" charset="0"/>
                <a:cs typeface="Times New Roman" panose="02020603050405020304" pitchFamily="18" charset="0"/>
              </a:rPr>
              <a:t>Waiting time for P1 = 6; P2 = 0; P3 =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waiting time:  (6 + 0 + 3)/3 =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turnaround time: (6 + 3 + 30)/3 = 13</a:t>
            </a:r>
          </a:p>
          <a:p>
            <a:pPr algn="just">
              <a:lnSpc>
                <a:spcPct val="80000"/>
              </a:lnSpc>
              <a:buClrTx/>
              <a:buSzTx/>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6081712"/>
            <a:ext cx="38100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6" end="6"/>
                                            </p:txEl>
                                          </p:spTgt>
                                        </p:tgtEl>
                                        <p:attrNameLst>
                                          <p:attrName>style.visibility</p:attrName>
                                        </p:attrNameLst>
                                      </p:cBhvr>
                                      <p:to>
                                        <p:strVal val="visible"/>
                                      </p:to>
                                    </p:set>
                                    <p:animEffect transition="in" filter="box(in)">
                                      <p:cBhvr>
                                        <p:cTn id="7" dur="500"/>
                                        <p:tgtEl>
                                          <p:spTgt spid="17411">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411">
                                            <p:txEl>
                                              <p:pRg st="7" end="7"/>
                                            </p:txEl>
                                          </p:spTgt>
                                        </p:tgtEl>
                                        <p:attrNameLst>
                                          <p:attrName>style.visibility</p:attrName>
                                        </p:attrNameLst>
                                      </p:cBhvr>
                                      <p:to>
                                        <p:strVal val="visible"/>
                                      </p:to>
                                    </p:set>
                                    <p:animEffect transition="in" filter="box(in)">
                                      <p:cBhvr>
                                        <p:cTn id="10" dur="500"/>
                                        <p:tgtEl>
                                          <p:spTgt spid="17411">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411">
                                            <p:txEl>
                                              <p:pRg st="8" end="8"/>
                                            </p:txEl>
                                          </p:spTgt>
                                        </p:tgtEl>
                                        <p:attrNameLst>
                                          <p:attrName>style.visibility</p:attrName>
                                        </p:attrNameLst>
                                      </p:cBhvr>
                                      <p:to>
                                        <p:strVal val="visible"/>
                                      </p:to>
                                    </p:set>
                                    <p:animEffect transition="in" filter="box(in)">
                                      <p:cBhvr>
                                        <p:cTn id="13" dur="500"/>
                                        <p:tgtEl>
                                          <p:spTgt spid="17411">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7411">
                                            <p:txEl>
                                              <p:pRg st="9" end="9"/>
                                            </p:txEl>
                                          </p:spTgt>
                                        </p:tgtEl>
                                        <p:attrNameLst>
                                          <p:attrName>style.visibility</p:attrName>
                                        </p:attrNameLst>
                                      </p:cBhvr>
                                      <p:to>
                                        <p:strVal val="visible"/>
                                      </p:to>
                                    </p:set>
                                    <p:animEffect transition="in" filter="box(in)">
                                      <p:cBhvr>
                                        <p:cTn id="18" dur="500"/>
                                        <p:tgtEl>
                                          <p:spTgt spid="17411">
                                            <p:txEl>
                                              <p:pRg st="9" end="9"/>
                                            </p:txEl>
                                          </p:spTgt>
                                        </p:tgtEl>
                                      </p:cBhvr>
                                    </p:animEffect>
                                  </p:childTnLst>
                                </p:cTn>
                              </p:par>
                            </p:childTnLst>
                          </p:cTn>
                        </p:par>
                        <p:par>
                          <p:cTn id="19" fill="hold" nodeType="afterGroup">
                            <p:stCondLst>
                              <p:cond delay="500"/>
                            </p:stCondLst>
                            <p:childTnLst>
                              <p:par>
                                <p:cTn id="20" presetID="5" presetClass="entr" presetSubtype="10" fill="hold" nodeType="afterEffect">
                                  <p:stCondLst>
                                    <p:cond delay="0"/>
                                  </p:stCondLst>
                                  <p:childTnLst>
                                    <p:set>
                                      <p:cBhvr>
                                        <p:cTn id="21" dur="1" fill="hold">
                                          <p:stCondLst>
                                            <p:cond delay="0"/>
                                          </p:stCondLst>
                                        </p:cTn>
                                        <p:tgtEl>
                                          <p:spTgt spid="17411">
                                            <p:txEl>
                                              <p:pRg st="10" end="10"/>
                                            </p:txEl>
                                          </p:spTgt>
                                        </p:tgtEl>
                                        <p:attrNameLst>
                                          <p:attrName>style.visibility</p:attrName>
                                        </p:attrNameLst>
                                      </p:cBhvr>
                                      <p:to>
                                        <p:strVal val="visible"/>
                                      </p:to>
                                    </p:set>
                                    <p:animEffect transition="in" filter="checkerboard(across)">
                                      <p:cBhvr>
                                        <p:cTn id="22" dur="500"/>
                                        <p:tgtEl>
                                          <p:spTgt spid="17411">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2"/>
                                        </p:tgtEl>
                                        <p:attrNameLst>
                                          <p:attrName>style.visibility</p:attrName>
                                        </p:attrNameLst>
                                      </p:cBhvr>
                                      <p:to>
                                        <p:strVal val="visible"/>
                                      </p:to>
                                    </p:set>
                                    <p:animEffect transition="in" filter="box(in)">
                                      <p:cBhvr>
                                        <p:cTn id="27" dur="500"/>
                                        <p:tgtEl>
                                          <p:spTgt spid="17412"/>
                                        </p:tgtEl>
                                      </p:cBhvr>
                                    </p:animEffec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17411">
                                            <p:txEl>
                                              <p:pRg st="11" end="11"/>
                                            </p:txEl>
                                          </p:spTgt>
                                        </p:tgtEl>
                                        <p:attrNameLst>
                                          <p:attrName>style.visibility</p:attrName>
                                        </p:attrNameLst>
                                      </p:cBhvr>
                                      <p:to>
                                        <p:strVal val="visible"/>
                                      </p:to>
                                    </p:set>
                                    <p:animEffect transition="in" filter="checkerboard(across)">
                                      <p:cBhvr>
                                        <p:cTn id="31" dur="500"/>
                                        <p:tgtEl>
                                          <p:spTgt spid="17411">
                                            <p:txEl>
                                              <p:pRg st="11" end="11"/>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7411">
                                            <p:txEl>
                                              <p:pRg st="12" end="12"/>
                                            </p:txEl>
                                          </p:spTgt>
                                        </p:tgtEl>
                                        <p:attrNameLst>
                                          <p:attrName>style.visibility</p:attrName>
                                        </p:attrNameLst>
                                      </p:cBhvr>
                                      <p:to>
                                        <p:strVal val="visible"/>
                                      </p:to>
                                    </p:set>
                                    <p:animEffect transition="in" filter="checkerboard(across)">
                                      <p:cBhvr>
                                        <p:cTn id="34" dur="500"/>
                                        <p:tgtEl>
                                          <p:spTgt spid="17411">
                                            <p:txEl>
                                              <p:pRg st="12" end="12"/>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7411">
                                            <p:txEl>
                                              <p:pRg st="13" end="13"/>
                                            </p:txEl>
                                          </p:spTgt>
                                        </p:tgtEl>
                                        <p:attrNameLst>
                                          <p:attrName>style.visibility</p:attrName>
                                        </p:attrNameLst>
                                      </p:cBhvr>
                                      <p:to>
                                        <p:strVal val="visible"/>
                                      </p:to>
                                    </p:set>
                                    <p:animEffect transition="in" filter="checkerboard(across)">
                                      <p:cBhvr>
                                        <p:cTn id="37" dur="500"/>
                                        <p:tgtEl>
                                          <p:spTgt spid="174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579843610"/>
              </p:ext>
            </p:extLst>
          </p:nvPr>
        </p:nvGraphicFramePr>
        <p:xfrm>
          <a:off x="1752600" y="2057400"/>
          <a:ext cx="5562599" cy="210312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3919500640"/>
                    </a:ext>
                  </a:extLst>
                </a:gridCol>
                <a:gridCol w="1219199">
                  <a:extLst>
                    <a:ext uri="{9D8B030D-6E8A-4147-A177-3AD203B41FA5}">
                      <a16:colId xmlns:a16="http://schemas.microsoft.com/office/drawing/2014/main" val="1768713683"/>
                    </a:ext>
                  </a:extLst>
                </a:gridCol>
                <a:gridCol w="1143000">
                  <a:extLst>
                    <a:ext uri="{9D8B030D-6E8A-4147-A177-3AD203B41FA5}">
                      <a16:colId xmlns:a16="http://schemas.microsoft.com/office/drawing/2014/main" val="2041865678"/>
                    </a:ext>
                  </a:extLst>
                </a:gridCol>
              </a:tblGrid>
              <a:tr h="370840">
                <a:tc>
                  <a:txBody>
                    <a:bodyPr/>
                    <a:lstStyle/>
                    <a:p>
                      <a:endParaRPr lang="en-US" sz="2400" dirty="0">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(P1:24), (P2:3), (P3:3)</a:t>
                      </a:r>
                    </a:p>
                  </a:txBody>
                  <a:tcPr>
                    <a:solidFill>
                      <a:schemeClr val="accent1">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2400" dirty="0">
                          <a:latin typeface="Times New Roman" panose="02020603050405020304" pitchFamily="18" charset="0"/>
                          <a:cs typeface="Times New Roman" panose="02020603050405020304" pitchFamily="18" charset="0"/>
                        </a:rPr>
                        <a:t>(P2:3), (P3:3), (P1:24)</a:t>
                      </a:r>
                    </a:p>
                  </a:txBody>
                  <a:tcPr>
                    <a:solidFill>
                      <a:schemeClr val="accent1">
                        <a:lumMod val="20000"/>
                        <a:lumOff val="80000"/>
                      </a:schemeClr>
                    </a:solidFill>
                  </a:tcPr>
                </a:tc>
                <a:extLst>
                  <a:ext uri="{0D108BD9-81ED-4DB2-BD59-A6C34878D82A}">
                    <a16:rowId xmlns:a16="http://schemas.microsoft.com/office/drawing/2014/main" val="3433028440"/>
                  </a:ext>
                </a:extLst>
              </a:tr>
              <a:tr h="370840">
                <a:tc>
                  <a:txBody>
                    <a:bodyPr/>
                    <a:lstStyle/>
                    <a:p>
                      <a:r>
                        <a:rPr lang="en-US" sz="2400" b="1" dirty="0" err="1">
                          <a:latin typeface="Times New Roman" panose="02020603050405020304" pitchFamily="18" charset="0"/>
                          <a:cs typeface="Times New Roman" panose="02020603050405020304" pitchFamily="18" charset="0"/>
                        </a:rPr>
                        <a:t>Avg</a:t>
                      </a:r>
                      <a:r>
                        <a:rPr lang="en-US" sz="2400" b="1" dirty="0">
                          <a:latin typeface="Times New Roman" panose="02020603050405020304" pitchFamily="18" charset="0"/>
                          <a:cs typeface="Times New Roman" panose="02020603050405020304" pitchFamily="18" charset="0"/>
                        </a:rPr>
                        <a:t> Waiting Time</a:t>
                      </a:r>
                    </a:p>
                  </a:txBody>
                  <a:tcPr/>
                </a:tc>
                <a:tc>
                  <a:txBody>
                    <a:bodyPr/>
                    <a:lstStyle/>
                    <a:p>
                      <a:r>
                        <a:rPr lang="en-US" sz="2400" dirty="0">
                          <a:latin typeface="Times New Roman" panose="02020603050405020304" pitchFamily="18" charset="0"/>
                          <a:cs typeface="Times New Roman" panose="02020603050405020304" pitchFamily="18" charset="0"/>
                        </a:rPr>
                        <a:t>17</a:t>
                      </a:r>
                    </a:p>
                  </a:txBody>
                  <a:tcPr/>
                </a:tc>
                <a:tc>
                  <a:txBody>
                    <a:bodyPr/>
                    <a:lstStyle/>
                    <a:p>
                      <a:r>
                        <a:rPr lang="en-US"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875666727"/>
                  </a:ext>
                </a:extLst>
              </a:tr>
              <a:tr h="370840">
                <a:tc>
                  <a:txBody>
                    <a:bodyPr/>
                    <a:lstStyle/>
                    <a:p>
                      <a:r>
                        <a:rPr lang="en-US" sz="2400" b="1" dirty="0" err="1">
                          <a:latin typeface="Times New Roman" panose="02020603050405020304" pitchFamily="18" charset="0"/>
                          <a:cs typeface="Times New Roman" panose="02020603050405020304" pitchFamily="18" charset="0"/>
                        </a:rPr>
                        <a:t>Avg</a:t>
                      </a:r>
                      <a:r>
                        <a:rPr lang="en-US" sz="2400" b="1" baseline="0" dirty="0">
                          <a:latin typeface="Times New Roman" panose="02020603050405020304" pitchFamily="18" charset="0"/>
                          <a:cs typeface="Times New Roman" panose="02020603050405020304" pitchFamily="18" charset="0"/>
                        </a:rPr>
                        <a:t> Turnaround Time</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27</a:t>
                      </a:r>
                    </a:p>
                  </a:txBody>
                  <a:tcPr/>
                </a:tc>
                <a:tc>
                  <a:txBody>
                    <a:bodyPr/>
                    <a:lstStyle/>
                    <a:p>
                      <a:r>
                        <a:rPr lang="en-US" sz="240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233548972"/>
                  </a:ext>
                </a:extLst>
              </a:tr>
            </a:tbl>
          </a:graphicData>
        </a:graphic>
      </p:graphicFrame>
    </p:spTree>
    <p:extLst>
      <p:ext uri="{BB962C8B-B14F-4D97-AF65-F5344CB8AC3E}">
        <p14:creationId xmlns:p14="http://schemas.microsoft.com/office/powerpoint/2010/main" val="4137132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2192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Job First (SJF)</a:t>
            </a:r>
          </a:p>
        </p:txBody>
      </p:sp>
      <p:sp>
        <p:nvSpPr>
          <p:cNvPr id="19459" name="Rectangle 3"/>
          <p:cNvSpPr>
            <a:spLocks noGrp="1"/>
          </p:cNvSpPr>
          <p:nvPr>
            <p:ph type="body" idx="1"/>
          </p:nvPr>
        </p:nvSpPr>
        <p:spPr>
          <a:xfrm>
            <a:off x="0" y="1143000"/>
            <a:ext cx="9144000" cy="4267200"/>
          </a:xfrm>
        </p:spPr>
        <p:txBody>
          <a:bodyPr/>
          <a:lstStyle/>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Runtime is known in advance (</a:t>
            </a:r>
            <a:r>
              <a:rPr lang="en-US" altLang="en-US" sz="2400" b="1">
                <a:latin typeface="Times New Roman" panose="02020603050405020304" pitchFamily="18" charset="0"/>
                <a:cs typeface="Times New Roman" panose="02020603050405020304" pitchFamily="18" charset="0"/>
              </a:rPr>
              <a:t>nonpreemptive</a:t>
            </a:r>
            <a:r>
              <a:rPr lang="en-US" altLang="en-US" sz="240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When several </a:t>
            </a:r>
            <a:r>
              <a:rPr lang="en-US" altLang="en-US" sz="2400" b="1">
                <a:latin typeface="Times New Roman" panose="02020603050405020304" pitchFamily="18" charset="0"/>
                <a:cs typeface="Times New Roman" panose="02020603050405020304" pitchFamily="18" charset="0"/>
              </a:rPr>
              <a:t>equally important jobs </a:t>
            </a:r>
            <a:r>
              <a:rPr lang="en-US" altLang="en-US" sz="2400">
                <a:latin typeface="Times New Roman" panose="02020603050405020304" pitchFamily="18" charset="0"/>
                <a:cs typeface="Times New Roman" panose="02020603050405020304" pitchFamily="18" charset="0"/>
              </a:rPr>
              <a:t>are </a:t>
            </a:r>
            <a:r>
              <a:rPr lang="en-US" altLang="en-US" sz="2400" b="1">
                <a:latin typeface="Times New Roman" panose="02020603050405020304" pitchFamily="18" charset="0"/>
                <a:cs typeface="Times New Roman" panose="02020603050405020304" pitchFamily="18" charset="0"/>
              </a:rPr>
              <a:t>sitting</a:t>
            </a:r>
            <a:r>
              <a:rPr lang="en-US" altLang="en-US" sz="2400">
                <a:latin typeface="Times New Roman" panose="02020603050405020304" pitchFamily="18" charset="0"/>
                <a:cs typeface="Times New Roman" panose="02020603050405020304" pitchFamily="18" charset="0"/>
              </a:rPr>
              <a:t> in the input </a:t>
            </a:r>
            <a:r>
              <a:rPr lang="en-US" altLang="en-US" sz="2400" b="1">
                <a:latin typeface="Times New Roman" panose="02020603050405020304" pitchFamily="18" charset="0"/>
                <a:cs typeface="Times New Roman" panose="02020603050405020304" pitchFamily="18" charset="0"/>
              </a:rPr>
              <a:t>queue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waiting</a:t>
            </a:r>
            <a:r>
              <a:rPr lang="en-US" altLang="en-US" sz="2400">
                <a:latin typeface="Times New Roman" panose="02020603050405020304" pitchFamily="18" charset="0"/>
                <a:cs typeface="Times New Roman" panose="02020603050405020304" pitchFamily="18" charset="0"/>
              </a:rPr>
              <a:t> to be started, the </a:t>
            </a:r>
            <a:r>
              <a:rPr lang="en-US" altLang="en-US" sz="2400" b="1">
                <a:latin typeface="Times New Roman" panose="02020603050405020304" pitchFamily="18" charset="0"/>
                <a:cs typeface="Times New Roman" panose="02020603050405020304" pitchFamily="18" charset="0"/>
              </a:rPr>
              <a:t>scheduler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picks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shorted job first</a:t>
            </a:r>
          </a:p>
          <a:p>
            <a:pPr lvl="1" algn="just">
              <a:lnSpc>
                <a:spcPct val="80000"/>
              </a:lnSpc>
            </a:pPr>
            <a:r>
              <a:rPr lang="en-US" altLang="en-US" sz="2000">
                <a:latin typeface="Times New Roman" panose="02020603050405020304" pitchFamily="18" charset="0"/>
                <a:cs typeface="Times New Roman" panose="02020603050405020304" pitchFamily="18" charset="0"/>
              </a:rPr>
              <a:t>Another more appropriate term – </a:t>
            </a:r>
            <a:r>
              <a:rPr lang="en-US" altLang="en-US" sz="2000" b="1">
                <a:latin typeface="Times New Roman" panose="02020603050405020304" pitchFamily="18" charset="0"/>
                <a:cs typeface="Times New Roman" panose="02020603050405020304" pitchFamily="18" charset="0"/>
              </a:rPr>
              <a:t>shortest-next-CPU-burst</a:t>
            </a:r>
            <a:r>
              <a:rPr lang="en-US" altLang="en-US" sz="2000">
                <a:latin typeface="Times New Roman" panose="02020603050405020304" pitchFamily="18" charset="0"/>
                <a:cs typeface="Times New Roman" panose="02020603050405020304" pitchFamily="18" charset="0"/>
              </a:rPr>
              <a:t> scheduling algorithm </a:t>
            </a:r>
          </a:p>
          <a:p>
            <a:pPr lvl="1" algn="just">
              <a:lnSpc>
                <a:spcPct val="80000"/>
              </a:lnSpc>
            </a:pPr>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CPU is available</a:t>
            </a:r>
            <a:r>
              <a:rPr lang="en-US" altLang="en-US" sz="2000">
                <a:latin typeface="Times New Roman" panose="02020603050405020304" pitchFamily="18" charset="0"/>
                <a:cs typeface="Times New Roman" panose="02020603050405020304" pitchFamily="18" charset="0"/>
              </a:rPr>
              <a:t>, it is </a:t>
            </a:r>
            <a:r>
              <a:rPr lang="en-US" altLang="en-US" sz="2000" b="1">
                <a:latin typeface="Times New Roman" panose="02020603050405020304" pitchFamily="18" charset="0"/>
                <a:cs typeface="Times New Roman" panose="02020603050405020304" pitchFamily="18" charset="0"/>
              </a:rPr>
              <a:t>assigned</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has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smallest next CPU burst</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Is the </a:t>
            </a:r>
            <a:r>
              <a:rPr lang="en-US" altLang="en-US" sz="2400" b="1">
                <a:latin typeface="Times New Roman" panose="02020603050405020304" pitchFamily="18" charset="0"/>
                <a:cs typeface="Times New Roman" panose="02020603050405020304" pitchFamily="18" charset="0"/>
              </a:rPr>
              <a:t>optimal algorithm (only</a:t>
            </a:r>
            <a:r>
              <a:rPr lang="en-US" altLang="en-US" sz="2400">
                <a:latin typeface="Times New Roman" panose="02020603050405020304" pitchFamily="18" charset="0"/>
                <a:cs typeface="Times New Roman" panose="02020603050405020304" pitchFamily="18" charset="0"/>
              </a:rPr>
              <a:t>) when all the jobs are available simultaneously</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(Process:BurstTime) (P1:6), (P2:8), (P3:7), (P4: 3)</a:t>
            </a:r>
          </a:p>
          <a:p>
            <a:pPr lvl="1" algn="just">
              <a:lnSpc>
                <a:spcPct val="80000"/>
              </a:lnSpc>
            </a:pPr>
            <a:r>
              <a:rPr lang="en-US" altLang="en-US" sz="2000">
                <a:latin typeface="Times New Roman" panose="02020603050405020304" pitchFamily="18" charset="0"/>
                <a:cs typeface="Times New Roman" panose="02020603050405020304" pitchFamily="18" charset="0"/>
              </a:rPr>
              <a:t>Average waiting time:  (3+ 16 + 9 + 0)/4 = 7</a:t>
            </a:r>
          </a:p>
          <a:p>
            <a:pPr lvl="1" algn="just">
              <a:lnSpc>
                <a:spcPct val="80000"/>
              </a:lnSpc>
            </a:pPr>
            <a:r>
              <a:rPr lang="en-US" altLang="en-US" sz="2000">
                <a:latin typeface="Times New Roman" panose="02020603050405020304" pitchFamily="18" charset="0"/>
                <a:cs typeface="Times New Roman" panose="02020603050405020304" pitchFamily="18" charset="0"/>
              </a:rPr>
              <a:t>Average turnaround time: (3 + 9 + 16 + 24)/4 = 13</a:t>
            </a:r>
          </a:p>
        </p:txBody>
      </p:sp>
      <p:pic>
        <p:nvPicPr>
          <p:cNvPr id="1946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5257800"/>
            <a:ext cx="60198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459">
                                            <p:txEl>
                                              <p:pRg st="7" end="7"/>
                                            </p:txEl>
                                          </p:spTgt>
                                        </p:tgtEl>
                                        <p:attrNameLst>
                                          <p:attrName>style.visibility</p:attrName>
                                        </p:attrNameLst>
                                      </p:cBhvr>
                                      <p:to>
                                        <p:strVal val="visible"/>
                                      </p:to>
                                    </p:set>
                                    <p:animEffect transition="in" filter="box(in)">
                                      <p:cBhvr>
                                        <p:cTn id="11" dur="500"/>
                                        <p:tgtEl>
                                          <p:spTgt spid="19459">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459">
                                            <p:txEl>
                                              <p:pRg st="8" end="8"/>
                                            </p:txEl>
                                          </p:spTgt>
                                        </p:tgtEl>
                                        <p:attrNameLst>
                                          <p:attrName>style.visibility</p:attrName>
                                        </p:attrNameLst>
                                      </p:cBhvr>
                                      <p:to>
                                        <p:strVal val="visible"/>
                                      </p:to>
                                    </p:set>
                                    <p:animEffect transition="in" filter="box(in)">
                                      <p:cBhvr>
                                        <p:cTn id="15"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66678"/>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4"/>
          <p:cNvGrpSpPr>
            <a:grpSpLocks/>
          </p:cNvGrpSpPr>
          <p:nvPr/>
        </p:nvGrpSpPr>
        <p:grpSpPr bwMode="auto">
          <a:xfrm>
            <a:off x="1524000" y="3857625"/>
            <a:ext cx="6403975" cy="692150"/>
            <a:chOff x="903" y="960"/>
            <a:chExt cx="4034" cy="436"/>
          </a:xfrm>
        </p:grpSpPr>
        <p:sp>
          <p:nvSpPr>
            <p:cNvPr id="23588"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9"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0"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3"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4"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8"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9"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0"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7"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0"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3611"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3612"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3613"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3614"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1676400" y="4648200"/>
            <a:ext cx="914400" cy="304800"/>
            <a:chOff x="1065" y="3006"/>
            <a:chExt cx="576" cy="192"/>
          </a:xfrm>
        </p:grpSpPr>
        <p:sp>
          <p:nvSpPr>
            <p:cNvPr id="23584"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5"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6"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7"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p:cNvGrpSpPr>
            <a:grpSpLocks/>
          </p:cNvGrpSpPr>
          <p:nvPr/>
        </p:nvGrpSpPr>
        <p:grpSpPr bwMode="auto">
          <a:xfrm>
            <a:off x="2590800" y="4953000"/>
            <a:ext cx="1828800" cy="304800"/>
            <a:chOff x="1641" y="3198"/>
            <a:chExt cx="1152" cy="192"/>
          </a:xfrm>
        </p:grpSpPr>
        <p:sp>
          <p:nvSpPr>
            <p:cNvPr id="23580" name="Line 38"/>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1" name="Line 39"/>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2" name="Line 40"/>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3" name="Line 41"/>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5029200" y="5257800"/>
            <a:ext cx="1295400" cy="304800"/>
            <a:chOff x="2793" y="3390"/>
            <a:chExt cx="816" cy="192"/>
          </a:xfrm>
        </p:grpSpPr>
        <p:sp>
          <p:nvSpPr>
            <p:cNvPr id="23576" name="Line 43"/>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44"/>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8" name="Line 45"/>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9" name="Line 46"/>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7"/>
          <p:cNvGrpSpPr>
            <a:grpSpLocks/>
          </p:cNvGrpSpPr>
          <p:nvPr/>
        </p:nvGrpSpPr>
        <p:grpSpPr bwMode="auto">
          <a:xfrm>
            <a:off x="6324600" y="5562600"/>
            <a:ext cx="1447800" cy="304800"/>
            <a:chOff x="3609" y="3582"/>
            <a:chExt cx="912" cy="192"/>
          </a:xfrm>
        </p:grpSpPr>
        <p:sp>
          <p:nvSpPr>
            <p:cNvPr id="23572" name="Line 48"/>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49"/>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50"/>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51"/>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2"/>
          <p:cNvGrpSpPr>
            <a:grpSpLocks/>
          </p:cNvGrpSpPr>
          <p:nvPr/>
        </p:nvGrpSpPr>
        <p:grpSpPr bwMode="auto">
          <a:xfrm>
            <a:off x="4419600" y="5943600"/>
            <a:ext cx="609600" cy="304800"/>
            <a:chOff x="4521" y="3774"/>
            <a:chExt cx="384" cy="192"/>
          </a:xfrm>
        </p:grpSpPr>
        <p:sp>
          <p:nvSpPr>
            <p:cNvPr id="2356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5817" name="Rectangle 57"/>
          <p:cNvSpPr>
            <a:spLocks noChangeArrowheads="1"/>
          </p:cNvSpPr>
          <p:nvPr/>
        </p:nvSpPr>
        <p:spPr bwMode="auto">
          <a:xfrm>
            <a:off x="12954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18" name="Rectangle 58"/>
          <p:cNvSpPr>
            <a:spLocks noChangeArrowheads="1"/>
          </p:cNvSpPr>
          <p:nvPr/>
        </p:nvSpPr>
        <p:spPr bwMode="auto">
          <a:xfrm>
            <a:off x="1295400" y="5029200"/>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19" name="Rectangle 59"/>
          <p:cNvSpPr>
            <a:spLocks noChangeArrowheads="1"/>
          </p:cNvSpPr>
          <p:nvPr/>
        </p:nvSpPr>
        <p:spPr bwMode="auto">
          <a:xfrm>
            <a:off x="12842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20" name="Rectangle 60"/>
          <p:cNvSpPr>
            <a:spLocks noChangeArrowheads="1"/>
          </p:cNvSpPr>
          <p:nvPr/>
        </p:nvSpPr>
        <p:spPr bwMode="auto">
          <a:xfrm>
            <a:off x="1295400" y="5686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21" name="Rectangle 61"/>
          <p:cNvSpPr>
            <a:spLocks noChangeArrowheads="1"/>
          </p:cNvSpPr>
          <p:nvPr/>
        </p:nvSpPr>
        <p:spPr bwMode="auto">
          <a:xfrm>
            <a:off x="1295400"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0546" name="Text Box 66"/>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17"/>
                                        </p:tgtEl>
                                        <p:attrNameLst>
                                          <p:attrName>style.visibility</p:attrName>
                                        </p:attrNameLst>
                                      </p:cBhvr>
                                      <p:to>
                                        <p:strVal val="visible"/>
                                      </p:to>
                                    </p:set>
                                    <p:animEffect transition="in" filter="blinds(horizontal)">
                                      <p:cBhvr>
                                        <p:cTn id="10" dur="500"/>
                                        <p:tgtEl>
                                          <p:spTgt spid="2458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45818"/>
                                        </p:tgtEl>
                                        <p:attrNameLst>
                                          <p:attrName>style.visibility</p:attrName>
                                        </p:attrNameLst>
                                      </p:cBhvr>
                                      <p:to>
                                        <p:strVal val="visible"/>
                                      </p:to>
                                    </p:set>
                                    <p:animEffect transition="in" filter="box(in)">
                                      <p:cBhvr>
                                        <p:cTn id="18" dur="500"/>
                                        <p:tgtEl>
                                          <p:spTgt spid="2458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45821"/>
                                        </p:tgtEl>
                                        <p:attrNameLst>
                                          <p:attrName>style.visibility</p:attrName>
                                        </p:attrNameLst>
                                      </p:cBhvr>
                                      <p:to>
                                        <p:strVal val="visible"/>
                                      </p:to>
                                    </p:set>
                                    <p:animEffect transition="in" filter="diamond(in)">
                                      <p:cBhvr>
                                        <p:cTn id="23" dur="2000"/>
                                        <p:tgtEl>
                                          <p:spTgt spid="245821"/>
                                        </p:tgtEl>
                                      </p:cBhvr>
                                    </p:animEffect>
                                  </p:childTnLst>
                                </p:cTn>
                              </p:par>
                              <p:par>
                                <p:cTn id="24" presetID="8"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amond(in)">
                                      <p:cBhvr>
                                        <p:cTn id="26" dur="20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5819"/>
                                        </p:tgtEl>
                                        <p:attrNameLst>
                                          <p:attrName>style.visibility</p:attrName>
                                        </p:attrNameLst>
                                      </p:cBhvr>
                                      <p:to>
                                        <p:strVal val="visible"/>
                                      </p:to>
                                    </p:set>
                                    <p:animEffect transition="in" filter="circle(in)">
                                      <p:cBhvr>
                                        <p:cTn id="34" dur="2000"/>
                                        <p:tgtEl>
                                          <p:spTgt spid="2458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5820"/>
                                        </p:tgtEl>
                                        <p:attrNameLst>
                                          <p:attrName>style.visibility</p:attrName>
                                        </p:attrNameLst>
                                      </p:cBhvr>
                                      <p:to>
                                        <p:strVal val="visible"/>
                                      </p:to>
                                    </p:set>
                                    <p:animEffect transition="in" filter="blinds(horizontal)">
                                      <p:cBhvr>
                                        <p:cTn id="42" dur="500"/>
                                        <p:tgtEl>
                                          <p:spTgt spid="24582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box(i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7" grpId="0"/>
      <p:bldP spid="245818" grpId="0"/>
      <p:bldP spid="245819" grpId="0"/>
      <p:bldP spid="245820" grpId="0"/>
      <p:bldP spid="245821" grpId="0"/>
      <p:bldP spid="205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p>
          <a:p>
            <a:pPr lvl="1" algn="just" eaLnBrk="1" hangingPunct="1">
              <a:lnSpc>
                <a:spcPct val="90000"/>
              </a:lnSpc>
              <a:buFont typeface="Symbol" panose="05050102010706020507" pitchFamily="18" charset="2"/>
              <a:buChar char="®"/>
            </a:pPr>
            <a:r>
              <a:rPr lang="de-DE" altLang="en-US" sz="2400" b="1">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Are implemented in </a:t>
            </a:r>
            <a:r>
              <a:rPr lang="de-DE" altLang="en-US" sz="2400" b="1">
                <a:latin typeface="Times New Roman" panose="02020603050405020304" pitchFamily="18" charset="0"/>
                <a:cs typeface="Times New Roman" panose="02020603050405020304" pitchFamily="18" charset="0"/>
              </a:rPr>
              <a:t>3 modes: user, kernel, hybrid</a:t>
            </a:r>
          </a:p>
        </p:txBody>
      </p:sp>
    </p:spTree>
    <p:extLst>
      <p:ext uri="{BB962C8B-B14F-4D97-AF65-F5344CB8AC3E}">
        <p14:creationId xmlns:p14="http://schemas.microsoft.com/office/powerpoint/2010/main" val="3292757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1"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295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Remaining Time Next (SRT)</a:t>
            </a:r>
          </a:p>
        </p:txBody>
      </p:sp>
      <p:sp>
        <p:nvSpPr>
          <p:cNvPr id="21507" name="Rectangle 3"/>
          <p:cNvSpPr>
            <a:spLocks noGrp="1"/>
          </p:cNvSpPr>
          <p:nvPr>
            <p:ph type="body" sz="half" idx="1"/>
          </p:nvPr>
        </p:nvSpPr>
        <p:spPr>
          <a:xfrm>
            <a:off x="304800" y="1143000"/>
            <a:ext cx="8839200" cy="46482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Is a </a:t>
            </a:r>
            <a:r>
              <a:rPr lang="en-US" altLang="en-US" sz="2400" b="1" dirty="0">
                <a:latin typeface="Times New Roman" panose="02020603050405020304" pitchFamily="18" charset="0"/>
                <a:cs typeface="Times New Roman" panose="02020603050405020304" pitchFamily="18" charset="0"/>
              </a:rPr>
              <a:t>preemptive version </a:t>
            </a:r>
            <a:r>
              <a:rPr lang="en-US" altLang="en-US" sz="2400" dirty="0">
                <a:latin typeface="Times New Roman" panose="02020603050405020304" pitchFamily="18" charset="0"/>
                <a:cs typeface="Times New Roman" panose="02020603050405020304" pitchFamily="18" charset="0"/>
              </a:rPr>
              <a:t>of shortest job first</a:t>
            </a:r>
          </a:p>
          <a:p>
            <a:pPr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scheduler</a:t>
            </a:r>
            <a:r>
              <a:rPr lang="en-US" altLang="en-US" sz="2400" dirty="0">
                <a:latin typeface="Times New Roman" panose="02020603050405020304" pitchFamily="18" charset="0"/>
                <a:cs typeface="Times New Roman" panose="02020603050405020304" pitchFamily="18" charset="0"/>
              </a:rPr>
              <a:t> always </a:t>
            </a:r>
            <a:r>
              <a:rPr lang="en-US" altLang="en-US" sz="2400" b="1" dirty="0">
                <a:latin typeface="Times New Roman" panose="02020603050405020304" pitchFamily="18" charset="0"/>
                <a:cs typeface="Times New Roman" panose="02020603050405020304" pitchFamily="18" charset="0"/>
              </a:rPr>
              <a:t>chooses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whose </a:t>
            </a:r>
            <a:r>
              <a:rPr lang="en-US" altLang="en-US" sz="2400" b="1" dirty="0">
                <a:latin typeface="Times New Roman" panose="02020603050405020304" pitchFamily="18" charset="0"/>
                <a:cs typeface="Times New Roman" panose="02020603050405020304" pitchFamily="18" charset="0"/>
              </a:rPr>
              <a:t>remaining runtime is the shortest</a:t>
            </a:r>
          </a:p>
          <a:p>
            <a:pPr algn="just">
              <a:lnSpc>
                <a:spcPct val="80000"/>
              </a:lnSpc>
            </a:pPr>
            <a:r>
              <a:rPr lang="en-US" altLang="en-US" sz="2400" b="1" dirty="0">
                <a:latin typeface="Times New Roman" panose="02020603050405020304" pitchFamily="18" charset="0"/>
                <a:cs typeface="Times New Roman" panose="02020603050405020304" pitchFamily="18" charset="0"/>
              </a:rPr>
              <a:t>Preempt</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currently executing process</a:t>
            </a:r>
            <a:r>
              <a:rPr lang="en-US" altLang="en-US" sz="2400" dirty="0">
                <a:latin typeface="Times New Roman" panose="02020603050405020304" pitchFamily="18" charset="0"/>
                <a:cs typeface="Times New Roman" panose="02020603050405020304" pitchFamily="18" charset="0"/>
              </a:rPr>
              <a:t>, if the </a:t>
            </a:r>
            <a:r>
              <a:rPr lang="en-US" altLang="en-US" sz="2400" b="1" dirty="0">
                <a:latin typeface="Times New Roman" panose="02020603050405020304" pitchFamily="18" charset="0"/>
                <a:cs typeface="Times New Roman" panose="02020603050405020304" pitchFamily="18" charset="0"/>
              </a:rPr>
              <a:t>next CPU burst </a:t>
            </a:r>
            <a:r>
              <a:rPr lang="en-US" altLang="en-US" sz="2400" dirty="0">
                <a:latin typeface="Times New Roman" panose="02020603050405020304" pitchFamily="18" charset="0"/>
                <a:cs typeface="Times New Roman" panose="02020603050405020304" pitchFamily="18" charset="0"/>
              </a:rPr>
              <a:t>of the </a:t>
            </a:r>
            <a:r>
              <a:rPr lang="en-US" altLang="en-US" sz="2400" b="1" dirty="0">
                <a:latin typeface="Times New Roman" panose="02020603050405020304" pitchFamily="18" charset="0"/>
                <a:cs typeface="Times New Roman" panose="02020603050405020304" pitchFamily="18" charset="0"/>
              </a:rPr>
              <a:t>newly arrived process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shorter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than</a:t>
            </a:r>
            <a:r>
              <a:rPr lang="en-US" altLang="en-US" sz="2400" dirty="0">
                <a:latin typeface="Times New Roman" panose="02020603050405020304" pitchFamily="18" charset="0"/>
                <a:cs typeface="Times New Roman" panose="02020603050405020304" pitchFamily="18" charset="0"/>
              </a:rPr>
              <a:t> “what is left” of the currently executing process</a:t>
            </a:r>
          </a:p>
          <a:p>
            <a:pPr algn="just">
              <a:lnSpc>
                <a:spcPct val="80000"/>
              </a:lnSpc>
            </a:pPr>
            <a:r>
              <a:rPr lang="en-US" altLang="en-US" sz="2400" dirty="0">
                <a:latin typeface="Times New Roman" panose="02020603050405020304" pitchFamily="18" charset="0"/>
                <a:cs typeface="Times New Roman" panose="02020603050405020304" pitchFamily="18" charset="0"/>
              </a:rPr>
              <a:t>When a </a:t>
            </a:r>
            <a:r>
              <a:rPr lang="en-US" altLang="en-US" sz="2400" b="1" dirty="0">
                <a:latin typeface="Times New Roman" panose="02020603050405020304" pitchFamily="18" charset="0"/>
                <a:cs typeface="Times New Roman" panose="02020603050405020304" pitchFamily="18" charset="0"/>
              </a:rPr>
              <a:t>new job arrives</a:t>
            </a:r>
            <a:r>
              <a:rPr lang="en-US" altLang="en-US" sz="2400" dirty="0">
                <a:latin typeface="Times New Roman" panose="02020603050405020304" pitchFamily="18" charset="0"/>
                <a:cs typeface="Times New Roman" panose="02020603050405020304" pitchFamily="18" charset="0"/>
              </a:rPr>
              <a:t>, its </a:t>
            </a:r>
            <a:r>
              <a:rPr lang="en-US" altLang="en-US" sz="2400" b="1" dirty="0">
                <a:latin typeface="Times New Roman" panose="02020603050405020304" pitchFamily="18" charset="0"/>
                <a:cs typeface="Times New Roman" panose="02020603050405020304" pitchFamily="18" charset="0"/>
              </a:rPr>
              <a:t>total</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compared</a:t>
            </a:r>
            <a:r>
              <a:rPr lang="en-US" altLang="en-US" sz="2400" dirty="0">
                <a:latin typeface="Times New Roman" panose="02020603050405020304" pitchFamily="18" charset="0"/>
                <a:cs typeface="Times New Roman" panose="02020603050405020304" pitchFamily="18" charset="0"/>
              </a:rPr>
              <a:t> to the </a:t>
            </a:r>
            <a:r>
              <a:rPr lang="en-US" altLang="en-US" sz="2400" b="1" dirty="0">
                <a:latin typeface="Times New Roman" panose="02020603050405020304" pitchFamily="18" charset="0"/>
                <a:cs typeface="Times New Roman" panose="02020603050405020304" pitchFamily="18" charset="0"/>
              </a:rPr>
              <a:t>current process’s remaining time.</a:t>
            </a:r>
          </a:p>
          <a:p>
            <a:pPr algn="just">
              <a:lnSpc>
                <a:spcPct val="80000"/>
              </a:lnSpc>
            </a:pPr>
            <a:r>
              <a:rPr lang="en-US" altLang="en-US" sz="2400" b="1" dirty="0">
                <a:latin typeface="Times New Roman" panose="02020603050405020304" pitchFamily="18" charset="0"/>
                <a:cs typeface="Times New Roman" panose="02020603050405020304" pitchFamily="18" charset="0"/>
              </a:rPr>
              <a:t>If</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new</a:t>
            </a:r>
            <a:r>
              <a:rPr lang="en-US" altLang="en-US" sz="2400" dirty="0">
                <a:latin typeface="Times New Roman" panose="02020603050405020304" pitchFamily="18" charset="0"/>
                <a:cs typeface="Times New Roman" panose="02020603050405020304" pitchFamily="18" charset="0"/>
              </a:rPr>
              <a:t> job needs </a:t>
            </a:r>
            <a:r>
              <a:rPr lang="en-US" altLang="en-US" sz="2400" b="1" dirty="0">
                <a:latin typeface="Times New Roman" panose="02020603050405020304" pitchFamily="18" charset="0"/>
                <a:cs typeface="Times New Roman" panose="02020603050405020304" pitchFamily="18" charset="0"/>
              </a:rPr>
              <a:t>less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time</a:t>
            </a:r>
            <a:r>
              <a:rPr lang="en-US" altLang="en-US" sz="2400" dirty="0">
                <a:latin typeface="Times New Roman" panose="02020603050405020304" pitchFamily="18" charset="0"/>
                <a:cs typeface="Times New Roman" panose="02020603050405020304" pitchFamily="18" charset="0"/>
              </a:rPr>
              <a:t> to finish </a:t>
            </a:r>
            <a:r>
              <a:rPr lang="en-US" altLang="en-US" sz="2400" b="1" dirty="0">
                <a:latin typeface="Times New Roman" panose="02020603050405020304" pitchFamily="18" charset="0"/>
                <a:cs typeface="Times New Roman" panose="02020603050405020304" pitchFamily="18" charset="0"/>
              </a:rPr>
              <a:t>than</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current</a:t>
            </a:r>
            <a:r>
              <a:rPr lang="en-US" altLang="en-US" sz="2400" dirty="0">
                <a:latin typeface="Times New Roman" panose="02020603050405020304" pitchFamily="18" charset="0"/>
                <a:cs typeface="Times New Roman" panose="02020603050405020304" pitchFamily="18" charset="0"/>
              </a:rPr>
              <a:t> process, the </a:t>
            </a:r>
            <a:r>
              <a:rPr lang="en-US" altLang="en-US" sz="2400" b="1" dirty="0">
                <a:latin typeface="Times New Roman" panose="02020603050405020304" pitchFamily="18" charset="0"/>
                <a:cs typeface="Times New Roman" panose="02020603050405020304" pitchFamily="18" charset="0"/>
              </a:rPr>
              <a:t>current</a:t>
            </a:r>
            <a:r>
              <a:rPr lang="en-US" altLang="en-US" sz="2400" dirty="0">
                <a:latin typeface="Times New Roman" panose="02020603050405020304" pitchFamily="18" charset="0"/>
                <a:cs typeface="Times New Roman" panose="02020603050405020304" pitchFamily="18" charset="0"/>
              </a:rPr>
              <a:t> process is </a:t>
            </a:r>
            <a:r>
              <a:rPr lang="en-US" altLang="en-US" sz="2400" b="1" dirty="0">
                <a:latin typeface="Times New Roman" panose="02020603050405020304" pitchFamily="18" charset="0"/>
                <a:cs typeface="Times New Roman" panose="02020603050405020304" pitchFamily="18" charset="0"/>
              </a:rPr>
              <a:t>suspended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and</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new</a:t>
            </a:r>
            <a:r>
              <a:rPr lang="en-US" altLang="en-US" sz="2400" dirty="0">
                <a:latin typeface="Times New Roman" panose="02020603050405020304" pitchFamily="18" charset="0"/>
                <a:cs typeface="Times New Roman" panose="02020603050405020304" pitchFamily="18" charset="0"/>
              </a:rPr>
              <a:t> job </a:t>
            </a:r>
            <a:r>
              <a:rPr lang="en-US" altLang="en-US" sz="2400" b="1" dirty="0">
                <a:latin typeface="Times New Roman" panose="02020603050405020304" pitchFamily="18" charset="0"/>
                <a:cs typeface="Times New Roman" panose="02020603050405020304" pitchFamily="18" charset="0"/>
              </a:rPr>
              <a:t>started</a:t>
            </a:r>
          </a:p>
          <a:p>
            <a:pPr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Process:ArrivalTime:BurstTime</a:t>
            </a:r>
            <a:r>
              <a:rPr lang="en-US" altLang="en-US" sz="2000" dirty="0">
                <a:latin typeface="Times New Roman" panose="02020603050405020304" pitchFamily="18" charset="0"/>
                <a:cs typeface="Times New Roman" panose="02020603050405020304" pitchFamily="18" charset="0"/>
              </a:rPr>
              <a:t>) (P1:0:9), (P2:2:4), (P3:4:1), (P4:5:4)</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waiting time:  (9+ 1+ 0 + 2)/4 =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turnaround time: (18 + 5 + 1 + 6)/4 = 7.5</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650400"/>
            <a:ext cx="55149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animEffect transition="in" filter="box(in)">
                                      <p:cBhvr>
                                        <p:cTn id="11" dur="500"/>
                                        <p:tgtEl>
                                          <p:spTgt spid="21507">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animEffect transition="in" filter="box(in)">
                                      <p:cBhvr>
                                        <p:cTn id="15"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7620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93" y="1054833"/>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Group 4"/>
          <p:cNvGrpSpPr>
            <a:grpSpLocks/>
          </p:cNvGrpSpPr>
          <p:nvPr/>
        </p:nvGrpSpPr>
        <p:grpSpPr bwMode="auto">
          <a:xfrm>
            <a:off x="1524000" y="3857625"/>
            <a:ext cx="6403975" cy="692150"/>
            <a:chOff x="903" y="960"/>
            <a:chExt cx="4034" cy="436"/>
          </a:xfrm>
        </p:grpSpPr>
        <p:sp>
          <p:nvSpPr>
            <p:cNvPr id="25656"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7"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8"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9"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2"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5"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6"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7"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8"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0"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1"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2"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3"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4"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7"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8"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5679"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5680"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5681"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5682"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2895600" y="5334000"/>
            <a:ext cx="609600" cy="304800"/>
            <a:chOff x="1065" y="3006"/>
            <a:chExt cx="576" cy="192"/>
          </a:xfrm>
        </p:grpSpPr>
        <p:sp>
          <p:nvSpPr>
            <p:cNvPr id="25652"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3"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5"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52"/>
          <p:cNvGrpSpPr>
            <a:grpSpLocks/>
          </p:cNvGrpSpPr>
          <p:nvPr/>
        </p:nvGrpSpPr>
        <p:grpSpPr bwMode="auto">
          <a:xfrm>
            <a:off x="1676400" y="4724400"/>
            <a:ext cx="609600" cy="304800"/>
            <a:chOff x="4521" y="3774"/>
            <a:chExt cx="384" cy="192"/>
          </a:xfrm>
        </p:grpSpPr>
        <p:sp>
          <p:nvSpPr>
            <p:cNvPr id="2564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41" name="Rectangle 57"/>
          <p:cNvSpPr>
            <a:spLocks noChangeArrowheads="1"/>
          </p:cNvSpPr>
          <p:nvPr/>
        </p:nvSpPr>
        <p:spPr bwMode="auto">
          <a:xfrm>
            <a:off x="1044575" y="60198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6842" name="Rectangle 58"/>
          <p:cNvSpPr>
            <a:spLocks noChangeArrowheads="1"/>
          </p:cNvSpPr>
          <p:nvPr/>
        </p:nvSpPr>
        <p:spPr bwMode="auto">
          <a:xfrm>
            <a:off x="1055688" y="50292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6843" name="Rectangle 59"/>
          <p:cNvSpPr>
            <a:spLocks noChangeArrowheads="1"/>
          </p:cNvSpPr>
          <p:nvPr/>
        </p:nvSpPr>
        <p:spPr bwMode="auto">
          <a:xfrm>
            <a:off x="10556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6844" name="Rectangle 60"/>
          <p:cNvSpPr>
            <a:spLocks noChangeArrowheads="1"/>
          </p:cNvSpPr>
          <p:nvPr/>
        </p:nvSpPr>
        <p:spPr bwMode="auto">
          <a:xfrm>
            <a:off x="1044575" y="5686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46845" name="Rectangle 61"/>
          <p:cNvSpPr>
            <a:spLocks noChangeArrowheads="1"/>
          </p:cNvSpPr>
          <p:nvPr/>
        </p:nvSpPr>
        <p:spPr bwMode="auto">
          <a:xfrm>
            <a:off x="10668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grpSp>
        <p:nvGrpSpPr>
          <p:cNvPr id="5" name="Group 62"/>
          <p:cNvGrpSpPr>
            <a:grpSpLocks/>
          </p:cNvGrpSpPr>
          <p:nvPr/>
        </p:nvGrpSpPr>
        <p:grpSpPr bwMode="auto">
          <a:xfrm>
            <a:off x="2286000" y="4724400"/>
            <a:ext cx="304800" cy="304800"/>
            <a:chOff x="4521" y="3774"/>
            <a:chExt cx="384" cy="192"/>
          </a:xfrm>
        </p:grpSpPr>
        <p:sp>
          <p:nvSpPr>
            <p:cNvPr id="25644" name="Line 6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6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6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6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1" name="Text Box 67"/>
          <p:cNvSpPr txBox="1">
            <a:spLocks noChangeArrowheads="1"/>
          </p:cNvSpPr>
          <p:nvPr/>
        </p:nvSpPr>
        <p:spPr bwMode="auto">
          <a:xfrm>
            <a:off x="16002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min(1, 6)</a:t>
            </a:r>
          </a:p>
        </p:txBody>
      </p:sp>
      <p:sp>
        <p:nvSpPr>
          <p:cNvPr id="246852" name="Text Box 68"/>
          <p:cNvSpPr txBox="1">
            <a:spLocks noChangeArrowheads="1"/>
          </p:cNvSpPr>
          <p:nvPr/>
        </p:nvSpPr>
        <p:spPr bwMode="auto">
          <a:xfrm>
            <a:off x="29718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4)</a:t>
            </a:r>
          </a:p>
        </p:txBody>
      </p:sp>
      <p:grpSp>
        <p:nvGrpSpPr>
          <p:cNvPr id="6" name="Group 69"/>
          <p:cNvGrpSpPr>
            <a:grpSpLocks/>
          </p:cNvGrpSpPr>
          <p:nvPr/>
        </p:nvGrpSpPr>
        <p:grpSpPr bwMode="auto">
          <a:xfrm>
            <a:off x="2590800" y="5029200"/>
            <a:ext cx="304800" cy="304800"/>
            <a:chOff x="4521" y="3774"/>
            <a:chExt cx="384" cy="192"/>
          </a:xfrm>
        </p:grpSpPr>
        <p:sp>
          <p:nvSpPr>
            <p:cNvPr id="25640" name="Line 70"/>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1" name="Line 71"/>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72"/>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73"/>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8" name="Text Box 74"/>
          <p:cNvSpPr txBox="1">
            <a:spLocks noChangeArrowheads="1"/>
          </p:cNvSpPr>
          <p:nvPr/>
        </p:nvSpPr>
        <p:spPr bwMode="auto">
          <a:xfrm>
            <a:off x="2514600" y="56388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2, 5)</a:t>
            </a:r>
          </a:p>
        </p:txBody>
      </p:sp>
      <p:grpSp>
        <p:nvGrpSpPr>
          <p:cNvPr id="7" name="Group 75"/>
          <p:cNvGrpSpPr>
            <a:grpSpLocks/>
          </p:cNvGrpSpPr>
          <p:nvPr/>
        </p:nvGrpSpPr>
        <p:grpSpPr bwMode="auto">
          <a:xfrm>
            <a:off x="3505200" y="5334000"/>
            <a:ext cx="609600" cy="304800"/>
            <a:chOff x="1065" y="3006"/>
            <a:chExt cx="576" cy="192"/>
          </a:xfrm>
        </p:grpSpPr>
        <p:sp>
          <p:nvSpPr>
            <p:cNvPr id="25636" name="Line 76"/>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77"/>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8" name="Line 78"/>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79"/>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64" name="Text Box 80"/>
          <p:cNvSpPr txBox="1">
            <a:spLocks noChangeArrowheads="1"/>
          </p:cNvSpPr>
          <p:nvPr/>
        </p:nvSpPr>
        <p:spPr bwMode="auto">
          <a:xfrm>
            <a:off x="4191000" y="5334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 2)</a:t>
            </a:r>
          </a:p>
        </p:txBody>
      </p:sp>
      <p:grpSp>
        <p:nvGrpSpPr>
          <p:cNvPr id="8" name="Group 81"/>
          <p:cNvGrpSpPr>
            <a:grpSpLocks/>
          </p:cNvGrpSpPr>
          <p:nvPr/>
        </p:nvGrpSpPr>
        <p:grpSpPr bwMode="auto">
          <a:xfrm>
            <a:off x="4114800" y="5638800"/>
            <a:ext cx="609600" cy="304800"/>
            <a:chOff x="1065" y="3006"/>
            <a:chExt cx="576" cy="192"/>
          </a:xfrm>
        </p:grpSpPr>
        <p:sp>
          <p:nvSpPr>
            <p:cNvPr id="25632" name="Line 82"/>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83"/>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84"/>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85"/>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70" name="Text Box 86"/>
          <p:cNvSpPr txBox="1">
            <a:spLocks noChangeArrowheads="1"/>
          </p:cNvSpPr>
          <p:nvPr/>
        </p:nvSpPr>
        <p:spPr bwMode="auto">
          <a:xfrm>
            <a:off x="3962400" y="59436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a:t>
            </a:r>
          </a:p>
        </p:txBody>
      </p:sp>
      <p:grpSp>
        <p:nvGrpSpPr>
          <p:cNvPr id="9" name="Group 87"/>
          <p:cNvGrpSpPr>
            <a:grpSpLocks/>
          </p:cNvGrpSpPr>
          <p:nvPr/>
        </p:nvGrpSpPr>
        <p:grpSpPr bwMode="auto">
          <a:xfrm>
            <a:off x="4724400" y="4953000"/>
            <a:ext cx="1524000" cy="304800"/>
            <a:chOff x="1065" y="3006"/>
            <a:chExt cx="576" cy="192"/>
          </a:xfrm>
        </p:grpSpPr>
        <p:sp>
          <p:nvSpPr>
            <p:cNvPr id="25628" name="Line 88"/>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89"/>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90"/>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91"/>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2"/>
          <p:cNvGrpSpPr>
            <a:grpSpLocks/>
          </p:cNvGrpSpPr>
          <p:nvPr/>
        </p:nvGrpSpPr>
        <p:grpSpPr bwMode="auto">
          <a:xfrm>
            <a:off x="6248400" y="5943600"/>
            <a:ext cx="1524000" cy="304800"/>
            <a:chOff x="1065" y="3006"/>
            <a:chExt cx="576" cy="192"/>
          </a:xfrm>
        </p:grpSpPr>
        <p:sp>
          <p:nvSpPr>
            <p:cNvPr id="25624" name="Line 9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9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9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7" name="Line 9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2613" name="Text Box 8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3.2</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6845"/>
                                        </p:tgtEl>
                                        <p:attrNameLst>
                                          <p:attrName>style.visibility</p:attrName>
                                        </p:attrNameLst>
                                      </p:cBhvr>
                                      <p:to>
                                        <p:strVal val="visible"/>
                                      </p:to>
                                    </p:set>
                                    <p:animEffect transition="in" filter="checkerboard(across)">
                                      <p:cBhvr>
                                        <p:cTn id="10" dur="500"/>
                                        <p:tgtEl>
                                          <p:spTgt spid="2468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6851"/>
                                        </p:tgtEl>
                                        <p:attrNameLst>
                                          <p:attrName>style.visibility</p:attrName>
                                        </p:attrNameLst>
                                      </p:cBhvr>
                                      <p:to>
                                        <p:strVal val="visible"/>
                                      </p:to>
                                    </p:set>
                                    <p:animEffect transition="in" filter="box(in)">
                                      <p:cBhvr>
                                        <p:cTn id="15" dur="500"/>
                                        <p:tgtEl>
                                          <p:spTgt spid="246851"/>
                                        </p:tgtEl>
                                      </p:cBhvr>
                                    </p:animEffec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46842"/>
                                        </p:tgtEl>
                                        <p:attrNameLst>
                                          <p:attrName>style.visibility</p:attrName>
                                        </p:attrNameLst>
                                      </p:cBhvr>
                                      <p:to>
                                        <p:strVal val="visible"/>
                                      </p:to>
                                    </p:set>
                                    <p:animEffect transition="in" filter="box(in)">
                                      <p:cBhvr>
                                        <p:cTn id="24" dur="500"/>
                                        <p:tgtEl>
                                          <p:spTgt spid="24684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246851"/>
                                        </p:tgtEl>
                                      </p:cBhvr>
                                    </p:animEffect>
                                    <p:set>
                                      <p:cBhvr>
                                        <p:cTn id="27" dur="1" fill="hold">
                                          <p:stCondLst>
                                            <p:cond delay="499"/>
                                          </p:stCondLst>
                                        </p:cTn>
                                        <p:tgtEl>
                                          <p:spTgt spid="246851"/>
                                        </p:tgtEl>
                                        <p:attrNameLst>
                                          <p:attrName>style.visibility</p:attrName>
                                        </p:attrNameLst>
                                      </p:cBhvr>
                                      <p:to>
                                        <p:strVal val="hidden"/>
                                      </p:to>
                                    </p:se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6852"/>
                                        </p:tgtEl>
                                        <p:attrNameLst>
                                          <p:attrName>style.visibility</p:attrName>
                                        </p:attrNameLst>
                                      </p:cBhvr>
                                      <p:to>
                                        <p:strVal val="visible"/>
                                      </p:to>
                                    </p:set>
                                    <p:animEffect transition="in" filter="box(in)">
                                      <p:cBhvr>
                                        <p:cTn id="36" dur="500"/>
                                        <p:tgtEl>
                                          <p:spTgt spid="246852"/>
                                        </p:tgtEl>
                                      </p:cBhvr>
                                    </p:animEffect>
                                  </p:childTnLst>
                                  <p:subTnLst>
                                    <p:set>
                                      <p:cBhvr override="childStyle">
                                        <p:cTn dur="1" fill="hold" display="0" masterRel="nextClick" afterEffect="1"/>
                                        <p:tgtEl>
                                          <p:spTgt spid="246852"/>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6843"/>
                                        </p:tgtEl>
                                        <p:attrNameLst>
                                          <p:attrName>style.visibility</p:attrName>
                                        </p:attrNameLst>
                                      </p:cBhvr>
                                      <p:to>
                                        <p:strVal val="visible"/>
                                      </p:to>
                                    </p:set>
                                    <p:animEffect transition="in" filter="box(in)">
                                      <p:cBhvr>
                                        <p:cTn id="41" dur="500"/>
                                        <p:tgtEl>
                                          <p:spTgt spid="246843"/>
                                        </p:tgtEl>
                                      </p:cBhvr>
                                    </p:animEffect>
                                  </p:childTnLst>
                                </p:cTn>
                              </p:par>
                              <p:par>
                                <p:cTn id="42" presetID="3" presetClass="exit" presetSubtype="10" fill="hold" grpId="1" nodeType="withEffect">
                                  <p:stCondLst>
                                    <p:cond delay="0"/>
                                  </p:stCondLst>
                                  <p:childTnLst>
                                    <p:animEffect transition="out" filter="blinds(horizontal)">
                                      <p:cBhvr>
                                        <p:cTn id="43" dur="500"/>
                                        <p:tgtEl>
                                          <p:spTgt spid="246852"/>
                                        </p:tgtEl>
                                      </p:cBhvr>
                                    </p:animEffect>
                                    <p:set>
                                      <p:cBhvr>
                                        <p:cTn id="44" dur="1" fill="hold">
                                          <p:stCondLst>
                                            <p:cond delay="499"/>
                                          </p:stCondLst>
                                        </p:cTn>
                                        <p:tgtEl>
                                          <p:spTgt spid="246852"/>
                                        </p:tgtEl>
                                        <p:attrNameLst>
                                          <p:attrName>style.visibility</p:attrName>
                                        </p:attrNameLst>
                                      </p:cBhvr>
                                      <p:to>
                                        <p:strVal val="hidden"/>
                                      </p:to>
                                    </p:set>
                                  </p:childTnLst>
                                </p:cTn>
                              </p:par>
                              <p:par>
                                <p:cTn id="45" presetID="4"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6858"/>
                                        </p:tgtEl>
                                        <p:attrNameLst>
                                          <p:attrName>style.visibility</p:attrName>
                                        </p:attrNameLst>
                                      </p:cBhvr>
                                      <p:to>
                                        <p:strVal val="visible"/>
                                      </p:to>
                                    </p:set>
                                    <p:animEffect transition="in" filter="box(in)">
                                      <p:cBhvr>
                                        <p:cTn id="52" dur="500"/>
                                        <p:tgtEl>
                                          <p:spTgt spid="246858"/>
                                        </p:tgtEl>
                                      </p:cBhvr>
                                    </p:animEffect>
                                  </p:childTnLst>
                                  <p:subTnLst>
                                    <p:set>
                                      <p:cBhvr override="childStyle">
                                        <p:cTn dur="1" fill="hold" display="0" masterRel="nextClick" afterEffect="1"/>
                                        <p:tgtEl>
                                          <p:spTgt spid="24685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par>
                                <p:cTn id="58" presetID="3" presetClass="exit" presetSubtype="10" fill="hold" grpId="1" nodeType="withEffect">
                                  <p:stCondLst>
                                    <p:cond delay="0"/>
                                  </p:stCondLst>
                                  <p:childTnLst>
                                    <p:animEffect transition="out" filter="blinds(horizontal)">
                                      <p:cBhvr>
                                        <p:cTn id="59" dur="500"/>
                                        <p:tgtEl>
                                          <p:spTgt spid="246858"/>
                                        </p:tgtEl>
                                      </p:cBhvr>
                                    </p:animEffect>
                                    <p:set>
                                      <p:cBhvr>
                                        <p:cTn id="60" dur="1" fill="hold">
                                          <p:stCondLst>
                                            <p:cond delay="499"/>
                                          </p:stCondLst>
                                        </p:cTn>
                                        <p:tgtEl>
                                          <p:spTgt spid="246858"/>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46864"/>
                                        </p:tgtEl>
                                        <p:attrNameLst>
                                          <p:attrName>style.visibility</p:attrName>
                                        </p:attrNameLst>
                                      </p:cBhvr>
                                      <p:to>
                                        <p:strVal val="visible"/>
                                      </p:to>
                                    </p:set>
                                    <p:animEffect transition="in" filter="box(in)">
                                      <p:cBhvr>
                                        <p:cTn id="65" dur="500"/>
                                        <p:tgtEl>
                                          <p:spTgt spid="246864"/>
                                        </p:tgtEl>
                                      </p:cBhvr>
                                    </p:animEffect>
                                  </p:childTnLst>
                                  <p:subTnLst>
                                    <p:set>
                                      <p:cBhvr override="childStyle">
                                        <p:cTn dur="1" fill="hold" display="0" masterRel="nextClick" afterEffect="1"/>
                                        <p:tgtEl>
                                          <p:spTgt spid="246864"/>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ox(in)">
                                      <p:cBhvr>
                                        <p:cTn id="70" dur="500"/>
                                        <p:tgtEl>
                                          <p:spTgt spid="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46844"/>
                                        </p:tgtEl>
                                        <p:attrNameLst>
                                          <p:attrName>style.visibility</p:attrName>
                                        </p:attrNameLst>
                                      </p:cBhvr>
                                      <p:to>
                                        <p:strVal val="visible"/>
                                      </p:to>
                                    </p:set>
                                    <p:animEffect transition="in" filter="blinds(horizontal)">
                                      <p:cBhvr>
                                        <p:cTn id="73" dur="500"/>
                                        <p:tgtEl>
                                          <p:spTgt spid="246844"/>
                                        </p:tgtEl>
                                      </p:cBhvr>
                                    </p:animEffect>
                                  </p:childTnLst>
                                </p:cTn>
                              </p:par>
                              <p:par>
                                <p:cTn id="74" presetID="3" presetClass="exit" presetSubtype="10" fill="hold" grpId="1" nodeType="withEffect">
                                  <p:stCondLst>
                                    <p:cond delay="0"/>
                                  </p:stCondLst>
                                  <p:childTnLst>
                                    <p:animEffect transition="out" filter="blinds(horizontal)">
                                      <p:cBhvr>
                                        <p:cTn id="75" dur="500"/>
                                        <p:tgtEl>
                                          <p:spTgt spid="246864"/>
                                        </p:tgtEl>
                                      </p:cBhvr>
                                    </p:animEffect>
                                    <p:set>
                                      <p:cBhvr>
                                        <p:cTn id="76" dur="1" fill="hold">
                                          <p:stCondLst>
                                            <p:cond delay="499"/>
                                          </p:stCondLst>
                                        </p:cTn>
                                        <p:tgtEl>
                                          <p:spTgt spid="246864"/>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46870"/>
                                        </p:tgtEl>
                                        <p:attrNameLst>
                                          <p:attrName>style.visibility</p:attrName>
                                        </p:attrNameLst>
                                      </p:cBhvr>
                                      <p:to>
                                        <p:strVal val="visible"/>
                                      </p:to>
                                    </p:set>
                                    <p:animEffect transition="in" filter="box(in)">
                                      <p:cBhvr>
                                        <p:cTn id="81" dur="500"/>
                                        <p:tgtEl>
                                          <p:spTgt spid="246870"/>
                                        </p:tgtEl>
                                      </p:cBhvr>
                                    </p:animEffect>
                                  </p:childTnLst>
                                  <p:subTnLst>
                                    <p:set>
                                      <p:cBhvr override="childStyle">
                                        <p:cTn dur="1" fill="hold" display="0" masterRel="nextClick" afterEffect="1"/>
                                        <p:tgtEl>
                                          <p:spTgt spid="24687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ox(in)">
                                      <p:cBhvr>
                                        <p:cTn id="86" dur="500"/>
                                        <p:tgtEl>
                                          <p:spTgt spid="9"/>
                                        </p:tgtEl>
                                      </p:cBhvr>
                                    </p:animEffect>
                                  </p:childTnLst>
                                </p:cTn>
                              </p:par>
                              <p:par>
                                <p:cTn id="87" presetID="3" presetClass="exit" presetSubtype="10" fill="hold" grpId="1" nodeType="withEffect">
                                  <p:stCondLst>
                                    <p:cond delay="0"/>
                                  </p:stCondLst>
                                  <p:childTnLst>
                                    <p:animEffect transition="out" filter="blinds(horizontal)">
                                      <p:cBhvr>
                                        <p:cTn id="88" dur="500"/>
                                        <p:tgtEl>
                                          <p:spTgt spid="246870"/>
                                        </p:tgtEl>
                                      </p:cBhvr>
                                    </p:animEffect>
                                    <p:set>
                                      <p:cBhvr>
                                        <p:cTn id="89" dur="1" fill="hold">
                                          <p:stCondLst>
                                            <p:cond delay="499"/>
                                          </p:stCondLst>
                                        </p:cTn>
                                        <p:tgtEl>
                                          <p:spTgt spid="24687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46841"/>
                                        </p:tgtEl>
                                        <p:attrNameLst>
                                          <p:attrName>style.visibility</p:attrName>
                                        </p:attrNameLst>
                                      </p:cBhvr>
                                      <p:to>
                                        <p:strVal val="visible"/>
                                      </p:to>
                                    </p:set>
                                    <p:animEffect transition="in" filter="box(in)">
                                      <p:cBhvr>
                                        <p:cTn id="94" dur="500"/>
                                        <p:tgtEl>
                                          <p:spTgt spid="246841"/>
                                        </p:tgtEl>
                                      </p:cBhvr>
                                    </p:animEffect>
                                  </p:childTnLst>
                                </p:cTn>
                              </p:par>
                              <p:par>
                                <p:cTn id="95" presetID="4" presetClass="entr" presetSubtype="16"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box(in)">
                                      <p:cBhvr>
                                        <p:cTn id="97" dur="500"/>
                                        <p:tgtEl>
                                          <p:spTgt spid="10"/>
                                        </p:tgtEl>
                                      </p:cBhvr>
                                    </p:animEffect>
                                  </p:childTnLst>
                                </p:cTn>
                              </p:par>
                            </p:childTnLst>
                          </p:cTn>
                        </p:par>
                        <p:par>
                          <p:cTn id="98" fill="hold" nodeType="afterGroup">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22613"/>
                                        </p:tgtEl>
                                        <p:attrNameLst>
                                          <p:attrName>style.visibility</p:attrName>
                                        </p:attrNameLst>
                                      </p:cBhvr>
                                      <p:to>
                                        <p:strVal val="visible"/>
                                      </p:to>
                                    </p:set>
                                    <p:animEffect transition="in" filter="box(in)">
                                      <p:cBhvr>
                                        <p:cTn id="101" dur="500"/>
                                        <p:tgtEl>
                                          <p:spTgt spid="2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1" grpId="0"/>
      <p:bldP spid="246842" grpId="0"/>
      <p:bldP spid="246843" grpId="0"/>
      <p:bldP spid="246844" grpId="0"/>
      <p:bldP spid="246845" grpId="0"/>
      <p:bldP spid="246851" grpId="0"/>
      <p:bldP spid="246851" grpId="1"/>
      <p:bldP spid="246852" grpId="0"/>
      <p:bldP spid="246852" grpId="1"/>
      <p:bldP spid="246858" grpId="0"/>
      <p:bldP spid="246858" grpId="1"/>
      <p:bldP spid="246864" grpId="0"/>
      <p:bldP spid="246864" grpId="1"/>
      <p:bldP spid="246870" grpId="0"/>
      <p:bldP spid="246870" grpId="1"/>
      <p:bldP spid="226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533400" y="0"/>
            <a:ext cx="8229600" cy="1143000"/>
          </a:xfrm>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066800"/>
            <a:ext cx="8229600" cy="2514600"/>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 (cont)</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Classic IPC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60960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IPC</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Resolving</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Race condition (Critical Region)</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Busy waiting (Priority Inversion)</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race condition</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Peterson solution (2 control variables)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TSL (atomically, individual)</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a:t>
            </a:r>
            <a:r>
              <a:rPr lang="en-US" altLang="en-US" sz="2400" b="1">
                <a:latin typeface="Times New Roman" panose="02020603050405020304" pitchFamily="18" charset="0"/>
                <a:cs typeface="Times New Roman" panose="02020603050405020304" pitchFamily="18" charset="0"/>
              </a:rPr>
              <a:t>race condition and busy waiting</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binary semaphore (</a:t>
            </a:r>
            <a:r>
              <a:rPr lang="en-US" altLang="en-US" sz="2000" b="1">
                <a:latin typeface="Times New Roman" panose="02020603050405020304" pitchFamily="18" charset="0"/>
                <a:cs typeface="Times New Roman" panose="02020603050405020304" pitchFamily="18" charset="0"/>
              </a:rPr>
              <a:t>recommending about order in using</a:t>
            </a:r>
            <a:r>
              <a:rPr lang="en-US" altLang="en-US" sz="2000">
                <a:latin typeface="Times New Roman" panose="02020603050405020304" pitchFamily="18" charset="0"/>
                <a:cs typeface="Times New Roman" panose="02020603050405020304" pitchFamily="18" charset="0"/>
              </a:rPr>
              <a:t>), monitors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mutexes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8" dur="500"/>
                                        <p:tgtEl>
                                          <p:spTgt spid="14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4" dur="500"/>
                                        <p:tgtEl>
                                          <p:spTgt spid="14029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6147" name="Rectangle 3"/>
          <p:cNvSpPr>
            <a:spLocks noGrp="1"/>
          </p:cNvSpPr>
          <p:nvPr>
            <p:ph type="body" idx="1"/>
          </p:nvPr>
        </p:nvSpPr>
        <p:spPr>
          <a:xfrm>
            <a:off x="457200" y="685800"/>
            <a:ext cx="8229600" cy="6172200"/>
          </a:xfrm>
        </p:spPr>
        <p:txBody>
          <a:bodyPr/>
          <a:lstStyle/>
          <a:p>
            <a:pPr>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Scheduling</a:t>
            </a:r>
          </a:p>
          <a:p>
            <a:pPr lvl="1"/>
            <a:r>
              <a:rPr lang="en-US" altLang="en-US" sz="2400">
                <a:latin typeface="Times New Roman" panose="02020603050405020304" pitchFamily="18" charset="0"/>
                <a:cs typeface="Times New Roman" panose="02020603050405020304" pitchFamily="18" charset="0"/>
              </a:rPr>
              <a:t>Introduction</a:t>
            </a:r>
          </a:p>
          <a:p>
            <a:pPr lvl="1"/>
            <a:r>
              <a:rPr lang="en-US" altLang="en-US" sz="2400">
                <a:latin typeface="Times New Roman" panose="02020603050405020304" pitchFamily="18" charset="0"/>
                <a:cs typeface="Times New Roman" panose="02020603050405020304" pitchFamily="18" charset="0"/>
              </a:rPr>
              <a:t>Process Behavior</a:t>
            </a:r>
          </a:p>
          <a:p>
            <a:pPr lvl="1"/>
            <a:r>
              <a:rPr lang="en-US" altLang="en-US" sz="2400">
                <a:latin typeface="Times New Roman" panose="02020603050405020304" pitchFamily="18" charset="0"/>
                <a:cs typeface="Times New Roman" panose="02020603050405020304" pitchFamily="18" charset="0"/>
              </a:rPr>
              <a:t>When to schedule</a:t>
            </a:r>
          </a:p>
          <a:p>
            <a:pPr lvl="1"/>
            <a:r>
              <a:rPr lang="en-US" altLang="en-US" sz="2400">
                <a:latin typeface="Times New Roman" panose="02020603050405020304" pitchFamily="18" charset="0"/>
                <a:cs typeface="Times New Roman" panose="02020603050405020304" pitchFamily="18" charset="0"/>
              </a:rPr>
              <a:t>Categories of Scheduling algorithms</a:t>
            </a:r>
          </a:p>
          <a:p>
            <a:pPr lvl="1"/>
            <a:r>
              <a:rPr lang="en-US" altLang="en-US" sz="2400">
                <a:latin typeface="Times New Roman" panose="02020603050405020304" pitchFamily="18" charset="0"/>
                <a:cs typeface="Times New Roman" panose="02020603050405020304" pitchFamily="18" charset="0"/>
              </a:rPr>
              <a:t>Criteria/ Properties Term</a:t>
            </a:r>
          </a:p>
          <a:p>
            <a:pPr lvl="1"/>
            <a:r>
              <a:rPr lang="en-US" altLang="en-US" sz="2400">
                <a:latin typeface="Times New Roman" panose="02020603050405020304" pitchFamily="18" charset="0"/>
                <a:cs typeface="Times New Roman" panose="02020603050405020304" pitchFamily="18" charset="0"/>
              </a:rPr>
              <a:t>Scheduling in Batch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Introduction</a:t>
            </a:r>
          </a:p>
        </p:txBody>
      </p:sp>
      <p:sp>
        <p:nvSpPr>
          <p:cNvPr id="140291"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Scheduler</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OS </a:t>
            </a:r>
            <a:r>
              <a:rPr lang="en-US" altLang="en-US" sz="2400" b="1">
                <a:latin typeface="Times New Roman" panose="02020603050405020304" pitchFamily="18" charset="0"/>
                <a:cs typeface="Times New Roman" panose="02020603050405020304" pitchFamily="18" charset="0"/>
              </a:rPr>
              <a:t>component</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decides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what process </a:t>
            </a:r>
            <a:r>
              <a:rPr lang="en-US" altLang="en-US" sz="2400">
                <a:latin typeface="Times New Roman" panose="02020603050405020304" pitchFamily="18" charset="0"/>
                <a:cs typeface="Times New Roman" panose="02020603050405020304" pitchFamily="18" charset="0"/>
              </a:rPr>
              <a:t>will be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for how long</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Uses</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On OSs that support kernel-level threads, it is threads that are being scheduled</a:t>
            </a:r>
          </a:p>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History</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In the </a:t>
            </a:r>
            <a:r>
              <a:rPr lang="en-US" altLang="en-US" sz="2400" b="1">
                <a:latin typeface="Times New Roman" panose="02020603050405020304" pitchFamily="18" charset="0"/>
                <a:cs typeface="Times New Roman" panose="02020603050405020304" pitchFamily="18" charset="0"/>
              </a:rPr>
              <a:t>old days </a:t>
            </a:r>
            <a:r>
              <a:rPr lang="en-US" altLang="en-US" sz="2400">
                <a:latin typeface="Times New Roman" panose="02020603050405020304" pitchFamily="18" charset="0"/>
                <a:cs typeface="Times New Roman" panose="02020603050405020304" pitchFamily="18" charset="0"/>
              </a:rPr>
              <a:t>of batch system with input the form of card images on a </a:t>
            </a:r>
            <a:r>
              <a:rPr lang="en-US" altLang="en-US" sz="2400" b="1">
                <a:latin typeface="Times New Roman" panose="02020603050405020304" pitchFamily="18" charset="0"/>
                <a:cs typeface="Times New Roman" panose="02020603050405020304" pitchFamily="18" charset="0"/>
              </a:rPr>
              <a:t>magnetic tape</a:t>
            </a:r>
            <a:r>
              <a:rPr lang="en-US" altLang="en-US" sz="2400">
                <a:latin typeface="Times New Roman" panose="02020603050405020304" pitchFamily="18" charset="0"/>
                <a:cs typeface="Times New Roman" panose="02020603050405020304" pitchFamily="18" charset="0"/>
              </a:rPr>
              <a:t>: just run the next job on the tape</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early computers</a:t>
            </a:r>
            <a:r>
              <a:rPr lang="en-US" altLang="en-US" sz="2400">
                <a:latin typeface="Times New Roman" panose="02020603050405020304" pitchFamily="18" charset="0"/>
                <a:cs typeface="Times New Roman" panose="02020603050405020304" pitchFamily="18" charset="0"/>
              </a:rPr>
              <a:t>, CPU time was a </a:t>
            </a:r>
            <a:r>
              <a:rPr lang="en-US" altLang="en-US" sz="2400" b="1">
                <a:latin typeface="Times New Roman" panose="02020603050405020304" pitchFamily="18" charset="0"/>
                <a:cs typeface="Times New Roman" panose="02020603050405020304" pitchFamily="18" charset="0"/>
              </a:rPr>
              <a:t>scarce resource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good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scheduling</a:t>
            </a:r>
            <a:r>
              <a:rPr lang="en-US" altLang="en-US" sz="2400">
                <a:latin typeface="Times New Roman" panose="02020603050405020304" pitchFamily="18" charset="0"/>
                <a:cs typeface="Times New Roman" panose="02020603050405020304" pitchFamily="18" charset="0"/>
              </a:rPr>
              <a:t> was of paramount importance!</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Nowadays</a:t>
            </a:r>
            <a:r>
              <a:rPr lang="en-US" altLang="en-US" sz="2400">
                <a:latin typeface="Times New Roman" panose="02020603050405020304" pitchFamily="18" charset="0"/>
                <a:cs typeface="Times New Roman" panose="02020603050405020304" pitchFamily="18" charset="0"/>
              </a:rPr>
              <a:t>, the CPU is </a:t>
            </a:r>
            <a:r>
              <a:rPr lang="en-US" altLang="en-US" sz="2400" b="1">
                <a:latin typeface="Times New Roman" panose="02020603050405020304" pitchFamily="18" charset="0"/>
                <a:cs typeface="Times New Roman" panose="02020603050405020304" pitchFamily="18" charset="0"/>
              </a:rPr>
              <a:t>not a scarce resource </a:t>
            </a:r>
            <a:r>
              <a:rPr lang="en-US" altLang="en-US" sz="2400">
                <a:latin typeface="Times New Roman" panose="02020603050405020304" pitchFamily="18" charset="0"/>
                <a:cs typeface="Times New Roman" panose="02020603050405020304" pitchFamily="18" charset="0"/>
              </a:rPr>
              <a:t>any more! Furthermore, in PCs there aren’t many users competing… </a:t>
            </a:r>
            <a:r>
              <a:rPr lang="en-US" altLang="en-US" sz="2400" b="1">
                <a:latin typeface="Times New Roman" panose="02020603050405020304" pitchFamily="18" charset="0"/>
                <a:cs typeface="Times New Roman" panose="02020603050405020304" pitchFamily="18" charset="0"/>
              </a:rPr>
              <a:t>However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scheduling algorithms </a:t>
            </a:r>
            <a:r>
              <a:rPr lang="en-US" altLang="en-US" sz="2400">
                <a:latin typeface="Times New Roman" panose="02020603050405020304" pitchFamily="18" charset="0"/>
                <a:cs typeface="Times New Roman" panose="02020603050405020304" pitchFamily="18" charset="0"/>
              </a:rPr>
              <a:t>have </a:t>
            </a:r>
            <a:r>
              <a:rPr lang="en-US" altLang="en-US" sz="2400" b="1">
                <a:latin typeface="Times New Roman" panose="02020603050405020304" pitchFamily="18" charset="0"/>
                <a:cs typeface="Times New Roman" panose="02020603050405020304" pitchFamily="18" charset="0"/>
              </a:rPr>
              <a:t>become</a:t>
            </a:r>
            <a:r>
              <a:rPr lang="en-US" altLang="en-US" sz="2400">
                <a:latin typeface="Times New Roman" panose="02020603050405020304" pitchFamily="18" charset="0"/>
                <a:cs typeface="Times New Roman" panose="02020603050405020304" pitchFamily="18" charset="0"/>
              </a:rPr>
              <a:t> more </a:t>
            </a:r>
            <a:r>
              <a:rPr lang="en-US" altLang="en-US" sz="2400" b="1">
                <a:latin typeface="Times New Roman" panose="02020603050405020304" pitchFamily="18" charset="0"/>
                <a:cs typeface="Times New Roman" panose="02020603050405020304" pitchFamily="18" charset="0"/>
              </a:rPr>
              <a:t>sophisticated</a:t>
            </a:r>
            <a:r>
              <a:rPr lang="en-US" altLang="en-US" sz="24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33400" y="152400"/>
            <a:ext cx="8229600" cy="8382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Behavior</a:t>
            </a:r>
          </a:p>
        </p:txBody>
      </p:sp>
      <p:sp>
        <p:nvSpPr>
          <p:cNvPr id="142339" name="Rectangle 3"/>
          <p:cNvSpPr>
            <a:spLocks noGrp="1"/>
          </p:cNvSpPr>
          <p:nvPr>
            <p:ph type="body" idx="1"/>
          </p:nvPr>
        </p:nvSpPr>
        <p:spPr>
          <a:xfrm>
            <a:off x="457200" y="1143000"/>
            <a:ext cx="8686800" cy="5638800"/>
          </a:xfrm>
        </p:spPr>
        <p:txBody>
          <a:bodyPr/>
          <a:lstStyle/>
          <a:p>
            <a:pPr algn="just" eaLnBrk="1" hangingPunct="1">
              <a:lnSpc>
                <a:spcPct val="8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All process execution </a:t>
            </a:r>
            <a:r>
              <a:rPr lang="en-US" altLang="en-US" sz="2800" b="1" dirty="0">
                <a:latin typeface="Times New Roman" panose="02020603050405020304" pitchFamily="18" charset="0"/>
                <a:cs typeface="Times New Roman" panose="02020603050405020304" pitchFamily="18" charset="0"/>
              </a:rPr>
              <a:t>consists</a:t>
            </a:r>
            <a:r>
              <a:rPr lang="en-US" altLang="en-US" sz="2800" dirty="0">
                <a:latin typeface="Times New Roman" panose="02020603050405020304" pitchFamily="18" charset="0"/>
                <a:cs typeface="Times New Roman" panose="02020603050405020304" pitchFamily="18" charset="0"/>
              </a:rPr>
              <a:t> of a c</a:t>
            </a:r>
            <a:r>
              <a:rPr lang="en-US" altLang="en-US" sz="2800" b="1" dirty="0">
                <a:latin typeface="Times New Roman" panose="02020603050405020304" pitchFamily="18" charset="0"/>
                <a:cs typeface="Times New Roman" panose="02020603050405020304" pitchFamily="18" charset="0"/>
              </a:rPr>
              <a:t>ycle of </a:t>
            </a:r>
            <a:r>
              <a:rPr lang="en-US" altLang="en-US" sz="2800" b="1" dirty="0">
                <a:highlight>
                  <a:srgbClr val="FFFF00"/>
                </a:highlight>
                <a:latin typeface="Times New Roman" panose="02020603050405020304" pitchFamily="18" charset="0"/>
                <a:cs typeface="Times New Roman" panose="02020603050405020304" pitchFamily="18" charset="0"/>
              </a:rPr>
              <a:t>bursts of computing </a:t>
            </a:r>
            <a:r>
              <a:rPr lang="en-US" altLang="en-US" sz="2800" dirty="0">
                <a:latin typeface="Times New Roman" panose="02020603050405020304" pitchFamily="18" charset="0"/>
                <a:cs typeface="Times New Roman" panose="02020603050405020304" pitchFamily="18" charset="0"/>
              </a:rPr>
              <a:t>(CPU execution) and </a:t>
            </a:r>
            <a:r>
              <a:rPr lang="en-US" altLang="en-US" sz="2800" b="1" dirty="0">
                <a:latin typeface="Times New Roman" panose="02020603050405020304" pitchFamily="18" charset="0"/>
                <a:cs typeface="Times New Roman" panose="02020603050405020304" pitchFamily="18" charset="0"/>
              </a:rPr>
              <a:t>I/O request </a:t>
            </a:r>
            <a:r>
              <a:rPr lang="en-US" altLang="en-US" sz="2800" dirty="0">
                <a:latin typeface="Times New Roman" panose="02020603050405020304" pitchFamily="18" charset="0"/>
                <a:cs typeface="Times New Roman" panose="02020603050405020304" pitchFamily="18" charset="0"/>
              </a:rPr>
              <a:t>(I/O wait)</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Compute-bound processes</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Spend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most</a:t>
            </a:r>
            <a:r>
              <a:rPr lang="en-US" altLang="en-US" sz="2400" dirty="0">
                <a:latin typeface="Times New Roman" panose="02020603050405020304" pitchFamily="18" charset="0"/>
                <a:cs typeface="Times New Roman" panose="02020603050405020304" pitchFamily="18" charset="0"/>
              </a:rPr>
              <a:t> of their </a:t>
            </a:r>
            <a:r>
              <a:rPr lang="en-US" altLang="en-US" sz="2400" b="1" dirty="0">
                <a:latin typeface="Times New Roman" panose="02020603050405020304" pitchFamily="18" charset="0"/>
                <a:cs typeface="Times New Roman" panose="02020603050405020304" pitchFamily="18" charset="0"/>
              </a:rPr>
              <a:t>time computing</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Have </a:t>
            </a:r>
            <a:r>
              <a:rPr lang="en-US" altLang="en-US" sz="2400" b="1" dirty="0">
                <a:latin typeface="Times New Roman" panose="02020603050405020304" pitchFamily="18" charset="0"/>
                <a:cs typeface="Times New Roman" panose="02020603050405020304" pitchFamily="18" charset="0"/>
              </a:rPr>
              <a:t>long CPU bursts </a:t>
            </a:r>
            <a:r>
              <a:rPr lang="en-US" altLang="en-US" sz="2400" dirty="0">
                <a:latin typeface="Times New Roman" panose="02020603050405020304" pitchFamily="18" charset="0"/>
                <a:cs typeface="Times New Roman" panose="02020603050405020304" pitchFamily="18" charset="0"/>
              </a:rPr>
              <a:t>and thus infrequent I/O waits</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I/O-bound processes</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Spend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most</a:t>
            </a:r>
            <a:r>
              <a:rPr lang="en-US" altLang="en-US" sz="2400" dirty="0">
                <a:latin typeface="Times New Roman" panose="02020603050405020304" pitchFamily="18" charset="0"/>
                <a:cs typeface="Times New Roman" panose="02020603050405020304" pitchFamily="18" charset="0"/>
              </a:rPr>
              <a:t> of their </a:t>
            </a:r>
            <a:r>
              <a:rPr lang="en-US" altLang="en-US" sz="2400" b="1" dirty="0">
                <a:latin typeface="Times New Roman" panose="02020603050405020304" pitchFamily="18" charset="0"/>
                <a:cs typeface="Times New Roman" panose="02020603050405020304" pitchFamily="18" charset="0"/>
              </a:rPr>
              <a:t>time waiting for I/O</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Have  </a:t>
            </a:r>
            <a:r>
              <a:rPr lang="en-US" altLang="en-US" sz="2400" b="1" dirty="0">
                <a:latin typeface="Times New Roman" panose="02020603050405020304" pitchFamily="18" charset="0"/>
                <a:cs typeface="Times New Roman" panose="02020603050405020304" pitchFamily="18" charset="0"/>
              </a:rPr>
              <a:t>short CPU bursts </a:t>
            </a:r>
            <a:r>
              <a:rPr lang="en-US" altLang="en-US" sz="2400" dirty="0">
                <a:latin typeface="Times New Roman" panose="02020603050405020304" pitchFamily="18" charset="0"/>
                <a:cs typeface="Times New Roman" panose="02020603050405020304" pitchFamily="18" charset="0"/>
              </a:rPr>
              <a:t>and thus frequent I/O waits</a:t>
            </a:r>
          </a:p>
        </p:txBody>
      </p:sp>
      <p:pic>
        <p:nvPicPr>
          <p:cNvPr id="142342" name="Picture 6" descr="0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7200"/>
            <a:ext cx="5334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3" name="Text Box 4"/>
          <p:cNvSpPr txBox="1">
            <a:spLocks noChangeArrowheads="1"/>
          </p:cNvSpPr>
          <p:nvPr/>
        </p:nvSpPr>
        <p:spPr bwMode="auto">
          <a:xfrm>
            <a:off x="3657600" y="6553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in)">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in)">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in)">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in)">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in)">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in)">
                                      <p:cBhvr>
                                        <p:cTn id="37" dur="500"/>
                                        <p:tgtEl>
                                          <p:spTgt spid="142339">
                                            <p:txEl>
                                              <p:pRg st="6" end="6"/>
                                            </p:txEl>
                                          </p:spTgt>
                                        </p:tgtEl>
                                      </p:cBhvr>
                                    </p:animEffect>
                                  </p:childTnLst>
                                </p:cTn>
                              </p:par>
                            </p:childTnLst>
                          </p:cTn>
                        </p:par>
                        <p:par>
                          <p:cTn id="38" fill="hold" nodeType="afterGroup">
                            <p:stCondLst>
                              <p:cond delay="500"/>
                            </p:stCondLst>
                            <p:childTnLst>
                              <p:par>
                                <p:cTn id="39" presetID="4" presetClass="entr" presetSubtype="16" fill="hold" nodeType="afterEffect">
                                  <p:stCondLst>
                                    <p:cond delay="0"/>
                                  </p:stCondLst>
                                  <p:childTnLst>
                                    <p:set>
                                      <p:cBhvr>
                                        <p:cTn id="40" dur="1" fill="hold">
                                          <p:stCondLst>
                                            <p:cond delay="0"/>
                                          </p:stCondLst>
                                        </p:cTn>
                                        <p:tgtEl>
                                          <p:spTgt spid="142342"/>
                                        </p:tgtEl>
                                        <p:attrNameLst>
                                          <p:attrName>style.visibility</p:attrName>
                                        </p:attrNameLst>
                                      </p:cBhvr>
                                      <p:to>
                                        <p:strVal val="visible"/>
                                      </p:to>
                                    </p:set>
                                    <p:animEffect transition="in" filter="box(in)">
                                      <p:cBhvr>
                                        <p:cTn id="41" dur="500"/>
                                        <p:tgtEl>
                                          <p:spTgt spid="14234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42343"/>
                                        </p:tgtEl>
                                        <p:attrNameLst>
                                          <p:attrName>style.visibility</p:attrName>
                                        </p:attrNameLst>
                                      </p:cBhvr>
                                      <p:to>
                                        <p:strVal val="visible"/>
                                      </p:to>
                                    </p:set>
                                    <p:animEffect transition="in" filter="box(in)">
                                      <p:cBhvr>
                                        <p:cTn id="44"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533400" y="152400"/>
            <a:ext cx="8229600" cy="8382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Process Behavior</a:t>
            </a:r>
          </a:p>
        </p:txBody>
      </p:sp>
      <p:sp>
        <p:nvSpPr>
          <p:cNvPr id="9219" name="Rectangle 3"/>
          <p:cNvSpPr>
            <a:spLocks noGrp="1"/>
          </p:cNvSpPr>
          <p:nvPr>
            <p:ph type="body" idx="4294967295"/>
          </p:nvPr>
        </p:nvSpPr>
        <p:spPr>
          <a:xfrm>
            <a:off x="457200" y="1143000"/>
            <a:ext cx="8686800" cy="5638800"/>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Example</a:t>
            </a:r>
          </a:p>
        </p:txBody>
      </p:sp>
      <p:grpSp>
        <p:nvGrpSpPr>
          <p:cNvPr id="9220" name="Group 26"/>
          <p:cNvGrpSpPr>
            <a:grpSpLocks/>
          </p:cNvGrpSpPr>
          <p:nvPr/>
        </p:nvGrpSpPr>
        <p:grpSpPr bwMode="auto">
          <a:xfrm>
            <a:off x="1143000" y="1600200"/>
            <a:ext cx="5029200" cy="4648200"/>
            <a:chOff x="1488" y="816"/>
            <a:chExt cx="3168" cy="2928"/>
          </a:xfrm>
        </p:grpSpPr>
        <p:sp>
          <p:nvSpPr>
            <p:cNvPr id="9222" name="Oval 8"/>
            <p:cNvSpPr>
              <a:spLocks noChangeArrowheads="1"/>
            </p:cNvSpPr>
            <p:nvPr/>
          </p:nvSpPr>
          <p:spPr bwMode="auto">
            <a:xfrm>
              <a:off x="206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3" name="Oval 9"/>
            <p:cNvSpPr>
              <a:spLocks noChangeArrowheads="1"/>
            </p:cNvSpPr>
            <p:nvPr/>
          </p:nvSpPr>
          <p:spPr bwMode="auto">
            <a:xfrm>
              <a:off x="2064" y="9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4" name="Oval 10"/>
            <p:cNvSpPr>
              <a:spLocks noChangeArrowheads="1"/>
            </p:cNvSpPr>
            <p:nvPr/>
          </p:nvSpPr>
          <p:spPr bwMode="auto">
            <a:xfrm>
              <a:off x="206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5" name="Text Box 11"/>
            <p:cNvSpPr txBox="1">
              <a:spLocks noChangeArrowheads="1"/>
            </p:cNvSpPr>
            <p:nvPr/>
          </p:nvSpPr>
          <p:spPr bwMode="auto">
            <a:xfrm>
              <a:off x="1536" y="1248"/>
              <a:ext cx="15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load store</a:t>
              </a:r>
            </a:p>
            <a:p>
              <a:pPr eaLnBrk="1" hangingPunct="1"/>
              <a:r>
                <a:rPr lang="en-US" altLang="en-US" sz="2000">
                  <a:latin typeface="Times New Roman" panose="02020603050405020304" pitchFamily="18" charset="0"/>
                  <a:cs typeface="Times New Roman" panose="02020603050405020304" pitchFamily="18" charset="0"/>
                </a:rPr>
                <a:t>add store</a:t>
              </a:r>
            </a:p>
            <a:p>
              <a:pPr eaLnBrk="1" hangingPunct="1"/>
              <a:r>
                <a:rPr lang="en-US" altLang="en-US" sz="2000">
                  <a:latin typeface="Times New Roman" panose="02020603050405020304" pitchFamily="18" charset="0"/>
                  <a:cs typeface="Times New Roman" panose="02020603050405020304" pitchFamily="18" charset="0"/>
                </a:rPr>
                <a:t>read from file</a:t>
              </a:r>
            </a:p>
          </p:txBody>
        </p:sp>
        <p:sp>
          <p:nvSpPr>
            <p:cNvPr id="9226" name="Text Box 12"/>
            <p:cNvSpPr txBox="1">
              <a:spLocks noChangeArrowheads="1"/>
            </p:cNvSpPr>
            <p:nvPr/>
          </p:nvSpPr>
          <p:spPr bwMode="auto">
            <a:xfrm>
              <a:off x="1536" y="201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7" name="Text Box 13"/>
            <p:cNvSpPr txBox="1">
              <a:spLocks noChangeArrowheads="1"/>
            </p:cNvSpPr>
            <p:nvPr/>
          </p:nvSpPr>
          <p:spPr bwMode="auto">
            <a:xfrm>
              <a:off x="1488" y="2352"/>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store increment index</a:t>
              </a:r>
            </a:p>
            <a:p>
              <a:pPr eaLnBrk="1" hangingPunct="1"/>
              <a:r>
                <a:rPr lang="en-US" altLang="en-US" sz="2000">
                  <a:latin typeface="Times New Roman" panose="02020603050405020304" pitchFamily="18" charset="0"/>
                  <a:cs typeface="Times New Roman" panose="02020603050405020304" pitchFamily="18" charset="0"/>
                </a:rPr>
                <a:t>write to file</a:t>
              </a:r>
            </a:p>
          </p:txBody>
        </p:sp>
        <p:sp>
          <p:nvSpPr>
            <p:cNvPr id="9228" name="Text Box 14"/>
            <p:cNvSpPr txBox="1">
              <a:spLocks noChangeArrowheads="1"/>
            </p:cNvSpPr>
            <p:nvPr/>
          </p:nvSpPr>
          <p:spPr bwMode="auto">
            <a:xfrm>
              <a:off x="1536" y="297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9" name="Oval 15"/>
            <p:cNvSpPr>
              <a:spLocks noChangeArrowheads="1"/>
            </p:cNvSpPr>
            <p:nvPr/>
          </p:nvSpPr>
          <p:spPr bwMode="auto">
            <a:xfrm>
              <a:off x="2112" y="33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0" name="Oval 16"/>
            <p:cNvSpPr>
              <a:spLocks noChangeArrowheads="1"/>
            </p:cNvSpPr>
            <p:nvPr/>
          </p:nvSpPr>
          <p:spPr bwMode="auto">
            <a:xfrm>
              <a:off x="2112" y="35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1" name="Oval 17"/>
            <p:cNvSpPr>
              <a:spLocks noChangeArrowheads="1"/>
            </p:cNvSpPr>
            <p:nvPr/>
          </p:nvSpPr>
          <p:spPr bwMode="auto">
            <a:xfrm>
              <a:off x="2112" y="364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2" name="AutoShape 18"/>
            <p:cNvSpPr>
              <a:spLocks/>
            </p:cNvSpPr>
            <p:nvPr/>
          </p:nvSpPr>
          <p:spPr bwMode="auto">
            <a:xfrm>
              <a:off x="3264" y="1296"/>
              <a:ext cx="144" cy="624"/>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3" name="Text Box 19"/>
            <p:cNvSpPr txBox="1">
              <a:spLocks noChangeArrowheads="1"/>
            </p:cNvSpPr>
            <p:nvPr/>
          </p:nvSpPr>
          <p:spPr bwMode="auto">
            <a:xfrm>
              <a:off x="3456" y="139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4" name="AutoShape 20"/>
            <p:cNvSpPr>
              <a:spLocks/>
            </p:cNvSpPr>
            <p:nvPr/>
          </p:nvSpPr>
          <p:spPr bwMode="auto">
            <a:xfrm>
              <a:off x="3264" y="192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5" name="Text Box 21"/>
            <p:cNvSpPr txBox="1">
              <a:spLocks noChangeArrowheads="1"/>
            </p:cNvSpPr>
            <p:nvPr/>
          </p:nvSpPr>
          <p:spPr bwMode="auto">
            <a:xfrm>
              <a:off x="3456" y="201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sp>
          <p:nvSpPr>
            <p:cNvPr id="9236" name="AutoShape 22"/>
            <p:cNvSpPr>
              <a:spLocks/>
            </p:cNvSpPr>
            <p:nvPr/>
          </p:nvSpPr>
          <p:spPr bwMode="auto">
            <a:xfrm>
              <a:off x="3264" y="240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7" name="Text Box 23"/>
            <p:cNvSpPr txBox="1">
              <a:spLocks noChangeArrowheads="1"/>
            </p:cNvSpPr>
            <p:nvPr/>
          </p:nvSpPr>
          <p:spPr bwMode="auto">
            <a:xfrm>
              <a:off x="3456" y="249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8" name="AutoShape 24"/>
            <p:cNvSpPr>
              <a:spLocks/>
            </p:cNvSpPr>
            <p:nvPr/>
          </p:nvSpPr>
          <p:spPr bwMode="auto">
            <a:xfrm>
              <a:off x="3264" y="288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9" name="Text Box 25"/>
            <p:cNvSpPr txBox="1">
              <a:spLocks noChangeArrowheads="1"/>
            </p:cNvSpPr>
            <p:nvPr/>
          </p:nvSpPr>
          <p:spPr bwMode="auto">
            <a:xfrm>
              <a:off x="3456" y="297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grpSp>
      <p:sp>
        <p:nvSpPr>
          <p:cNvPr id="93211" name="Text Box 27"/>
          <p:cNvSpPr txBox="1">
            <a:spLocks noChangeArrowheads="1"/>
          </p:cNvSpPr>
          <p:nvPr/>
        </p:nvSpPr>
        <p:spPr bwMode="auto">
          <a:xfrm>
            <a:off x="5715000" y="2438400"/>
            <a:ext cx="2743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400">
                <a:latin typeface="Times New Roman" panose="02020603050405020304" pitchFamily="18" charset="0"/>
                <a:cs typeface="Times New Roman" panose="02020603050405020304" pitchFamily="18" charset="0"/>
              </a:rPr>
              <a:t>Process execution </a:t>
            </a:r>
            <a:r>
              <a:rPr lang="en-US" altLang="en-US" sz="2400" b="1">
                <a:latin typeface="Times New Roman" panose="02020603050405020304" pitchFamily="18" charset="0"/>
                <a:cs typeface="Times New Roman" panose="02020603050405020304" pitchFamily="18" charset="0"/>
              </a:rPr>
              <a:t>begin</a:t>
            </a:r>
            <a:r>
              <a:rPr lang="en-US" altLang="en-US" sz="2400">
                <a:latin typeface="Times New Roman" panose="02020603050405020304" pitchFamily="18" charset="0"/>
                <a:cs typeface="Times New Roman" panose="02020603050405020304" pitchFamily="18" charset="0"/>
              </a:rPr>
              <a:t> with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burst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then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I/O burst</a:t>
            </a:r>
            <a:r>
              <a:rPr lang="en-US" altLang="en-US" sz="2400">
                <a:latin typeface="Times New Roman" panose="02020603050405020304" pitchFamily="18" charset="0"/>
                <a:cs typeface="Times New Roman" panose="02020603050405020304" pitchFamily="18" charset="0"/>
              </a:rPr>
              <a:t> … the </a:t>
            </a:r>
            <a:r>
              <a:rPr lang="en-US" altLang="en-US" sz="2400" b="1">
                <a:latin typeface="Times New Roman" panose="02020603050405020304" pitchFamily="18" charset="0"/>
                <a:cs typeface="Times New Roman" panose="02020603050405020304" pitchFamily="18" charset="0"/>
              </a:rPr>
              <a:t>last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CPU burst </a:t>
            </a:r>
            <a:r>
              <a:rPr lang="en-US" altLang="en-US" sz="2400">
                <a:latin typeface="Times New Roman" panose="02020603050405020304" pitchFamily="18" charset="0"/>
                <a:cs typeface="Times New Roman" panose="02020603050405020304" pitchFamily="18" charset="0"/>
              </a:rPr>
              <a:t>will </a:t>
            </a:r>
            <a:r>
              <a:rPr lang="en-US" altLang="en-US" sz="2400" b="1">
                <a:latin typeface="Times New Roman" panose="02020603050405020304" pitchFamily="18" charset="0"/>
                <a:cs typeface="Times New Roman" panose="02020603050405020304" pitchFamily="18" charset="0"/>
              </a:rPr>
              <a:t>end</a:t>
            </a:r>
            <a:r>
              <a:rPr lang="en-US" altLang="en-US" sz="2400">
                <a:latin typeface="Times New Roman" panose="02020603050405020304" pitchFamily="18" charset="0"/>
                <a:cs typeface="Times New Roman" panose="02020603050405020304" pitchFamily="18" charset="0"/>
              </a:rPr>
              <a:t> with a system request </a:t>
            </a:r>
            <a:r>
              <a:rPr lang="en-US" altLang="en-US" sz="2400" b="1">
                <a:latin typeface="Times New Roman" panose="02020603050405020304" pitchFamily="18" charset="0"/>
                <a:cs typeface="Times New Roman" panose="02020603050405020304" pitchFamily="18" charset="0"/>
              </a:rPr>
              <a:t>to terminal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211"/>
                                        </p:tgtEl>
                                        <p:attrNameLst>
                                          <p:attrName>style.visibility</p:attrName>
                                        </p:attrNameLst>
                                      </p:cBhvr>
                                      <p:to>
                                        <p:strVal val="visible"/>
                                      </p:to>
                                    </p:set>
                                    <p:animEffect transition="in" filter="box(in)">
                                      <p:cBhvr>
                                        <p:cTn id="7" dur="500"/>
                                        <p:tgtEl>
                                          <p:spTgt spid="9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0243" name="Rectangle 6"/>
          <p:cNvSpPr>
            <a:spLocks noGrp="1"/>
          </p:cNvSpPr>
          <p:nvPr>
            <p:ph type="body" idx="1"/>
          </p:nvPr>
        </p:nvSpPr>
        <p:spPr>
          <a:xfrm>
            <a:off x="0" y="1066800"/>
            <a:ext cx="9144000" cy="5791200"/>
          </a:xfrm>
          <a:noFill/>
        </p:spPr>
        <p:txBody>
          <a:bodyPr/>
          <a:lstStyle/>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A key issued related to scheduling is when to make </a:t>
            </a:r>
            <a:r>
              <a:rPr lang="en-US" altLang="en-US" sz="2800" b="1">
                <a:latin typeface="Times New Roman" panose="02020603050405020304" pitchFamily="18" charset="0"/>
                <a:cs typeface="Times New Roman" panose="02020603050405020304" pitchFamily="18" charset="0"/>
              </a:rPr>
              <a:t>scheduling decisions</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Process </a:t>
            </a:r>
            <a:r>
              <a:rPr lang="en-US" altLang="en-US" sz="2800" b="1">
                <a:latin typeface="Times New Roman" panose="02020603050405020304" pitchFamily="18" charset="0"/>
                <a:cs typeface="Times New Roman" panose="02020603050405020304" pitchFamily="18" charset="0"/>
              </a:rPr>
              <a:t>creation</a:t>
            </a:r>
          </a:p>
          <a:p>
            <a:pPr lvl="1" algn="just" eaLnBrk="1" hangingPunct="1"/>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decision</a:t>
            </a:r>
            <a:r>
              <a:rPr lang="en-US" altLang="en-US" sz="2400">
                <a:latin typeface="Times New Roman" panose="02020603050405020304" pitchFamily="18" charset="0"/>
                <a:cs typeface="Times New Roman" panose="02020603050405020304" pitchFamily="18" charset="0"/>
              </a:rPr>
              <a:t> needs to be made </a:t>
            </a:r>
            <a:r>
              <a:rPr lang="en-US" altLang="en-US" sz="2400" b="1">
                <a:latin typeface="Times New Roman" panose="02020603050405020304" pitchFamily="18" charset="0"/>
                <a:cs typeface="Times New Roman" panose="02020603050405020304" pitchFamily="18" charset="0"/>
              </a:rPr>
              <a:t>whether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parent or child process</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Process </a:t>
            </a:r>
            <a:r>
              <a:rPr lang="en-US" altLang="en-US" sz="2800" b="1">
                <a:latin typeface="Times New Roman" panose="02020603050405020304" pitchFamily="18" charset="0"/>
                <a:cs typeface="Times New Roman" panose="02020603050405020304" pitchFamily="18" charset="0"/>
              </a:rPr>
              <a:t>termination</a:t>
            </a:r>
          </a:p>
          <a:p>
            <a:pPr lvl="1" algn="just" eaLnBrk="1" hangingPunct="1"/>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decision</a:t>
            </a:r>
            <a:r>
              <a:rPr lang="en-US" altLang="en-US" sz="2400">
                <a:latin typeface="Times New Roman" panose="02020603050405020304" pitchFamily="18" charset="0"/>
                <a:cs typeface="Times New Roman" panose="02020603050405020304" pitchFamily="18" charset="0"/>
              </a:rPr>
              <a:t> must be made </a:t>
            </a:r>
            <a:r>
              <a:rPr lang="en-US" altLang="en-US" sz="2400" b="1">
                <a:latin typeface="Times New Roman" panose="02020603050405020304" pitchFamily="18" charset="0"/>
                <a:cs typeface="Times New Roman" panose="02020603050405020304" pitchFamily="18" charset="0"/>
              </a:rPr>
              <a:t>when a process exits</a:t>
            </a:r>
            <a:r>
              <a:rPr lang="en-US" altLang="en-US" sz="2400">
                <a:latin typeface="Times New Roman" panose="02020603050405020304" pitchFamily="18" charset="0"/>
                <a:cs typeface="Times New Roman" panose="02020603050405020304" pitchFamily="18" charset="0"/>
              </a:rPr>
              <a:t>. That process can no longer run, so some other process </a:t>
            </a:r>
            <a:r>
              <a:rPr lang="en-US" altLang="en-US" sz="2400" b="1">
                <a:latin typeface="Times New Roman" panose="02020603050405020304" pitchFamily="18" charset="0"/>
                <a:cs typeface="Times New Roman" panose="02020603050405020304" pitchFamily="18" charset="0"/>
              </a:rPr>
              <a:t>must be chosen from the set of ready processes</a:t>
            </a:r>
            <a:r>
              <a:rPr lang="en-US" altLang="en-US" sz="2400">
                <a:latin typeface="Times New Roman" panose="02020603050405020304" pitchFamily="18" charset="0"/>
                <a:cs typeface="Times New Roman" panose="02020603050405020304" pitchFamily="18" charset="0"/>
              </a:rPr>
              <a:t>. If no process is ready, a system-supplied idle process is normally run</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Process </a:t>
            </a:r>
            <a:r>
              <a:rPr lang="en-US" altLang="en-US" sz="2800" b="1">
                <a:latin typeface="Times New Roman" panose="02020603050405020304" pitchFamily="18" charset="0"/>
                <a:cs typeface="Times New Roman" panose="02020603050405020304" pitchFamily="18" charset="0"/>
              </a:rPr>
              <a:t>blocking</a:t>
            </a:r>
          </a:p>
          <a:p>
            <a:pPr lvl="1" algn="just" eaLnBrk="1" hangingPunct="1"/>
            <a:r>
              <a:rPr lang="en-US" altLang="en-US" sz="2400">
                <a:latin typeface="Times New Roman" panose="02020603050405020304" pitchFamily="18" charset="0"/>
                <a:cs typeface="Times New Roman" panose="02020603050405020304" pitchFamily="18" charset="0"/>
              </a:rPr>
              <a:t>When a process blocks, </a:t>
            </a:r>
            <a:r>
              <a:rPr lang="en-US" altLang="en-US" sz="2400" b="1">
                <a:latin typeface="Times New Roman" panose="02020603050405020304" pitchFamily="18" charset="0"/>
                <a:cs typeface="Times New Roman" panose="02020603050405020304" pitchFamily="18" charset="0"/>
              </a:rPr>
              <a:t>another process</a:t>
            </a:r>
            <a:r>
              <a:rPr lang="en-US" altLang="en-US" sz="2400">
                <a:latin typeface="Times New Roman" panose="02020603050405020304" pitchFamily="18" charset="0"/>
                <a:cs typeface="Times New Roman" panose="02020603050405020304" pitchFamily="18" charset="0"/>
              </a:rPr>
              <a:t> has to be </a:t>
            </a:r>
            <a:r>
              <a:rPr lang="en-US" altLang="en-US" sz="2400" b="1">
                <a:latin typeface="Times New Roman" panose="02020603050405020304" pitchFamily="18" charset="0"/>
                <a:cs typeface="Times New Roman" panose="02020603050405020304" pitchFamily="18" charset="0"/>
              </a:rPr>
              <a:t>selected to run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4416</TotalTime>
  <Words>2392</Words>
  <Application>Microsoft Office PowerPoint</Application>
  <PresentationFormat>On-screen Show (4:3)</PresentationFormat>
  <Paragraphs>310</Paragraphs>
  <Slides>33</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Symbol</vt:lpstr>
      <vt:lpstr>Times New Roman</vt:lpstr>
      <vt:lpstr>Wingdings</vt:lpstr>
      <vt:lpstr>Office Theme</vt:lpstr>
      <vt:lpstr>Processes &amp; Threads    Scheduling </vt:lpstr>
      <vt:lpstr>Review</vt:lpstr>
      <vt:lpstr>Review</vt:lpstr>
      <vt:lpstr>Review</vt:lpstr>
      <vt:lpstr>Objectives</vt:lpstr>
      <vt:lpstr>Scheduling Introduction</vt:lpstr>
      <vt:lpstr>Scheduling Process Behavior</vt:lpstr>
      <vt:lpstr>Scheduling Process Behavior</vt:lpstr>
      <vt:lpstr>Scheduling When to schedule</vt:lpstr>
      <vt:lpstr>Scheduling When to schedule</vt:lpstr>
      <vt:lpstr>Scheduling When to schedule</vt:lpstr>
      <vt:lpstr>Scheduling Categories of Scheduling Algorithms</vt:lpstr>
      <vt:lpstr>Scheduling Criteria/ Properties Term</vt:lpstr>
      <vt:lpstr>Scheduling Criteria/ Properties Term</vt:lpstr>
      <vt:lpstr>Scheduling Criteria/ Properties Term</vt:lpstr>
      <vt:lpstr>Scheduling Categories of Scheduling Algorithms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Example</vt:lpstr>
      <vt:lpstr>Scheduling in Batch System First-Come First Served (FCFS)</vt:lpstr>
      <vt:lpstr>Scheduling in Batch System First-Come First Served (FCFS)</vt:lpstr>
      <vt:lpstr>Scheduling in Batch System Shortest Job First (SJF)</vt:lpstr>
      <vt:lpstr>Scheduling in Batch System Example</vt:lpstr>
      <vt:lpstr>Scheduling in Batch System Shortest Remaining Time Next (SRT)</vt:lpstr>
      <vt:lpstr>Scheduling in Batch System Example</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ĐINH GIA BẢO</cp:lastModifiedBy>
  <cp:revision>1661</cp:revision>
  <dcterms:created xsi:type="dcterms:W3CDTF">2007-08-21T04:43:22Z</dcterms:created>
  <dcterms:modified xsi:type="dcterms:W3CDTF">2023-05-31T03:59:48Z</dcterms:modified>
</cp:coreProperties>
</file>