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1" r:id="rId1"/>
  </p:sldMasterIdLst>
  <p:notesMasterIdLst>
    <p:notesMasterId r:id="rId33"/>
  </p:notesMasterIdLst>
  <p:sldIdLst>
    <p:sldId id="256" r:id="rId2"/>
    <p:sldId id="482" r:id="rId3"/>
    <p:sldId id="483" r:id="rId4"/>
    <p:sldId id="484" r:id="rId5"/>
    <p:sldId id="481" r:id="rId6"/>
    <p:sldId id="436" r:id="rId7"/>
    <p:sldId id="437" r:id="rId8"/>
    <p:sldId id="438" r:id="rId9"/>
    <p:sldId id="439" r:id="rId10"/>
    <p:sldId id="475" r:id="rId11"/>
    <p:sldId id="440" r:id="rId12"/>
    <p:sldId id="441" r:id="rId13"/>
    <p:sldId id="476" r:id="rId14"/>
    <p:sldId id="442" r:id="rId15"/>
    <p:sldId id="443" r:id="rId16"/>
    <p:sldId id="444" r:id="rId17"/>
    <p:sldId id="445" r:id="rId18"/>
    <p:sldId id="477" r:id="rId19"/>
    <p:sldId id="446" r:id="rId20"/>
    <p:sldId id="447" r:id="rId21"/>
    <p:sldId id="448" r:id="rId22"/>
    <p:sldId id="459" r:id="rId23"/>
    <p:sldId id="460" r:id="rId24"/>
    <p:sldId id="461" r:id="rId25"/>
    <p:sldId id="462" r:id="rId26"/>
    <p:sldId id="463" r:id="rId27"/>
    <p:sldId id="451" r:id="rId28"/>
    <p:sldId id="452" r:id="rId29"/>
    <p:sldId id="453" r:id="rId30"/>
    <p:sldId id="394" r:id="rId31"/>
    <p:sldId id="473" r:id="rId3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a:srgbClr val="66FFFF"/>
    <a:srgbClr val="FFFF66"/>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554" autoAdjust="0"/>
    <p:restoredTop sz="87852" autoAdjust="0"/>
  </p:normalViewPr>
  <p:slideViewPr>
    <p:cSldViewPr>
      <p:cViewPr varScale="1">
        <p:scale>
          <a:sx n="64" d="100"/>
          <a:sy n="64" d="100"/>
        </p:scale>
        <p:origin x="1612" y="44"/>
      </p:cViewPr>
      <p:guideLst>
        <p:guide orient="horz" pos="2160"/>
        <p:guide pos="2880"/>
      </p:guideLst>
    </p:cSldViewPr>
  </p:slideViewPr>
  <p:outlineViewPr>
    <p:cViewPr>
      <p:scale>
        <a:sx n="33" d="100"/>
        <a:sy n="33" d="100"/>
      </p:scale>
      <p:origin x="0" y="2886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Đinh Gia Bảo" userId="2c693ac0dcf7a9ef" providerId="LiveId" clId="{887E280A-9B77-41F4-B29B-76699F6A5DAA}"/>
    <pc:docChg chg="undo custSel modSld">
      <pc:chgData name="Đinh Gia Bảo" userId="2c693ac0dcf7a9ef" providerId="LiveId" clId="{887E280A-9B77-41F4-B29B-76699F6A5DAA}" dt="2023-08-01T14:25:52.505" v="884" actId="207"/>
      <pc:docMkLst>
        <pc:docMk/>
      </pc:docMkLst>
      <pc:sldChg chg="modSp mod">
        <pc:chgData name="Đinh Gia Bảo" userId="2c693ac0dcf7a9ef" providerId="LiveId" clId="{887E280A-9B77-41F4-B29B-76699F6A5DAA}" dt="2023-06-10T03:32:37.096" v="4" actId="13926"/>
        <pc:sldMkLst>
          <pc:docMk/>
          <pc:sldMk cId="0" sldId="437"/>
        </pc:sldMkLst>
        <pc:spChg chg="mod">
          <ac:chgData name="Đinh Gia Bảo" userId="2c693ac0dcf7a9ef" providerId="LiveId" clId="{887E280A-9B77-41F4-B29B-76699F6A5DAA}" dt="2023-06-10T03:32:37.096" v="4" actId="13926"/>
          <ac:spMkLst>
            <pc:docMk/>
            <pc:sldMk cId="0" sldId="437"/>
            <ac:spMk id="8194" creationId="{00000000-0000-0000-0000-000000000000}"/>
          </ac:spMkLst>
        </pc:spChg>
      </pc:sldChg>
      <pc:sldChg chg="modSp">
        <pc:chgData name="Đinh Gia Bảo" userId="2c693ac0dcf7a9ef" providerId="LiveId" clId="{887E280A-9B77-41F4-B29B-76699F6A5DAA}" dt="2023-06-10T03:15:20.302" v="3" actId="13926"/>
        <pc:sldMkLst>
          <pc:docMk/>
          <pc:sldMk cId="0" sldId="438"/>
        </pc:sldMkLst>
        <pc:spChg chg="mod">
          <ac:chgData name="Đinh Gia Bảo" userId="2c693ac0dcf7a9ef" providerId="LiveId" clId="{887E280A-9B77-41F4-B29B-76699F6A5DAA}" dt="2023-06-10T03:15:20.302" v="3" actId="13926"/>
          <ac:spMkLst>
            <pc:docMk/>
            <pc:sldMk cId="0" sldId="438"/>
            <ac:spMk id="48131" creationId="{00000000-0000-0000-0000-000000000000}"/>
          </ac:spMkLst>
        </pc:spChg>
      </pc:sldChg>
      <pc:sldChg chg="modSp mod">
        <pc:chgData name="Đinh Gia Bảo" userId="2c693ac0dcf7a9ef" providerId="LiveId" clId="{887E280A-9B77-41F4-B29B-76699F6A5DAA}" dt="2023-06-13T14:14:26.637" v="811" actId="207"/>
        <pc:sldMkLst>
          <pc:docMk/>
          <pc:sldMk cId="0" sldId="439"/>
        </pc:sldMkLst>
        <pc:spChg chg="mod">
          <ac:chgData name="Đinh Gia Bảo" userId="2c693ac0dcf7a9ef" providerId="LiveId" clId="{887E280A-9B77-41F4-B29B-76699F6A5DAA}" dt="2023-06-10T03:35:41.138" v="45" actId="1076"/>
          <ac:spMkLst>
            <pc:docMk/>
            <pc:sldMk cId="0" sldId="439"/>
            <ac:spMk id="10242" creationId="{00000000-0000-0000-0000-000000000000}"/>
          </ac:spMkLst>
        </pc:spChg>
        <pc:spChg chg="mod">
          <ac:chgData name="Đinh Gia Bảo" userId="2c693ac0dcf7a9ef" providerId="LiveId" clId="{887E280A-9B77-41F4-B29B-76699F6A5DAA}" dt="2023-06-13T14:14:26.637" v="811" actId="207"/>
          <ac:spMkLst>
            <pc:docMk/>
            <pc:sldMk cId="0" sldId="439"/>
            <ac:spMk id="10243" creationId="{00000000-0000-0000-0000-000000000000}"/>
          </ac:spMkLst>
        </pc:spChg>
      </pc:sldChg>
      <pc:sldChg chg="modSp mod">
        <pc:chgData name="Đinh Gia Bảo" userId="2c693ac0dcf7a9ef" providerId="LiveId" clId="{887E280A-9B77-41F4-B29B-76699F6A5DAA}" dt="2023-06-10T03:37:19.878" v="48" actId="13926"/>
        <pc:sldMkLst>
          <pc:docMk/>
          <pc:sldMk cId="0" sldId="440"/>
        </pc:sldMkLst>
        <pc:spChg chg="mod">
          <ac:chgData name="Đinh Gia Bảo" userId="2c693ac0dcf7a9ef" providerId="LiveId" clId="{887E280A-9B77-41F4-B29B-76699F6A5DAA}" dt="2023-06-10T03:37:19.878" v="48" actId="13926"/>
          <ac:spMkLst>
            <pc:docMk/>
            <pc:sldMk cId="0" sldId="440"/>
            <ac:spMk id="12290" creationId="{00000000-0000-0000-0000-000000000000}"/>
          </ac:spMkLst>
        </pc:spChg>
        <pc:spChg chg="mod">
          <ac:chgData name="Đinh Gia Bảo" userId="2c693ac0dcf7a9ef" providerId="LiveId" clId="{887E280A-9B77-41F4-B29B-76699F6A5DAA}" dt="2023-06-10T03:37:03.165" v="47" actId="13926"/>
          <ac:spMkLst>
            <pc:docMk/>
            <pc:sldMk cId="0" sldId="440"/>
            <ac:spMk id="12291" creationId="{00000000-0000-0000-0000-000000000000}"/>
          </ac:spMkLst>
        </pc:spChg>
      </pc:sldChg>
      <pc:sldChg chg="modSp mod">
        <pc:chgData name="Đinh Gia Bảo" userId="2c693ac0dcf7a9ef" providerId="LiveId" clId="{887E280A-9B77-41F4-B29B-76699F6A5DAA}" dt="2023-06-13T14:16:39.168" v="813" actId="207"/>
        <pc:sldMkLst>
          <pc:docMk/>
          <pc:sldMk cId="0" sldId="441"/>
        </pc:sldMkLst>
        <pc:spChg chg="mod">
          <ac:chgData name="Đinh Gia Bảo" userId="2c693ac0dcf7a9ef" providerId="LiveId" clId="{887E280A-9B77-41F4-B29B-76699F6A5DAA}" dt="2023-06-10T03:37:32.281" v="50" actId="13926"/>
          <ac:spMkLst>
            <pc:docMk/>
            <pc:sldMk cId="0" sldId="441"/>
            <ac:spMk id="13314" creationId="{00000000-0000-0000-0000-000000000000}"/>
          </ac:spMkLst>
        </pc:spChg>
        <pc:spChg chg="mod">
          <ac:chgData name="Đinh Gia Bảo" userId="2c693ac0dcf7a9ef" providerId="LiveId" clId="{887E280A-9B77-41F4-B29B-76699F6A5DAA}" dt="2023-06-13T14:16:39.168" v="813" actId="207"/>
          <ac:spMkLst>
            <pc:docMk/>
            <pc:sldMk cId="0" sldId="441"/>
            <ac:spMk id="13315" creationId="{00000000-0000-0000-0000-000000000000}"/>
          </ac:spMkLst>
        </pc:spChg>
      </pc:sldChg>
      <pc:sldChg chg="modSp mod">
        <pc:chgData name="Đinh Gia Bảo" userId="2c693ac0dcf7a9ef" providerId="LiveId" clId="{887E280A-9B77-41F4-B29B-76699F6A5DAA}" dt="2023-08-01T14:25:52.505" v="884" actId="207"/>
        <pc:sldMkLst>
          <pc:docMk/>
          <pc:sldMk cId="0" sldId="442"/>
        </pc:sldMkLst>
        <pc:spChg chg="mod">
          <ac:chgData name="Đinh Gia Bảo" userId="2c693ac0dcf7a9ef" providerId="LiveId" clId="{887E280A-9B77-41F4-B29B-76699F6A5DAA}" dt="2023-08-01T14:25:52.505" v="884" actId="207"/>
          <ac:spMkLst>
            <pc:docMk/>
            <pc:sldMk cId="0" sldId="442"/>
            <ac:spMk id="15363" creationId="{00000000-0000-0000-0000-000000000000}"/>
          </ac:spMkLst>
        </pc:spChg>
      </pc:sldChg>
      <pc:sldChg chg="modSp mod">
        <pc:chgData name="Đinh Gia Bảo" userId="2c693ac0dcf7a9ef" providerId="LiveId" clId="{887E280A-9B77-41F4-B29B-76699F6A5DAA}" dt="2023-06-10T03:38:34.757" v="76" actId="13926"/>
        <pc:sldMkLst>
          <pc:docMk/>
          <pc:sldMk cId="0" sldId="443"/>
        </pc:sldMkLst>
        <pc:spChg chg="mod">
          <ac:chgData name="Đinh Gia Bảo" userId="2c693ac0dcf7a9ef" providerId="LiveId" clId="{887E280A-9B77-41F4-B29B-76699F6A5DAA}" dt="2023-06-10T03:38:34.757" v="76" actId="13926"/>
          <ac:spMkLst>
            <pc:docMk/>
            <pc:sldMk cId="0" sldId="443"/>
            <ac:spMk id="16386" creationId="{00000000-0000-0000-0000-000000000000}"/>
          </ac:spMkLst>
        </pc:spChg>
      </pc:sldChg>
      <pc:sldChg chg="modSp mod modNotesTx">
        <pc:chgData name="Đinh Gia Bảo" userId="2c693ac0dcf7a9ef" providerId="LiveId" clId="{887E280A-9B77-41F4-B29B-76699F6A5DAA}" dt="2023-06-13T14:20:07.600" v="816" actId="207"/>
        <pc:sldMkLst>
          <pc:docMk/>
          <pc:sldMk cId="0" sldId="444"/>
        </pc:sldMkLst>
        <pc:spChg chg="mod">
          <ac:chgData name="Đinh Gia Bảo" userId="2c693ac0dcf7a9ef" providerId="LiveId" clId="{887E280A-9B77-41F4-B29B-76699F6A5DAA}" dt="2023-06-10T03:39:46.441" v="125" actId="20577"/>
          <ac:spMkLst>
            <pc:docMk/>
            <pc:sldMk cId="0" sldId="444"/>
            <ac:spMk id="17410" creationId="{00000000-0000-0000-0000-000000000000}"/>
          </ac:spMkLst>
        </pc:spChg>
        <pc:spChg chg="mod">
          <ac:chgData name="Đinh Gia Bảo" userId="2c693ac0dcf7a9ef" providerId="LiveId" clId="{887E280A-9B77-41F4-B29B-76699F6A5DAA}" dt="2023-06-13T14:20:07.600" v="816" actId="207"/>
          <ac:spMkLst>
            <pc:docMk/>
            <pc:sldMk cId="0" sldId="444"/>
            <ac:spMk id="17411" creationId="{00000000-0000-0000-0000-000000000000}"/>
          </ac:spMkLst>
        </pc:spChg>
      </pc:sldChg>
      <pc:sldChg chg="modSp mod">
        <pc:chgData name="Đinh Gia Bảo" userId="2c693ac0dcf7a9ef" providerId="LiveId" clId="{887E280A-9B77-41F4-B29B-76699F6A5DAA}" dt="2023-06-10T03:46:40.213" v="339" actId="207"/>
        <pc:sldMkLst>
          <pc:docMk/>
          <pc:sldMk cId="0" sldId="446"/>
        </pc:sldMkLst>
        <pc:spChg chg="mod">
          <ac:chgData name="Đinh Gia Bảo" userId="2c693ac0dcf7a9ef" providerId="LiveId" clId="{887E280A-9B77-41F4-B29B-76699F6A5DAA}" dt="2023-06-10T03:46:24.564" v="337" actId="1076"/>
          <ac:spMkLst>
            <pc:docMk/>
            <pc:sldMk cId="0" sldId="446"/>
            <ac:spMk id="20482" creationId="{00000000-0000-0000-0000-000000000000}"/>
          </ac:spMkLst>
        </pc:spChg>
        <pc:spChg chg="mod">
          <ac:chgData name="Đinh Gia Bảo" userId="2c693ac0dcf7a9ef" providerId="LiveId" clId="{887E280A-9B77-41F4-B29B-76699F6A5DAA}" dt="2023-06-10T03:46:40.213" v="339" actId="207"/>
          <ac:spMkLst>
            <pc:docMk/>
            <pc:sldMk cId="0" sldId="446"/>
            <ac:spMk id="20483" creationId="{00000000-0000-0000-0000-000000000000}"/>
          </ac:spMkLst>
        </pc:spChg>
      </pc:sldChg>
      <pc:sldChg chg="modSp mod">
        <pc:chgData name="Đinh Gia Bảo" userId="2c693ac0dcf7a9ef" providerId="LiveId" clId="{887E280A-9B77-41F4-B29B-76699F6A5DAA}" dt="2023-06-10T03:47:35.589" v="342" actId="207"/>
        <pc:sldMkLst>
          <pc:docMk/>
          <pc:sldMk cId="0" sldId="447"/>
        </pc:sldMkLst>
        <pc:spChg chg="mod">
          <ac:chgData name="Đinh Gia Bảo" userId="2c693ac0dcf7a9ef" providerId="LiveId" clId="{887E280A-9B77-41F4-B29B-76699F6A5DAA}" dt="2023-06-10T03:47:12.381" v="340" actId="13926"/>
          <ac:spMkLst>
            <pc:docMk/>
            <pc:sldMk cId="0" sldId="447"/>
            <ac:spMk id="21506" creationId="{00000000-0000-0000-0000-000000000000}"/>
          </ac:spMkLst>
        </pc:spChg>
        <pc:spChg chg="mod">
          <ac:chgData name="Đinh Gia Bảo" userId="2c693ac0dcf7a9ef" providerId="LiveId" clId="{887E280A-9B77-41F4-B29B-76699F6A5DAA}" dt="2023-06-10T03:47:35.589" v="342" actId="207"/>
          <ac:spMkLst>
            <pc:docMk/>
            <pc:sldMk cId="0" sldId="447"/>
            <ac:spMk id="21507" creationId="{00000000-0000-0000-0000-000000000000}"/>
          </ac:spMkLst>
        </pc:spChg>
      </pc:sldChg>
      <pc:sldChg chg="modNotesTx">
        <pc:chgData name="Đinh Gia Bảo" userId="2c693ac0dcf7a9ef" providerId="LiveId" clId="{887E280A-9B77-41F4-B29B-76699F6A5DAA}" dt="2023-06-10T03:52:17.935" v="662" actId="20577"/>
        <pc:sldMkLst>
          <pc:docMk/>
          <pc:sldMk cId="0" sldId="448"/>
        </pc:sldMkLst>
      </pc:sldChg>
      <pc:sldChg chg="modSp mod">
        <pc:chgData name="Đinh Gia Bảo" userId="2c693ac0dcf7a9ef" providerId="LiveId" clId="{887E280A-9B77-41F4-B29B-76699F6A5DAA}" dt="2023-06-13T16:17:19.191" v="882" actId="207"/>
        <pc:sldMkLst>
          <pc:docMk/>
          <pc:sldMk cId="0" sldId="459"/>
        </pc:sldMkLst>
        <pc:spChg chg="mod">
          <ac:chgData name="Đinh Gia Bảo" userId="2c693ac0dcf7a9ef" providerId="LiveId" clId="{887E280A-9B77-41F4-B29B-76699F6A5DAA}" dt="2023-06-10T03:52:36.930" v="682" actId="20577"/>
          <ac:spMkLst>
            <pc:docMk/>
            <pc:sldMk cId="0" sldId="459"/>
            <ac:spMk id="23554" creationId="{00000000-0000-0000-0000-000000000000}"/>
          </ac:spMkLst>
        </pc:spChg>
        <pc:spChg chg="mod">
          <ac:chgData name="Đinh Gia Bảo" userId="2c693ac0dcf7a9ef" providerId="LiveId" clId="{887E280A-9B77-41F4-B29B-76699F6A5DAA}" dt="2023-06-13T16:17:19.191" v="882" actId="207"/>
          <ac:spMkLst>
            <pc:docMk/>
            <pc:sldMk cId="0" sldId="459"/>
            <ac:spMk id="23555" creationId="{00000000-0000-0000-0000-000000000000}"/>
          </ac:spMkLst>
        </pc:spChg>
      </pc:sldChg>
      <pc:sldChg chg="modSp mod modNotesTx">
        <pc:chgData name="Đinh Gia Bảo" userId="2c693ac0dcf7a9ef" providerId="LiveId" clId="{887E280A-9B77-41F4-B29B-76699F6A5DAA}" dt="2023-06-10T03:54:06.826" v="810" actId="13926"/>
        <pc:sldMkLst>
          <pc:docMk/>
          <pc:sldMk cId="0" sldId="462"/>
        </pc:sldMkLst>
        <pc:spChg chg="mod">
          <ac:chgData name="Đinh Gia Bảo" userId="2c693ac0dcf7a9ef" providerId="LiveId" clId="{887E280A-9B77-41F4-B29B-76699F6A5DAA}" dt="2023-06-10T03:54:06.826" v="810" actId="13926"/>
          <ac:spMkLst>
            <pc:docMk/>
            <pc:sldMk cId="0" sldId="462"/>
            <ac:spMk id="26626" creationId="{00000000-0000-0000-0000-000000000000}"/>
          </ac:spMkLst>
        </pc:spChg>
        <pc:spChg chg="mod">
          <ac:chgData name="Đinh Gia Bảo" userId="2c693ac0dcf7a9ef" providerId="LiveId" clId="{887E280A-9B77-41F4-B29B-76699F6A5DAA}" dt="2023-06-10T03:54:04.260" v="809" actId="207"/>
          <ac:spMkLst>
            <pc:docMk/>
            <pc:sldMk cId="0" sldId="462"/>
            <ac:spMk id="26627" creationId="{00000000-0000-0000-0000-000000000000}"/>
          </ac:spMkLst>
        </pc:spChg>
      </pc:sldChg>
      <pc:sldChg chg="addSp delSp modSp mod">
        <pc:chgData name="Đinh Gia Bảo" userId="2c693ac0dcf7a9ef" providerId="LiveId" clId="{887E280A-9B77-41F4-B29B-76699F6A5DAA}" dt="2023-06-13T14:30:07.887" v="881" actId="22"/>
        <pc:sldMkLst>
          <pc:docMk/>
          <pc:sldMk cId="0" sldId="475"/>
        </pc:sldMkLst>
        <pc:spChg chg="add del mod">
          <ac:chgData name="Đinh Gia Bảo" userId="2c693ac0dcf7a9ef" providerId="LiveId" clId="{887E280A-9B77-41F4-B29B-76699F6A5DAA}" dt="2023-06-13T14:30:07.887" v="881" actId="22"/>
          <ac:spMkLst>
            <pc:docMk/>
            <pc:sldMk cId="0" sldId="475"/>
            <ac:spMk id="6" creationId="{5EC8555C-703D-4857-8455-83129538AE67}"/>
          </ac:spMkLst>
        </pc:spChg>
        <pc:graphicFrameChg chg="modGraphic">
          <ac:chgData name="Đinh Gia Bảo" userId="2c693ac0dcf7a9ef" providerId="LiveId" clId="{887E280A-9B77-41F4-B29B-76699F6A5DAA}" dt="2023-06-13T14:27:25.287" v="818" actId="13926"/>
          <ac:graphicFrameMkLst>
            <pc:docMk/>
            <pc:sldMk cId="0" sldId="475"/>
            <ac:graphicFrameMk id="4" creationId="{00000000-0000-0000-0000-000000000000}"/>
          </ac:graphicFrameMkLst>
        </pc:graphicFrameChg>
      </pc:sldChg>
      <pc:sldChg chg="modSp mod modNotesTx">
        <pc:chgData name="Đinh Gia Bảo" userId="2c693ac0dcf7a9ef" providerId="LiveId" clId="{887E280A-9B77-41F4-B29B-76699F6A5DAA}" dt="2023-06-13T14:29:03.680" v="874" actId="13926"/>
        <pc:sldMkLst>
          <pc:docMk/>
          <pc:sldMk cId="0" sldId="476"/>
        </pc:sldMkLst>
        <pc:spChg chg="mod">
          <ac:chgData name="Đinh Gia Bảo" userId="2c693ac0dcf7a9ef" providerId="LiveId" clId="{887E280A-9B77-41F4-B29B-76699F6A5DAA}" dt="2023-06-10T03:38:12.708" v="75" actId="13926"/>
          <ac:spMkLst>
            <pc:docMk/>
            <pc:sldMk cId="0" sldId="476"/>
            <ac:spMk id="14338" creationId="{00000000-0000-0000-0000-000000000000}"/>
          </ac:spMkLst>
        </pc:spChg>
        <pc:spChg chg="mod">
          <ac:chgData name="Đinh Gia Bảo" userId="2c693ac0dcf7a9ef" providerId="LiveId" clId="{887E280A-9B77-41F4-B29B-76699F6A5DAA}" dt="2023-06-13T14:28:36.543" v="871" actId="114"/>
          <ac:spMkLst>
            <pc:docMk/>
            <pc:sldMk cId="0" sldId="476"/>
            <ac:spMk id="62467" creationId="{00000000-0000-0000-0000-000000000000}"/>
          </ac:spMkLst>
        </pc:spChg>
        <pc:graphicFrameChg chg="mod modGraphic">
          <ac:chgData name="Đinh Gia Bảo" userId="2c693ac0dcf7a9ef" providerId="LiveId" clId="{887E280A-9B77-41F4-B29B-76699F6A5DAA}" dt="2023-06-13T14:29:03.680" v="874" actId="13926"/>
          <ac:graphicFrameMkLst>
            <pc:docMk/>
            <pc:sldMk cId="0" sldId="476"/>
            <ac:graphicFrameMk id="4" creationId="{00000000-0000-0000-0000-000000000000}"/>
          </ac:graphicFrameMkLst>
        </pc:graphicFrameChg>
      </pc:sldChg>
      <pc:sldChg chg="modSp mod">
        <pc:chgData name="Đinh Gia Bảo" userId="2c693ac0dcf7a9ef" providerId="LiveId" clId="{887E280A-9B77-41F4-B29B-76699F6A5DAA}" dt="2023-06-13T14:24:38.598" v="817" actId="13926"/>
        <pc:sldMkLst>
          <pc:docMk/>
          <pc:sldMk cId="0" sldId="477"/>
        </pc:sldMkLst>
        <pc:graphicFrameChg chg="modGraphic">
          <ac:chgData name="Đinh Gia Bảo" userId="2c693ac0dcf7a9ef" providerId="LiveId" clId="{887E280A-9B77-41F4-B29B-76699F6A5DAA}" dt="2023-06-13T14:24:38.598" v="817" actId="13926"/>
          <ac:graphicFrameMkLst>
            <pc:docMk/>
            <pc:sldMk cId="0" sldId="477"/>
            <ac:graphicFrameMk id="4" creationId="{00000000-0000-0000-0000-000000000000}"/>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defRPr>
            </a:lvl1pPr>
          </a:lstStyle>
          <a:p>
            <a:pPr>
              <a:defRPr/>
            </a:pPr>
            <a:fld id="{0CDC158C-293D-4C00-8B72-8DBFC5DE5DDD}" type="datetimeFigureOut">
              <a:rPr lang="en-US"/>
              <a:pPr>
                <a:defRPr/>
              </a:pPr>
              <a:t>8/1/2023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65E8CEC1-75B2-47DF-AA44-3146355604D1}"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vi-V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vi-VN" alt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dirty="0"/>
              <a:t>NRU: </a:t>
            </a:r>
            <a:r>
              <a:rPr lang="en-US" altLang="en-US" dirty="0" err="1"/>
              <a:t>trong</a:t>
            </a:r>
            <a:r>
              <a:rPr lang="en-US" altLang="en-US" dirty="0"/>
              <a:t> 1 </a:t>
            </a:r>
            <a:r>
              <a:rPr lang="en-US" altLang="en-US" dirty="0" err="1"/>
              <a:t>tháng</a:t>
            </a:r>
            <a:r>
              <a:rPr lang="en-US" altLang="en-US" dirty="0"/>
              <a:t> nay ko </a:t>
            </a:r>
            <a:r>
              <a:rPr lang="en-US" altLang="en-US" dirty="0" err="1"/>
              <a:t>sử</a:t>
            </a:r>
            <a:r>
              <a:rPr lang="en-US" altLang="en-US" dirty="0"/>
              <a:t> </a:t>
            </a:r>
            <a:r>
              <a:rPr lang="en-US" altLang="en-US" dirty="0" err="1"/>
              <a:t>dụng</a:t>
            </a:r>
            <a:endParaRPr lang="en-US" alt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0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vi-V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181694071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29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dirty="0"/>
              <a:t>Page </a:t>
            </a:r>
            <a:r>
              <a:rPr lang="en-US" altLang="en-US" dirty="0" err="1"/>
              <a:t>số</a:t>
            </a:r>
            <a:r>
              <a:rPr lang="en-US" altLang="en-US" dirty="0"/>
              <a:t> 3 </a:t>
            </a:r>
            <a:r>
              <a:rPr lang="en-US" altLang="en-US" dirty="0" err="1"/>
              <a:t>sẽ</a:t>
            </a:r>
            <a:r>
              <a:rPr lang="en-US" altLang="en-US" dirty="0"/>
              <a:t> </a:t>
            </a:r>
            <a:r>
              <a:rPr lang="en-US" altLang="en-US" dirty="0" err="1"/>
              <a:t>bị</a:t>
            </a:r>
            <a:r>
              <a:rPr lang="en-US" altLang="en-US" dirty="0"/>
              <a:t> </a:t>
            </a:r>
            <a:r>
              <a:rPr lang="en-US" altLang="en-US" dirty="0" err="1"/>
              <a:t>loại</a:t>
            </a:r>
            <a:r>
              <a:rPr lang="en-US" altLang="en-US" dirty="0"/>
              <a:t> ( do </a:t>
            </a:r>
            <a:r>
              <a:rPr lang="en-US" altLang="en-US" dirty="0" err="1"/>
              <a:t>chỉ</a:t>
            </a:r>
            <a:r>
              <a:rPr lang="en-US" altLang="en-US" dirty="0"/>
              <a:t> </a:t>
            </a:r>
            <a:r>
              <a:rPr lang="en-US" altLang="en-US" dirty="0" err="1"/>
              <a:t>có</a:t>
            </a:r>
            <a:r>
              <a:rPr lang="en-US" altLang="en-US" dirty="0"/>
              <a:t> 1 </a:t>
            </a:r>
            <a:r>
              <a:rPr lang="en-US" altLang="en-US" dirty="0" err="1"/>
              <a:t>lần</a:t>
            </a:r>
            <a:r>
              <a:rPr lang="en-US" altLang="en-US" dirty="0"/>
              <a:t> </a:t>
            </a:r>
            <a:r>
              <a:rPr lang="en-US" altLang="en-US" dirty="0" err="1"/>
              <a:t>tham</a:t>
            </a:r>
            <a:r>
              <a:rPr lang="en-US" altLang="en-US" dirty="0"/>
              <a:t> </a:t>
            </a:r>
            <a:r>
              <a:rPr lang="en-US" altLang="en-US" dirty="0" err="1"/>
              <a:t>chiếu</a:t>
            </a:r>
            <a:r>
              <a:rPr lang="en-US" altLang="en-US" dirty="0"/>
              <a:t> ) : Page </a:t>
            </a:r>
            <a:r>
              <a:rPr lang="en-US" altLang="en-US" dirty="0" err="1"/>
              <a:t>bị</a:t>
            </a:r>
            <a:r>
              <a:rPr lang="en-US" altLang="en-US" dirty="0"/>
              <a:t> </a:t>
            </a:r>
            <a:r>
              <a:rPr lang="en-US" altLang="en-US" dirty="0" err="1"/>
              <a:t>thay</a:t>
            </a:r>
            <a:r>
              <a:rPr lang="en-US" altLang="en-US" dirty="0"/>
              <a:t> </a:t>
            </a:r>
            <a:r>
              <a:rPr lang="en-US" altLang="en-US" dirty="0" err="1"/>
              <a:t>thế</a:t>
            </a:r>
            <a:r>
              <a:rPr lang="en-US" altLang="en-US" dirty="0"/>
              <a:t> </a:t>
            </a:r>
            <a:r>
              <a:rPr lang="en-US" altLang="en-US" dirty="0" err="1"/>
              <a:t>là</a:t>
            </a:r>
            <a:r>
              <a:rPr lang="en-US" altLang="en-US" dirty="0"/>
              <a:t> page </a:t>
            </a:r>
            <a:r>
              <a:rPr lang="en-US" altLang="en-US" dirty="0" err="1"/>
              <a:t>ít</a:t>
            </a:r>
            <a:r>
              <a:rPr lang="en-US" altLang="en-US" dirty="0"/>
              <a:t> </a:t>
            </a:r>
            <a:r>
              <a:rPr lang="en-US" altLang="en-US" dirty="0" err="1"/>
              <a:t>số</a:t>
            </a:r>
            <a:r>
              <a:rPr lang="en-US" altLang="en-US" dirty="0"/>
              <a:t> 1 </a:t>
            </a:r>
            <a:r>
              <a:rPr lang="en-US" altLang="en-US" dirty="0" err="1"/>
              <a:t>nhất</a:t>
            </a:r>
            <a:endParaRPr lang="en-US" altLang="en-US" dirty="0"/>
          </a:p>
          <a:p>
            <a:r>
              <a:rPr lang="en-US" altLang="en-US" dirty="0" err="1"/>
              <a:t>Vd</a:t>
            </a:r>
            <a:r>
              <a:rPr lang="en-US" altLang="en-US" dirty="0"/>
              <a:t>: page 0 </a:t>
            </a:r>
            <a:r>
              <a:rPr lang="en-US" altLang="en-US" dirty="0" err="1"/>
              <a:t>có</a:t>
            </a:r>
            <a:r>
              <a:rPr lang="en-US" altLang="en-US" dirty="0"/>
              <a:t> 4 </a:t>
            </a:r>
            <a:r>
              <a:rPr lang="en-US" altLang="en-US" dirty="0" err="1"/>
              <a:t>lần</a:t>
            </a:r>
            <a:r>
              <a:rPr lang="en-US" altLang="en-US" dirty="0"/>
              <a:t> </a:t>
            </a:r>
            <a:r>
              <a:rPr lang="en-US" altLang="en-US" dirty="0" err="1"/>
              <a:t>tham</a:t>
            </a:r>
            <a:r>
              <a:rPr lang="en-US" altLang="en-US" dirty="0"/>
              <a:t> </a:t>
            </a:r>
            <a:r>
              <a:rPr lang="en-US" altLang="en-US" dirty="0" err="1"/>
              <a:t>chiếu</a:t>
            </a:r>
            <a:endParaRPr lang="en-US" altLang="en-US" dirty="0"/>
          </a:p>
          <a:p>
            <a:r>
              <a:rPr lang="en-US" altLang="en-US" dirty="0"/>
              <a:t>Page 1 </a:t>
            </a:r>
            <a:r>
              <a:rPr lang="en-US" altLang="en-US" dirty="0" err="1"/>
              <a:t>có</a:t>
            </a:r>
            <a:r>
              <a:rPr lang="en-US" altLang="en-US" dirty="0"/>
              <a:t> 3 </a:t>
            </a:r>
            <a:r>
              <a:rPr lang="en-US" altLang="en-US" dirty="0" err="1"/>
              <a:t>lần</a:t>
            </a:r>
            <a:r>
              <a:rPr lang="en-US" altLang="en-US" dirty="0"/>
              <a:t> </a:t>
            </a:r>
            <a:r>
              <a:rPr lang="en-US" altLang="en-US" dirty="0" err="1"/>
              <a:t>tham</a:t>
            </a:r>
            <a:r>
              <a:rPr lang="en-US" altLang="en-US" dirty="0"/>
              <a:t> </a:t>
            </a:r>
            <a:r>
              <a:rPr lang="en-US" altLang="en-US" dirty="0" err="1"/>
              <a:t>chiếu</a:t>
            </a:r>
            <a:endParaRPr lang="en-US" altLang="en-US" dirty="0"/>
          </a:p>
          <a:p>
            <a:r>
              <a:rPr lang="en-US" altLang="en-US" dirty="0"/>
              <a:t>Page 2 </a:t>
            </a:r>
            <a:r>
              <a:rPr lang="en-US" altLang="en-US" dirty="0" err="1"/>
              <a:t>có</a:t>
            </a:r>
            <a:r>
              <a:rPr lang="en-US" altLang="en-US" dirty="0"/>
              <a:t> 2 </a:t>
            </a:r>
            <a:r>
              <a:rPr lang="en-US" altLang="en-US" dirty="0" err="1"/>
              <a:t>lần</a:t>
            </a:r>
            <a:r>
              <a:rPr lang="en-US" altLang="en-US" dirty="0"/>
              <a:t> </a:t>
            </a:r>
            <a:r>
              <a:rPr lang="en-US" altLang="en-US" dirty="0" err="1"/>
              <a:t>tham</a:t>
            </a:r>
            <a:r>
              <a:rPr lang="en-US" altLang="en-US" dirty="0"/>
              <a:t> </a:t>
            </a:r>
            <a:r>
              <a:rPr lang="en-US" altLang="en-US" dirty="0" err="1"/>
              <a:t>chiếu</a:t>
            </a:r>
            <a:endParaRPr lang="en-US" alt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dirty="0"/>
              <a:t>Working set: </a:t>
            </a:r>
            <a:r>
              <a:rPr lang="en-US" altLang="en-US" dirty="0" err="1"/>
              <a:t>tập</a:t>
            </a:r>
            <a:r>
              <a:rPr lang="en-US" altLang="en-US" dirty="0"/>
              <a:t> </a:t>
            </a:r>
            <a:r>
              <a:rPr lang="en-US" altLang="en-US" dirty="0" err="1"/>
              <a:t>các</a:t>
            </a:r>
            <a:r>
              <a:rPr lang="en-US" altLang="en-US" dirty="0"/>
              <a:t> page </a:t>
            </a:r>
            <a:r>
              <a:rPr lang="en-US" altLang="en-US" dirty="0" err="1"/>
              <a:t>trong</a:t>
            </a:r>
            <a:r>
              <a:rPr lang="en-US" altLang="en-US" dirty="0"/>
              <a:t> process </a:t>
            </a:r>
            <a:r>
              <a:rPr lang="en-US" altLang="en-US" dirty="0" err="1"/>
              <a:t>đang</a:t>
            </a:r>
            <a:r>
              <a:rPr lang="en-US" altLang="en-US" dirty="0"/>
              <a:t> </a:t>
            </a:r>
            <a:r>
              <a:rPr lang="en-US" altLang="en-US" dirty="0" err="1"/>
              <a:t>dùng</a:t>
            </a:r>
            <a:endParaRPr lang="en-US" alt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a:bodyPr>
          <a:lstStyle/>
          <a:p>
            <a:endParaRPr lang="en-US"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a:body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35521555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24155367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vi-V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ED1F30C6-302E-4D52-B808-09B7C9AF3A5B}" type="datetime1">
              <a:rPr lang="en-US"/>
              <a:pPr>
                <a:defRPr/>
              </a:pPr>
              <a:t>8/1/2023</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6" name="Slide Number Placeholder 5"/>
          <p:cNvSpPr>
            <a:spLocks noGrp="1"/>
          </p:cNvSpPr>
          <p:nvPr>
            <p:ph type="sldNum" sz="quarter" idx="12"/>
          </p:nvPr>
        </p:nvSpPr>
        <p:spPr/>
        <p:txBody>
          <a:bodyPr/>
          <a:lstStyle>
            <a:lvl1pPr>
              <a:defRPr/>
            </a:lvl1pPr>
          </a:lstStyle>
          <a:p>
            <a:fld id="{1B4A554F-00E4-4833-8B30-F3EFB08312BC}" type="slidenum">
              <a:rPr lang="en-US" altLang="en-US"/>
              <a:pPr/>
              <a:t>‹#›</a:t>
            </a:fld>
            <a:r>
              <a:rPr lang="en-US" altLang="en-US"/>
              <a:t>/40</a:t>
            </a:r>
          </a:p>
        </p:txBody>
      </p:sp>
    </p:spTree>
    <p:extLst>
      <p:ext uri="{BB962C8B-B14F-4D97-AF65-F5344CB8AC3E}">
        <p14:creationId xmlns:p14="http://schemas.microsoft.com/office/powerpoint/2010/main" val="389753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3157C555-CB39-4F8F-9E71-7F9782EA7C10}" type="datetime1">
              <a:rPr lang="en-US"/>
              <a:pPr>
                <a:defRPr/>
              </a:pPr>
              <a:t>8/1/2023</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6" name="Slide Number Placeholder 5"/>
          <p:cNvSpPr>
            <a:spLocks noGrp="1"/>
          </p:cNvSpPr>
          <p:nvPr>
            <p:ph type="sldNum" sz="quarter" idx="12"/>
          </p:nvPr>
        </p:nvSpPr>
        <p:spPr/>
        <p:txBody>
          <a:bodyPr/>
          <a:lstStyle>
            <a:lvl1pPr>
              <a:defRPr/>
            </a:lvl1pPr>
          </a:lstStyle>
          <a:p>
            <a:fld id="{6D868479-22AE-4393-A1CB-8E2C9249FF95}" type="slidenum">
              <a:rPr lang="en-US" altLang="en-US"/>
              <a:pPr/>
              <a:t>‹#›</a:t>
            </a:fld>
            <a:r>
              <a:rPr lang="en-US" altLang="en-US"/>
              <a:t>/40</a:t>
            </a:r>
          </a:p>
        </p:txBody>
      </p:sp>
    </p:spTree>
    <p:extLst>
      <p:ext uri="{BB962C8B-B14F-4D97-AF65-F5344CB8AC3E}">
        <p14:creationId xmlns:p14="http://schemas.microsoft.com/office/powerpoint/2010/main" val="27856746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67A124AB-9DD1-4FA0-BCD2-942E802579C0}" type="datetime1">
              <a:rPr lang="en-US"/>
              <a:pPr>
                <a:defRPr/>
              </a:pPr>
              <a:t>8/1/2023</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6" name="Slide Number Placeholder 5"/>
          <p:cNvSpPr>
            <a:spLocks noGrp="1"/>
          </p:cNvSpPr>
          <p:nvPr>
            <p:ph type="sldNum" sz="quarter" idx="12"/>
          </p:nvPr>
        </p:nvSpPr>
        <p:spPr/>
        <p:txBody>
          <a:bodyPr/>
          <a:lstStyle>
            <a:lvl1pPr>
              <a:defRPr/>
            </a:lvl1pPr>
          </a:lstStyle>
          <a:p>
            <a:fld id="{438F97A6-F8BB-4056-BC79-7DDA676F5904}" type="slidenum">
              <a:rPr lang="en-US" altLang="en-US"/>
              <a:pPr/>
              <a:t>‹#›</a:t>
            </a:fld>
            <a:r>
              <a:rPr lang="en-US" altLang="en-US"/>
              <a:t>/40</a:t>
            </a:r>
          </a:p>
        </p:txBody>
      </p:sp>
    </p:spTree>
    <p:extLst>
      <p:ext uri="{BB962C8B-B14F-4D97-AF65-F5344CB8AC3E}">
        <p14:creationId xmlns:p14="http://schemas.microsoft.com/office/powerpoint/2010/main" val="12281070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6002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39385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3"/>
          <p:cNvSpPr>
            <a:spLocks noGrp="1"/>
          </p:cNvSpPr>
          <p:nvPr>
            <p:ph type="dt" sz="half" idx="10"/>
          </p:nvPr>
        </p:nvSpPr>
        <p:spPr/>
        <p:txBody>
          <a:bodyPr/>
          <a:lstStyle>
            <a:lvl1pPr>
              <a:defRPr/>
            </a:lvl1pPr>
          </a:lstStyle>
          <a:p>
            <a:pPr>
              <a:defRPr/>
            </a:pPr>
            <a:fld id="{257CEBB6-8AC9-4E9C-B79F-8F0E11F4AA7E}" type="datetime1">
              <a:rPr lang="en-US"/>
              <a:pPr>
                <a:defRPr/>
              </a:pPr>
              <a:t>8/1/2023</a:t>
            </a:fld>
            <a:endParaRPr lang="en-US"/>
          </a:p>
        </p:txBody>
      </p:sp>
      <p:sp>
        <p:nvSpPr>
          <p:cNvPr id="7"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8" name="Slide Number Placeholder 5"/>
          <p:cNvSpPr>
            <a:spLocks noGrp="1"/>
          </p:cNvSpPr>
          <p:nvPr>
            <p:ph type="sldNum" sz="quarter" idx="12"/>
          </p:nvPr>
        </p:nvSpPr>
        <p:spPr/>
        <p:txBody>
          <a:bodyPr/>
          <a:lstStyle>
            <a:lvl1pPr>
              <a:defRPr/>
            </a:lvl1pPr>
          </a:lstStyle>
          <a:p>
            <a:fld id="{065DC91D-547B-4A33-8F02-525FFF199E1A}" type="slidenum">
              <a:rPr lang="en-US" altLang="en-US"/>
              <a:pPr/>
              <a:t>‹#›</a:t>
            </a:fld>
            <a:r>
              <a:rPr lang="en-US" altLang="en-US"/>
              <a:t>/40</a:t>
            </a:r>
          </a:p>
        </p:txBody>
      </p:sp>
    </p:spTree>
    <p:extLst>
      <p:ext uri="{BB962C8B-B14F-4D97-AF65-F5344CB8AC3E}">
        <p14:creationId xmlns:p14="http://schemas.microsoft.com/office/powerpoint/2010/main" val="28395141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56D57F5A-23D7-44C3-B3C8-302A2BFE9768}" type="datetime1">
              <a:rPr lang="en-US"/>
              <a:pPr>
                <a:defRPr/>
              </a:pPr>
              <a:t>8/1/2023</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7" name="Slide Number Placeholder 5"/>
          <p:cNvSpPr>
            <a:spLocks noGrp="1"/>
          </p:cNvSpPr>
          <p:nvPr>
            <p:ph type="sldNum" sz="quarter" idx="12"/>
          </p:nvPr>
        </p:nvSpPr>
        <p:spPr/>
        <p:txBody>
          <a:bodyPr/>
          <a:lstStyle>
            <a:lvl1pPr>
              <a:defRPr/>
            </a:lvl1pPr>
          </a:lstStyle>
          <a:p>
            <a:fld id="{10B79B7C-0E9E-4EA5-83E0-92D2643CA32A}" type="slidenum">
              <a:rPr lang="en-US" altLang="en-US"/>
              <a:pPr/>
              <a:t>‹#›</a:t>
            </a:fld>
            <a:r>
              <a:rPr lang="en-US" altLang="en-US"/>
              <a:t>/40</a:t>
            </a:r>
          </a:p>
        </p:txBody>
      </p:sp>
    </p:spTree>
    <p:extLst>
      <p:ext uri="{BB962C8B-B14F-4D97-AF65-F5344CB8AC3E}">
        <p14:creationId xmlns:p14="http://schemas.microsoft.com/office/powerpoint/2010/main" val="32798426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pitchFamily="34" charset="0"/>
                <a:cs typeface="Arial" pitchFamily="34" charset="0"/>
              </a:defRPr>
            </a:lvl1pPr>
          </a:lstStyle>
          <a:p>
            <a:r>
              <a:rPr lang="en-US"/>
              <a:t>Click to edit Master title style</a:t>
            </a:r>
          </a:p>
        </p:txBody>
      </p:sp>
      <p:sp>
        <p:nvSpPr>
          <p:cNvPr id="3" name="Content Placeholder 2"/>
          <p:cNvSpPr>
            <a:spLocks noGrp="1"/>
          </p:cNvSpPr>
          <p:nvPr>
            <p:ph idx="1"/>
          </p:nvPr>
        </p:nvSpPr>
        <p:spPr/>
        <p:txBody>
          <a:bodyPr/>
          <a:lstStyle>
            <a:lvl1pPr>
              <a:buClr>
                <a:schemeClr val="tx2">
                  <a:lumMod val="60000"/>
                  <a:lumOff val="40000"/>
                </a:schemeClr>
              </a:buClr>
              <a:buSzPct val="80000"/>
              <a:buFont typeface="Wingdings" pitchFamily="2" charset="2"/>
              <a:buChar char="l"/>
              <a:defRPr>
                <a:latin typeface="Arial" pitchFamily="34" charset="0"/>
                <a:cs typeface="Arial" pitchFamily="34" charset="0"/>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37D93616-85D8-4CA2-A5BC-3B8B0F63C0DD}" type="datetime1">
              <a:rPr lang="en-US"/>
              <a:pPr>
                <a:defRPr/>
              </a:pPr>
              <a:t>8/1/2023</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6" name="Slide Number Placeholder 5"/>
          <p:cNvSpPr>
            <a:spLocks noGrp="1"/>
          </p:cNvSpPr>
          <p:nvPr>
            <p:ph type="sldNum" sz="quarter" idx="12"/>
          </p:nvPr>
        </p:nvSpPr>
        <p:spPr/>
        <p:txBody>
          <a:bodyPr/>
          <a:lstStyle>
            <a:lvl1pPr>
              <a:defRPr/>
            </a:lvl1pPr>
          </a:lstStyle>
          <a:p>
            <a:fld id="{334B052F-832B-4582-B81A-B8172363BF2A}" type="slidenum">
              <a:rPr lang="en-US" altLang="en-US"/>
              <a:pPr/>
              <a:t>‹#›</a:t>
            </a:fld>
            <a:r>
              <a:rPr lang="en-US" altLang="en-US"/>
              <a:t>/40</a:t>
            </a:r>
          </a:p>
        </p:txBody>
      </p:sp>
    </p:spTree>
    <p:extLst>
      <p:ext uri="{BB962C8B-B14F-4D97-AF65-F5344CB8AC3E}">
        <p14:creationId xmlns:p14="http://schemas.microsoft.com/office/powerpoint/2010/main" val="7460189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52C24311-2368-4C40-B054-1F82462063A9}" type="datetime1">
              <a:rPr lang="en-US"/>
              <a:pPr>
                <a:defRPr/>
              </a:pPr>
              <a:t>8/1/2023</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6" name="Slide Number Placeholder 5"/>
          <p:cNvSpPr>
            <a:spLocks noGrp="1"/>
          </p:cNvSpPr>
          <p:nvPr>
            <p:ph type="sldNum" sz="quarter" idx="12"/>
          </p:nvPr>
        </p:nvSpPr>
        <p:spPr/>
        <p:txBody>
          <a:bodyPr/>
          <a:lstStyle>
            <a:lvl1pPr>
              <a:defRPr/>
            </a:lvl1pPr>
          </a:lstStyle>
          <a:p>
            <a:fld id="{E4E36D8F-8E2B-414E-B249-F601FBE8F093}" type="slidenum">
              <a:rPr lang="en-US" altLang="en-US"/>
              <a:pPr/>
              <a:t>‹#›</a:t>
            </a:fld>
            <a:r>
              <a:rPr lang="en-US" altLang="en-US"/>
              <a:t>/40</a:t>
            </a:r>
          </a:p>
        </p:txBody>
      </p:sp>
    </p:spTree>
    <p:extLst>
      <p:ext uri="{BB962C8B-B14F-4D97-AF65-F5344CB8AC3E}">
        <p14:creationId xmlns:p14="http://schemas.microsoft.com/office/powerpoint/2010/main" val="804879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A0BB8B43-BB1F-4F75-9A35-DDBC2C6CA020}" type="datetime1">
              <a:rPr lang="en-US"/>
              <a:pPr>
                <a:defRPr/>
              </a:pPr>
              <a:t>8/1/2023</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7" name="Slide Number Placeholder 5"/>
          <p:cNvSpPr>
            <a:spLocks noGrp="1"/>
          </p:cNvSpPr>
          <p:nvPr>
            <p:ph type="sldNum" sz="quarter" idx="12"/>
          </p:nvPr>
        </p:nvSpPr>
        <p:spPr/>
        <p:txBody>
          <a:bodyPr/>
          <a:lstStyle>
            <a:lvl1pPr>
              <a:defRPr/>
            </a:lvl1pPr>
          </a:lstStyle>
          <a:p>
            <a:fld id="{953BFCE7-9BDC-46E8-9B68-4726B1158D7E}" type="slidenum">
              <a:rPr lang="en-US" altLang="en-US"/>
              <a:pPr/>
              <a:t>‹#›</a:t>
            </a:fld>
            <a:r>
              <a:rPr lang="en-US" altLang="en-US"/>
              <a:t>/40</a:t>
            </a:r>
          </a:p>
        </p:txBody>
      </p:sp>
    </p:spTree>
    <p:extLst>
      <p:ext uri="{BB962C8B-B14F-4D97-AF65-F5344CB8AC3E}">
        <p14:creationId xmlns:p14="http://schemas.microsoft.com/office/powerpoint/2010/main" val="11616671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80818012-162B-494E-A86A-9DEA12D2F969}" type="datetime1">
              <a:rPr lang="en-US"/>
              <a:pPr>
                <a:defRPr/>
              </a:pPr>
              <a:t>8/1/2023</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9" name="Slide Number Placeholder 5"/>
          <p:cNvSpPr>
            <a:spLocks noGrp="1"/>
          </p:cNvSpPr>
          <p:nvPr>
            <p:ph type="sldNum" sz="quarter" idx="12"/>
          </p:nvPr>
        </p:nvSpPr>
        <p:spPr/>
        <p:txBody>
          <a:bodyPr/>
          <a:lstStyle>
            <a:lvl1pPr>
              <a:defRPr/>
            </a:lvl1pPr>
          </a:lstStyle>
          <a:p>
            <a:fld id="{39A69D46-7981-4B19-9DEF-29C65AE7AB27}" type="slidenum">
              <a:rPr lang="en-US" altLang="en-US"/>
              <a:pPr/>
              <a:t>‹#›</a:t>
            </a:fld>
            <a:r>
              <a:rPr lang="en-US" altLang="en-US"/>
              <a:t>/40</a:t>
            </a:r>
          </a:p>
        </p:txBody>
      </p:sp>
    </p:spTree>
    <p:extLst>
      <p:ext uri="{BB962C8B-B14F-4D97-AF65-F5344CB8AC3E}">
        <p14:creationId xmlns:p14="http://schemas.microsoft.com/office/powerpoint/2010/main" val="32155988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B59DF882-8308-4401-A0EA-7037B8F9E05D}" type="datetime1">
              <a:rPr lang="en-US"/>
              <a:pPr>
                <a:defRPr/>
              </a:pPr>
              <a:t>8/1/2023</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5" name="Slide Number Placeholder 5"/>
          <p:cNvSpPr>
            <a:spLocks noGrp="1"/>
          </p:cNvSpPr>
          <p:nvPr>
            <p:ph type="sldNum" sz="quarter" idx="12"/>
          </p:nvPr>
        </p:nvSpPr>
        <p:spPr/>
        <p:txBody>
          <a:bodyPr/>
          <a:lstStyle>
            <a:lvl1pPr>
              <a:defRPr/>
            </a:lvl1pPr>
          </a:lstStyle>
          <a:p>
            <a:fld id="{F1633C4D-0EC6-4F44-847E-9B15FA7F9BD2}" type="slidenum">
              <a:rPr lang="en-US" altLang="en-US"/>
              <a:pPr/>
              <a:t>‹#›</a:t>
            </a:fld>
            <a:r>
              <a:rPr lang="en-US" altLang="en-US"/>
              <a:t>/40</a:t>
            </a:r>
          </a:p>
        </p:txBody>
      </p:sp>
    </p:spTree>
    <p:extLst>
      <p:ext uri="{BB962C8B-B14F-4D97-AF65-F5344CB8AC3E}">
        <p14:creationId xmlns:p14="http://schemas.microsoft.com/office/powerpoint/2010/main" val="674156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9C891299-CF95-40EA-B890-0A3CC4582034}" type="datetime1">
              <a:rPr lang="en-US"/>
              <a:pPr>
                <a:defRPr/>
              </a:pPr>
              <a:t>8/1/2023</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4" name="Slide Number Placeholder 5"/>
          <p:cNvSpPr>
            <a:spLocks noGrp="1"/>
          </p:cNvSpPr>
          <p:nvPr>
            <p:ph type="sldNum" sz="quarter" idx="12"/>
          </p:nvPr>
        </p:nvSpPr>
        <p:spPr/>
        <p:txBody>
          <a:bodyPr/>
          <a:lstStyle>
            <a:lvl1pPr>
              <a:defRPr/>
            </a:lvl1pPr>
          </a:lstStyle>
          <a:p>
            <a:fld id="{CA73A317-E48C-49C8-AAC6-4748E689130F}" type="slidenum">
              <a:rPr lang="en-US" altLang="en-US"/>
              <a:pPr/>
              <a:t>‹#›</a:t>
            </a:fld>
            <a:r>
              <a:rPr lang="en-US" altLang="en-US"/>
              <a:t>/40</a:t>
            </a:r>
          </a:p>
        </p:txBody>
      </p:sp>
    </p:spTree>
    <p:extLst>
      <p:ext uri="{BB962C8B-B14F-4D97-AF65-F5344CB8AC3E}">
        <p14:creationId xmlns:p14="http://schemas.microsoft.com/office/powerpoint/2010/main" val="20370460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835B9DCD-8BA7-4294-B0A1-D543675A5790}" type="datetime1">
              <a:rPr lang="en-US"/>
              <a:pPr>
                <a:defRPr/>
              </a:pPr>
              <a:t>8/1/2023</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7" name="Slide Number Placeholder 5"/>
          <p:cNvSpPr>
            <a:spLocks noGrp="1"/>
          </p:cNvSpPr>
          <p:nvPr>
            <p:ph type="sldNum" sz="quarter" idx="12"/>
          </p:nvPr>
        </p:nvSpPr>
        <p:spPr/>
        <p:txBody>
          <a:bodyPr/>
          <a:lstStyle>
            <a:lvl1pPr>
              <a:defRPr/>
            </a:lvl1pPr>
          </a:lstStyle>
          <a:p>
            <a:fld id="{3D7BDFCA-CDB4-4B7F-8BA6-09DD611ACA93}" type="slidenum">
              <a:rPr lang="en-US" altLang="en-US"/>
              <a:pPr/>
              <a:t>‹#›</a:t>
            </a:fld>
            <a:r>
              <a:rPr lang="en-US" altLang="en-US"/>
              <a:t>/40</a:t>
            </a:r>
          </a:p>
        </p:txBody>
      </p:sp>
    </p:spTree>
    <p:extLst>
      <p:ext uri="{BB962C8B-B14F-4D97-AF65-F5344CB8AC3E}">
        <p14:creationId xmlns:p14="http://schemas.microsoft.com/office/powerpoint/2010/main" val="19916923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0D87C4E1-8C1E-463A-A6A0-A628A6BEA1A2}" type="datetime1">
              <a:rPr lang="en-US"/>
              <a:pPr>
                <a:defRPr/>
              </a:pPr>
              <a:t>8/1/2023</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7" name="Slide Number Placeholder 5"/>
          <p:cNvSpPr>
            <a:spLocks noGrp="1"/>
          </p:cNvSpPr>
          <p:nvPr>
            <p:ph type="sldNum" sz="quarter" idx="12"/>
          </p:nvPr>
        </p:nvSpPr>
        <p:spPr/>
        <p:txBody>
          <a:bodyPr/>
          <a:lstStyle>
            <a:lvl1pPr>
              <a:defRPr/>
            </a:lvl1pPr>
          </a:lstStyle>
          <a:p>
            <a:fld id="{C9135073-72BB-4CA3-9016-585C0910DDB4}" type="slidenum">
              <a:rPr lang="en-US" altLang="en-US"/>
              <a:pPr/>
              <a:t>‹#›</a:t>
            </a:fld>
            <a:r>
              <a:rPr lang="en-US" altLang="en-US"/>
              <a:t>/40</a:t>
            </a:r>
          </a:p>
        </p:txBody>
      </p:sp>
    </p:spTree>
    <p:extLst>
      <p:ext uri="{BB962C8B-B14F-4D97-AF65-F5344CB8AC3E}">
        <p14:creationId xmlns:p14="http://schemas.microsoft.com/office/powerpoint/2010/main" val="41358592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7" descr="logoNhoFPT.jpg"/>
          <p:cNvPicPr>
            <a:picLocks noChangeAspect="1"/>
          </p:cNvPicPr>
          <p:nvPr userDrawn="1"/>
        </p:nvPicPr>
        <p:blipFill>
          <a:blip r:embed="rId15">
            <a:lum contrast="20000"/>
            <a:extLst>
              <a:ext uri="{28A0092B-C50C-407E-A947-70E740481C1C}">
                <a14:useLocalDpi xmlns:a14="http://schemas.microsoft.com/office/drawing/2010/main" val="0"/>
              </a:ext>
            </a:extLst>
          </a:blip>
          <a:srcRect/>
          <a:stretch>
            <a:fillRect/>
          </a:stretch>
        </p:blipFill>
        <p:spPr bwMode="auto">
          <a:xfrm>
            <a:off x="0" y="0"/>
            <a:ext cx="1981200" cy="741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8"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Arial" charset="0"/>
              </a:defRPr>
            </a:lvl1pPr>
          </a:lstStyle>
          <a:p>
            <a:pPr>
              <a:defRPr/>
            </a:pPr>
            <a:fld id="{B6AB498C-3F83-4DC8-846C-12EE72248B51}" type="datetime1">
              <a:rPr lang="en-US"/>
              <a:pPr>
                <a:defRPr/>
              </a:pPr>
              <a:t>8/1/2023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Arial" charset="0"/>
              </a:defRPr>
            </a:lvl1pPr>
          </a:lstStyle>
          <a:p>
            <a:pPr>
              <a:defRPr/>
            </a:pPr>
            <a:r>
              <a:rPr lang="en-US"/>
              <a:t>Module A - Introduction</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0EB7E61B-137F-4805-A80A-0CD69C3F6425}" type="slidenum">
              <a:rPr lang="en-US" altLang="en-US"/>
              <a:pPr/>
              <a:t>‹#›</a:t>
            </a:fld>
            <a:r>
              <a:rPr lang="en-US" altLang="en-US"/>
              <a:t>/40</a:t>
            </a:r>
          </a:p>
        </p:txBody>
      </p:sp>
    </p:spTree>
  </p:cSld>
  <p:clrMap bg1="lt1" tx1="dk1" bg2="lt2" tx2="dk2" accent1="accent1" accent2="accent2" accent3="accent3" accent4="accent4" accent5="accent5" accent6="accent6" hlink="hlink" folHlink="folHlink"/>
  <p:sldLayoutIdLst>
    <p:sldLayoutId id="2147483832" r:id="rId1"/>
    <p:sldLayoutId id="2147483833" r:id="rId2"/>
    <p:sldLayoutId id="2147483834" r:id="rId3"/>
    <p:sldLayoutId id="2147483835" r:id="rId4"/>
    <p:sldLayoutId id="2147483836" r:id="rId5"/>
    <p:sldLayoutId id="2147483837" r:id="rId6"/>
    <p:sldLayoutId id="2147483838" r:id="rId7"/>
    <p:sldLayoutId id="2147483839" r:id="rId8"/>
    <p:sldLayoutId id="2147483840" r:id="rId9"/>
    <p:sldLayoutId id="2147483841" r:id="rId10"/>
    <p:sldLayoutId id="2147483842" r:id="rId11"/>
    <p:sldLayoutId id="2147483843" r:id="rId12"/>
    <p:sldLayoutId id="2147483844" r:id="rId13"/>
  </p:sldLayoutIdLst>
  <p:hf hdr="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7.jpe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ctrTitle"/>
          </p:nvPr>
        </p:nvSpPr>
        <p:spPr>
          <a:xfrm>
            <a:off x="0" y="1676400"/>
            <a:ext cx="9144000" cy="2438400"/>
          </a:xfrm>
        </p:spPr>
        <p:txBody>
          <a:bodyPr/>
          <a:lstStyle/>
          <a:p>
            <a:pPr eaLnBrk="1" hangingPunct="1"/>
            <a:r>
              <a:rPr lang="en-US" altLang="en-US" sz="4000">
                <a:latin typeface="Times New Roman" panose="02020603050405020304" pitchFamily="18" charset="0"/>
                <a:cs typeface="Times New Roman" panose="02020603050405020304" pitchFamily="18" charset="0"/>
              </a:rPr>
              <a:t>Memory Management </a:t>
            </a:r>
            <a:br>
              <a:rPr lang="en-US" altLang="en-US" sz="4000">
                <a:latin typeface="Times New Roman" panose="02020603050405020304" pitchFamily="18" charset="0"/>
                <a:cs typeface="Times New Roman" panose="02020603050405020304" pitchFamily="18" charset="0"/>
              </a:rPr>
            </a:br>
            <a:br>
              <a:rPr lang="en-US" altLang="en-US" sz="4000">
                <a:latin typeface="Times New Roman" panose="02020603050405020304" pitchFamily="18" charset="0"/>
                <a:cs typeface="Times New Roman" panose="02020603050405020304" pitchFamily="18" charset="0"/>
              </a:rPr>
            </a:br>
            <a:r>
              <a:rPr lang="en-US" altLang="en-US" sz="4000" b="1">
                <a:solidFill>
                  <a:srgbClr val="FF3300"/>
                </a:solidFill>
                <a:latin typeface="Times New Roman" panose="02020603050405020304" pitchFamily="18" charset="0"/>
                <a:cs typeface="Times New Roman" panose="02020603050405020304" pitchFamily="18" charset="0"/>
              </a:rPr>
              <a:t>Page Replacement Algorithms</a:t>
            </a:r>
            <a:endParaRPr lang="en-US" altLang="en-US" sz="400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p:cNvSpPr>
          <p:nvPr>
            <p:ph type="title" idx="4294967295"/>
          </p:nvPr>
        </p:nvSpPr>
        <p:spPr>
          <a:xfrm>
            <a:off x="1219200" y="0"/>
            <a:ext cx="7924800" cy="1143000"/>
          </a:xfrm>
        </p:spPr>
        <p:txBody>
          <a:bodyPr/>
          <a:lstStyle/>
          <a:p>
            <a:r>
              <a:rPr lang="en-US" altLang="en-US" sz="4000" b="1">
                <a:latin typeface="Times New Roman" panose="02020603050405020304" pitchFamily="18" charset="0"/>
                <a:cs typeface="Times New Roman" panose="02020603050405020304" pitchFamily="18" charset="0"/>
              </a:rPr>
              <a:t>Page replacement algorithms</a:t>
            </a:r>
            <a:br>
              <a:rPr lang="en-US" altLang="en-US"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Not Recently Used (NRU) – Example </a:t>
            </a:r>
          </a:p>
        </p:txBody>
      </p:sp>
      <p:sp>
        <p:nvSpPr>
          <p:cNvPr id="62467" name="Rectangle 3"/>
          <p:cNvSpPr>
            <a:spLocks noGrp="1"/>
          </p:cNvSpPr>
          <p:nvPr>
            <p:ph type="body" sz="half" idx="4294967295"/>
          </p:nvPr>
        </p:nvSpPr>
        <p:spPr>
          <a:xfrm>
            <a:off x="228600" y="1371600"/>
            <a:ext cx="8915400" cy="5791200"/>
          </a:xfrm>
        </p:spPr>
        <p:txBody>
          <a:bodyPr/>
          <a:lstStyle/>
          <a:p>
            <a:pPr algn="just" eaLnBrk="1" hangingPunct="1">
              <a:lnSpc>
                <a:spcPct val="90000"/>
              </a:lnSpc>
            </a:pPr>
            <a:r>
              <a:rPr lang="en-US" altLang="en-US" sz="2400" dirty="0">
                <a:latin typeface="Times New Roman" panose="02020603050405020304" pitchFamily="18" charset="0"/>
                <a:cs typeface="Times New Roman" panose="02020603050405020304" pitchFamily="18" charset="0"/>
              </a:rPr>
              <a:t>A computer has four page frames. The time of loading, time of last access, and the R and M bits for each page are as shown below (the times are in clock ticks). Which page will be replaced?</a:t>
            </a:r>
          </a:p>
          <a:p>
            <a:pPr algn="just" eaLnBrk="1" hangingPunct="1">
              <a:lnSpc>
                <a:spcPct val="90000"/>
              </a:lnSpc>
            </a:pPr>
            <a:endParaRPr lang="en-US" altLang="en-US" sz="1600" dirty="0">
              <a:latin typeface="Times New Roman" panose="02020603050405020304" pitchFamily="18" charset="0"/>
              <a:cs typeface="Times New Roman" panose="02020603050405020304" pitchFamily="18" charset="0"/>
            </a:endParaRPr>
          </a:p>
          <a:p>
            <a:pPr algn="just" eaLnBrk="1" hangingPunct="1">
              <a:lnSpc>
                <a:spcPct val="90000"/>
              </a:lnSpc>
            </a:pPr>
            <a:endParaRPr lang="en-US" altLang="en-US" sz="1600" dirty="0">
              <a:latin typeface="Times New Roman" panose="02020603050405020304" pitchFamily="18" charset="0"/>
              <a:cs typeface="Times New Roman" panose="02020603050405020304" pitchFamily="18" charset="0"/>
            </a:endParaRPr>
          </a:p>
          <a:p>
            <a:pPr algn="just" eaLnBrk="1" hangingPunct="1">
              <a:lnSpc>
                <a:spcPct val="90000"/>
              </a:lnSpc>
            </a:pPr>
            <a:endParaRPr lang="en-US" altLang="en-US" sz="1600" dirty="0">
              <a:latin typeface="Times New Roman" panose="02020603050405020304" pitchFamily="18" charset="0"/>
              <a:cs typeface="Times New Roman" panose="02020603050405020304" pitchFamily="18" charset="0"/>
            </a:endParaRPr>
          </a:p>
          <a:p>
            <a:pPr algn="just" eaLnBrk="1" hangingPunct="1">
              <a:lnSpc>
                <a:spcPct val="90000"/>
              </a:lnSpc>
            </a:pPr>
            <a:endParaRPr lang="en-US" altLang="en-US" sz="1600" dirty="0">
              <a:latin typeface="Times New Roman" panose="02020603050405020304" pitchFamily="18" charset="0"/>
              <a:cs typeface="Times New Roman" panose="02020603050405020304" pitchFamily="18" charset="0"/>
            </a:endParaRPr>
          </a:p>
          <a:p>
            <a:pPr algn="just" eaLnBrk="1" hangingPunct="1">
              <a:lnSpc>
                <a:spcPct val="90000"/>
              </a:lnSpc>
            </a:pPr>
            <a:endParaRPr lang="en-US" altLang="en-US" sz="1600" dirty="0">
              <a:latin typeface="Times New Roman" panose="02020603050405020304" pitchFamily="18" charset="0"/>
              <a:cs typeface="Times New Roman" panose="02020603050405020304" pitchFamily="18" charset="0"/>
            </a:endParaRPr>
          </a:p>
          <a:p>
            <a:pPr algn="just" eaLnBrk="1" hangingPunct="1">
              <a:lnSpc>
                <a:spcPct val="90000"/>
              </a:lnSpc>
            </a:pPr>
            <a:endParaRPr lang="en-US" altLang="en-US" sz="1600" dirty="0">
              <a:latin typeface="Times New Roman" panose="02020603050405020304" pitchFamily="18" charset="0"/>
              <a:cs typeface="Times New Roman" panose="02020603050405020304" pitchFamily="18" charset="0"/>
            </a:endParaRPr>
          </a:p>
          <a:p>
            <a:pPr algn="just" eaLnBrk="1" hangingPunct="1">
              <a:lnSpc>
                <a:spcPct val="90000"/>
              </a:lnSpc>
            </a:pPr>
            <a:endParaRPr lang="en-US" altLang="en-US" sz="1600" dirty="0">
              <a:latin typeface="Times New Roman" panose="02020603050405020304" pitchFamily="18" charset="0"/>
              <a:cs typeface="Times New Roman" panose="02020603050405020304" pitchFamily="18" charset="0"/>
            </a:endParaRPr>
          </a:p>
          <a:p>
            <a:pPr algn="just" eaLnBrk="1" hangingPunct="1">
              <a:lnSpc>
                <a:spcPct val="90000"/>
              </a:lnSpc>
            </a:pPr>
            <a:endParaRPr lang="en-US" altLang="en-US" sz="1600" dirty="0">
              <a:latin typeface="Times New Roman" panose="02020603050405020304" pitchFamily="18" charset="0"/>
              <a:cs typeface="Times New Roman" panose="02020603050405020304" pitchFamily="18" charset="0"/>
            </a:endParaRPr>
          </a:p>
          <a:p>
            <a:pPr algn="just" eaLnBrk="1" hangingPunct="1">
              <a:lnSpc>
                <a:spcPct val="90000"/>
              </a:lnSpc>
            </a:pPr>
            <a:endParaRPr lang="en-US" altLang="en-US" sz="1600" dirty="0">
              <a:latin typeface="Times New Roman" panose="02020603050405020304" pitchFamily="18" charset="0"/>
              <a:cs typeface="Times New Roman" panose="02020603050405020304" pitchFamily="18" charset="0"/>
            </a:endParaRPr>
          </a:p>
          <a:p>
            <a:pPr algn="just" eaLnBrk="1" hangingPunct="1">
              <a:lnSpc>
                <a:spcPct val="90000"/>
              </a:lnSpc>
            </a:pPr>
            <a:endParaRPr lang="en-US" altLang="en-US" sz="2000" dirty="0">
              <a:latin typeface="Times New Roman" panose="02020603050405020304" pitchFamily="18" charset="0"/>
              <a:cs typeface="Times New Roman" panose="02020603050405020304" pitchFamily="18" charset="0"/>
            </a:endParaRPr>
          </a:p>
          <a:p>
            <a:pPr algn="just" eaLnBrk="1" hangingPunct="1">
              <a:lnSpc>
                <a:spcPct val="90000"/>
              </a:lnSpc>
            </a:pPr>
            <a:endParaRPr lang="en-US" altLang="en-US" sz="2000" dirty="0">
              <a:latin typeface="Times New Roman" panose="02020603050405020304" pitchFamily="18" charset="0"/>
              <a:cs typeface="Times New Roman" panose="02020603050405020304" pitchFamily="18" charset="0"/>
            </a:endParaRPr>
          </a:p>
          <a:p>
            <a:pPr algn="just" eaLnBrk="1" hangingPunct="1">
              <a:lnSpc>
                <a:spcPct val="90000"/>
              </a:lnSpc>
            </a:pPr>
            <a:r>
              <a:rPr lang="en-US" altLang="en-US" sz="2400" b="1" dirty="0">
                <a:latin typeface="Times New Roman" panose="02020603050405020304" pitchFamily="18" charset="0"/>
                <a:cs typeface="Times New Roman" panose="02020603050405020304" pitchFamily="18" charset="0"/>
              </a:rPr>
              <a:t>The page 0 is replaced </a:t>
            </a:r>
          </a:p>
        </p:txBody>
      </p:sp>
      <p:graphicFrame>
        <p:nvGraphicFramePr>
          <p:cNvPr id="4" name="Table 3"/>
          <p:cNvGraphicFramePr>
            <a:graphicFrameLocks noGrp="1"/>
          </p:cNvGraphicFramePr>
          <p:nvPr>
            <p:extLst>
              <p:ext uri="{D42A27DB-BD31-4B8C-83A1-F6EECF244321}">
                <p14:modId xmlns:p14="http://schemas.microsoft.com/office/powerpoint/2010/main" val="650677570"/>
              </p:ext>
            </p:extLst>
          </p:nvPr>
        </p:nvGraphicFramePr>
        <p:xfrm>
          <a:off x="1066800" y="2514600"/>
          <a:ext cx="7543800" cy="2651650"/>
        </p:xfrm>
        <a:graphic>
          <a:graphicData uri="http://schemas.openxmlformats.org/drawingml/2006/table">
            <a:tbl>
              <a:tblPr firstRow="1" bandRow="1">
                <a:tableStyleId>{5C22544A-7EE6-4342-B048-85BDC9FD1C3A}</a:tableStyleId>
              </a:tblPr>
              <a:tblGrid>
                <a:gridCol w="838200">
                  <a:extLst>
                    <a:ext uri="{9D8B030D-6E8A-4147-A177-3AD203B41FA5}">
                      <a16:colId xmlns:a16="http://schemas.microsoft.com/office/drawing/2014/main" val="20000"/>
                    </a:ext>
                  </a:extLst>
                </a:gridCol>
                <a:gridCol w="1600200">
                  <a:extLst>
                    <a:ext uri="{9D8B030D-6E8A-4147-A177-3AD203B41FA5}">
                      <a16:colId xmlns:a16="http://schemas.microsoft.com/office/drawing/2014/main" val="20001"/>
                    </a:ext>
                  </a:extLst>
                </a:gridCol>
                <a:gridCol w="2087880">
                  <a:extLst>
                    <a:ext uri="{9D8B030D-6E8A-4147-A177-3AD203B41FA5}">
                      <a16:colId xmlns:a16="http://schemas.microsoft.com/office/drawing/2014/main" val="20002"/>
                    </a:ext>
                  </a:extLst>
                </a:gridCol>
                <a:gridCol w="1508760">
                  <a:extLst>
                    <a:ext uri="{9D8B030D-6E8A-4147-A177-3AD203B41FA5}">
                      <a16:colId xmlns:a16="http://schemas.microsoft.com/office/drawing/2014/main" val="20003"/>
                    </a:ext>
                  </a:extLst>
                </a:gridCol>
                <a:gridCol w="1508760">
                  <a:extLst>
                    <a:ext uri="{9D8B030D-6E8A-4147-A177-3AD203B41FA5}">
                      <a16:colId xmlns:a16="http://schemas.microsoft.com/office/drawing/2014/main" val="20004"/>
                    </a:ext>
                  </a:extLst>
                </a:gridCol>
              </a:tblGrid>
              <a:tr h="822763">
                <a:tc>
                  <a:txBody>
                    <a:bodyPr/>
                    <a:lstStyle/>
                    <a:p>
                      <a:pPr algn="ctr"/>
                      <a:r>
                        <a:rPr lang="en-US" sz="2400" b="1" dirty="0">
                          <a:solidFill>
                            <a:schemeClr val="tx1"/>
                          </a:solidFill>
                          <a:latin typeface="Times New Roman" pitchFamily="18" charset="0"/>
                          <a:cs typeface="Times New Roman" pitchFamily="18" charset="0"/>
                        </a:rPr>
                        <a:t>Page</a:t>
                      </a:r>
                    </a:p>
                  </a:txBody>
                  <a:tcPr marT="45709" marB="457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400" b="1" dirty="0">
                          <a:solidFill>
                            <a:schemeClr val="tx1"/>
                          </a:solidFill>
                          <a:latin typeface="Times New Roman" pitchFamily="18" charset="0"/>
                          <a:cs typeface="Times New Roman" pitchFamily="18" charset="0"/>
                        </a:rPr>
                        <a:t>Loaded</a:t>
                      </a:r>
                    </a:p>
                  </a:txBody>
                  <a:tcPr marT="45709" marB="457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400" b="1" dirty="0">
                          <a:solidFill>
                            <a:schemeClr val="tx1"/>
                          </a:solidFill>
                          <a:latin typeface="Times New Roman" pitchFamily="18" charset="0"/>
                          <a:cs typeface="Times New Roman" pitchFamily="18" charset="0"/>
                        </a:rPr>
                        <a:t>Last Reference</a:t>
                      </a:r>
                    </a:p>
                  </a:txBody>
                  <a:tcPr marT="45709" marB="457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400" b="1" dirty="0">
                          <a:solidFill>
                            <a:schemeClr val="tx1"/>
                          </a:solidFill>
                          <a:latin typeface="Times New Roman" pitchFamily="18" charset="0"/>
                          <a:cs typeface="Times New Roman" pitchFamily="18" charset="0"/>
                        </a:rPr>
                        <a:t>R</a:t>
                      </a:r>
                    </a:p>
                  </a:txBody>
                  <a:tcPr marT="45709" marB="457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400" b="1" dirty="0">
                          <a:solidFill>
                            <a:schemeClr val="tx1"/>
                          </a:solidFill>
                          <a:latin typeface="Times New Roman" pitchFamily="18" charset="0"/>
                          <a:cs typeface="Times New Roman" pitchFamily="18" charset="0"/>
                        </a:rPr>
                        <a:t>M</a:t>
                      </a:r>
                    </a:p>
                  </a:txBody>
                  <a:tcPr marT="45709" marB="457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457091">
                <a:tc>
                  <a:txBody>
                    <a:bodyPr/>
                    <a:lstStyle/>
                    <a:p>
                      <a:pPr algn="r"/>
                      <a:r>
                        <a:rPr lang="en-US" sz="2400" dirty="0">
                          <a:solidFill>
                            <a:schemeClr val="tx1"/>
                          </a:solidFill>
                          <a:latin typeface="Times New Roman" pitchFamily="18" charset="0"/>
                          <a:cs typeface="Times New Roman" pitchFamily="18" charset="0"/>
                        </a:rPr>
                        <a:t>0</a:t>
                      </a:r>
                    </a:p>
                  </a:txBody>
                  <a:tcPr marT="45709" marB="457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2400" dirty="0">
                          <a:solidFill>
                            <a:schemeClr val="tx1"/>
                          </a:solidFill>
                          <a:latin typeface="Times New Roman" pitchFamily="18" charset="0"/>
                          <a:cs typeface="Times New Roman" pitchFamily="18" charset="0"/>
                        </a:rPr>
                        <a:t>226</a:t>
                      </a:r>
                    </a:p>
                  </a:txBody>
                  <a:tcPr marT="45709" marB="457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2400" dirty="0">
                          <a:solidFill>
                            <a:schemeClr val="tx1"/>
                          </a:solidFill>
                          <a:latin typeface="Times New Roman" pitchFamily="18" charset="0"/>
                          <a:cs typeface="Times New Roman" pitchFamily="18" charset="0"/>
                        </a:rPr>
                        <a:t>280</a:t>
                      </a:r>
                    </a:p>
                  </a:txBody>
                  <a:tcPr marT="45709" marB="457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2400" dirty="0">
                          <a:solidFill>
                            <a:schemeClr val="tx1"/>
                          </a:solidFill>
                          <a:highlight>
                            <a:srgbClr val="FFFF00"/>
                          </a:highlight>
                          <a:latin typeface="Times New Roman" pitchFamily="18" charset="0"/>
                          <a:cs typeface="Times New Roman" pitchFamily="18" charset="0"/>
                        </a:rPr>
                        <a:t>0</a:t>
                      </a:r>
                    </a:p>
                  </a:txBody>
                  <a:tcPr marT="45709" marB="457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2400" dirty="0">
                          <a:solidFill>
                            <a:schemeClr val="tx1"/>
                          </a:solidFill>
                          <a:highlight>
                            <a:srgbClr val="FFFF00"/>
                          </a:highlight>
                          <a:latin typeface="Times New Roman" pitchFamily="18" charset="0"/>
                          <a:cs typeface="Times New Roman" pitchFamily="18" charset="0"/>
                        </a:rPr>
                        <a:t>0</a:t>
                      </a:r>
                    </a:p>
                  </a:txBody>
                  <a:tcPr marT="45709" marB="457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457091">
                <a:tc>
                  <a:txBody>
                    <a:bodyPr/>
                    <a:lstStyle/>
                    <a:p>
                      <a:pPr algn="r"/>
                      <a:r>
                        <a:rPr lang="en-US" sz="2400" dirty="0">
                          <a:solidFill>
                            <a:schemeClr val="tx1"/>
                          </a:solidFill>
                          <a:latin typeface="Times New Roman" pitchFamily="18" charset="0"/>
                          <a:cs typeface="Times New Roman" pitchFamily="18" charset="0"/>
                        </a:rPr>
                        <a:t>1</a:t>
                      </a:r>
                    </a:p>
                  </a:txBody>
                  <a:tcPr marT="45709" marB="457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2400" dirty="0">
                          <a:solidFill>
                            <a:schemeClr val="tx1"/>
                          </a:solidFill>
                          <a:latin typeface="Times New Roman" pitchFamily="18" charset="0"/>
                          <a:cs typeface="Times New Roman" pitchFamily="18" charset="0"/>
                        </a:rPr>
                        <a:t>160</a:t>
                      </a:r>
                    </a:p>
                  </a:txBody>
                  <a:tcPr marT="45709" marB="457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2400" dirty="0">
                          <a:solidFill>
                            <a:schemeClr val="tx1"/>
                          </a:solidFill>
                          <a:latin typeface="Times New Roman" pitchFamily="18" charset="0"/>
                          <a:cs typeface="Times New Roman" pitchFamily="18" charset="0"/>
                        </a:rPr>
                        <a:t>265</a:t>
                      </a:r>
                    </a:p>
                  </a:txBody>
                  <a:tcPr marT="45709" marB="457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2400" dirty="0">
                          <a:solidFill>
                            <a:schemeClr val="tx1"/>
                          </a:solidFill>
                          <a:latin typeface="Times New Roman" pitchFamily="18" charset="0"/>
                          <a:cs typeface="Times New Roman" pitchFamily="18" charset="0"/>
                        </a:rPr>
                        <a:t>0</a:t>
                      </a:r>
                    </a:p>
                  </a:txBody>
                  <a:tcPr marT="45709" marB="457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2400" dirty="0">
                          <a:solidFill>
                            <a:schemeClr val="tx1"/>
                          </a:solidFill>
                          <a:latin typeface="Times New Roman" pitchFamily="18" charset="0"/>
                          <a:cs typeface="Times New Roman" pitchFamily="18" charset="0"/>
                        </a:rPr>
                        <a:t>1</a:t>
                      </a:r>
                    </a:p>
                  </a:txBody>
                  <a:tcPr marT="45709" marB="457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457091">
                <a:tc>
                  <a:txBody>
                    <a:bodyPr/>
                    <a:lstStyle/>
                    <a:p>
                      <a:pPr algn="r"/>
                      <a:r>
                        <a:rPr lang="en-US" sz="2400" dirty="0">
                          <a:solidFill>
                            <a:schemeClr val="tx1"/>
                          </a:solidFill>
                          <a:latin typeface="Times New Roman" pitchFamily="18" charset="0"/>
                          <a:cs typeface="Times New Roman" pitchFamily="18" charset="0"/>
                        </a:rPr>
                        <a:t>2</a:t>
                      </a:r>
                    </a:p>
                  </a:txBody>
                  <a:tcPr marT="45709" marB="457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2400" dirty="0">
                          <a:solidFill>
                            <a:schemeClr val="tx1"/>
                          </a:solidFill>
                          <a:latin typeface="Times New Roman" pitchFamily="18" charset="0"/>
                          <a:cs typeface="Times New Roman" pitchFamily="18" charset="0"/>
                        </a:rPr>
                        <a:t>110</a:t>
                      </a:r>
                    </a:p>
                  </a:txBody>
                  <a:tcPr marT="45709" marB="457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2400" dirty="0">
                          <a:solidFill>
                            <a:schemeClr val="tx1"/>
                          </a:solidFill>
                          <a:latin typeface="Times New Roman" pitchFamily="18" charset="0"/>
                          <a:cs typeface="Times New Roman" pitchFamily="18" charset="0"/>
                        </a:rPr>
                        <a:t>270</a:t>
                      </a:r>
                    </a:p>
                  </a:txBody>
                  <a:tcPr marT="45709" marB="457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2400" dirty="0">
                          <a:solidFill>
                            <a:schemeClr val="tx1"/>
                          </a:solidFill>
                          <a:latin typeface="Times New Roman" pitchFamily="18" charset="0"/>
                          <a:cs typeface="Times New Roman" pitchFamily="18" charset="0"/>
                        </a:rPr>
                        <a:t>1</a:t>
                      </a:r>
                    </a:p>
                  </a:txBody>
                  <a:tcPr marT="45709" marB="457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2400" dirty="0">
                          <a:solidFill>
                            <a:schemeClr val="tx1"/>
                          </a:solidFill>
                          <a:latin typeface="Times New Roman" pitchFamily="18" charset="0"/>
                          <a:cs typeface="Times New Roman" pitchFamily="18" charset="0"/>
                        </a:rPr>
                        <a:t>0</a:t>
                      </a:r>
                    </a:p>
                  </a:txBody>
                  <a:tcPr marT="45709" marB="457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457091">
                <a:tc>
                  <a:txBody>
                    <a:bodyPr/>
                    <a:lstStyle/>
                    <a:p>
                      <a:pPr algn="r"/>
                      <a:r>
                        <a:rPr lang="en-US" sz="2400" dirty="0">
                          <a:solidFill>
                            <a:schemeClr val="tx1"/>
                          </a:solidFill>
                          <a:latin typeface="Times New Roman" pitchFamily="18" charset="0"/>
                          <a:cs typeface="Times New Roman" pitchFamily="18" charset="0"/>
                        </a:rPr>
                        <a:t>3</a:t>
                      </a:r>
                    </a:p>
                  </a:txBody>
                  <a:tcPr marT="45709" marB="457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2400" dirty="0">
                          <a:solidFill>
                            <a:schemeClr val="tx1"/>
                          </a:solidFill>
                          <a:latin typeface="Times New Roman" pitchFamily="18" charset="0"/>
                          <a:cs typeface="Times New Roman" pitchFamily="18" charset="0"/>
                        </a:rPr>
                        <a:t>120</a:t>
                      </a:r>
                    </a:p>
                  </a:txBody>
                  <a:tcPr marT="45709" marB="457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2400" dirty="0">
                          <a:solidFill>
                            <a:schemeClr val="tx1"/>
                          </a:solidFill>
                          <a:latin typeface="Times New Roman" pitchFamily="18" charset="0"/>
                          <a:cs typeface="Times New Roman" pitchFamily="18" charset="0"/>
                        </a:rPr>
                        <a:t>285</a:t>
                      </a:r>
                    </a:p>
                  </a:txBody>
                  <a:tcPr marT="45709" marB="457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2400" dirty="0">
                          <a:solidFill>
                            <a:schemeClr val="tx1"/>
                          </a:solidFill>
                          <a:latin typeface="Times New Roman" pitchFamily="18" charset="0"/>
                          <a:cs typeface="Times New Roman" pitchFamily="18" charset="0"/>
                        </a:rPr>
                        <a:t>1</a:t>
                      </a:r>
                    </a:p>
                  </a:txBody>
                  <a:tcPr marT="45709" marB="457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2400" dirty="0">
                          <a:solidFill>
                            <a:schemeClr val="tx1"/>
                          </a:solidFill>
                          <a:latin typeface="Times New Roman" pitchFamily="18" charset="0"/>
                          <a:cs typeface="Times New Roman" pitchFamily="18" charset="0"/>
                        </a:rPr>
                        <a:t>1</a:t>
                      </a:r>
                    </a:p>
                  </a:txBody>
                  <a:tcPr marT="45709" marB="457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62467">
                                            <p:txEl>
                                              <p:pRg st="12" end="12"/>
                                            </p:txEl>
                                          </p:spTgt>
                                        </p:tgtEl>
                                        <p:attrNameLst>
                                          <p:attrName>style.visibility</p:attrName>
                                        </p:attrNameLst>
                                      </p:cBhvr>
                                      <p:to>
                                        <p:strVal val="visible"/>
                                      </p:to>
                                    </p:set>
                                    <p:animEffect transition="in" filter="box(in)">
                                      <p:cBhvr>
                                        <p:cTn id="7" dur="500"/>
                                        <p:tgtEl>
                                          <p:spTgt spid="62467">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p:cNvSpPr>
          <p:nvPr>
            <p:ph type="title" idx="4294967295"/>
          </p:nvPr>
        </p:nvSpPr>
        <p:spPr>
          <a:xfrm>
            <a:off x="1219200" y="0"/>
            <a:ext cx="7924800" cy="1143000"/>
          </a:xfrm>
        </p:spPr>
        <p:txBody>
          <a:bodyPr/>
          <a:lstStyle/>
          <a:p>
            <a:r>
              <a:rPr lang="en-US" altLang="en-US" sz="4000" b="1" dirty="0">
                <a:latin typeface="Times New Roman" panose="02020603050405020304" pitchFamily="18" charset="0"/>
                <a:cs typeface="Times New Roman" panose="02020603050405020304" pitchFamily="18" charset="0"/>
              </a:rPr>
              <a:t>Page replacement algorithms</a:t>
            </a:r>
            <a:br>
              <a:rPr lang="en-US" altLang="en-US" sz="4000" b="1" dirty="0">
                <a:latin typeface="Times New Roman" panose="02020603050405020304" pitchFamily="18" charset="0"/>
                <a:cs typeface="Times New Roman" panose="02020603050405020304" pitchFamily="18" charset="0"/>
              </a:rPr>
            </a:br>
            <a:r>
              <a:rPr lang="en-US" altLang="en-US" sz="3200" dirty="0">
                <a:highlight>
                  <a:srgbClr val="FFFF00"/>
                </a:highlight>
                <a:latin typeface="Times New Roman" panose="02020603050405020304" pitchFamily="18" charset="0"/>
                <a:cs typeface="Times New Roman" panose="02020603050405020304" pitchFamily="18" charset="0"/>
              </a:rPr>
              <a:t>First-In, First-Out (FIFO)</a:t>
            </a:r>
          </a:p>
        </p:txBody>
      </p:sp>
      <p:sp>
        <p:nvSpPr>
          <p:cNvPr id="12291" name="Rectangle 3"/>
          <p:cNvSpPr>
            <a:spLocks noGrp="1"/>
          </p:cNvSpPr>
          <p:nvPr>
            <p:ph type="body" sz="half" idx="4294967295"/>
          </p:nvPr>
        </p:nvSpPr>
        <p:spPr>
          <a:xfrm>
            <a:off x="0" y="1066800"/>
            <a:ext cx="9144000" cy="5791200"/>
          </a:xfrm>
        </p:spPr>
        <p:txBody>
          <a:bodyPr/>
          <a:lstStyle/>
          <a:p>
            <a:pPr algn="just" eaLnBrk="1" hangingPunct="1"/>
            <a:r>
              <a:rPr lang="en-US" altLang="en-US" sz="2800" dirty="0">
                <a:latin typeface="Times New Roman" panose="02020603050405020304" pitchFamily="18" charset="0"/>
                <a:cs typeface="Times New Roman" panose="02020603050405020304" pitchFamily="18" charset="0"/>
              </a:rPr>
              <a:t>OS maintains a list of all pages currently in memory, with </a:t>
            </a:r>
          </a:p>
          <a:p>
            <a:pPr lvl="1" algn="just" eaLnBrk="1" hangingPunct="1"/>
            <a:r>
              <a:rPr lang="en-US" altLang="en-US" sz="2400" dirty="0">
                <a:latin typeface="Times New Roman" panose="02020603050405020304" pitchFamily="18" charset="0"/>
                <a:cs typeface="Times New Roman" panose="02020603050405020304" pitchFamily="18" charset="0"/>
              </a:rPr>
              <a:t>the </a:t>
            </a:r>
            <a:r>
              <a:rPr lang="en-US" altLang="en-US" sz="2400" b="1" dirty="0">
                <a:latin typeface="Times New Roman" panose="02020603050405020304" pitchFamily="18" charset="0"/>
                <a:cs typeface="Times New Roman" panose="02020603050405020304" pitchFamily="18" charset="0"/>
              </a:rPr>
              <a:t>most</a:t>
            </a:r>
            <a:r>
              <a:rPr lang="en-US" altLang="en-US" sz="2400" dirty="0">
                <a:latin typeface="Times New Roman" panose="02020603050405020304" pitchFamily="18" charset="0"/>
                <a:cs typeface="Times New Roman" panose="02020603050405020304" pitchFamily="18" charset="0"/>
              </a:rPr>
              <a:t> recent </a:t>
            </a:r>
            <a:r>
              <a:rPr lang="en-US" altLang="en-US" sz="2400" b="1" dirty="0">
                <a:latin typeface="Times New Roman" panose="02020603050405020304" pitchFamily="18" charset="0"/>
                <a:cs typeface="Times New Roman" panose="02020603050405020304" pitchFamily="18" charset="0"/>
              </a:rPr>
              <a:t>arrival</a:t>
            </a:r>
            <a:r>
              <a:rPr lang="en-US" altLang="en-US" sz="2400" dirty="0">
                <a:latin typeface="Times New Roman" panose="02020603050405020304" pitchFamily="18" charset="0"/>
                <a:cs typeface="Times New Roman" panose="02020603050405020304" pitchFamily="18" charset="0"/>
              </a:rPr>
              <a:t> at the </a:t>
            </a:r>
            <a:r>
              <a:rPr lang="en-US" altLang="en-US" sz="2400" b="1" dirty="0">
                <a:latin typeface="Times New Roman" panose="02020603050405020304" pitchFamily="18" charset="0"/>
                <a:cs typeface="Times New Roman" panose="02020603050405020304" pitchFamily="18" charset="0"/>
              </a:rPr>
              <a:t>tail</a:t>
            </a:r>
            <a:r>
              <a:rPr lang="en-US" altLang="en-US" sz="2400" dirty="0">
                <a:latin typeface="Times New Roman" panose="02020603050405020304" pitchFamily="18" charset="0"/>
                <a:cs typeface="Times New Roman" panose="02020603050405020304" pitchFamily="18" charset="0"/>
              </a:rPr>
              <a:t> </a:t>
            </a:r>
          </a:p>
          <a:p>
            <a:pPr lvl="1" algn="just" eaLnBrk="1" hangingPunct="1"/>
            <a:r>
              <a:rPr lang="en-US" altLang="en-US" sz="2400" dirty="0">
                <a:latin typeface="Times New Roman" panose="02020603050405020304" pitchFamily="18" charset="0"/>
                <a:cs typeface="Times New Roman" panose="02020603050405020304" pitchFamily="18" charset="0"/>
              </a:rPr>
              <a:t>the </a:t>
            </a:r>
            <a:r>
              <a:rPr lang="en-US" altLang="en-US" sz="2400" b="1" dirty="0">
                <a:latin typeface="Times New Roman" panose="02020603050405020304" pitchFamily="18" charset="0"/>
                <a:cs typeface="Times New Roman" panose="02020603050405020304" pitchFamily="18" charset="0"/>
              </a:rPr>
              <a:t>least</a:t>
            </a:r>
            <a:r>
              <a:rPr lang="en-US" altLang="en-US" sz="2400" dirty="0">
                <a:latin typeface="Times New Roman" panose="02020603050405020304" pitchFamily="18" charset="0"/>
                <a:cs typeface="Times New Roman" panose="02020603050405020304" pitchFamily="18" charset="0"/>
              </a:rPr>
              <a:t> recent </a:t>
            </a:r>
            <a:r>
              <a:rPr lang="en-US" altLang="en-US" sz="2400" b="1" dirty="0">
                <a:latin typeface="Times New Roman" panose="02020603050405020304" pitchFamily="18" charset="0"/>
                <a:cs typeface="Times New Roman" panose="02020603050405020304" pitchFamily="18" charset="0"/>
              </a:rPr>
              <a:t>arrival</a:t>
            </a:r>
            <a:r>
              <a:rPr lang="en-US" altLang="en-US" sz="2400" dirty="0">
                <a:latin typeface="Times New Roman" panose="02020603050405020304" pitchFamily="18" charset="0"/>
                <a:cs typeface="Times New Roman" panose="02020603050405020304" pitchFamily="18" charset="0"/>
              </a:rPr>
              <a:t> at the h</a:t>
            </a:r>
            <a:r>
              <a:rPr lang="en-US" altLang="en-US" sz="2400" b="1" dirty="0">
                <a:latin typeface="Times New Roman" panose="02020603050405020304" pitchFamily="18" charset="0"/>
                <a:cs typeface="Times New Roman" panose="02020603050405020304" pitchFamily="18" charset="0"/>
              </a:rPr>
              <a:t>ead</a:t>
            </a:r>
          </a:p>
          <a:p>
            <a:pPr algn="just" eaLnBrk="1" hangingPunct="1"/>
            <a:r>
              <a:rPr lang="en-US" altLang="en-US" sz="2800" dirty="0">
                <a:latin typeface="Times New Roman" panose="02020603050405020304" pitchFamily="18" charset="0"/>
                <a:cs typeface="Times New Roman" panose="02020603050405020304" pitchFamily="18" charset="0"/>
              </a:rPr>
              <a:t>On a </a:t>
            </a:r>
            <a:r>
              <a:rPr lang="en-US" altLang="en-US" sz="2800" b="1" dirty="0">
                <a:latin typeface="Times New Roman" panose="02020603050405020304" pitchFamily="18" charset="0"/>
                <a:cs typeface="Times New Roman" panose="02020603050405020304" pitchFamily="18" charset="0"/>
              </a:rPr>
              <a:t>page fault</a:t>
            </a:r>
            <a:r>
              <a:rPr lang="en-US" altLang="en-US" sz="2800" dirty="0">
                <a:latin typeface="Times New Roman" panose="02020603050405020304" pitchFamily="18" charset="0"/>
                <a:cs typeface="Times New Roman" panose="02020603050405020304" pitchFamily="18" charset="0"/>
              </a:rPr>
              <a:t>, the page at the </a:t>
            </a:r>
            <a:r>
              <a:rPr lang="en-US" altLang="en-US" sz="2800" b="1" dirty="0">
                <a:latin typeface="Times New Roman" panose="02020603050405020304" pitchFamily="18" charset="0"/>
                <a:cs typeface="Times New Roman" panose="02020603050405020304" pitchFamily="18" charset="0"/>
              </a:rPr>
              <a:t>head</a:t>
            </a:r>
            <a:r>
              <a:rPr lang="en-US" altLang="en-US" sz="2800" dirty="0">
                <a:latin typeface="Times New Roman" panose="02020603050405020304" pitchFamily="18" charset="0"/>
                <a:cs typeface="Times New Roman" panose="02020603050405020304" pitchFamily="18" charset="0"/>
              </a:rPr>
              <a:t> is </a:t>
            </a:r>
            <a:r>
              <a:rPr lang="en-US" altLang="en-US" sz="2800" b="1" dirty="0">
                <a:latin typeface="Times New Roman" panose="02020603050405020304" pitchFamily="18" charset="0"/>
                <a:cs typeface="Times New Roman" panose="02020603050405020304" pitchFamily="18" charset="0"/>
              </a:rPr>
              <a:t>removed</a:t>
            </a:r>
            <a:r>
              <a:rPr lang="en-US" altLang="en-US" sz="2800" dirty="0">
                <a:latin typeface="Times New Roman" panose="02020603050405020304" pitchFamily="18" charset="0"/>
                <a:cs typeface="Times New Roman" panose="02020603050405020304" pitchFamily="18" charset="0"/>
              </a:rPr>
              <a:t> </a:t>
            </a:r>
            <a:r>
              <a:rPr lang="en-US" altLang="en-US" sz="2800" b="1" dirty="0">
                <a:latin typeface="Times New Roman" panose="02020603050405020304" pitchFamily="18" charset="0"/>
                <a:cs typeface="Times New Roman" panose="02020603050405020304" pitchFamily="18" charset="0"/>
              </a:rPr>
              <a:t>and</a:t>
            </a:r>
            <a:r>
              <a:rPr lang="en-US" altLang="en-US" sz="2800" dirty="0">
                <a:latin typeface="Times New Roman" panose="02020603050405020304" pitchFamily="18" charset="0"/>
                <a:cs typeface="Times New Roman" panose="02020603050405020304" pitchFamily="18" charset="0"/>
              </a:rPr>
              <a:t> the </a:t>
            </a:r>
            <a:r>
              <a:rPr lang="en-US" altLang="en-US" sz="2800" b="1" dirty="0">
                <a:latin typeface="Times New Roman" panose="02020603050405020304" pitchFamily="18" charset="0"/>
                <a:cs typeface="Times New Roman" panose="02020603050405020304" pitchFamily="18" charset="0"/>
              </a:rPr>
              <a:t>new</a:t>
            </a:r>
            <a:r>
              <a:rPr lang="en-US" altLang="en-US" sz="2800" dirty="0">
                <a:latin typeface="Times New Roman" panose="02020603050405020304" pitchFamily="18" charset="0"/>
                <a:cs typeface="Times New Roman" panose="02020603050405020304" pitchFamily="18" charset="0"/>
              </a:rPr>
              <a:t> page </a:t>
            </a:r>
            <a:r>
              <a:rPr lang="en-US" altLang="en-US" sz="2800" b="1" dirty="0">
                <a:latin typeface="Times New Roman" panose="02020603050405020304" pitchFamily="18" charset="0"/>
                <a:cs typeface="Times New Roman" panose="02020603050405020304" pitchFamily="18" charset="0"/>
              </a:rPr>
              <a:t>added</a:t>
            </a:r>
            <a:r>
              <a:rPr lang="en-US" altLang="en-US" sz="2800" dirty="0">
                <a:latin typeface="Times New Roman" panose="02020603050405020304" pitchFamily="18" charset="0"/>
                <a:cs typeface="Times New Roman" panose="02020603050405020304" pitchFamily="18" charset="0"/>
              </a:rPr>
              <a:t> to the </a:t>
            </a:r>
            <a:r>
              <a:rPr lang="en-US" altLang="en-US" sz="2800" b="1" dirty="0">
                <a:latin typeface="Times New Roman" panose="02020603050405020304" pitchFamily="18" charset="0"/>
                <a:cs typeface="Times New Roman" panose="02020603050405020304" pitchFamily="18" charset="0"/>
              </a:rPr>
              <a:t>tail</a:t>
            </a:r>
            <a:r>
              <a:rPr lang="en-US" altLang="en-US" sz="2800" dirty="0">
                <a:latin typeface="Times New Roman" panose="02020603050405020304" pitchFamily="18" charset="0"/>
                <a:cs typeface="Times New Roman" panose="02020603050405020304" pitchFamily="18" charset="0"/>
              </a:rPr>
              <a:t> of the list</a:t>
            </a:r>
          </a:p>
          <a:p>
            <a:pPr algn="just" eaLnBrk="1" hangingPunct="1"/>
            <a:r>
              <a:rPr lang="en-US" altLang="en-US" sz="2800" dirty="0">
                <a:latin typeface="Times New Roman" panose="02020603050405020304" pitchFamily="18" charset="0"/>
                <a:cs typeface="Times New Roman" panose="02020603050405020304" pitchFamily="18" charset="0"/>
              </a:rPr>
              <a:t>It’s rarely used</a:t>
            </a:r>
          </a:p>
          <a:p>
            <a:pPr algn="just" eaLnBrk="1" hangingPunct="1"/>
            <a:r>
              <a:rPr lang="en-US" altLang="en-US" sz="2800" b="1" dirty="0">
                <a:latin typeface="Times New Roman" panose="02020603050405020304" pitchFamily="18" charset="0"/>
                <a:cs typeface="Times New Roman" panose="02020603050405020304" pitchFamily="18" charset="0"/>
              </a:rPr>
              <a:t>Ex</a:t>
            </a:r>
            <a:r>
              <a:rPr lang="en-US" altLang="en-US" sz="2800" dirty="0">
                <a:latin typeface="Times New Roman" panose="02020603050405020304" pitchFamily="18" charset="0"/>
                <a:cs typeface="Times New Roman" panose="02020603050405020304" pitchFamily="18" charset="0"/>
              </a:rPr>
              <a:t>: </a:t>
            </a:r>
          </a:p>
          <a:p>
            <a:pPr lvl="1" eaLnBrk="1" hangingPunct="1"/>
            <a:r>
              <a:rPr lang="en-US" altLang="en-US" sz="2400" dirty="0">
                <a:latin typeface="Times New Roman" panose="02020603050405020304" pitchFamily="18" charset="0"/>
                <a:cs typeface="Times New Roman" panose="02020603050405020304" pitchFamily="18" charset="0"/>
              </a:rPr>
              <a:t>a memory with free three frames</a:t>
            </a:r>
          </a:p>
          <a:p>
            <a:pPr lvl="1" eaLnBrk="1" hangingPunct="1"/>
            <a:r>
              <a:rPr lang="en-US" altLang="en-US" sz="2400" dirty="0">
                <a:highlight>
                  <a:srgbClr val="FFFF00"/>
                </a:highlight>
                <a:latin typeface="Times New Roman" panose="02020603050405020304" pitchFamily="18" charset="0"/>
                <a:cs typeface="Times New Roman" panose="02020603050405020304" pitchFamily="18" charset="0"/>
              </a:rPr>
              <a:t>7    0   1   </a:t>
            </a:r>
            <a:r>
              <a:rPr lang="en-US" altLang="en-US" sz="2400" dirty="0">
                <a:latin typeface="Times New Roman" panose="02020603050405020304" pitchFamily="18" charset="0"/>
                <a:cs typeface="Times New Roman" panose="02020603050405020304" pitchFamily="18" charset="0"/>
              </a:rPr>
              <a:t>2   0   3    0   4    2   3   0    3   2   1   2   0 1 0   </a:t>
            </a:r>
            <a:r>
              <a:rPr lang="en-US" altLang="en-US" sz="2400" dirty="0">
                <a:highlight>
                  <a:srgbClr val="FFFF00"/>
                </a:highlight>
                <a:latin typeface="Times New Roman" panose="02020603050405020304" pitchFamily="18" charset="0"/>
                <a:cs typeface="Times New Roman" panose="02020603050405020304" pitchFamily="18" charset="0"/>
              </a:rPr>
              <a:t>7   0    1</a:t>
            </a:r>
          </a:p>
        </p:txBody>
      </p:sp>
      <p:pic>
        <p:nvPicPr>
          <p:cNvPr id="5018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5334000"/>
            <a:ext cx="8001000" cy="1150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50180"/>
                                        </p:tgtEl>
                                        <p:attrNameLst>
                                          <p:attrName>style.visibility</p:attrName>
                                        </p:attrNameLst>
                                      </p:cBhvr>
                                      <p:to>
                                        <p:strVal val="visible"/>
                                      </p:to>
                                    </p:set>
                                    <p:animEffect transition="in" filter="box(in)">
                                      <p:cBhvr>
                                        <p:cTn id="7" dur="500"/>
                                        <p:tgtEl>
                                          <p:spTgt spid="501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p:cNvSpPr>
          <p:nvPr>
            <p:ph type="title" idx="4294967295"/>
          </p:nvPr>
        </p:nvSpPr>
        <p:spPr>
          <a:xfrm>
            <a:off x="1219200" y="0"/>
            <a:ext cx="7924800" cy="1143000"/>
          </a:xfrm>
        </p:spPr>
        <p:txBody>
          <a:bodyPr/>
          <a:lstStyle/>
          <a:p>
            <a:r>
              <a:rPr lang="en-US" altLang="en-US" sz="4000" b="1" dirty="0">
                <a:latin typeface="Times New Roman" panose="02020603050405020304" pitchFamily="18" charset="0"/>
                <a:cs typeface="Times New Roman" panose="02020603050405020304" pitchFamily="18" charset="0"/>
              </a:rPr>
              <a:t>Page replacement algorithms</a:t>
            </a:r>
            <a:br>
              <a:rPr lang="en-US" altLang="en-US" b="1" dirty="0">
                <a:latin typeface="Times New Roman" panose="02020603050405020304" pitchFamily="18" charset="0"/>
                <a:cs typeface="Times New Roman" panose="02020603050405020304" pitchFamily="18" charset="0"/>
              </a:rPr>
            </a:br>
            <a:r>
              <a:rPr lang="en-US" altLang="en-US" sz="3200" dirty="0">
                <a:highlight>
                  <a:srgbClr val="FFFF00"/>
                </a:highlight>
                <a:latin typeface="Times New Roman" panose="02020603050405020304" pitchFamily="18" charset="0"/>
                <a:cs typeface="Times New Roman" panose="02020603050405020304" pitchFamily="18" charset="0"/>
              </a:rPr>
              <a:t>Second-Chance</a:t>
            </a:r>
          </a:p>
        </p:txBody>
      </p:sp>
      <p:sp>
        <p:nvSpPr>
          <p:cNvPr id="13315" name="Rectangle 3"/>
          <p:cNvSpPr>
            <a:spLocks noGrp="1"/>
          </p:cNvSpPr>
          <p:nvPr>
            <p:ph type="body" sz="half" idx="4294967295"/>
          </p:nvPr>
        </p:nvSpPr>
        <p:spPr>
          <a:xfrm>
            <a:off x="0" y="1066800"/>
            <a:ext cx="9144000" cy="3733800"/>
          </a:xfrm>
        </p:spPr>
        <p:txBody>
          <a:bodyPr/>
          <a:lstStyle/>
          <a:p>
            <a:pPr algn="just" eaLnBrk="1" hangingPunct="1">
              <a:lnSpc>
                <a:spcPct val="90000"/>
              </a:lnSpc>
            </a:pPr>
            <a:r>
              <a:rPr lang="en-US" altLang="en-US" sz="2800" dirty="0">
                <a:latin typeface="Times New Roman" panose="02020603050405020304" pitchFamily="18" charset="0"/>
                <a:cs typeface="Times New Roman" panose="02020603050405020304" pitchFamily="18" charset="0"/>
              </a:rPr>
              <a:t>A </a:t>
            </a:r>
            <a:r>
              <a:rPr lang="en-US" altLang="en-US" sz="2800" b="1" dirty="0">
                <a:latin typeface="Times New Roman" panose="02020603050405020304" pitchFamily="18" charset="0"/>
                <a:cs typeface="Times New Roman" panose="02020603050405020304" pitchFamily="18" charset="0"/>
              </a:rPr>
              <a:t>modification</a:t>
            </a:r>
            <a:r>
              <a:rPr lang="en-US" altLang="en-US" sz="2800" dirty="0">
                <a:latin typeface="Times New Roman" panose="02020603050405020304" pitchFamily="18" charset="0"/>
                <a:cs typeface="Times New Roman" panose="02020603050405020304" pitchFamily="18" charset="0"/>
              </a:rPr>
              <a:t> of </a:t>
            </a:r>
            <a:r>
              <a:rPr lang="en-US" altLang="en-US" sz="2800" b="1" dirty="0">
                <a:latin typeface="Times New Roman" panose="02020603050405020304" pitchFamily="18" charset="0"/>
                <a:cs typeface="Times New Roman" panose="02020603050405020304" pitchFamily="18" charset="0"/>
              </a:rPr>
              <a:t>FIFO</a:t>
            </a:r>
            <a:r>
              <a:rPr lang="en-US" altLang="en-US" sz="2800" dirty="0">
                <a:latin typeface="Times New Roman" panose="02020603050405020304" pitchFamily="18" charset="0"/>
                <a:cs typeface="Times New Roman" panose="02020603050405020304" pitchFamily="18" charset="0"/>
              </a:rPr>
              <a:t> to </a:t>
            </a:r>
            <a:r>
              <a:rPr lang="en-US" altLang="en-US" sz="2800" b="1" dirty="0">
                <a:latin typeface="Times New Roman" panose="02020603050405020304" pitchFamily="18" charset="0"/>
                <a:cs typeface="Times New Roman" panose="02020603050405020304" pitchFamily="18" charset="0"/>
              </a:rPr>
              <a:t>avoid</a:t>
            </a:r>
            <a:r>
              <a:rPr lang="en-US" altLang="en-US" sz="2800" dirty="0">
                <a:latin typeface="Times New Roman" panose="02020603050405020304" pitchFamily="18" charset="0"/>
                <a:cs typeface="Times New Roman" panose="02020603050405020304" pitchFamily="18" charset="0"/>
              </a:rPr>
              <a:t> </a:t>
            </a:r>
            <a:r>
              <a:rPr lang="en-US" altLang="en-US" sz="2800" b="1" dirty="0">
                <a:latin typeface="Times New Roman" panose="02020603050405020304" pitchFamily="18" charset="0"/>
                <a:cs typeface="Times New Roman" panose="02020603050405020304" pitchFamily="18" charset="0"/>
              </a:rPr>
              <a:t>throwing</a:t>
            </a:r>
            <a:r>
              <a:rPr lang="en-US" altLang="en-US" sz="2800" dirty="0">
                <a:latin typeface="Times New Roman" panose="02020603050405020304" pitchFamily="18" charset="0"/>
                <a:cs typeface="Times New Roman" panose="02020603050405020304" pitchFamily="18" charset="0"/>
              </a:rPr>
              <a:t> out a </a:t>
            </a:r>
            <a:r>
              <a:rPr lang="en-US" altLang="en-US" sz="2800" b="1" dirty="0">
                <a:latin typeface="Times New Roman" panose="02020603050405020304" pitchFamily="18" charset="0"/>
                <a:cs typeface="Times New Roman" panose="02020603050405020304" pitchFamily="18" charset="0"/>
              </a:rPr>
              <a:t>heavily</a:t>
            </a:r>
            <a:r>
              <a:rPr lang="en-US" altLang="en-US" sz="2800" dirty="0">
                <a:latin typeface="Times New Roman" panose="02020603050405020304" pitchFamily="18" charset="0"/>
                <a:cs typeface="Times New Roman" panose="02020603050405020304" pitchFamily="18" charset="0"/>
              </a:rPr>
              <a:t> </a:t>
            </a:r>
            <a:r>
              <a:rPr lang="en-US" altLang="en-US" sz="2800" b="1" dirty="0">
                <a:latin typeface="Times New Roman" panose="02020603050405020304" pitchFamily="18" charset="0"/>
                <a:cs typeface="Times New Roman" panose="02020603050405020304" pitchFamily="18" charset="0"/>
              </a:rPr>
              <a:t>used page</a:t>
            </a:r>
          </a:p>
          <a:p>
            <a:pPr algn="just" eaLnBrk="1" hangingPunct="1">
              <a:lnSpc>
                <a:spcPct val="90000"/>
              </a:lnSpc>
            </a:pPr>
            <a:r>
              <a:rPr lang="en-US" altLang="en-US" sz="2800" b="1" dirty="0">
                <a:latin typeface="Times New Roman" panose="02020603050405020304" pitchFamily="18" charset="0"/>
                <a:cs typeface="Times New Roman" panose="02020603050405020304" pitchFamily="18" charset="0"/>
              </a:rPr>
              <a:t>Inspect</a:t>
            </a:r>
            <a:r>
              <a:rPr lang="en-US" altLang="en-US" sz="2800" dirty="0">
                <a:latin typeface="Times New Roman" panose="02020603050405020304" pitchFamily="18" charset="0"/>
                <a:cs typeface="Times New Roman" panose="02020603050405020304" pitchFamily="18" charset="0"/>
              </a:rPr>
              <a:t> the </a:t>
            </a:r>
            <a:r>
              <a:rPr lang="en-US" altLang="en-US" sz="2800" b="1" dirty="0">
                <a:latin typeface="Times New Roman" panose="02020603050405020304" pitchFamily="18" charset="0"/>
                <a:cs typeface="Times New Roman" panose="02020603050405020304" pitchFamily="18" charset="0"/>
              </a:rPr>
              <a:t>R b</a:t>
            </a:r>
            <a:r>
              <a:rPr lang="en-US" altLang="en-US" sz="2800" dirty="0">
                <a:latin typeface="Times New Roman" panose="02020603050405020304" pitchFamily="18" charset="0"/>
                <a:cs typeface="Times New Roman" panose="02020603050405020304" pitchFamily="18" charset="0"/>
              </a:rPr>
              <a:t>it of the </a:t>
            </a:r>
            <a:r>
              <a:rPr lang="en-US" altLang="en-US" sz="2800" b="1" dirty="0">
                <a:latin typeface="Times New Roman" panose="02020603050405020304" pitchFamily="18" charset="0"/>
                <a:cs typeface="Times New Roman" panose="02020603050405020304" pitchFamily="18" charset="0"/>
              </a:rPr>
              <a:t>oldest</a:t>
            </a:r>
            <a:r>
              <a:rPr lang="en-US" altLang="en-US" sz="2800" dirty="0">
                <a:latin typeface="Times New Roman" panose="02020603050405020304" pitchFamily="18" charset="0"/>
                <a:cs typeface="Times New Roman" panose="02020603050405020304" pitchFamily="18" charset="0"/>
              </a:rPr>
              <a:t> page</a:t>
            </a:r>
          </a:p>
          <a:p>
            <a:pPr lvl="2" algn="just" eaLnBrk="1" hangingPunct="1">
              <a:lnSpc>
                <a:spcPct val="90000"/>
              </a:lnSpc>
            </a:pPr>
            <a:r>
              <a:rPr lang="en-US" altLang="en-US" sz="2000" dirty="0">
                <a:latin typeface="Times New Roman" panose="02020603050405020304" pitchFamily="18" charset="0"/>
                <a:cs typeface="Times New Roman" panose="02020603050405020304" pitchFamily="18" charset="0"/>
              </a:rPr>
              <a:t>0 </a:t>
            </a:r>
            <a:r>
              <a:rPr lang="en-US" altLang="en-US" sz="2000" dirty="0">
                <a:latin typeface="Times New Roman" panose="02020603050405020304" pitchFamily="18" charset="0"/>
                <a:cs typeface="Times New Roman" panose="02020603050405020304" pitchFamily="18" charset="0"/>
                <a:sym typeface="Wingdings" panose="05000000000000000000" pitchFamily="2" charset="2"/>
              </a:rPr>
              <a:t> page is </a:t>
            </a:r>
            <a:r>
              <a:rPr lang="en-US" altLang="en-US" sz="2000" b="1" dirty="0">
                <a:latin typeface="Times New Roman" panose="02020603050405020304" pitchFamily="18" charset="0"/>
                <a:cs typeface="Times New Roman" panose="02020603050405020304" pitchFamily="18" charset="0"/>
                <a:sym typeface="Wingdings" panose="05000000000000000000" pitchFamily="2" charset="2"/>
              </a:rPr>
              <a:t>old</a:t>
            </a:r>
            <a:r>
              <a:rPr lang="en-US" altLang="en-US" sz="2000" dirty="0">
                <a:latin typeface="Times New Roman" panose="02020603050405020304" pitchFamily="18" charset="0"/>
                <a:cs typeface="Times New Roman" panose="02020603050405020304" pitchFamily="18" charset="0"/>
                <a:sym typeface="Wingdings" panose="05000000000000000000" pitchFamily="2" charset="2"/>
              </a:rPr>
              <a:t> </a:t>
            </a:r>
            <a:r>
              <a:rPr lang="en-US" altLang="en-US" sz="2000" b="1" dirty="0">
                <a:latin typeface="Times New Roman" panose="02020603050405020304" pitchFamily="18" charset="0"/>
                <a:cs typeface="Times New Roman" panose="02020603050405020304" pitchFamily="18" charset="0"/>
                <a:sym typeface="Wingdings" panose="05000000000000000000" pitchFamily="2" charset="2"/>
              </a:rPr>
              <a:t>and</a:t>
            </a:r>
            <a:r>
              <a:rPr lang="en-US" altLang="en-US" sz="2000" dirty="0">
                <a:latin typeface="Times New Roman" panose="02020603050405020304" pitchFamily="18" charset="0"/>
                <a:cs typeface="Times New Roman" panose="02020603050405020304" pitchFamily="18" charset="0"/>
                <a:sym typeface="Wingdings" panose="05000000000000000000" pitchFamily="2" charset="2"/>
              </a:rPr>
              <a:t> </a:t>
            </a:r>
            <a:r>
              <a:rPr lang="en-US" altLang="en-US" sz="2000" b="1" dirty="0">
                <a:latin typeface="Times New Roman" panose="02020603050405020304" pitchFamily="18" charset="0"/>
                <a:cs typeface="Times New Roman" panose="02020603050405020304" pitchFamily="18" charset="0"/>
                <a:sym typeface="Wingdings" panose="05000000000000000000" pitchFamily="2" charset="2"/>
              </a:rPr>
              <a:t>unused</a:t>
            </a:r>
            <a:r>
              <a:rPr lang="en-US" altLang="en-US" sz="2000" dirty="0">
                <a:latin typeface="Times New Roman" panose="02020603050405020304" pitchFamily="18" charset="0"/>
                <a:cs typeface="Times New Roman" panose="02020603050405020304" pitchFamily="18" charset="0"/>
                <a:sym typeface="Wingdings" panose="05000000000000000000" pitchFamily="2" charset="2"/>
              </a:rPr>
              <a:t>  </a:t>
            </a:r>
            <a:r>
              <a:rPr lang="en-US" altLang="en-US" sz="2000" b="1" dirty="0">
                <a:latin typeface="Times New Roman" panose="02020603050405020304" pitchFamily="18" charset="0"/>
                <a:cs typeface="Times New Roman" panose="02020603050405020304" pitchFamily="18" charset="0"/>
                <a:sym typeface="Wingdings" panose="05000000000000000000" pitchFamily="2" charset="2"/>
              </a:rPr>
              <a:t>replaced</a:t>
            </a:r>
          </a:p>
          <a:p>
            <a:pPr lvl="2" algn="just" eaLnBrk="1" hangingPunct="1">
              <a:lnSpc>
                <a:spcPct val="90000"/>
              </a:lnSpc>
            </a:pPr>
            <a:r>
              <a:rPr lang="en-US" altLang="en-US" sz="2000" dirty="0">
                <a:latin typeface="Times New Roman" panose="02020603050405020304" pitchFamily="18" charset="0"/>
                <a:cs typeface="Times New Roman" panose="02020603050405020304" pitchFamily="18" charset="0"/>
                <a:sym typeface="Wingdings" panose="05000000000000000000" pitchFamily="2" charset="2"/>
              </a:rPr>
              <a:t>1  page is </a:t>
            </a:r>
            <a:r>
              <a:rPr lang="en-US" altLang="en-US" sz="2000" b="1" dirty="0">
                <a:latin typeface="Times New Roman" panose="02020603050405020304" pitchFamily="18" charset="0"/>
                <a:cs typeface="Times New Roman" panose="02020603050405020304" pitchFamily="18" charset="0"/>
                <a:sym typeface="Wingdings" panose="05000000000000000000" pitchFamily="2" charset="2"/>
              </a:rPr>
              <a:t>old</a:t>
            </a:r>
            <a:r>
              <a:rPr lang="en-US" altLang="en-US" sz="2000" dirty="0">
                <a:latin typeface="Times New Roman" panose="02020603050405020304" pitchFamily="18" charset="0"/>
                <a:cs typeface="Times New Roman" panose="02020603050405020304" pitchFamily="18" charset="0"/>
                <a:sym typeface="Wingdings" panose="05000000000000000000" pitchFamily="2" charset="2"/>
              </a:rPr>
              <a:t> </a:t>
            </a:r>
            <a:r>
              <a:rPr lang="en-US" altLang="en-US" sz="2000" b="1" dirty="0">
                <a:latin typeface="Times New Roman" panose="02020603050405020304" pitchFamily="18" charset="0"/>
                <a:cs typeface="Times New Roman" panose="02020603050405020304" pitchFamily="18" charset="0"/>
                <a:sym typeface="Wingdings" panose="05000000000000000000" pitchFamily="2" charset="2"/>
              </a:rPr>
              <a:t>but used </a:t>
            </a:r>
            <a:r>
              <a:rPr lang="en-US" altLang="en-US" sz="2000" dirty="0">
                <a:latin typeface="Times New Roman" panose="02020603050405020304" pitchFamily="18" charset="0"/>
                <a:cs typeface="Times New Roman" panose="02020603050405020304" pitchFamily="18" charset="0"/>
                <a:sym typeface="Wingdings" panose="05000000000000000000" pitchFamily="2" charset="2"/>
              </a:rPr>
              <a:t> its </a:t>
            </a:r>
            <a:r>
              <a:rPr lang="en-US" altLang="en-US" sz="2000" b="1" dirty="0">
                <a:latin typeface="Times New Roman" panose="02020603050405020304" pitchFamily="18" charset="0"/>
                <a:cs typeface="Times New Roman" panose="02020603050405020304" pitchFamily="18" charset="0"/>
                <a:sym typeface="Wingdings" panose="05000000000000000000" pitchFamily="2" charset="2"/>
              </a:rPr>
              <a:t>R bit = 0 </a:t>
            </a:r>
            <a:r>
              <a:rPr lang="en-US" altLang="en-US" sz="2000" dirty="0">
                <a:latin typeface="Times New Roman" panose="02020603050405020304" pitchFamily="18" charset="0"/>
                <a:cs typeface="Times New Roman" panose="02020603050405020304" pitchFamily="18" charset="0"/>
                <a:sym typeface="Wingdings" panose="05000000000000000000" pitchFamily="2" charset="2"/>
              </a:rPr>
              <a:t>and the page is </a:t>
            </a:r>
            <a:r>
              <a:rPr lang="en-US" altLang="en-US" sz="2000" b="1" dirty="0">
                <a:latin typeface="Times New Roman" panose="02020603050405020304" pitchFamily="18" charset="0"/>
                <a:cs typeface="Times New Roman" panose="02020603050405020304" pitchFamily="18" charset="0"/>
                <a:sym typeface="Wingdings" panose="05000000000000000000" pitchFamily="2" charset="2"/>
              </a:rPr>
              <a:t>moved</a:t>
            </a:r>
            <a:r>
              <a:rPr lang="en-US" altLang="en-US" sz="2000" dirty="0">
                <a:latin typeface="Times New Roman" panose="02020603050405020304" pitchFamily="18" charset="0"/>
                <a:cs typeface="Times New Roman" panose="02020603050405020304" pitchFamily="18" charset="0"/>
                <a:sym typeface="Wingdings" panose="05000000000000000000" pitchFamily="2" charset="2"/>
              </a:rPr>
              <a:t> at the </a:t>
            </a:r>
            <a:r>
              <a:rPr lang="en-US" altLang="en-US" sz="2000" b="1" dirty="0">
                <a:latin typeface="Times New Roman" panose="02020603050405020304" pitchFamily="18" charset="0"/>
                <a:cs typeface="Times New Roman" panose="02020603050405020304" pitchFamily="18" charset="0"/>
                <a:sym typeface="Wingdings" panose="05000000000000000000" pitchFamily="2" charset="2"/>
              </a:rPr>
              <a:t>end</a:t>
            </a:r>
            <a:r>
              <a:rPr lang="en-US" altLang="en-US" sz="2000" dirty="0">
                <a:latin typeface="Times New Roman" panose="02020603050405020304" pitchFamily="18" charset="0"/>
                <a:cs typeface="Times New Roman" panose="02020603050405020304" pitchFamily="18" charset="0"/>
                <a:sym typeface="Wingdings" panose="05000000000000000000" pitchFamily="2" charset="2"/>
              </a:rPr>
              <a:t> of the </a:t>
            </a:r>
            <a:r>
              <a:rPr lang="en-US" altLang="en-US" sz="2000" b="1" dirty="0">
                <a:latin typeface="Times New Roman" panose="02020603050405020304" pitchFamily="18" charset="0"/>
                <a:cs typeface="Times New Roman" panose="02020603050405020304" pitchFamily="18" charset="0"/>
                <a:sym typeface="Wingdings" panose="05000000000000000000" pitchFamily="2" charset="2"/>
              </a:rPr>
              <a:t>queue</a:t>
            </a:r>
            <a:r>
              <a:rPr lang="en-US" altLang="en-US" sz="2000" dirty="0">
                <a:latin typeface="Times New Roman" panose="02020603050405020304" pitchFamily="18" charset="0"/>
                <a:cs typeface="Times New Roman" panose="02020603050405020304" pitchFamily="18" charset="0"/>
                <a:sym typeface="Wingdings" panose="05000000000000000000" pitchFamily="2" charset="2"/>
              </a:rPr>
              <a:t> as a new arrived page</a:t>
            </a:r>
          </a:p>
          <a:p>
            <a:pPr algn="just" eaLnBrk="1" hangingPunct="1">
              <a:lnSpc>
                <a:spcPct val="90000"/>
              </a:lnSpc>
            </a:pPr>
            <a:r>
              <a:rPr lang="en-US" altLang="en-US" sz="2800" b="1" dirty="0">
                <a:latin typeface="Times New Roman" panose="02020603050405020304" pitchFamily="18" charset="0"/>
                <a:cs typeface="Times New Roman" panose="02020603050405020304" pitchFamily="18" charset="0"/>
              </a:rPr>
              <a:t>Look for </a:t>
            </a:r>
            <a:r>
              <a:rPr lang="en-US" altLang="en-US" sz="2800" dirty="0">
                <a:latin typeface="Times New Roman" panose="02020603050405020304" pitchFamily="18" charset="0"/>
                <a:cs typeface="Times New Roman" panose="02020603050405020304" pitchFamily="18" charset="0"/>
              </a:rPr>
              <a:t>an </a:t>
            </a:r>
            <a:r>
              <a:rPr lang="en-US" altLang="en-US" sz="2800" b="1" dirty="0">
                <a:latin typeface="Times New Roman" panose="02020603050405020304" pitchFamily="18" charset="0"/>
                <a:cs typeface="Times New Roman" panose="02020603050405020304" pitchFamily="18" charset="0"/>
              </a:rPr>
              <a:t>old</a:t>
            </a:r>
            <a:r>
              <a:rPr lang="en-US" altLang="en-US" sz="2800" dirty="0">
                <a:latin typeface="Times New Roman" panose="02020603050405020304" pitchFamily="18" charset="0"/>
                <a:cs typeface="Times New Roman" panose="02020603050405020304" pitchFamily="18" charset="0"/>
              </a:rPr>
              <a:t> page that has </a:t>
            </a:r>
            <a:r>
              <a:rPr lang="en-US" altLang="en-US" sz="2800" b="1" dirty="0">
                <a:latin typeface="Times New Roman" panose="02020603050405020304" pitchFamily="18" charset="0"/>
                <a:cs typeface="Times New Roman" panose="02020603050405020304" pitchFamily="18" charset="0"/>
              </a:rPr>
              <a:t>not been not referenced in</a:t>
            </a:r>
            <a:r>
              <a:rPr lang="en-US" altLang="en-US" sz="2800" dirty="0">
                <a:latin typeface="Times New Roman" panose="02020603050405020304" pitchFamily="18" charset="0"/>
                <a:cs typeface="Times New Roman" panose="02020603050405020304" pitchFamily="18" charset="0"/>
              </a:rPr>
              <a:t> the </a:t>
            </a:r>
            <a:r>
              <a:rPr lang="en-US" altLang="en-US" sz="2800" b="1" dirty="0">
                <a:latin typeface="Times New Roman" panose="02020603050405020304" pitchFamily="18" charset="0"/>
                <a:cs typeface="Times New Roman" panose="02020603050405020304" pitchFamily="18" charset="0"/>
              </a:rPr>
              <a:t>previous clock interval</a:t>
            </a:r>
          </a:p>
          <a:p>
            <a:pPr algn="just" eaLnBrk="1" hangingPunct="1">
              <a:lnSpc>
                <a:spcPct val="90000"/>
              </a:lnSpc>
            </a:pPr>
            <a:r>
              <a:rPr lang="en-US" altLang="en-US" sz="2800" dirty="0">
                <a:latin typeface="Times New Roman" panose="02020603050405020304" pitchFamily="18" charset="0"/>
                <a:cs typeface="Times New Roman" panose="02020603050405020304" pitchFamily="18" charset="0"/>
              </a:rPr>
              <a:t>If </a:t>
            </a:r>
            <a:r>
              <a:rPr lang="en-US" altLang="en-US" sz="2800" b="1" dirty="0">
                <a:solidFill>
                  <a:srgbClr val="FF0000"/>
                </a:solidFill>
                <a:latin typeface="Times New Roman" panose="02020603050405020304" pitchFamily="18" charset="0"/>
                <a:cs typeface="Times New Roman" panose="02020603050405020304" pitchFamily="18" charset="0"/>
              </a:rPr>
              <a:t>all the pages </a:t>
            </a:r>
            <a:r>
              <a:rPr lang="en-US" altLang="en-US" sz="2800" dirty="0">
                <a:latin typeface="Times New Roman" panose="02020603050405020304" pitchFamily="18" charset="0"/>
                <a:cs typeface="Times New Roman" panose="02020603050405020304" pitchFamily="18" charset="0"/>
              </a:rPr>
              <a:t>have been </a:t>
            </a:r>
            <a:r>
              <a:rPr lang="en-US" altLang="en-US" sz="2800" b="1" dirty="0">
                <a:solidFill>
                  <a:srgbClr val="FF0000"/>
                </a:solidFill>
                <a:latin typeface="Times New Roman" panose="02020603050405020304" pitchFamily="18" charset="0"/>
                <a:cs typeface="Times New Roman" panose="02020603050405020304" pitchFamily="18" charset="0"/>
              </a:rPr>
              <a:t>references</a:t>
            </a:r>
            <a:r>
              <a:rPr lang="en-US" altLang="en-US" sz="2800" dirty="0">
                <a:latin typeface="Times New Roman" panose="02020603050405020304" pitchFamily="18" charset="0"/>
                <a:cs typeface="Times New Roman" panose="02020603050405020304" pitchFamily="18" charset="0"/>
              </a:rPr>
              <a:t> </a:t>
            </a:r>
            <a:r>
              <a:rPr lang="en-US" altLang="en-US" sz="2800" dirty="0">
                <a:latin typeface="Times New Roman" panose="02020603050405020304" pitchFamily="18" charset="0"/>
                <a:cs typeface="Times New Roman" panose="02020603050405020304" pitchFamily="18" charset="0"/>
                <a:sym typeface="Wingdings" panose="05000000000000000000" pitchFamily="2" charset="2"/>
              </a:rPr>
              <a:t> FIFO</a:t>
            </a:r>
          </a:p>
        </p:txBody>
      </p:sp>
      <p:pic>
        <p:nvPicPr>
          <p:cNvPr id="13316" name="Picture 5" descr="03-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4648200"/>
            <a:ext cx="6248400"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07" name="Text Box 4"/>
          <p:cNvSpPr txBox="1">
            <a:spLocks noChangeArrowheads="1"/>
          </p:cNvSpPr>
          <p:nvPr/>
        </p:nvSpPr>
        <p:spPr bwMode="auto">
          <a:xfrm>
            <a:off x="6781800" y="5410200"/>
            <a:ext cx="18954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latin typeface="Times New Roman" panose="02020603050405020304" pitchFamily="18" charset="0"/>
              </a:rPr>
              <a:t>Tanenbaum, Fig. 3-15.</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grpId="0" nodeType="withEffect">
                                  <p:stCondLst>
                                    <p:cond delay="0"/>
                                  </p:stCondLst>
                                  <p:childTnLst>
                                    <p:set>
                                      <p:cBhvr>
                                        <p:cTn id="6" dur="1" fill="hold">
                                          <p:stCondLst>
                                            <p:cond delay="0"/>
                                          </p:stCondLst>
                                        </p:cTn>
                                        <p:tgtEl>
                                          <p:spTgt spid="204807"/>
                                        </p:tgtEl>
                                        <p:attrNameLst>
                                          <p:attrName>style.visibility</p:attrName>
                                        </p:attrNameLst>
                                      </p:cBhvr>
                                      <p:to>
                                        <p:strVal val="visible"/>
                                      </p:to>
                                    </p:set>
                                    <p:animEffect transition="in" filter="box(in)">
                                      <p:cBhvr>
                                        <p:cTn id="7" dur="500"/>
                                        <p:tgtEl>
                                          <p:spTgt spid="2048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0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p:cNvSpPr>
          <p:nvPr>
            <p:ph type="title" idx="4294967295"/>
          </p:nvPr>
        </p:nvSpPr>
        <p:spPr>
          <a:xfrm>
            <a:off x="1219200" y="0"/>
            <a:ext cx="7924800" cy="1143000"/>
          </a:xfrm>
        </p:spPr>
        <p:txBody>
          <a:bodyPr/>
          <a:lstStyle/>
          <a:p>
            <a:r>
              <a:rPr lang="en-US" altLang="en-US" sz="4000" b="1" dirty="0">
                <a:latin typeface="Times New Roman" panose="02020603050405020304" pitchFamily="18" charset="0"/>
                <a:cs typeface="Times New Roman" panose="02020603050405020304" pitchFamily="18" charset="0"/>
              </a:rPr>
              <a:t>Page replacement algorithms</a:t>
            </a:r>
            <a:br>
              <a:rPr lang="en-US" altLang="en-US" b="1" dirty="0">
                <a:latin typeface="Times New Roman" panose="02020603050405020304" pitchFamily="18" charset="0"/>
                <a:cs typeface="Times New Roman" panose="02020603050405020304" pitchFamily="18" charset="0"/>
              </a:rPr>
            </a:br>
            <a:r>
              <a:rPr lang="en-US" altLang="en-US" sz="3200" dirty="0">
                <a:highlight>
                  <a:srgbClr val="FFFF00"/>
                </a:highlight>
                <a:latin typeface="Times New Roman" panose="02020603050405020304" pitchFamily="18" charset="0"/>
                <a:cs typeface="Times New Roman" panose="02020603050405020304" pitchFamily="18" charset="0"/>
              </a:rPr>
              <a:t>Second-Chance </a:t>
            </a:r>
            <a:r>
              <a:rPr lang="en-US" altLang="en-US" sz="3200" dirty="0">
                <a:latin typeface="Times New Roman" panose="02020603050405020304" pitchFamily="18" charset="0"/>
                <a:cs typeface="Times New Roman" panose="02020603050405020304" pitchFamily="18" charset="0"/>
              </a:rPr>
              <a:t>– Example </a:t>
            </a:r>
          </a:p>
        </p:txBody>
      </p:sp>
      <p:sp>
        <p:nvSpPr>
          <p:cNvPr id="62467" name="Rectangle 3"/>
          <p:cNvSpPr>
            <a:spLocks noGrp="1"/>
          </p:cNvSpPr>
          <p:nvPr>
            <p:ph type="body" sz="half" idx="4294967295"/>
          </p:nvPr>
        </p:nvSpPr>
        <p:spPr>
          <a:xfrm>
            <a:off x="228600" y="1371600"/>
            <a:ext cx="8915400" cy="5791200"/>
          </a:xfrm>
        </p:spPr>
        <p:txBody>
          <a:bodyPr/>
          <a:lstStyle/>
          <a:p>
            <a:pPr algn="just" eaLnBrk="1" hangingPunct="1">
              <a:lnSpc>
                <a:spcPct val="90000"/>
              </a:lnSpc>
            </a:pPr>
            <a:r>
              <a:rPr lang="en-US" altLang="en-US" sz="2400" dirty="0">
                <a:latin typeface="Times New Roman" panose="02020603050405020304" pitchFamily="18" charset="0"/>
                <a:cs typeface="Times New Roman" panose="02020603050405020304" pitchFamily="18" charset="0"/>
              </a:rPr>
              <a:t>A computer has four page frames. The time of loading, time of last access, and the R(reference) and M(modify) bits for each page are as shown below (the times are in clock ticks). Which page will be replaced?</a:t>
            </a:r>
          </a:p>
          <a:p>
            <a:pPr algn="just" eaLnBrk="1" hangingPunct="1">
              <a:lnSpc>
                <a:spcPct val="90000"/>
              </a:lnSpc>
            </a:pPr>
            <a:endParaRPr lang="en-US" altLang="en-US" sz="1600" dirty="0">
              <a:latin typeface="Times New Roman" panose="02020603050405020304" pitchFamily="18" charset="0"/>
              <a:cs typeface="Times New Roman" panose="02020603050405020304" pitchFamily="18" charset="0"/>
            </a:endParaRPr>
          </a:p>
          <a:p>
            <a:pPr algn="just" eaLnBrk="1" hangingPunct="1">
              <a:lnSpc>
                <a:spcPct val="90000"/>
              </a:lnSpc>
            </a:pPr>
            <a:endParaRPr lang="en-US" altLang="en-US" sz="1600" dirty="0">
              <a:latin typeface="Times New Roman" panose="02020603050405020304" pitchFamily="18" charset="0"/>
              <a:cs typeface="Times New Roman" panose="02020603050405020304" pitchFamily="18" charset="0"/>
            </a:endParaRPr>
          </a:p>
          <a:p>
            <a:pPr algn="just" eaLnBrk="1" hangingPunct="1">
              <a:lnSpc>
                <a:spcPct val="90000"/>
              </a:lnSpc>
            </a:pPr>
            <a:endParaRPr lang="en-US" altLang="en-US" sz="1600" dirty="0">
              <a:latin typeface="Times New Roman" panose="02020603050405020304" pitchFamily="18" charset="0"/>
              <a:cs typeface="Times New Roman" panose="02020603050405020304" pitchFamily="18" charset="0"/>
            </a:endParaRPr>
          </a:p>
          <a:p>
            <a:pPr algn="just" eaLnBrk="1" hangingPunct="1">
              <a:lnSpc>
                <a:spcPct val="90000"/>
              </a:lnSpc>
            </a:pPr>
            <a:endParaRPr lang="en-US" altLang="en-US" sz="1600" dirty="0">
              <a:latin typeface="Times New Roman" panose="02020603050405020304" pitchFamily="18" charset="0"/>
              <a:cs typeface="Times New Roman" panose="02020603050405020304" pitchFamily="18" charset="0"/>
            </a:endParaRPr>
          </a:p>
          <a:p>
            <a:pPr algn="just" eaLnBrk="1" hangingPunct="1">
              <a:lnSpc>
                <a:spcPct val="90000"/>
              </a:lnSpc>
            </a:pPr>
            <a:endParaRPr lang="en-US" altLang="en-US" sz="1600" dirty="0">
              <a:latin typeface="Times New Roman" panose="02020603050405020304" pitchFamily="18" charset="0"/>
              <a:cs typeface="Times New Roman" panose="02020603050405020304" pitchFamily="18" charset="0"/>
            </a:endParaRPr>
          </a:p>
          <a:p>
            <a:pPr algn="just" eaLnBrk="1" hangingPunct="1">
              <a:lnSpc>
                <a:spcPct val="90000"/>
              </a:lnSpc>
            </a:pPr>
            <a:endParaRPr lang="en-US" altLang="en-US" sz="1600" dirty="0">
              <a:latin typeface="Times New Roman" panose="02020603050405020304" pitchFamily="18" charset="0"/>
              <a:cs typeface="Times New Roman" panose="02020603050405020304" pitchFamily="18" charset="0"/>
            </a:endParaRPr>
          </a:p>
          <a:p>
            <a:pPr algn="just" eaLnBrk="1" hangingPunct="1">
              <a:lnSpc>
                <a:spcPct val="90000"/>
              </a:lnSpc>
            </a:pPr>
            <a:endParaRPr lang="en-US" altLang="en-US" sz="1600" dirty="0">
              <a:latin typeface="Times New Roman" panose="02020603050405020304" pitchFamily="18" charset="0"/>
              <a:cs typeface="Times New Roman" panose="02020603050405020304" pitchFamily="18" charset="0"/>
            </a:endParaRPr>
          </a:p>
          <a:p>
            <a:pPr algn="just" eaLnBrk="1" hangingPunct="1">
              <a:lnSpc>
                <a:spcPct val="90000"/>
              </a:lnSpc>
            </a:pPr>
            <a:endParaRPr lang="en-US" altLang="en-US" sz="1600" dirty="0">
              <a:latin typeface="Times New Roman" panose="02020603050405020304" pitchFamily="18" charset="0"/>
              <a:cs typeface="Times New Roman" panose="02020603050405020304" pitchFamily="18" charset="0"/>
            </a:endParaRPr>
          </a:p>
          <a:p>
            <a:pPr algn="just" eaLnBrk="1" hangingPunct="1">
              <a:lnSpc>
                <a:spcPct val="90000"/>
              </a:lnSpc>
            </a:pPr>
            <a:endParaRPr lang="en-US" altLang="en-US" sz="1600" dirty="0">
              <a:latin typeface="Times New Roman" panose="02020603050405020304" pitchFamily="18" charset="0"/>
              <a:cs typeface="Times New Roman" panose="02020603050405020304" pitchFamily="18" charset="0"/>
            </a:endParaRPr>
          </a:p>
          <a:p>
            <a:pPr algn="just" eaLnBrk="1" hangingPunct="1">
              <a:lnSpc>
                <a:spcPct val="90000"/>
              </a:lnSpc>
            </a:pPr>
            <a:endParaRPr lang="en-US" altLang="en-US" sz="2000" dirty="0">
              <a:latin typeface="Times New Roman" panose="02020603050405020304" pitchFamily="18" charset="0"/>
              <a:cs typeface="Times New Roman" panose="02020603050405020304" pitchFamily="18" charset="0"/>
            </a:endParaRPr>
          </a:p>
          <a:p>
            <a:pPr algn="just" eaLnBrk="1" hangingPunct="1">
              <a:lnSpc>
                <a:spcPct val="90000"/>
              </a:lnSpc>
            </a:pPr>
            <a:endParaRPr lang="en-US" altLang="en-US" sz="2000" dirty="0">
              <a:latin typeface="Times New Roman" panose="02020603050405020304" pitchFamily="18" charset="0"/>
              <a:cs typeface="Times New Roman" panose="02020603050405020304" pitchFamily="18" charset="0"/>
            </a:endParaRPr>
          </a:p>
          <a:p>
            <a:pPr algn="just" eaLnBrk="1" hangingPunct="1">
              <a:lnSpc>
                <a:spcPct val="90000"/>
              </a:lnSpc>
            </a:pPr>
            <a:r>
              <a:rPr lang="en-US" altLang="en-US" sz="2400" b="1" dirty="0">
                <a:latin typeface="Times New Roman" panose="02020603050405020304" pitchFamily="18" charset="0"/>
                <a:cs typeface="Times New Roman" panose="02020603050405020304" pitchFamily="18" charset="0"/>
              </a:rPr>
              <a:t>The page 1 is replaced (</a:t>
            </a:r>
            <a:r>
              <a:rPr lang="en-US" altLang="en-US" sz="2400" i="1" dirty="0">
                <a:latin typeface="Times New Roman" panose="02020603050405020304" pitchFamily="18" charset="0"/>
                <a:cs typeface="Times New Roman" panose="02020603050405020304" pitchFamily="18" charset="0"/>
              </a:rPr>
              <a:t>Old-</a:t>
            </a:r>
            <a:r>
              <a:rPr lang="en-US" altLang="en-US" sz="2400" i="1" dirty="0" err="1">
                <a:latin typeface="Times New Roman" panose="02020603050405020304" pitchFamily="18" charset="0"/>
                <a:cs typeface="Times New Roman" panose="02020603050405020304" pitchFamily="18" charset="0"/>
              </a:rPr>
              <a:t>lastRefe</a:t>
            </a:r>
            <a:r>
              <a:rPr lang="en-US" altLang="en-US" sz="2400" i="1" dirty="0">
                <a:latin typeface="Times New Roman" panose="02020603050405020304" pitchFamily="18" charset="0"/>
                <a:cs typeface="Times New Roman" panose="02020603050405020304" pitchFamily="18" charset="0"/>
              </a:rPr>
              <a:t> &amp; Unused-R=0</a:t>
            </a:r>
            <a:r>
              <a:rPr lang="en-US" altLang="en-US" sz="2400" b="1" dirty="0">
                <a:latin typeface="Times New Roman" panose="02020603050405020304" pitchFamily="18" charset="0"/>
                <a:cs typeface="Times New Roman" panose="02020603050405020304" pitchFamily="18" charset="0"/>
              </a:rPr>
              <a:t>)</a:t>
            </a:r>
          </a:p>
        </p:txBody>
      </p:sp>
      <p:graphicFrame>
        <p:nvGraphicFramePr>
          <p:cNvPr id="4" name="Table 3"/>
          <p:cNvGraphicFramePr>
            <a:graphicFrameLocks noGrp="1"/>
          </p:cNvGraphicFramePr>
          <p:nvPr>
            <p:extLst>
              <p:ext uri="{D42A27DB-BD31-4B8C-83A1-F6EECF244321}">
                <p14:modId xmlns:p14="http://schemas.microsoft.com/office/powerpoint/2010/main" val="758490244"/>
              </p:ext>
            </p:extLst>
          </p:nvPr>
        </p:nvGraphicFramePr>
        <p:xfrm>
          <a:off x="1066800" y="3048000"/>
          <a:ext cx="7543800" cy="2651650"/>
        </p:xfrm>
        <a:graphic>
          <a:graphicData uri="http://schemas.openxmlformats.org/drawingml/2006/table">
            <a:tbl>
              <a:tblPr firstRow="1" bandRow="1">
                <a:tableStyleId>{5C22544A-7EE6-4342-B048-85BDC9FD1C3A}</a:tableStyleId>
              </a:tblPr>
              <a:tblGrid>
                <a:gridCol w="838200">
                  <a:extLst>
                    <a:ext uri="{9D8B030D-6E8A-4147-A177-3AD203B41FA5}">
                      <a16:colId xmlns:a16="http://schemas.microsoft.com/office/drawing/2014/main" val="20000"/>
                    </a:ext>
                  </a:extLst>
                </a:gridCol>
                <a:gridCol w="1600200">
                  <a:extLst>
                    <a:ext uri="{9D8B030D-6E8A-4147-A177-3AD203B41FA5}">
                      <a16:colId xmlns:a16="http://schemas.microsoft.com/office/drawing/2014/main" val="20001"/>
                    </a:ext>
                  </a:extLst>
                </a:gridCol>
                <a:gridCol w="2087880">
                  <a:extLst>
                    <a:ext uri="{9D8B030D-6E8A-4147-A177-3AD203B41FA5}">
                      <a16:colId xmlns:a16="http://schemas.microsoft.com/office/drawing/2014/main" val="20002"/>
                    </a:ext>
                  </a:extLst>
                </a:gridCol>
                <a:gridCol w="1508760">
                  <a:extLst>
                    <a:ext uri="{9D8B030D-6E8A-4147-A177-3AD203B41FA5}">
                      <a16:colId xmlns:a16="http://schemas.microsoft.com/office/drawing/2014/main" val="20003"/>
                    </a:ext>
                  </a:extLst>
                </a:gridCol>
                <a:gridCol w="1508760">
                  <a:extLst>
                    <a:ext uri="{9D8B030D-6E8A-4147-A177-3AD203B41FA5}">
                      <a16:colId xmlns:a16="http://schemas.microsoft.com/office/drawing/2014/main" val="20004"/>
                    </a:ext>
                  </a:extLst>
                </a:gridCol>
              </a:tblGrid>
              <a:tr h="822763">
                <a:tc>
                  <a:txBody>
                    <a:bodyPr/>
                    <a:lstStyle/>
                    <a:p>
                      <a:pPr algn="ctr"/>
                      <a:r>
                        <a:rPr lang="en-US" sz="2400" b="1" dirty="0">
                          <a:solidFill>
                            <a:schemeClr val="tx1"/>
                          </a:solidFill>
                          <a:latin typeface="Times New Roman" pitchFamily="18" charset="0"/>
                          <a:cs typeface="Times New Roman" pitchFamily="18" charset="0"/>
                        </a:rPr>
                        <a:t>Page</a:t>
                      </a:r>
                    </a:p>
                  </a:txBody>
                  <a:tcPr marT="45709" marB="457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400" b="1" dirty="0">
                          <a:solidFill>
                            <a:schemeClr val="tx1"/>
                          </a:solidFill>
                          <a:latin typeface="Times New Roman" pitchFamily="18" charset="0"/>
                          <a:cs typeface="Times New Roman" pitchFamily="18" charset="0"/>
                        </a:rPr>
                        <a:t>Loaded</a:t>
                      </a:r>
                    </a:p>
                  </a:txBody>
                  <a:tcPr marT="45709" marB="457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400" b="1" dirty="0">
                          <a:solidFill>
                            <a:schemeClr val="tx1"/>
                          </a:solidFill>
                          <a:latin typeface="Times New Roman" pitchFamily="18" charset="0"/>
                          <a:cs typeface="Times New Roman" pitchFamily="18" charset="0"/>
                        </a:rPr>
                        <a:t>Last Reference</a:t>
                      </a:r>
                    </a:p>
                  </a:txBody>
                  <a:tcPr marT="45709" marB="457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400" b="1" dirty="0">
                          <a:solidFill>
                            <a:schemeClr val="tx1"/>
                          </a:solidFill>
                          <a:highlight>
                            <a:srgbClr val="FFFF00"/>
                          </a:highlight>
                          <a:latin typeface="Times New Roman" pitchFamily="18" charset="0"/>
                          <a:cs typeface="Times New Roman" pitchFamily="18" charset="0"/>
                        </a:rPr>
                        <a:t>R</a:t>
                      </a:r>
                    </a:p>
                  </a:txBody>
                  <a:tcPr marT="45709" marB="457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400" b="1" dirty="0">
                          <a:solidFill>
                            <a:schemeClr val="tx1"/>
                          </a:solidFill>
                          <a:latin typeface="Times New Roman" pitchFamily="18" charset="0"/>
                          <a:cs typeface="Times New Roman" pitchFamily="18" charset="0"/>
                        </a:rPr>
                        <a:t>M</a:t>
                      </a:r>
                    </a:p>
                  </a:txBody>
                  <a:tcPr marT="45709" marB="457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457091">
                <a:tc>
                  <a:txBody>
                    <a:bodyPr/>
                    <a:lstStyle/>
                    <a:p>
                      <a:pPr algn="r"/>
                      <a:r>
                        <a:rPr lang="en-US" sz="2400" dirty="0">
                          <a:solidFill>
                            <a:schemeClr val="tx1"/>
                          </a:solidFill>
                          <a:latin typeface="Times New Roman" pitchFamily="18" charset="0"/>
                          <a:cs typeface="Times New Roman" pitchFamily="18" charset="0"/>
                        </a:rPr>
                        <a:t>0</a:t>
                      </a:r>
                    </a:p>
                  </a:txBody>
                  <a:tcPr marT="45709" marB="457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2400" dirty="0">
                          <a:solidFill>
                            <a:schemeClr val="tx1"/>
                          </a:solidFill>
                          <a:latin typeface="Times New Roman" pitchFamily="18" charset="0"/>
                          <a:cs typeface="Times New Roman" pitchFamily="18" charset="0"/>
                        </a:rPr>
                        <a:t>226</a:t>
                      </a:r>
                    </a:p>
                  </a:txBody>
                  <a:tcPr marT="45709" marB="457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2400" dirty="0">
                          <a:solidFill>
                            <a:schemeClr val="tx1"/>
                          </a:solidFill>
                          <a:latin typeface="Times New Roman" pitchFamily="18" charset="0"/>
                          <a:cs typeface="Times New Roman" pitchFamily="18" charset="0"/>
                        </a:rPr>
                        <a:t>280</a:t>
                      </a:r>
                    </a:p>
                  </a:txBody>
                  <a:tcPr marT="45709" marB="457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2400" dirty="0">
                          <a:solidFill>
                            <a:schemeClr val="tx1"/>
                          </a:solidFill>
                          <a:latin typeface="Times New Roman" pitchFamily="18" charset="0"/>
                          <a:cs typeface="Times New Roman" pitchFamily="18" charset="0"/>
                        </a:rPr>
                        <a:t>0</a:t>
                      </a:r>
                    </a:p>
                  </a:txBody>
                  <a:tcPr marT="45709" marB="457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2400" dirty="0">
                          <a:solidFill>
                            <a:schemeClr val="tx1"/>
                          </a:solidFill>
                          <a:latin typeface="Times New Roman" pitchFamily="18" charset="0"/>
                          <a:cs typeface="Times New Roman" pitchFamily="18" charset="0"/>
                        </a:rPr>
                        <a:t>0</a:t>
                      </a:r>
                    </a:p>
                  </a:txBody>
                  <a:tcPr marT="45709" marB="457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457091">
                <a:tc>
                  <a:txBody>
                    <a:bodyPr/>
                    <a:lstStyle/>
                    <a:p>
                      <a:pPr algn="r"/>
                      <a:r>
                        <a:rPr lang="en-US" sz="2400" dirty="0">
                          <a:solidFill>
                            <a:schemeClr val="tx1"/>
                          </a:solidFill>
                          <a:latin typeface="Times New Roman" pitchFamily="18" charset="0"/>
                          <a:cs typeface="Times New Roman" pitchFamily="18" charset="0"/>
                        </a:rPr>
                        <a:t>1</a:t>
                      </a:r>
                    </a:p>
                  </a:txBody>
                  <a:tcPr marT="45709" marB="457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2400" dirty="0">
                          <a:solidFill>
                            <a:schemeClr val="tx1"/>
                          </a:solidFill>
                          <a:latin typeface="Times New Roman" pitchFamily="18" charset="0"/>
                          <a:cs typeface="Times New Roman" pitchFamily="18" charset="0"/>
                        </a:rPr>
                        <a:t>160</a:t>
                      </a:r>
                    </a:p>
                  </a:txBody>
                  <a:tcPr marT="45709" marB="457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2400" dirty="0">
                          <a:solidFill>
                            <a:schemeClr val="tx1"/>
                          </a:solidFill>
                          <a:highlight>
                            <a:srgbClr val="FFFF00"/>
                          </a:highlight>
                          <a:latin typeface="Times New Roman" pitchFamily="18" charset="0"/>
                          <a:cs typeface="Times New Roman" pitchFamily="18" charset="0"/>
                        </a:rPr>
                        <a:t>265</a:t>
                      </a:r>
                    </a:p>
                  </a:txBody>
                  <a:tcPr marT="45709" marB="457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2400" dirty="0">
                          <a:solidFill>
                            <a:schemeClr val="tx1"/>
                          </a:solidFill>
                          <a:highlight>
                            <a:srgbClr val="FFFF00"/>
                          </a:highlight>
                          <a:latin typeface="Times New Roman" pitchFamily="18" charset="0"/>
                          <a:cs typeface="Times New Roman" pitchFamily="18" charset="0"/>
                        </a:rPr>
                        <a:t>0</a:t>
                      </a:r>
                    </a:p>
                  </a:txBody>
                  <a:tcPr marT="45709" marB="457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2400" dirty="0">
                          <a:solidFill>
                            <a:schemeClr val="tx1"/>
                          </a:solidFill>
                          <a:latin typeface="Times New Roman" pitchFamily="18" charset="0"/>
                          <a:cs typeface="Times New Roman" pitchFamily="18" charset="0"/>
                        </a:rPr>
                        <a:t>1</a:t>
                      </a:r>
                    </a:p>
                  </a:txBody>
                  <a:tcPr marT="45709" marB="457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457091">
                <a:tc>
                  <a:txBody>
                    <a:bodyPr/>
                    <a:lstStyle/>
                    <a:p>
                      <a:pPr algn="r"/>
                      <a:r>
                        <a:rPr lang="en-US" sz="2400" dirty="0">
                          <a:solidFill>
                            <a:schemeClr val="tx1"/>
                          </a:solidFill>
                          <a:latin typeface="Times New Roman" pitchFamily="18" charset="0"/>
                          <a:cs typeface="Times New Roman" pitchFamily="18" charset="0"/>
                        </a:rPr>
                        <a:t>2</a:t>
                      </a:r>
                    </a:p>
                  </a:txBody>
                  <a:tcPr marT="45709" marB="457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2400" dirty="0">
                          <a:solidFill>
                            <a:schemeClr val="tx1"/>
                          </a:solidFill>
                          <a:latin typeface="Times New Roman" pitchFamily="18" charset="0"/>
                          <a:cs typeface="Times New Roman" pitchFamily="18" charset="0"/>
                        </a:rPr>
                        <a:t>110</a:t>
                      </a:r>
                    </a:p>
                  </a:txBody>
                  <a:tcPr marT="45709" marB="457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2400" dirty="0">
                          <a:solidFill>
                            <a:schemeClr val="tx1"/>
                          </a:solidFill>
                          <a:latin typeface="Times New Roman" pitchFamily="18" charset="0"/>
                          <a:cs typeface="Times New Roman" pitchFamily="18" charset="0"/>
                        </a:rPr>
                        <a:t>270</a:t>
                      </a:r>
                    </a:p>
                  </a:txBody>
                  <a:tcPr marT="45709" marB="457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2400" dirty="0">
                          <a:solidFill>
                            <a:schemeClr val="tx1"/>
                          </a:solidFill>
                          <a:latin typeface="Times New Roman" pitchFamily="18" charset="0"/>
                          <a:cs typeface="Times New Roman" pitchFamily="18" charset="0"/>
                        </a:rPr>
                        <a:t>1</a:t>
                      </a:r>
                    </a:p>
                  </a:txBody>
                  <a:tcPr marT="45709" marB="457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2400" dirty="0">
                          <a:solidFill>
                            <a:schemeClr val="tx1"/>
                          </a:solidFill>
                          <a:latin typeface="Times New Roman" pitchFamily="18" charset="0"/>
                          <a:cs typeface="Times New Roman" pitchFamily="18" charset="0"/>
                        </a:rPr>
                        <a:t>0</a:t>
                      </a:r>
                    </a:p>
                  </a:txBody>
                  <a:tcPr marT="45709" marB="457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457091">
                <a:tc>
                  <a:txBody>
                    <a:bodyPr/>
                    <a:lstStyle/>
                    <a:p>
                      <a:pPr algn="r"/>
                      <a:r>
                        <a:rPr lang="en-US" sz="2400" dirty="0">
                          <a:solidFill>
                            <a:schemeClr val="tx1"/>
                          </a:solidFill>
                          <a:latin typeface="Times New Roman" pitchFamily="18" charset="0"/>
                          <a:cs typeface="Times New Roman" pitchFamily="18" charset="0"/>
                        </a:rPr>
                        <a:t>3</a:t>
                      </a:r>
                    </a:p>
                  </a:txBody>
                  <a:tcPr marT="45709" marB="457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2400" dirty="0">
                          <a:solidFill>
                            <a:schemeClr val="tx1"/>
                          </a:solidFill>
                          <a:latin typeface="Times New Roman" pitchFamily="18" charset="0"/>
                          <a:cs typeface="Times New Roman" pitchFamily="18" charset="0"/>
                        </a:rPr>
                        <a:t>120</a:t>
                      </a:r>
                    </a:p>
                  </a:txBody>
                  <a:tcPr marT="45709" marB="457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2400" dirty="0">
                          <a:solidFill>
                            <a:schemeClr val="tx1"/>
                          </a:solidFill>
                          <a:latin typeface="Times New Roman" pitchFamily="18" charset="0"/>
                          <a:cs typeface="Times New Roman" pitchFamily="18" charset="0"/>
                        </a:rPr>
                        <a:t>285</a:t>
                      </a:r>
                    </a:p>
                  </a:txBody>
                  <a:tcPr marT="45709" marB="457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2400" dirty="0">
                          <a:solidFill>
                            <a:schemeClr val="tx1"/>
                          </a:solidFill>
                          <a:latin typeface="Times New Roman" pitchFamily="18" charset="0"/>
                          <a:cs typeface="Times New Roman" pitchFamily="18" charset="0"/>
                        </a:rPr>
                        <a:t>1</a:t>
                      </a:r>
                    </a:p>
                  </a:txBody>
                  <a:tcPr marT="45709" marB="457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2400" dirty="0">
                          <a:solidFill>
                            <a:schemeClr val="tx1"/>
                          </a:solidFill>
                          <a:latin typeface="Times New Roman" pitchFamily="18" charset="0"/>
                          <a:cs typeface="Times New Roman" pitchFamily="18" charset="0"/>
                        </a:rPr>
                        <a:t>1</a:t>
                      </a:r>
                    </a:p>
                  </a:txBody>
                  <a:tcPr marT="45709" marB="457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62467">
                                            <p:txEl>
                                              <p:pRg st="12" end="12"/>
                                            </p:txEl>
                                          </p:spTgt>
                                        </p:tgtEl>
                                        <p:attrNameLst>
                                          <p:attrName>style.visibility</p:attrName>
                                        </p:attrNameLst>
                                      </p:cBhvr>
                                      <p:to>
                                        <p:strVal val="visible"/>
                                      </p:to>
                                    </p:set>
                                    <p:animEffect transition="in" filter="box(in)">
                                      <p:cBhvr>
                                        <p:cTn id="7" dur="500"/>
                                        <p:tgtEl>
                                          <p:spTgt spid="62467">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p:cNvSpPr>
          <p:nvPr>
            <p:ph type="title" idx="4294967295"/>
          </p:nvPr>
        </p:nvSpPr>
        <p:spPr>
          <a:xfrm>
            <a:off x="1219200" y="0"/>
            <a:ext cx="7924800" cy="1143000"/>
          </a:xfrm>
        </p:spPr>
        <p:txBody>
          <a:bodyPr/>
          <a:lstStyle/>
          <a:p>
            <a:r>
              <a:rPr lang="en-US" altLang="en-US" sz="4000" b="1">
                <a:latin typeface="Times New Roman" panose="02020603050405020304" pitchFamily="18" charset="0"/>
                <a:cs typeface="Times New Roman" panose="02020603050405020304" pitchFamily="18" charset="0"/>
              </a:rPr>
              <a:t>Page replacement algorithms</a:t>
            </a:r>
            <a:br>
              <a:rPr lang="en-US" altLang="en-US"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Clock</a:t>
            </a:r>
          </a:p>
        </p:txBody>
      </p:sp>
      <p:sp>
        <p:nvSpPr>
          <p:cNvPr id="15363" name="Rectangle 3"/>
          <p:cNvSpPr>
            <a:spLocks noGrp="1"/>
          </p:cNvSpPr>
          <p:nvPr>
            <p:ph type="body" sz="half" idx="4294967295"/>
          </p:nvPr>
        </p:nvSpPr>
        <p:spPr>
          <a:xfrm>
            <a:off x="0" y="1066800"/>
            <a:ext cx="9144000" cy="5791200"/>
          </a:xfrm>
        </p:spPr>
        <p:txBody>
          <a:bodyPr/>
          <a:lstStyle/>
          <a:p>
            <a:pPr algn="just" eaLnBrk="1" hangingPunct="1"/>
            <a:r>
              <a:rPr lang="en-US" altLang="en-US" sz="2800" dirty="0">
                <a:latin typeface="Times New Roman" panose="02020603050405020304" pitchFamily="18" charset="0"/>
                <a:cs typeface="Times New Roman" panose="02020603050405020304" pitchFamily="18" charset="0"/>
              </a:rPr>
              <a:t>In a </a:t>
            </a:r>
            <a:r>
              <a:rPr lang="en-US" altLang="en-US" sz="2800" b="1" dirty="0">
                <a:latin typeface="Times New Roman" panose="02020603050405020304" pitchFamily="18" charset="0"/>
                <a:cs typeface="Times New Roman" panose="02020603050405020304" pitchFamily="18" charset="0"/>
              </a:rPr>
              <a:t>second chance algorithms</a:t>
            </a:r>
            <a:r>
              <a:rPr lang="en-US" altLang="en-US" sz="2800" dirty="0">
                <a:latin typeface="Times New Roman" panose="02020603050405020304" pitchFamily="18" charset="0"/>
                <a:cs typeface="Times New Roman" panose="02020603050405020304" pitchFamily="18" charset="0"/>
              </a:rPr>
              <a:t>, it is </a:t>
            </a:r>
            <a:r>
              <a:rPr lang="en-US" altLang="en-US" sz="2800" b="1" dirty="0">
                <a:latin typeface="Times New Roman" panose="02020603050405020304" pitchFamily="18" charset="0"/>
                <a:cs typeface="Times New Roman" panose="02020603050405020304" pitchFamily="18" charset="0"/>
              </a:rPr>
              <a:t>unnecessarily inefficiency</a:t>
            </a:r>
            <a:r>
              <a:rPr lang="en-US" altLang="en-US" sz="2800" dirty="0">
                <a:latin typeface="Times New Roman" panose="02020603050405020304" pitchFamily="18" charset="0"/>
                <a:cs typeface="Times New Roman" panose="02020603050405020304" pitchFamily="18" charset="0"/>
              </a:rPr>
              <a:t> because it is </a:t>
            </a:r>
            <a:r>
              <a:rPr lang="en-US" altLang="en-US" sz="2800" b="1" dirty="0">
                <a:latin typeface="Times New Roman" panose="02020603050405020304" pitchFamily="18" charset="0"/>
                <a:cs typeface="Times New Roman" panose="02020603050405020304" pitchFamily="18" charset="0"/>
              </a:rPr>
              <a:t>constantly</a:t>
            </a:r>
            <a:r>
              <a:rPr lang="en-US" altLang="en-US" sz="2800" dirty="0">
                <a:latin typeface="Times New Roman" panose="02020603050405020304" pitchFamily="18" charset="0"/>
                <a:cs typeface="Times New Roman" panose="02020603050405020304" pitchFamily="18" charset="0"/>
              </a:rPr>
              <a:t> </a:t>
            </a:r>
            <a:r>
              <a:rPr lang="en-US" altLang="en-US" sz="2800" b="1" dirty="0">
                <a:latin typeface="Times New Roman" panose="02020603050405020304" pitchFamily="18" charset="0"/>
                <a:cs typeface="Times New Roman" panose="02020603050405020304" pitchFamily="18" charset="0"/>
              </a:rPr>
              <a:t>moving pages around on its list</a:t>
            </a:r>
          </a:p>
          <a:p>
            <a:pPr algn="just" eaLnBrk="1" hangingPunct="1"/>
            <a:r>
              <a:rPr lang="en-US" altLang="en-US" sz="2800" b="1" dirty="0">
                <a:latin typeface="Times New Roman" panose="02020603050405020304" pitchFamily="18" charset="0"/>
                <a:cs typeface="Times New Roman" panose="02020603050405020304" pitchFamily="18" charset="0"/>
              </a:rPr>
              <a:t>Keep</a:t>
            </a:r>
            <a:r>
              <a:rPr lang="en-US" altLang="en-US" sz="2800" dirty="0">
                <a:latin typeface="Times New Roman" panose="02020603050405020304" pitchFamily="18" charset="0"/>
                <a:cs typeface="Times New Roman" panose="02020603050405020304" pitchFamily="18" charset="0"/>
              </a:rPr>
              <a:t> all the </a:t>
            </a:r>
            <a:r>
              <a:rPr lang="en-US" altLang="en-US" sz="2800" b="1" dirty="0">
                <a:latin typeface="Times New Roman" panose="02020603050405020304" pitchFamily="18" charset="0"/>
                <a:cs typeface="Times New Roman" panose="02020603050405020304" pitchFamily="18" charset="0"/>
              </a:rPr>
              <a:t>page</a:t>
            </a:r>
            <a:r>
              <a:rPr lang="en-US" altLang="en-US" sz="2800" dirty="0">
                <a:latin typeface="Times New Roman" panose="02020603050405020304" pitchFamily="18" charset="0"/>
                <a:cs typeface="Times New Roman" panose="02020603050405020304" pitchFamily="18" charset="0"/>
              </a:rPr>
              <a:t> frames </a:t>
            </a:r>
            <a:r>
              <a:rPr lang="en-US" altLang="en-US" sz="2800" b="1" dirty="0">
                <a:latin typeface="Times New Roman" panose="02020603050405020304" pitchFamily="18" charset="0"/>
                <a:cs typeface="Times New Roman" panose="02020603050405020304" pitchFamily="18" charset="0"/>
              </a:rPr>
              <a:t>on a circular list </a:t>
            </a:r>
            <a:r>
              <a:rPr lang="en-US" altLang="en-US" sz="2800" dirty="0">
                <a:latin typeface="Times New Roman" panose="02020603050405020304" pitchFamily="18" charset="0"/>
                <a:cs typeface="Times New Roman" panose="02020603050405020304" pitchFamily="18" charset="0"/>
              </a:rPr>
              <a:t>in the form of a clock</a:t>
            </a:r>
          </a:p>
          <a:p>
            <a:pPr algn="just" eaLnBrk="1" hangingPunct="1"/>
            <a:r>
              <a:rPr lang="en-US" altLang="en-US" sz="2800" dirty="0">
                <a:latin typeface="Times New Roman" panose="02020603050405020304" pitchFamily="18" charset="0"/>
                <a:cs typeface="Times New Roman" panose="02020603050405020304" pitchFamily="18" charset="0"/>
                <a:sym typeface="Wingdings" panose="05000000000000000000" pitchFamily="2" charset="2"/>
              </a:rPr>
              <a:t>The </a:t>
            </a:r>
            <a:r>
              <a:rPr lang="en-US" altLang="en-US" sz="2800" b="1" dirty="0">
                <a:latin typeface="Times New Roman" panose="02020603050405020304" pitchFamily="18" charset="0"/>
                <a:cs typeface="Times New Roman" panose="02020603050405020304" pitchFamily="18" charset="0"/>
                <a:sym typeface="Wingdings" panose="05000000000000000000" pitchFamily="2" charset="2"/>
              </a:rPr>
              <a:t>hand points to </a:t>
            </a:r>
            <a:r>
              <a:rPr lang="en-US" altLang="en-US" sz="2800" dirty="0">
                <a:latin typeface="Times New Roman" panose="02020603050405020304" pitchFamily="18" charset="0"/>
                <a:cs typeface="Times New Roman" panose="02020603050405020304" pitchFamily="18" charset="0"/>
                <a:sym typeface="Wingdings" panose="05000000000000000000" pitchFamily="2" charset="2"/>
              </a:rPr>
              <a:t>the </a:t>
            </a:r>
            <a:r>
              <a:rPr lang="en-US" altLang="en-US" sz="2800" b="1"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oldest</a:t>
            </a:r>
            <a:r>
              <a:rPr lang="en-US" altLang="en-US" sz="2800" dirty="0">
                <a:latin typeface="Times New Roman" panose="02020603050405020304" pitchFamily="18" charset="0"/>
                <a:cs typeface="Times New Roman" panose="02020603050405020304" pitchFamily="18" charset="0"/>
                <a:sym typeface="Wingdings" panose="05000000000000000000" pitchFamily="2" charset="2"/>
              </a:rPr>
              <a:t> page</a:t>
            </a:r>
          </a:p>
          <a:p>
            <a:pPr algn="just" eaLnBrk="1" hangingPunct="1"/>
            <a:r>
              <a:rPr lang="en-US" altLang="en-US" sz="2800" b="1" dirty="0">
                <a:latin typeface="Times New Roman" panose="02020603050405020304" pitchFamily="18" charset="0"/>
                <a:cs typeface="Times New Roman" panose="02020603050405020304" pitchFamily="18" charset="0"/>
                <a:sym typeface="Wingdings" panose="05000000000000000000" pitchFamily="2" charset="2"/>
              </a:rPr>
              <a:t>How</a:t>
            </a:r>
            <a:r>
              <a:rPr lang="en-US" altLang="en-US" sz="2800" dirty="0">
                <a:latin typeface="Times New Roman" panose="02020603050405020304" pitchFamily="18" charset="0"/>
                <a:cs typeface="Times New Roman" panose="02020603050405020304" pitchFamily="18" charset="0"/>
                <a:sym typeface="Wingdings" panose="05000000000000000000" pitchFamily="2" charset="2"/>
              </a:rPr>
              <a:t> </a:t>
            </a:r>
            <a:r>
              <a:rPr lang="en-US" altLang="en-US" sz="2800" b="1" dirty="0">
                <a:latin typeface="Times New Roman" panose="02020603050405020304" pitchFamily="18" charset="0"/>
                <a:cs typeface="Times New Roman" panose="02020603050405020304" pitchFamily="18" charset="0"/>
                <a:sym typeface="Wingdings" panose="05000000000000000000" pitchFamily="2" charset="2"/>
              </a:rPr>
              <a:t>to work</a:t>
            </a:r>
          </a:p>
          <a:p>
            <a:pPr lvl="1" algn="just" eaLnBrk="1" hangingPunct="1"/>
            <a:r>
              <a:rPr lang="en-US" altLang="en-US" sz="2400" dirty="0">
                <a:latin typeface="Times New Roman" panose="02020603050405020304" pitchFamily="18" charset="0"/>
                <a:cs typeface="Times New Roman" panose="02020603050405020304" pitchFamily="18" charset="0"/>
                <a:sym typeface="Wingdings" panose="05000000000000000000" pitchFamily="2" charset="2"/>
              </a:rPr>
              <a:t>When a </a:t>
            </a:r>
            <a:r>
              <a:rPr lang="en-US" altLang="en-US" sz="2400" b="1" dirty="0">
                <a:latin typeface="Times New Roman" panose="02020603050405020304" pitchFamily="18" charset="0"/>
                <a:cs typeface="Times New Roman" panose="02020603050405020304" pitchFamily="18" charset="0"/>
                <a:sym typeface="Wingdings" panose="05000000000000000000" pitchFamily="2" charset="2"/>
              </a:rPr>
              <a:t>page fault </a:t>
            </a:r>
            <a:r>
              <a:rPr lang="en-US" altLang="en-US" sz="2400" dirty="0">
                <a:latin typeface="Times New Roman" panose="02020603050405020304" pitchFamily="18" charset="0"/>
                <a:cs typeface="Times New Roman" panose="02020603050405020304" pitchFamily="18" charset="0"/>
                <a:sym typeface="Wingdings" panose="05000000000000000000" pitchFamily="2" charset="2"/>
              </a:rPr>
              <a:t>occurs, the </a:t>
            </a:r>
            <a:r>
              <a:rPr lang="en-US" altLang="en-US" sz="2400" b="1" dirty="0">
                <a:latin typeface="Times New Roman" panose="02020603050405020304" pitchFamily="18" charset="0"/>
                <a:cs typeface="Times New Roman" panose="02020603050405020304" pitchFamily="18" charset="0"/>
                <a:sym typeface="Wingdings" panose="05000000000000000000" pitchFamily="2" charset="2"/>
              </a:rPr>
              <a:t>page</a:t>
            </a:r>
            <a:r>
              <a:rPr lang="en-US" altLang="en-US" sz="2400" dirty="0">
                <a:latin typeface="Times New Roman" panose="02020603050405020304" pitchFamily="18" charset="0"/>
                <a:cs typeface="Times New Roman" panose="02020603050405020304" pitchFamily="18" charset="0"/>
                <a:sym typeface="Wingdings" panose="05000000000000000000" pitchFamily="2" charset="2"/>
              </a:rPr>
              <a:t> being </a:t>
            </a:r>
            <a:r>
              <a:rPr lang="en-US" altLang="en-US" sz="2400" b="1" dirty="0">
                <a:latin typeface="Times New Roman" panose="02020603050405020304" pitchFamily="18" charset="0"/>
                <a:cs typeface="Times New Roman" panose="02020603050405020304" pitchFamily="18" charset="0"/>
                <a:sym typeface="Wingdings" panose="05000000000000000000" pitchFamily="2" charset="2"/>
              </a:rPr>
              <a:t>pointed</a:t>
            </a:r>
            <a:r>
              <a:rPr lang="en-US" altLang="en-US" sz="2400" dirty="0">
                <a:latin typeface="Times New Roman" panose="02020603050405020304" pitchFamily="18" charset="0"/>
                <a:cs typeface="Times New Roman" panose="02020603050405020304" pitchFamily="18" charset="0"/>
                <a:sym typeface="Wingdings" panose="05000000000000000000" pitchFamily="2" charset="2"/>
              </a:rPr>
              <a:t> to by the hand is inspected</a:t>
            </a:r>
          </a:p>
          <a:p>
            <a:pPr lvl="1" algn="just" eaLnBrk="1" hangingPunct="1"/>
            <a:r>
              <a:rPr lang="en-US" altLang="en-US" sz="2400" dirty="0">
                <a:latin typeface="Times New Roman" panose="02020603050405020304" pitchFamily="18" charset="0"/>
                <a:cs typeface="Times New Roman" panose="02020603050405020304" pitchFamily="18" charset="0"/>
                <a:sym typeface="Wingdings" panose="05000000000000000000" pitchFamily="2" charset="2"/>
              </a:rPr>
              <a:t>If its </a:t>
            </a:r>
            <a:r>
              <a:rPr lang="en-US" altLang="en-US" sz="2400" b="1"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R bit is 0</a:t>
            </a:r>
            <a:r>
              <a:rPr lang="en-US" altLang="en-US" sz="2400" dirty="0">
                <a:latin typeface="Times New Roman" panose="02020603050405020304" pitchFamily="18" charset="0"/>
                <a:cs typeface="Times New Roman" panose="02020603050405020304" pitchFamily="18" charset="0"/>
                <a:sym typeface="Wingdings" panose="05000000000000000000" pitchFamily="2" charset="2"/>
              </a:rPr>
              <a:t>, the </a:t>
            </a:r>
            <a:r>
              <a:rPr lang="en-US" altLang="en-US" sz="2400" b="1" dirty="0">
                <a:latin typeface="Times New Roman" panose="02020603050405020304" pitchFamily="18" charset="0"/>
                <a:cs typeface="Times New Roman" panose="02020603050405020304" pitchFamily="18" charset="0"/>
                <a:sym typeface="Wingdings" panose="05000000000000000000" pitchFamily="2" charset="2"/>
              </a:rPr>
              <a:t>page</a:t>
            </a:r>
            <a:r>
              <a:rPr lang="en-US" altLang="en-US" sz="2400" dirty="0">
                <a:latin typeface="Times New Roman" panose="02020603050405020304" pitchFamily="18" charset="0"/>
                <a:cs typeface="Times New Roman" panose="02020603050405020304" pitchFamily="18" charset="0"/>
                <a:sym typeface="Wingdings" panose="05000000000000000000" pitchFamily="2" charset="2"/>
              </a:rPr>
              <a:t> is </a:t>
            </a:r>
            <a:r>
              <a:rPr lang="en-US" altLang="en-US" sz="2400" b="1" dirty="0">
                <a:latin typeface="Times New Roman" panose="02020603050405020304" pitchFamily="18" charset="0"/>
                <a:cs typeface="Times New Roman" panose="02020603050405020304" pitchFamily="18" charset="0"/>
                <a:sym typeface="Wingdings" panose="05000000000000000000" pitchFamily="2" charset="2"/>
              </a:rPr>
              <a:t>evicted</a:t>
            </a:r>
            <a:r>
              <a:rPr lang="en-US" altLang="en-US" sz="2400" dirty="0">
                <a:latin typeface="Times New Roman" panose="02020603050405020304" pitchFamily="18" charset="0"/>
                <a:cs typeface="Times New Roman" panose="02020603050405020304" pitchFamily="18" charset="0"/>
                <a:sym typeface="Wingdings" panose="05000000000000000000" pitchFamily="2" charset="2"/>
              </a:rPr>
              <a:t>, the </a:t>
            </a:r>
            <a:r>
              <a:rPr lang="en-US" altLang="en-US" sz="2400" b="1" dirty="0">
                <a:latin typeface="Times New Roman" panose="02020603050405020304" pitchFamily="18" charset="0"/>
                <a:cs typeface="Times New Roman" panose="02020603050405020304" pitchFamily="18" charset="0"/>
                <a:sym typeface="Wingdings" panose="05000000000000000000" pitchFamily="2" charset="2"/>
              </a:rPr>
              <a:t>new page </a:t>
            </a:r>
            <a:r>
              <a:rPr lang="en-US" altLang="en-US" sz="2400" dirty="0">
                <a:latin typeface="Times New Roman" panose="02020603050405020304" pitchFamily="18" charset="0"/>
                <a:cs typeface="Times New Roman" panose="02020603050405020304" pitchFamily="18" charset="0"/>
                <a:sym typeface="Wingdings" panose="05000000000000000000" pitchFamily="2" charset="2"/>
              </a:rPr>
              <a:t>is </a:t>
            </a:r>
            <a:r>
              <a:rPr lang="en-US" altLang="en-US" sz="2400" b="1" dirty="0">
                <a:latin typeface="Times New Roman" panose="02020603050405020304" pitchFamily="18" charset="0"/>
                <a:cs typeface="Times New Roman" panose="02020603050405020304" pitchFamily="18" charset="0"/>
                <a:sym typeface="Wingdings" panose="05000000000000000000" pitchFamily="2" charset="2"/>
              </a:rPr>
              <a:t>inserted</a:t>
            </a:r>
            <a:r>
              <a:rPr lang="en-US" altLang="en-US" sz="2400" dirty="0">
                <a:latin typeface="Times New Roman" panose="02020603050405020304" pitchFamily="18" charset="0"/>
                <a:cs typeface="Times New Roman" panose="02020603050405020304" pitchFamily="18" charset="0"/>
                <a:sym typeface="Wingdings" panose="05000000000000000000" pitchFamily="2" charset="2"/>
              </a:rPr>
              <a:t> </a:t>
            </a:r>
            <a:r>
              <a:rPr lang="en-US" altLang="en-US" sz="2400" b="1" dirty="0">
                <a:latin typeface="Times New Roman" panose="02020603050405020304" pitchFamily="18" charset="0"/>
                <a:cs typeface="Times New Roman" panose="02020603050405020304" pitchFamily="18" charset="0"/>
                <a:sym typeface="Wingdings" panose="05000000000000000000" pitchFamily="2" charset="2"/>
              </a:rPr>
              <a:t>into</a:t>
            </a:r>
            <a:r>
              <a:rPr lang="en-US" altLang="en-US" sz="2400" dirty="0">
                <a:latin typeface="Times New Roman" panose="02020603050405020304" pitchFamily="18" charset="0"/>
                <a:cs typeface="Times New Roman" panose="02020603050405020304" pitchFamily="18" charset="0"/>
                <a:sym typeface="Wingdings" panose="05000000000000000000" pitchFamily="2" charset="2"/>
              </a:rPr>
              <a:t> the </a:t>
            </a:r>
            <a:r>
              <a:rPr lang="en-US" altLang="en-US" sz="2400" b="1" dirty="0">
                <a:latin typeface="Times New Roman" panose="02020603050405020304" pitchFamily="18" charset="0"/>
                <a:cs typeface="Times New Roman" panose="02020603050405020304" pitchFamily="18" charset="0"/>
                <a:sym typeface="Wingdings" panose="05000000000000000000" pitchFamily="2" charset="2"/>
              </a:rPr>
              <a:t>clock</a:t>
            </a:r>
            <a:r>
              <a:rPr lang="en-US" altLang="en-US" sz="2400" dirty="0">
                <a:latin typeface="Times New Roman" panose="02020603050405020304" pitchFamily="18" charset="0"/>
                <a:cs typeface="Times New Roman" panose="02020603050405020304" pitchFamily="18" charset="0"/>
                <a:sym typeface="Wingdings" panose="05000000000000000000" pitchFamily="2" charset="2"/>
              </a:rPr>
              <a:t> in its </a:t>
            </a:r>
            <a:r>
              <a:rPr lang="en-US" altLang="en-US" sz="2400" b="1" dirty="0">
                <a:latin typeface="Times New Roman" panose="02020603050405020304" pitchFamily="18" charset="0"/>
                <a:cs typeface="Times New Roman" panose="02020603050405020304" pitchFamily="18" charset="0"/>
                <a:sym typeface="Wingdings" panose="05000000000000000000" pitchFamily="2" charset="2"/>
              </a:rPr>
              <a:t>place</a:t>
            </a:r>
            <a:r>
              <a:rPr lang="en-US" altLang="en-US" sz="2400" dirty="0">
                <a:latin typeface="Times New Roman" panose="02020603050405020304" pitchFamily="18" charset="0"/>
                <a:cs typeface="Times New Roman" panose="02020603050405020304" pitchFamily="18" charset="0"/>
                <a:sym typeface="Wingdings" panose="05000000000000000000" pitchFamily="2" charset="2"/>
              </a:rPr>
              <a:t>, and the hand is advanced one position</a:t>
            </a:r>
          </a:p>
          <a:p>
            <a:pPr lvl="1" algn="just" eaLnBrk="1" hangingPunct="1"/>
            <a:r>
              <a:rPr lang="en-US" altLang="en-US" sz="2400" dirty="0">
                <a:latin typeface="Times New Roman" panose="02020603050405020304" pitchFamily="18" charset="0"/>
                <a:cs typeface="Times New Roman" panose="02020603050405020304" pitchFamily="18" charset="0"/>
                <a:sym typeface="Wingdings" panose="05000000000000000000" pitchFamily="2" charset="2"/>
              </a:rPr>
              <a:t>If </a:t>
            </a:r>
            <a:r>
              <a:rPr lang="en-US" altLang="en-US" sz="2400" b="1" dirty="0">
                <a:latin typeface="Times New Roman" panose="02020603050405020304" pitchFamily="18" charset="0"/>
                <a:cs typeface="Times New Roman" panose="02020603050405020304" pitchFamily="18" charset="0"/>
                <a:sym typeface="Wingdings" panose="05000000000000000000" pitchFamily="2" charset="2"/>
              </a:rPr>
              <a:t>R is 1</a:t>
            </a:r>
            <a:r>
              <a:rPr lang="en-US" altLang="en-US" sz="2400" dirty="0">
                <a:latin typeface="Times New Roman" panose="02020603050405020304" pitchFamily="18" charset="0"/>
                <a:cs typeface="Times New Roman" panose="02020603050405020304" pitchFamily="18" charset="0"/>
                <a:sym typeface="Wingdings" panose="05000000000000000000" pitchFamily="2" charset="2"/>
              </a:rPr>
              <a:t>, it is </a:t>
            </a:r>
            <a:r>
              <a:rPr lang="en-US" altLang="en-US" sz="2400" b="1" dirty="0">
                <a:latin typeface="Times New Roman" panose="02020603050405020304" pitchFamily="18" charset="0"/>
                <a:cs typeface="Times New Roman" panose="02020603050405020304" pitchFamily="18" charset="0"/>
                <a:sym typeface="Wingdings" panose="05000000000000000000" pitchFamily="2" charset="2"/>
              </a:rPr>
              <a:t>cleared</a:t>
            </a:r>
            <a:r>
              <a:rPr lang="en-US" altLang="en-US" sz="2400" dirty="0">
                <a:latin typeface="Times New Roman" panose="02020603050405020304" pitchFamily="18" charset="0"/>
                <a:cs typeface="Times New Roman" panose="02020603050405020304" pitchFamily="18" charset="0"/>
                <a:sym typeface="Wingdings" panose="05000000000000000000" pitchFamily="2" charset="2"/>
              </a:rPr>
              <a:t> </a:t>
            </a:r>
            <a:r>
              <a:rPr lang="en-US" altLang="en-US" sz="2400" b="1" dirty="0">
                <a:latin typeface="Times New Roman" panose="02020603050405020304" pitchFamily="18" charset="0"/>
                <a:cs typeface="Times New Roman" panose="02020603050405020304" pitchFamily="18" charset="0"/>
                <a:sym typeface="Wingdings" panose="05000000000000000000" pitchFamily="2" charset="2"/>
              </a:rPr>
              <a:t>and</a:t>
            </a:r>
            <a:r>
              <a:rPr lang="en-US" altLang="en-US" sz="2400" dirty="0">
                <a:latin typeface="Times New Roman" panose="02020603050405020304" pitchFamily="18" charset="0"/>
                <a:cs typeface="Times New Roman" panose="02020603050405020304" pitchFamily="18" charset="0"/>
                <a:sym typeface="Wingdings" panose="05000000000000000000" pitchFamily="2" charset="2"/>
              </a:rPr>
              <a:t> the </a:t>
            </a:r>
            <a:r>
              <a:rPr lang="en-US" altLang="en-US" sz="2400" b="1" dirty="0">
                <a:latin typeface="Times New Roman" panose="02020603050405020304" pitchFamily="18" charset="0"/>
                <a:cs typeface="Times New Roman" panose="02020603050405020304" pitchFamily="18" charset="0"/>
                <a:sym typeface="Wingdings" panose="05000000000000000000" pitchFamily="2" charset="2"/>
              </a:rPr>
              <a:t>hand</a:t>
            </a:r>
            <a:r>
              <a:rPr lang="en-US" altLang="en-US" sz="2400" dirty="0">
                <a:latin typeface="Times New Roman" panose="02020603050405020304" pitchFamily="18" charset="0"/>
                <a:cs typeface="Times New Roman" panose="02020603050405020304" pitchFamily="18" charset="0"/>
                <a:sym typeface="Wingdings" panose="05000000000000000000" pitchFamily="2" charset="2"/>
              </a:rPr>
              <a:t> is advanced </a:t>
            </a:r>
            <a:r>
              <a:rPr lang="en-US" altLang="en-US" sz="2400" b="1" dirty="0">
                <a:latin typeface="Times New Roman" panose="02020603050405020304" pitchFamily="18" charset="0"/>
                <a:cs typeface="Times New Roman" panose="02020603050405020304" pitchFamily="18" charset="0"/>
                <a:sym typeface="Wingdings" panose="05000000000000000000" pitchFamily="2" charset="2"/>
              </a:rPr>
              <a:t>to</a:t>
            </a:r>
            <a:r>
              <a:rPr lang="en-US" altLang="en-US" sz="2400" dirty="0">
                <a:latin typeface="Times New Roman" panose="02020603050405020304" pitchFamily="18" charset="0"/>
                <a:cs typeface="Times New Roman" panose="02020603050405020304" pitchFamily="18" charset="0"/>
                <a:sym typeface="Wingdings" panose="05000000000000000000" pitchFamily="2" charset="2"/>
              </a:rPr>
              <a:t> the </a:t>
            </a:r>
            <a:r>
              <a:rPr lang="en-US" altLang="en-US" sz="2400" b="1" dirty="0">
                <a:latin typeface="Times New Roman" panose="02020603050405020304" pitchFamily="18" charset="0"/>
                <a:cs typeface="Times New Roman" panose="02020603050405020304" pitchFamily="18" charset="0"/>
                <a:sym typeface="Wingdings" panose="05000000000000000000" pitchFamily="2" charset="2"/>
              </a:rPr>
              <a:t>next</a:t>
            </a:r>
            <a:r>
              <a:rPr lang="en-US" altLang="en-US" sz="2400" dirty="0">
                <a:latin typeface="Times New Roman" panose="02020603050405020304" pitchFamily="18" charset="0"/>
                <a:cs typeface="Times New Roman" panose="02020603050405020304" pitchFamily="18" charset="0"/>
                <a:sym typeface="Wingdings" panose="05000000000000000000" pitchFamily="2" charset="2"/>
              </a:rPr>
              <a:t> page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p:cNvSpPr>
          <p:nvPr>
            <p:ph type="title" idx="4294967295"/>
          </p:nvPr>
        </p:nvSpPr>
        <p:spPr>
          <a:xfrm>
            <a:off x="1219200" y="0"/>
            <a:ext cx="7924800" cy="1143000"/>
          </a:xfrm>
        </p:spPr>
        <p:txBody>
          <a:bodyPr/>
          <a:lstStyle/>
          <a:p>
            <a:r>
              <a:rPr lang="en-US" altLang="en-US" sz="4000" b="1" dirty="0">
                <a:latin typeface="Times New Roman" panose="02020603050405020304" pitchFamily="18" charset="0"/>
                <a:cs typeface="Times New Roman" panose="02020603050405020304" pitchFamily="18" charset="0"/>
              </a:rPr>
              <a:t>Page replacement algorithms</a:t>
            </a:r>
            <a:br>
              <a:rPr lang="en-US" altLang="en-US" b="1" dirty="0">
                <a:latin typeface="Times New Roman" panose="02020603050405020304" pitchFamily="18" charset="0"/>
                <a:cs typeface="Times New Roman" panose="02020603050405020304" pitchFamily="18" charset="0"/>
              </a:rPr>
            </a:br>
            <a:r>
              <a:rPr lang="en-US" altLang="en-US" sz="3200" dirty="0">
                <a:highlight>
                  <a:srgbClr val="FFFF00"/>
                </a:highlight>
                <a:latin typeface="Times New Roman" panose="02020603050405020304" pitchFamily="18" charset="0"/>
                <a:cs typeface="Times New Roman" panose="02020603050405020304" pitchFamily="18" charset="0"/>
              </a:rPr>
              <a:t>Clock</a:t>
            </a:r>
          </a:p>
        </p:txBody>
      </p:sp>
      <p:pic>
        <p:nvPicPr>
          <p:cNvPr id="16387" name="Picture 4" descr="03-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1600200"/>
            <a:ext cx="7620000" cy="396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07" name="Text Box 4"/>
          <p:cNvSpPr txBox="1">
            <a:spLocks noChangeArrowheads="1"/>
          </p:cNvSpPr>
          <p:nvPr/>
        </p:nvSpPr>
        <p:spPr bwMode="auto">
          <a:xfrm>
            <a:off x="5410200" y="5638800"/>
            <a:ext cx="18954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latin typeface="Times New Roman" panose="02020603050405020304" pitchFamily="18" charset="0"/>
              </a:rPr>
              <a:t>Tanenbaum, Fig. 3-16.</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grpId="0" nodeType="withEffect">
                                  <p:stCondLst>
                                    <p:cond delay="0"/>
                                  </p:stCondLst>
                                  <p:childTnLst>
                                    <p:set>
                                      <p:cBhvr>
                                        <p:cTn id="6" dur="1" fill="hold">
                                          <p:stCondLst>
                                            <p:cond delay="0"/>
                                          </p:stCondLst>
                                        </p:cTn>
                                        <p:tgtEl>
                                          <p:spTgt spid="204807"/>
                                        </p:tgtEl>
                                        <p:attrNameLst>
                                          <p:attrName>style.visibility</p:attrName>
                                        </p:attrNameLst>
                                      </p:cBhvr>
                                      <p:to>
                                        <p:strVal val="visible"/>
                                      </p:to>
                                    </p:set>
                                    <p:animEffect transition="in" filter="box(in)">
                                      <p:cBhvr>
                                        <p:cTn id="7" dur="500"/>
                                        <p:tgtEl>
                                          <p:spTgt spid="2048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0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p:cNvSpPr>
          <p:nvPr>
            <p:ph type="title" idx="4294967295"/>
          </p:nvPr>
        </p:nvSpPr>
        <p:spPr>
          <a:xfrm>
            <a:off x="1219200" y="0"/>
            <a:ext cx="7924800" cy="1143000"/>
          </a:xfrm>
        </p:spPr>
        <p:txBody>
          <a:bodyPr/>
          <a:lstStyle/>
          <a:p>
            <a:r>
              <a:rPr lang="en-US" altLang="en-US" sz="4000" b="1" dirty="0">
                <a:latin typeface="Times New Roman" panose="02020603050405020304" pitchFamily="18" charset="0"/>
                <a:cs typeface="Times New Roman" panose="02020603050405020304" pitchFamily="18" charset="0"/>
              </a:rPr>
              <a:t>Page replacement algorithms</a:t>
            </a:r>
            <a:br>
              <a:rPr lang="en-US" altLang="en-US" sz="4000" b="1" dirty="0">
                <a:latin typeface="Times New Roman" panose="02020603050405020304" pitchFamily="18" charset="0"/>
                <a:cs typeface="Times New Roman" panose="02020603050405020304" pitchFamily="18" charset="0"/>
              </a:rPr>
            </a:br>
            <a:r>
              <a:rPr lang="en-US" altLang="en-US" sz="3200" dirty="0">
                <a:highlight>
                  <a:srgbClr val="FFFF00"/>
                </a:highlight>
                <a:latin typeface="Times New Roman" panose="02020603050405020304" pitchFamily="18" charset="0"/>
                <a:cs typeface="Times New Roman" panose="02020603050405020304" pitchFamily="18" charset="0"/>
              </a:rPr>
              <a:t>Least Recently Used (LRU)</a:t>
            </a:r>
            <a:br>
              <a:rPr lang="en-US" altLang="en-US" sz="3200" dirty="0">
                <a:highlight>
                  <a:srgbClr val="FFFF00"/>
                </a:highlight>
                <a:latin typeface="Times New Roman" panose="02020603050405020304" pitchFamily="18" charset="0"/>
                <a:cs typeface="Times New Roman" panose="02020603050405020304" pitchFamily="18" charset="0"/>
              </a:rPr>
            </a:br>
            <a:r>
              <a:rPr lang="en-US" altLang="en-US" sz="3200" dirty="0" err="1">
                <a:highlight>
                  <a:srgbClr val="FFFF00"/>
                </a:highlight>
                <a:latin typeface="Times New Roman" panose="02020603050405020304" pitchFamily="18" charset="0"/>
                <a:cs typeface="Times New Roman" panose="02020603050405020304" pitchFamily="18" charset="0"/>
              </a:rPr>
              <a:t>Ít</a:t>
            </a:r>
            <a:r>
              <a:rPr lang="en-US" altLang="en-US" sz="3200" dirty="0">
                <a:highlight>
                  <a:srgbClr val="FFFF00"/>
                </a:highlight>
                <a:latin typeface="Times New Roman" panose="02020603050405020304" pitchFamily="18" charset="0"/>
                <a:cs typeface="Times New Roman" panose="02020603050405020304" pitchFamily="18" charset="0"/>
              </a:rPr>
              <a:t> </a:t>
            </a:r>
            <a:r>
              <a:rPr lang="en-US" altLang="en-US" sz="3200" dirty="0" err="1">
                <a:highlight>
                  <a:srgbClr val="FFFF00"/>
                </a:highlight>
                <a:latin typeface="Times New Roman" panose="02020603050405020304" pitchFamily="18" charset="0"/>
                <a:cs typeface="Times New Roman" panose="02020603050405020304" pitchFamily="18" charset="0"/>
              </a:rPr>
              <a:t>sử</a:t>
            </a:r>
            <a:r>
              <a:rPr lang="en-US" altLang="en-US" sz="3200" dirty="0">
                <a:highlight>
                  <a:srgbClr val="FFFF00"/>
                </a:highlight>
                <a:latin typeface="Times New Roman" panose="02020603050405020304" pitchFamily="18" charset="0"/>
                <a:cs typeface="Times New Roman" panose="02020603050405020304" pitchFamily="18" charset="0"/>
              </a:rPr>
              <a:t> </a:t>
            </a:r>
            <a:r>
              <a:rPr lang="en-US" altLang="en-US" sz="3200" dirty="0" err="1">
                <a:highlight>
                  <a:srgbClr val="FFFF00"/>
                </a:highlight>
                <a:latin typeface="Times New Roman" panose="02020603050405020304" pitchFamily="18" charset="0"/>
                <a:cs typeface="Times New Roman" panose="02020603050405020304" pitchFamily="18" charset="0"/>
              </a:rPr>
              <a:t>dụng</a:t>
            </a:r>
            <a:r>
              <a:rPr lang="en-US" altLang="en-US" sz="3200" dirty="0">
                <a:highlight>
                  <a:srgbClr val="FFFF00"/>
                </a:highlight>
                <a:latin typeface="Times New Roman" panose="02020603050405020304" pitchFamily="18" charset="0"/>
                <a:cs typeface="Times New Roman" panose="02020603050405020304" pitchFamily="18" charset="0"/>
              </a:rPr>
              <a:t> </a:t>
            </a:r>
            <a:r>
              <a:rPr lang="en-US" altLang="en-US" sz="3200" dirty="0" err="1">
                <a:highlight>
                  <a:srgbClr val="FFFF00"/>
                </a:highlight>
                <a:latin typeface="Times New Roman" panose="02020603050405020304" pitchFamily="18" charset="0"/>
                <a:cs typeface="Times New Roman" panose="02020603050405020304" pitchFamily="18" charset="0"/>
              </a:rPr>
              <a:t>gần</a:t>
            </a:r>
            <a:r>
              <a:rPr lang="en-US" altLang="en-US" sz="3200" dirty="0">
                <a:highlight>
                  <a:srgbClr val="FFFF00"/>
                </a:highlight>
                <a:latin typeface="Times New Roman" panose="02020603050405020304" pitchFamily="18" charset="0"/>
                <a:cs typeface="Times New Roman" panose="02020603050405020304" pitchFamily="18" charset="0"/>
              </a:rPr>
              <a:t> </a:t>
            </a:r>
            <a:r>
              <a:rPr lang="en-US" altLang="en-US" sz="3200" dirty="0" err="1">
                <a:highlight>
                  <a:srgbClr val="FFFF00"/>
                </a:highlight>
                <a:latin typeface="Times New Roman" panose="02020603050405020304" pitchFamily="18" charset="0"/>
                <a:cs typeface="Times New Roman" panose="02020603050405020304" pitchFamily="18" charset="0"/>
              </a:rPr>
              <a:t>đây</a:t>
            </a:r>
            <a:r>
              <a:rPr lang="en-US" altLang="en-US" sz="3200" dirty="0">
                <a:highlight>
                  <a:srgbClr val="FFFF00"/>
                </a:highlight>
                <a:latin typeface="Times New Roman" panose="02020603050405020304" pitchFamily="18" charset="0"/>
                <a:cs typeface="Times New Roman" panose="02020603050405020304" pitchFamily="18" charset="0"/>
              </a:rPr>
              <a:t> </a:t>
            </a:r>
          </a:p>
        </p:txBody>
      </p:sp>
      <p:sp>
        <p:nvSpPr>
          <p:cNvPr id="17411" name="Rectangle 3"/>
          <p:cNvSpPr>
            <a:spLocks noGrp="1"/>
          </p:cNvSpPr>
          <p:nvPr>
            <p:ph type="body" sz="half" idx="4294967295"/>
          </p:nvPr>
        </p:nvSpPr>
        <p:spPr>
          <a:xfrm>
            <a:off x="304800" y="1066800"/>
            <a:ext cx="8839200" cy="5791200"/>
          </a:xfrm>
        </p:spPr>
        <p:txBody>
          <a:bodyPr/>
          <a:lstStyle/>
          <a:p>
            <a:pPr algn="just" eaLnBrk="1" hangingPunct="1">
              <a:lnSpc>
                <a:spcPct val="80000"/>
              </a:lnSpc>
            </a:pPr>
            <a:r>
              <a:rPr lang="en-US" altLang="en-US" sz="2000" dirty="0">
                <a:latin typeface="Times New Roman" panose="02020603050405020304" pitchFamily="18" charset="0"/>
                <a:cs typeface="Times New Roman" panose="02020603050405020304" pitchFamily="18" charset="0"/>
              </a:rPr>
              <a:t>Based on the observation that </a:t>
            </a:r>
          </a:p>
          <a:p>
            <a:pPr lvl="1" algn="just" eaLnBrk="1" hangingPunct="1">
              <a:lnSpc>
                <a:spcPct val="80000"/>
              </a:lnSpc>
            </a:pPr>
            <a:r>
              <a:rPr lang="en-US" altLang="en-US" sz="1800" dirty="0">
                <a:latin typeface="Times New Roman" panose="02020603050405020304" pitchFamily="18" charset="0"/>
                <a:cs typeface="Times New Roman" panose="02020603050405020304" pitchFamily="18" charset="0"/>
              </a:rPr>
              <a:t>pages that have been heavily used in the last few instructions will probably be heavily used again in the next few</a:t>
            </a:r>
          </a:p>
          <a:p>
            <a:pPr algn="just" eaLnBrk="1" hangingPunct="1">
              <a:lnSpc>
                <a:spcPct val="80000"/>
              </a:lnSpc>
            </a:pPr>
            <a:r>
              <a:rPr lang="en-US" altLang="en-US" sz="2000" b="1" dirty="0">
                <a:latin typeface="Times New Roman" panose="02020603050405020304" pitchFamily="18" charset="0"/>
                <a:cs typeface="Times New Roman" panose="02020603050405020304" pitchFamily="18" charset="0"/>
              </a:rPr>
              <a:t>Throw</a:t>
            </a:r>
            <a:r>
              <a:rPr lang="en-US" altLang="en-US" sz="2000" dirty="0">
                <a:latin typeface="Times New Roman" panose="02020603050405020304" pitchFamily="18" charset="0"/>
                <a:cs typeface="Times New Roman" panose="02020603050405020304" pitchFamily="18" charset="0"/>
              </a:rPr>
              <a:t> out the </a:t>
            </a:r>
            <a:r>
              <a:rPr lang="en-US" altLang="en-US" sz="2000" b="1" dirty="0">
                <a:latin typeface="Times New Roman" panose="02020603050405020304" pitchFamily="18" charset="0"/>
                <a:cs typeface="Times New Roman" panose="02020603050405020304" pitchFamily="18" charset="0"/>
              </a:rPr>
              <a:t>page</a:t>
            </a:r>
            <a:r>
              <a:rPr lang="en-US" altLang="en-US" sz="2000" dirty="0">
                <a:latin typeface="Times New Roman" panose="02020603050405020304" pitchFamily="18" charset="0"/>
                <a:cs typeface="Times New Roman" panose="02020603050405020304" pitchFamily="18" charset="0"/>
              </a:rPr>
              <a:t> that has been </a:t>
            </a:r>
            <a:r>
              <a:rPr lang="en-US" altLang="en-US" sz="2000" b="1" dirty="0">
                <a:latin typeface="Times New Roman" panose="02020603050405020304" pitchFamily="18" charset="0"/>
                <a:cs typeface="Times New Roman" panose="02020603050405020304" pitchFamily="18" charset="0"/>
              </a:rPr>
              <a:t>unused</a:t>
            </a:r>
            <a:r>
              <a:rPr lang="en-US" altLang="en-US" sz="2000"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for the longest time </a:t>
            </a:r>
            <a:r>
              <a:rPr lang="en-US" altLang="en-US" sz="2000" dirty="0">
                <a:latin typeface="Times New Roman" panose="02020603050405020304" pitchFamily="18" charset="0"/>
                <a:cs typeface="Times New Roman" panose="02020603050405020304" pitchFamily="18" charset="0"/>
              </a:rPr>
              <a:t>when a page fault occurs</a:t>
            </a:r>
          </a:p>
          <a:p>
            <a:pPr algn="just" eaLnBrk="1" hangingPunct="1">
              <a:lnSpc>
                <a:spcPct val="80000"/>
              </a:lnSpc>
            </a:pPr>
            <a:r>
              <a:rPr lang="en-US" altLang="en-US" sz="2000" dirty="0">
                <a:latin typeface="Times New Roman" panose="02020603050405020304" pitchFamily="18" charset="0"/>
                <a:cs typeface="Times New Roman" panose="02020603050405020304" pitchFamily="18" charset="0"/>
              </a:rPr>
              <a:t>The algorithm keeps a linked list</a:t>
            </a:r>
          </a:p>
          <a:p>
            <a:pPr lvl="1" algn="just" eaLnBrk="1" hangingPunct="1">
              <a:lnSpc>
                <a:spcPct val="80000"/>
              </a:lnSpc>
            </a:pPr>
            <a:r>
              <a:rPr lang="en-US" altLang="en-US" sz="1800" dirty="0">
                <a:latin typeface="Times New Roman" panose="02020603050405020304" pitchFamily="18" charset="0"/>
                <a:cs typeface="Times New Roman" panose="02020603050405020304" pitchFamily="18" charset="0"/>
              </a:rPr>
              <a:t>the </a:t>
            </a:r>
            <a:r>
              <a:rPr lang="en-US" altLang="en-US" sz="1800" b="1" dirty="0">
                <a:latin typeface="Times New Roman" panose="02020603050405020304" pitchFamily="18" charset="0"/>
                <a:cs typeface="Times New Roman" panose="02020603050405020304" pitchFamily="18" charset="0"/>
              </a:rPr>
              <a:t>referenced page </a:t>
            </a:r>
            <a:r>
              <a:rPr lang="en-US" altLang="en-US" sz="1800" dirty="0">
                <a:latin typeface="Times New Roman" panose="02020603050405020304" pitchFamily="18" charset="0"/>
                <a:cs typeface="Times New Roman" panose="02020603050405020304" pitchFamily="18" charset="0"/>
              </a:rPr>
              <a:t>is </a:t>
            </a:r>
            <a:r>
              <a:rPr lang="en-US" altLang="en-US" sz="1800" b="1" dirty="0">
                <a:latin typeface="Times New Roman" panose="02020603050405020304" pitchFamily="18" charset="0"/>
                <a:cs typeface="Times New Roman" panose="02020603050405020304" pitchFamily="18" charset="0"/>
              </a:rPr>
              <a:t>moved</a:t>
            </a:r>
            <a:r>
              <a:rPr lang="en-US" altLang="en-US" sz="1800" dirty="0">
                <a:latin typeface="Times New Roman" panose="02020603050405020304" pitchFamily="18" charset="0"/>
                <a:cs typeface="Times New Roman" panose="02020603050405020304" pitchFamily="18" charset="0"/>
              </a:rPr>
              <a:t> at the </a:t>
            </a:r>
            <a:r>
              <a:rPr lang="en-US" altLang="en-US" sz="1800" b="1" dirty="0">
                <a:latin typeface="Times New Roman" panose="02020603050405020304" pitchFamily="18" charset="0"/>
                <a:cs typeface="Times New Roman" panose="02020603050405020304" pitchFamily="18" charset="0"/>
              </a:rPr>
              <a:t>front of the list</a:t>
            </a:r>
          </a:p>
          <a:p>
            <a:pPr lvl="1" algn="just" eaLnBrk="1" hangingPunct="1">
              <a:lnSpc>
                <a:spcPct val="80000"/>
              </a:lnSpc>
            </a:pPr>
            <a:r>
              <a:rPr lang="en-US" altLang="en-US" sz="1800" dirty="0">
                <a:latin typeface="Times New Roman" panose="02020603050405020304" pitchFamily="18" charset="0"/>
                <a:cs typeface="Times New Roman" panose="02020603050405020304" pitchFamily="18" charset="0"/>
              </a:rPr>
              <a:t>the </a:t>
            </a:r>
            <a:r>
              <a:rPr lang="en-US" altLang="en-US" sz="1800" b="1" dirty="0">
                <a:latin typeface="Times New Roman" panose="02020603050405020304" pitchFamily="18" charset="0"/>
                <a:cs typeface="Times New Roman" panose="02020603050405020304" pitchFamily="18" charset="0"/>
              </a:rPr>
              <a:t>page</a:t>
            </a:r>
            <a:r>
              <a:rPr lang="en-US" altLang="en-US" sz="1800" dirty="0">
                <a:latin typeface="Times New Roman" panose="02020603050405020304" pitchFamily="18" charset="0"/>
                <a:cs typeface="Times New Roman" panose="02020603050405020304" pitchFamily="18" charset="0"/>
              </a:rPr>
              <a:t> at the </a:t>
            </a:r>
            <a:r>
              <a:rPr lang="en-US" altLang="en-US" sz="1800" b="1" dirty="0">
                <a:solidFill>
                  <a:srgbClr val="FF0000"/>
                </a:solidFill>
                <a:latin typeface="Times New Roman" panose="02020603050405020304" pitchFamily="18" charset="0"/>
                <a:cs typeface="Times New Roman" panose="02020603050405020304" pitchFamily="18" charset="0"/>
              </a:rPr>
              <a:t>end of the list is replaced</a:t>
            </a:r>
          </a:p>
          <a:p>
            <a:pPr lvl="1" algn="just" eaLnBrk="1" hangingPunct="1">
              <a:lnSpc>
                <a:spcPct val="80000"/>
              </a:lnSpc>
            </a:pPr>
            <a:r>
              <a:rPr lang="en-US" altLang="en-US" sz="1800" dirty="0">
                <a:latin typeface="Times New Roman" panose="02020603050405020304" pitchFamily="18" charset="0"/>
                <a:cs typeface="Times New Roman" panose="02020603050405020304" pitchFamily="18" charset="0"/>
              </a:rPr>
              <a:t>the </a:t>
            </a:r>
            <a:r>
              <a:rPr lang="en-US" altLang="en-US" sz="1800" b="1" dirty="0">
                <a:latin typeface="Times New Roman" panose="02020603050405020304" pitchFamily="18" charset="0"/>
                <a:cs typeface="Times New Roman" panose="02020603050405020304" pitchFamily="18" charset="0"/>
              </a:rPr>
              <a:t>list</a:t>
            </a:r>
            <a:r>
              <a:rPr lang="en-US" altLang="en-US" sz="1800" dirty="0">
                <a:latin typeface="Times New Roman" panose="02020603050405020304" pitchFamily="18" charset="0"/>
                <a:cs typeface="Times New Roman" panose="02020603050405020304" pitchFamily="18" charset="0"/>
              </a:rPr>
              <a:t> must be </a:t>
            </a:r>
            <a:r>
              <a:rPr lang="en-US" altLang="en-US" sz="1800" b="1" dirty="0">
                <a:latin typeface="Times New Roman" panose="02020603050405020304" pitchFamily="18" charset="0"/>
                <a:cs typeface="Times New Roman" panose="02020603050405020304" pitchFamily="18" charset="0"/>
              </a:rPr>
              <a:t>updated</a:t>
            </a:r>
            <a:r>
              <a:rPr lang="en-US" altLang="en-US" sz="1800" dirty="0">
                <a:latin typeface="Times New Roman" panose="02020603050405020304" pitchFamily="18" charset="0"/>
                <a:cs typeface="Times New Roman" panose="02020603050405020304" pitchFamily="18" charset="0"/>
              </a:rPr>
              <a:t> </a:t>
            </a:r>
            <a:r>
              <a:rPr lang="en-US" altLang="en-US" sz="1800" b="1" dirty="0">
                <a:latin typeface="Times New Roman" panose="02020603050405020304" pitchFamily="18" charset="0"/>
                <a:cs typeface="Times New Roman" panose="02020603050405020304" pitchFamily="18" charset="0"/>
              </a:rPr>
              <a:t>at</a:t>
            </a:r>
            <a:r>
              <a:rPr lang="en-US" altLang="en-US" sz="1800" dirty="0">
                <a:latin typeface="Times New Roman" panose="02020603050405020304" pitchFamily="18" charset="0"/>
                <a:cs typeface="Times New Roman" panose="02020603050405020304" pitchFamily="18" charset="0"/>
              </a:rPr>
              <a:t> each </a:t>
            </a:r>
            <a:r>
              <a:rPr lang="en-US" altLang="en-US" sz="1800" b="1" dirty="0">
                <a:latin typeface="Times New Roman" panose="02020603050405020304" pitchFamily="18" charset="0"/>
                <a:cs typeface="Times New Roman" panose="02020603050405020304" pitchFamily="18" charset="0"/>
              </a:rPr>
              <a:t>memory reference </a:t>
            </a:r>
            <a:r>
              <a:rPr lang="en-US" altLang="en-US" sz="1800" dirty="0">
                <a:latin typeface="Times New Roman" panose="02020603050405020304" pitchFamily="18" charset="0"/>
                <a:cs typeface="Times New Roman" panose="02020603050405020304" pitchFamily="18" charset="0"/>
                <a:sym typeface="Wingdings" panose="05000000000000000000" pitchFamily="2" charset="2"/>
              </a:rPr>
              <a:t> </a:t>
            </a:r>
            <a:r>
              <a:rPr lang="en-US" altLang="en-US" sz="1800" b="1" dirty="0">
                <a:latin typeface="Times New Roman" panose="02020603050405020304" pitchFamily="18" charset="0"/>
                <a:cs typeface="Times New Roman" panose="02020603050405020304" pitchFamily="18" charset="0"/>
                <a:sym typeface="Wingdings" panose="05000000000000000000" pitchFamily="2" charset="2"/>
              </a:rPr>
              <a:t>costly</a:t>
            </a:r>
          </a:p>
          <a:p>
            <a:pPr algn="just" eaLnBrk="1" hangingPunct="1">
              <a:lnSpc>
                <a:spcPct val="80000"/>
              </a:lnSpc>
            </a:pPr>
            <a:r>
              <a:rPr lang="en-US" altLang="en-US" sz="2000" dirty="0">
                <a:latin typeface="Times New Roman" panose="02020603050405020304" pitchFamily="18" charset="0"/>
                <a:cs typeface="Times New Roman" panose="02020603050405020304" pitchFamily="18" charset="0"/>
              </a:rPr>
              <a:t>Implementing LRU with a </a:t>
            </a:r>
            <a:r>
              <a:rPr lang="en-US" altLang="en-US" sz="2000" b="1" dirty="0">
                <a:latin typeface="Times New Roman" panose="02020603050405020304" pitchFamily="18" charset="0"/>
                <a:cs typeface="Times New Roman" panose="02020603050405020304" pitchFamily="18" charset="0"/>
              </a:rPr>
              <a:t>hardware counter</a:t>
            </a:r>
          </a:p>
          <a:p>
            <a:pPr lvl="1" algn="just" eaLnBrk="1" hangingPunct="1">
              <a:lnSpc>
                <a:spcPct val="80000"/>
              </a:lnSpc>
            </a:pPr>
            <a:r>
              <a:rPr lang="en-US" altLang="en-US" sz="1800" b="1" dirty="0">
                <a:latin typeface="Times New Roman" panose="02020603050405020304" pitchFamily="18" charset="0"/>
                <a:cs typeface="Times New Roman" panose="02020603050405020304" pitchFamily="18" charset="0"/>
              </a:rPr>
              <a:t>keep a 64-bit counter </a:t>
            </a:r>
            <a:r>
              <a:rPr lang="en-US" altLang="en-US" sz="1800" dirty="0">
                <a:latin typeface="Times New Roman" panose="02020603050405020304" pitchFamily="18" charset="0"/>
                <a:cs typeface="Times New Roman" panose="02020603050405020304" pitchFamily="18" charset="0"/>
              </a:rPr>
              <a:t>which is </a:t>
            </a:r>
            <a:r>
              <a:rPr lang="en-US" altLang="en-US" sz="1800" b="1" dirty="0">
                <a:latin typeface="Times New Roman" panose="02020603050405020304" pitchFamily="18" charset="0"/>
                <a:cs typeface="Times New Roman" panose="02020603050405020304" pitchFamily="18" charset="0"/>
              </a:rPr>
              <a:t>incremented</a:t>
            </a:r>
            <a:r>
              <a:rPr lang="en-US" altLang="en-US" sz="1800" dirty="0">
                <a:latin typeface="Times New Roman" panose="02020603050405020304" pitchFamily="18" charset="0"/>
                <a:cs typeface="Times New Roman" panose="02020603050405020304" pitchFamily="18" charset="0"/>
              </a:rPr>
              <a:t> </a:t>
            </a:r>
            <a:r>
              <a:rPr lang="en-US" altLang="en-US" sz="1800" b="1" dirty="0">
                <a:latin typeface="Times New Roman" panose="02020603050405020304" pitchFamily="18" charset="0"/>
                <a:cs typeface="Times New Roman" panose="02020603050405020304" pitchFamily="18" charset="0"/>
              </a:rPr>
              <a:t>after each instruction</a:t>
            </a:r>
          </a:p>
          <a:p>
            <a:pPr lvl="1" algn="just" eaLnBrk="1" hangingPunct="1">
              <a:lnSpc>
                <a:spcPct val="80000"/>
              </a:lnSpc>
            </a:pPr>
            <a:r>
              <a:rPr lang="en-US" altLang="en-US" sz="1800" dirty="0">
                <a:latin typeface="Times New Roman" panose="02020603050405020304" pitchFamily="18" charset="0"/>
                <a:cs typeface="Times New Roman" panose="02020603050405020304" pitchFamily="18" charset="0"/>
              </a:rPr>
              <a:t>each </a:t>
            </a:r>
            <a:r>
              <a:rPr lang="en-US" altLang="en-US" sz="1800" b="1" dirty="0">
                <a:latin typeface="Times New Roman" panose="02020603050405020304" pitchFamily="18" charset="0"/>
                <a:cs typeface="Times New Roman" panose="02020603050405020304" pitchFamily="18" charset="0"/>
              </a:rPr>
              <a:t>page table entry has</a:t>
            </a:r>
            <a:r>
              <a:rPr lang="en-US" altLang="en-US" sz="1800" dirty="0">
                <a:latin typeface="Times New Roman" panose="02020603050405020304" pitchFamily="18" charset="0"/>
                <a:cs typeface="Times New Roman" panose="02020603050405020304" pitchFamily="18" charset="0"/>
              </a:rPr>
              <a:t> a </a:t>
            </a:r>
            <a:r>
              <a:rPr lang="en-US" altLang="en-US" sz="1800" b="1" dirty="0">
                <a:latin typeface="Times New Roman" panose="02020603050405020304" pitchFamily="18" charset="0"/>
                <a:cs typeface="Times New Roman" panose="02020603050405020304" pitchFamily="18" charset="0"/>
              </a:rPr>
              <a:t>field large enough </a:t>
            </a:r>
            <a:r>
              <a:rPr lang="en-US" altLang="en-US" sz="1800" dirty="0">
                <a:latin typeface="Times New Roman" panose="02020603050405020304" pitchFamily="18" charset="0"/>
                <a:cs typeface="Times New Roman" panose="02020603050405020304" pitchFamily="18" charset="0"/>
              </a:rPr>
              <a:t>to </a:t>
            </a:r>
            <a:r>
              <a:rPr lang="en-US" altLang="en-US" sz="1800" b="1" dirty="0">
                <a:latin typeface="Times New Roman" panose="02020603050405020304" pitchFamily="18" charset="0"/>
                <a:cs typeface="Times New Roman" panose="02020603050405020304" pitchFamily="18" charset="0"/>
              </a:rPr>
              <a:t>store the counter</a:t>
            </a:r>
          </a:p>
          <a:p>
            <a:pPr lvl="1" algn="just" eaLnBrk="1" hangingPunct="1">
              <a:lnSpc>
                <a:spcPct val="80000"/>
              </a:lnSpc>
            </a:pPr>
            <a:r>
              <a:rPr lang="en-US" altLang="en-US" sz="1800" dirty="0">
                <a:latin typeface="Times New Roman" panose="02020603050405020304" pitchFamily="18" charset="0"/>
                <a:cs typeface="Times New Roman" panose="02020603050405020304" pitchFamily="18" charset="0"/>
              </a:rPr>
              <a:t>the </a:t>
            </a:r>
            <a:r>
              <a:rPr lang="en-US" altLang="en-US" sz="1800" b="1" dirty="0">
                <a:latin typeface="Times New Roman" panose="02020603050405020304" pitchFamily="18" charset="0"/>
                <a:cs typeface="Times New Roman" panose="02020603050405020304" pitchFamily="18" charset="0"/>
              </a:rPr>
              <a:t>counter</a:t>
            </a:r>
            <a:r>
              <a:rPr lang="en-US" altLang="en-US" sz="1800" dirty="0">
                <a:latin typeface="Times New Roman" panose="02020603050405020304" pitchFamily="18" charset="0"/>
                <a:cs typeface="Times New Roman" panose="02020603050405020304" pitchFamily="18" charset="0"/>
              </a:rPr>
              <a:t> is </a:t>
            </a:r>
            <a:r>
              <a:rPr lang="en-US" altLang="en-US" sz="1800" b="1" dirty="0">
                <a:latin typeface="Times New Roman" panose="02020603050405020304" pitchFamily="18" charset="0"/>
                <a:cs typeface="Times New Roman" panose="02020603050405020304" pitchFamily="18" charset="0"/>
              </a:rPr>
              <a:t>stored</a:t>
            </a:r>
            <a:r>
              <a:rPr lang="en-US" altLang="en-US" sz="1800" dirty="0">
                <a:latin typeface="Times New Roman" panose="02020603050405020304" pitchFamily="18" charset="0"/>
                <a:cs typeface="Times New Roman" panose="02020603050405020304" pitchFamily="18" charset="0"/>
              </a:rPr>
              <a:t> in the page table entry for the page just referenced</a:t>
            </a:r>
          </a:p>
          <a:p>
            <a:pPr lvl="1" algn="just" eaLnBrk="1" hangingPunct="1">
              <a:lnSpc>
                <a:spcPct val="80000"/>
              </a:lnSpc>
            </a:pPr>
            <a:r>
              <a:rPr lang="en-US" altLang="en-US" sz="1800" dirty="0">
                <a:latin typeface="Times New Roman" panose="02020603050405020304" pitchFamily="18" charset="0"/>
                <a:cs typeface="Times New Roman" panose="02020603050405020304" pitchFamily="18" charset="0"/>
              </a:rPr>
              <a:t>the </a:t>
            </a:r>
            <a:r>
              <a:rPr lang="en-US" altLang="en-US" sz="1800" b="1" dirty="0">
                <a:solidFill>
                  <a:srgbClr val="FF0000"/>
                </a:solidFill>
                <a:latin typeface="Times New Roman" panose="02020603050405020304" pitchFamily="18" charset="0"/>
                <a:cs typeface="Times New Roman" panose="02020603050405020304" pitchFamily="18" charset="0"/>
              </a:rPr>
              <a:t>page with the lowest value </a:t>
            </a:r>
            <a:r>
              <a:rPr lang="en-US" altLang="en-US" sz="1800" dirty="0">
                <a:latin typeface="Times New Roman" panose="02020603050405020304" pitchFamily="18" charset="0"/>
                <a:cs typeface="Times New Roman" panose="02020603050405020304" pitchFamily="18" charset="0"/>
              </a:rPr>
              <a:t>of its counter field </a:t>
            </a:r>
            <a:r>
              <a:rPr lang="en-US" altLang="en-US" sz="1800" b="1" dirty="0">
                <a:solidFill>
                  <a:srgbClr val="FF0000"/>
                </a:solidFill>
                <a:latin typeface="Times New Roman" panose="02020603050405020304" pitchFamily="18" charset="0"/>
                <a:cs typeface="Times New Roman" panose="02020603050405020304" pitchFamily="18" charset="0"/>
              </a:rPr>
              <a:t>is replaced</a:t>
            </a:r>
          </a:p>
          <a:p>
            <a:pPr algn="just" eaLnBrk="1" hangingPunct="1">
              <a:lnSpc>
                <a:spcPct val="80000"/>
              </a:lnSpc>
            </a:pPr>
            <a:r>
              <a:rPr lang="en-US" altLang="en-US" sz="2000" dirty="0">
                <a:latin typeface="Times New Roman" panose="02020603050405020304" pitchFamily="18" charset="0"/>
                <a:cs typeface="Times New Roman" panose="02020603050405020304" pitchFamily="18" charset="0"/>
              </a:rPr>
              <a:t>Implementing LRU with a </a:t>
            </a:r>
            <a:r>
              <a:rPr lang="en-US" altLang="en-US" sz="2000" b="1" dirty="0">
                <a:latin typeface="Times New Roman" panose="02020603050405020304" pitchFamily="18" charset="0"/>
                <a:cs typeface="Times New Roman" panose="02020603050405020304" pitchFamily="18" charset="0"/>
              </a:rPr>
              <a:t>hardware bits matrix</a:t>
            </a:r>
          </a:p>
          <a:p>
            <a:pPr lvl="1" algn="just" eaLnBrk="1" hangingPunct="1">
              <a:lnSpc>
                <a:spcPct val="80000"/>
              </a:lnSpc>
            </a:pPr>
            <a:r>
              <a:rPr lang="en-US" altLang="en-US" sz="1800" b="1" dirty="0">
                <a:latin typeface="Times New Roman" panose="02020603050405020304" pitchFamily="18" charset="0"/>
                <a:cs typeface="Times New Roman" panose="02020603050405020304" pitchFamily="18" charset="0"/>
              </a:rPr>
              <a:t>N</a:t>
            </a:r>
            <a:r>
              <a:rPr lang="en-US" altLang="en-US" sz="1800" dirty="0">
                <a:latin typeface="Times New Roman" panose="02020603050405020304" pitchFamily="18" charset="0"/>
                <a:cs typeface="Times New Roman" panose="02020603050405020304" pitchFamily="18" charset="0"/>
              </a:rPr>
              <a:t> page </a:t>
            </a:r>
            <a:r>
              <a:rPr lang="en-US" altLang="en-US" sz="1800" b="1" dirty="0">
                <a:latin typeface="Times New Roman" panose="02020603050405020304" pitchFamily="18" charset="0"/>
                <a:cs typeface="Times New Roman" panose="02020603050405020304" pitchFamily="18" charset="0"/>
              </a:rPr>
              <a:t>frames</a:t>
            </a:r>
            <a:r>
              <a:rPr lang="en-US" altLang="en-US" sz="1800" dirty="0">
                <a:latin typeface="Times New Roman" panose="02020603050405020304" pitchFamily="18" charset="0"/>
                <a:cs typeface="Times New Roman" panose="02020603050405020304" pitchFamily="18" charset="0"/>
              </a:rPr>
              <a:t> </a:t>
            </a:r>
            <a:r>
              <a:rPr lang="en-US" altLang="en-US" sz="1800" dirty="0">
                <a:latin typeface="Times New Roman" panose="02020603050405020304" pitchFamily="18" charset="0"/>
                <a:cs typeface="Times New Roman" panose="02020603050405020304" pitchFamily="18" charset="0"/>
                <a:sym typeface="Wingdings" panose="05000000000000000000" pitchFamily="2" charset="2"/>
              </a:rPr>
              <a:t> </a:t>
            </a:r>
            <a:r>
              <a:rPr lang="en-US" altLang="en-US" sz="1800" b="1" dirty="0">
                <a:latin typeface="Times New Roman" panose="02020603050405020304" pitchFamily="18" charset="0"/>
                <a:cs typeface="Times New Roman" panose="02020603050405020304" pitchFamily="18" charset="0"/>
                <a:sym typeface="Wingdings" panose="05000000000000000000" pitchFamily="2" charset="2"/>
              </a:rPr>
              <a:t>N x N bits matrix</a:t>
            </a:r>
          </a:p>
          <a:p>
            <a:pPr lvl="1" algn="just" eaLnBrk="1" hangingPunct="1">
              <a:lnSpc>
                <a:spcPct val="80000"/>
              </a:lnSpc>
            </a:pPr>
            <a:r>
              <a:rPr lang="en-US" altLang="en-US" sz="1800" b="1" dirty="0">
                <a:latin typeface="Times New Roman" panose="02020603050405020304" pitchFamily="18" charset="0"/>
                <a:cs typeface="Times New Roman" panose="02020603050405020304" pitchFamily="18" charset="0"/>
                <a:sym typeface="Wingdings" panose="05000000000000000000" pitchFamily="2" charset="2"/>
              </a:rPr>
              <a:t>when</a:t>
            </a:r>
            <a:r>
              <a:rPr lang="en-US" altLang="en-US" sz="1800" dirty="0">
                <a:latin typeface="Times New Roman" panose="02020603050405020304" pitchFamily="18" charset="0"/>
                <a:cs typeface="Times New Roman" panose="02020603050405020304" pitchFamily="18" charset="0"/>
                <a:sym typeface="Wingdings" panose="05000000000000000000" pitchFamily="2" charset="2"/>
              </a:rPr>
              <a:t> virtual </a:t>
            </a:r>
            <a:r>
              <a:rPr lang="en-US" altLang="en-US" sz="1800" b="1" dirty="0">
                <a:latin typeface="Times New Roman" panose="02020603050405020304" pitchFamily="18" charset="0"/>
                <a:cs typeface="Times New Roman" panose="02020603050405020304" pitchFamily="18" charset="0"/>
                <a:sym typeface="Wingdings" panose="05000000000000000000" pitchFamily="2" charset="2"/>
              </a:rPr>
              <a:t>page</a:t>
            </a:r>
            <a:r>
              <a:rPr lang="en-US" altLang="en-US" sz="1800" dirty="0">
                <a:latin typeface="Times New Roman" panose="02020603050405020304" pitchFamily="18" charset="0"/>
                <a:cs typeface="Times New Roman" panose="02020603050405020304" pitchFamily="18" charset="0"/>
                <a:sym typeface="Wingdings" panose="05000000000000000000" pitchFamily="2" charset="2"/>
              </a:rPr>
              <a:t> </a:t>
            </a:r>
            <a:r>
              <a:rPr lang="en-US" altLang="en-US" sz="1800" b="1" i="1" dirty="0">
                <a:latin typeface="Times New Roman" panose="02020603050405020304" pitchFamily="18" charset="0"/>
                <a:cs typeface="Times New Roman" panose="02020603050405020304" pitchFamily="18" charset="0"/>
                <a:sym typeface="Wingdings" panose="05000000000000000000" pitchFamily="2" charset="2"/>
              </a:rPr>
              <a:t>k</a:t>
            </a:r>
            <a:r>
              <a:rPr lang="en-US" altLang="en-US" sz="1800" b="1" dirty="0">
                <a:latin typeface="Times New Roman" panose="02020603050405020304" pitchFamily="18" charset="0"/>
                <a:cs typeface="Times New Roman" panose="02020603050405020304" pitchFamily="18" charset="0"/>
                <a:sym typeface="Wingdings" panose="05000000000000000000" pitchFamily="2" charset="2"/>
              </a:rPr>
              <a:t> is referenced </a:t>
            </a:r>
          </a:p>
          <a:p>
            <a:pPr lvl="2" algn="just" eaLnBrk="1" hangingPunct="1">
              <a:lnSpc>
                <a:spcPct val="80000"/>
              </a:lnSpc>
            </a:pPr>
            <a:r>
              <a:rPr lang="en-US" altLang="en-US" sz="1600" dirty="0">
                <a:highlight>
                  <a:srgbClr val="FFFF00"/>
                </a:highlight>
                <a:latin typeface="Times New Roman" panose="02020603050405020304" pitchFamily="18" charset="0"/>
                <a:cs typeface="Times New Roman" panose="02020603050405020304" pitchFamily="18" charset="0"/>
              </a:rPr>
              <a:t>bits of </a:t>
            </a:r>
            <a:r>
              <a:rPr lang="en-US" altLang="en-US" sz="1600" b="1" dirty="0">
                <a:highlight>
                  <a:srgbClr val="FFFF00"/>
                </a:highlight>
                <a:latin typeface="Times New Roman" panose="02020603050405020304" pitchFamily="18" charset="0"/>
                <a:cs typeface="Times New Roman" panose="02020603050405020304" pitchFamily="18" charset="0"/>
              </a:rPr>
              <a:t>row</a:t>
            </a:r>
            <a:r>
              <a:rPr lang="en-US" altLang="en-US" sz="1600" dirty="0">
                <a:highlight>
                  <a:srgbClr val="FFFF00"/>
                </a:highlight>
                <a:latin typeface="Times New Roman" panose="02020603050405020304" pitchFamily="18" charset="0"/>
                <a:cs typeface="Times New Roman" panose="02020603050405020304" pitchFamily="18" charset="0"/>
              </a:rPr>
              <a:t> </a:t>
            </a:r>
            <a:r>
              <a:rPr lang="en-US" altLang="en-US" sz="1600" b="1" dirty="0">
                <a:highlight>
                  <a:srgbClr val="FFFF00"/>
                </a:highlight>
                <a:latin typeface="Times New Roman" panose="02020603050405020304" pitchFamily="18" charset="0"/>
                <a:cs typeface="Times New Roman" panose="02020603050405020304" pitchFamily="18" charset="0"/>
              </a:rPr>
              <a:t>k</a:t>
            </a:r>
            <a:r>
              <a:rPr lang="en-US" altLang="en-US" sz="1600" dirty="0">
                <a:highlight>
                  <a:srgbClr val="FFFF00"/>
                </a:highlight>
                <a:latin typeface="Times New Roman" panose="02020603050405020304" pitchFamily="18" charset="0"/>
                <a:cs typeface="Times New Roman" panose="02020603050405020304" pitchFamily="18" charset="0"/>
              </a:rPr>
              <a:t> are </a:t>
            </a:r>
            <a:r>
              <a:rPr lang="en-US" altLang="en-US" sz="1600" b="1" dirty="0">
                <a:highlight>
                  <a:srgbClr val="FFFF00"/>
                </a:highlight>
                <a:latin typeface="Times New Roman" panose="02020603050405020304" pitchFamily="18" charset="0"/>
                <a:cs typeface="Times New Roman" panose="02020603050405020304" pitchFamily="18" charset="0"/>
              </a:rPr>
              <a:t>set</a:t>
            </a:r>
            <a:r>
              <a:rPr lang="en-US" altLang="en-US" sz="1600" dirty="0">
                <a:highlight>
                  <a:srgbClr val="FFFF00"/>
                </a:highlight>
                <a:latin typeface="Times New Roman" panose="02020603050405020304" pitchFamily="18" charset="0"/>
                <a:cs typeface="Times New Roman" panose="02020603050405020304" pitchFamily="18" charset="0"/>
              </a:rPr>
              <a:t> to </a:t>
            </a:r>
            <a:r>
              <a:rPr lang="en-US" altLang="en-US" sz="1600" b="1" dirty="0">
                <a:highlight>
                  <a:srgbClr val="FFFF00"/>
                </a:highlight>
                <a:latin typeface="Times New Roman" panose="02020603050405020304" pitchFamily="18" charset="0"/>
                <a:cs typeface="Times New Roman" panose="02020603050405020304" pitchFamily="18" charset="0"/>
              </a:rPr>
              <a:t>1</a:t>
            </a:r>
          </a:p>
          <a:p>
            <a:pPr lvl="2" algn="just" eaLnBrk="1" hangingPunct="1">
              <a:lnSpc>
                <a:spcPct val="80000"/>
              </a:lnSpc>
            </a:pPr>
            <a:r>
              <a:rPr lang="en-US" altLang="en-US" sz="1600" dirty="0">
                <a:highlight>
                  <a:srgbClr val="FFFF00"/>
                </a:highlight>
                <a:latin typeface="Times New Roman" panose="02020603050405020304" pitchFamily="18" charset="0"/>
                <a:cs typeface="Times New Roman" panose="02020603050405020304" pitchFamily="18" charset="0"/>
              </a:rPr>
              <a:t>bits of </a:t>
            </a:r>
            <a:r>
              <a:rPr lang="en-US" altLang="en-US" sz="1600" b="1" dirty="0">
                <a:highlight>
                  <a:srgbClr val="FFFF00"/>
                </a:highlight>
                <a:latin typeface="Times New Roman" panose="02020603050405020304" pitchFamily="18" charset="0"/>
                <a:cs typeface="Times New Roman" panose="02020603050405020304" pitchFamily="18" charset="0"/>
              </a:rPr>
              <a:t>column k </a:t>
            </a:r>
            <a:r>
              <a:rPr lang="en-US" altLang="en-US" sz="1600" dirty="0">
                <a:highlight>
                  <a:srgbClr val="FFFF00"/>
                </a:highlight>
                <a:latin typeface="Times New Roman" panose="02020603050405020304" pitchFamily="18" charset="0"/>
                <a:cs typeface="Times New Roman" panose="02020603050405020304" pitchFamily="18" charset="0"/>
              </a:rPr>
              <a:t>are </a:t>
            </a:r>
            <a:r>
              <a:rPr lang="en-US" altLang="en-US" sz="1600" b="1" dirty="0">
                <a:highlight>
                  <a:srgbClr val="FFFF00"/>
                </a:highlight>
                <a:latin typeface="Times New Roman" panose="02020603050405020304" pitchFamily="18" charset="0"/>
                <a:cs typeface="Times New Roman" panose="02020603050405020304" pitchFamily="18" charset="0"/>
              </a:rPr>
              <a:t>set</a:t>
            </a:r>
            <a:r>
              <a:rPr lang="en-US" altLang="en-US" sz="1600" dirty="0">
                <a:highlight>
                  <a:srgbClr val="FFFF00"/>
                </a:highlight>
                <a:latin typeface="Times New Roman" panose="02020603050405020304" pitchFamily="18" charset="0"/>
                <a:cs typeface="Times New Roman" panose="02020603050405020304" pitchFamily="18" charset="0"/>
              </a:rPr>
              <a:t> to </a:t>
            </a:r>
            <a:r>
              <a:rPr lang="en-US" altLang="en-US" sz="1600" b="1" dirty="0">
                <a:highlight>
                  <a:srgbClr val="FFFF00"/>
                </a:highlight>
                <a:latin typeface="Times New Roman" panose="02020603050405020304" pitchFamily="18" charset="0"/>
                <a:cs typeface="Times New Roman" panose="02020603050405020304" pitchFamily="18" charset="0"/>
              </a:rPr>
              <a:t>0</a:t>
            </a:r>
          </a:p>
          <a:p>
            <a:pPr lvl="1" algn="just" eaLnBrk="1" hangingPunct="1">
              <a:lnSpc>
                <a:spcPct val="80000"/>
              </a:lnSpc>
            </a:pPr>
            <a:r>
              <a:rPr lang="en-US" altLang="en-US" sz="1800" dirty="0">
                <a:latin typeface="Times New Roman" panose="02020603050405020304" pitchFamily="18" charset="0"/>
                <a:cs typeface="Times New Roman" panose="02020603050405020304" pitchFamily="18" charset="0"/>
              </a:rPr>
              <a:t>the page with the </a:t>
            </a:r>
            <a:r>
              <a:rPr lang="en-US" altLang="en-US" sz="1800" b="1" dirty="0">
                <a:latin typeface="Times New Roman" panose="02020603050405020304" pitchFamily="18" charset="0"/>
                <a:cs typeface="Times New Roman" panose="02020603050405020304" pitchFamily="18" charset="0"/>
              </a:rPr>
              <a:t>lowest value </a:t>
            </a:r>
            <a:r>
              <a:rPr lang="en-US" altLang="en-US" sz="1800" dirty="0">
                <a:latin typeface="Times New Roman" panose="02020603050405020304" pitchFamily="18" charset="0"/>
                <a:cs typeface="Times New Roman" panose="02020603050405020304" pitchFamily="18" charset="0"/>
              </a:rPr>
              <a:t>is </a:t>
            </a:r>
            <a:r>
              <a:rPr lang="en-US" altLang="en-US" sz="1800" b="1" dirty="0">
                <a:latin typeface="Times New Roman" panose="02020603050405020304" pitchFamily="18" charset="0"/>
                <a:cs typeface="Times New Roman" panose="02020603050405020304" pitchFamily="18" charset="0"/>
              </a:rPr>
              <a:t>removed</a:t>
            </a:r>
            <a:endParaRPr lang="en-US" altLang="en-US" sz="1800" b="1" dirty="0">
              <a:latin typeface="Times New Roman" panose="02020603050405020304" pitchFamily="18" charset="0"/>
              <a:cs typeface="Times New Roman" panose="02020603050405020304" pitchFamily="18" charset="0"/>
              <a:sym typeface="Wingdings" panose="05000000000000000000" pitchFamily="2" charset="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p:cNvSpPr>
          <p:nvPr>
            <p:ph type="title" idx="4294967295"/>
          </p:nvPr>
        </p:nvSpPr>
        <p:spPr>
          <a:xfrm>
            <a:off x="1219200" y="0"/>
            <a:ext cx="7924800" cy="1143000"/>
          </a:xfrm>
        </p:spPr>
        <p:txBody>
          <a:bodyPr/>
          <a:lstStyle/>
          <a:p>
            <a:r>
              <a:rPr lang="en-US" altLang="en-US" sz="4000" b="1">
                <a:latin typeface="Times New Roman" panose="02020603050405020304" pitchFamily="18" charset="0"/>
                <a:cs typeface="Times New Roman" panose="02020603050405020304" pitchFamily="18" charset="0"/>
              </a:rPr>
              <a:t>Page replacement algorithms</a:t>
            </a:r>
            <a:br>
              <a:rPr lang="en-US" altLang="en-US"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Least Recently Used (LRU)</a:t>
            </a:r>
          </a:p>
        </p:txBody>
      </p:sp>
      <p:sp>
        <p:nvSpPr>
          <p:cNvPr id="55299" name="Rectangle 3"/>
          <p:cNvSpPr>
            <a:spLocks noGrp="1"/>
          </p:cNvSpPr>
          <p:nvPr>
            <p:ph type="body" sz="half" idx="4294967295"/>
          </p:nvPr>
        </p:nvSpPr>
        <p:spPr>
          <a:xfrm>
            <a:off x="0" y="1066800"/>
            <a:ext cx="9144000" cy="5791200"/>
          </a:xfrm>
        </p:spPr>
        <p:txBody>
          <a:bodyPr/>
          <a:lstStyle/>
          <a:p>
            <a:pPr eaLnBrk="1" hangingPunct="1"/>
            <a:r>
              <a:rPr lang="en-US" altLang="en-US" sz="2800" b="1">
                <a:latin typeface="Times New Roman" panose="02020603050405020304" pitchFamily="18" charset="0"/>
                <a:cs typeface="Times New Roman" panose="02020603050405020304" pitchFamily="18" charset="0"/>
              </a:rPr>
              <a:t>Ex</a:t>
            </a:r>
            <a:r>
              <a:rPr lang="en-US" altLang="en-US" sz="2800">
                <a:latin typeface="Times New Roman" panose="02020603050405020304" pitchFamily="18" charset="0"/>
                <a:cs typeface="Times New Roman" panose="02020603050405020304" pitchFamily="18" charset="0"/>
              </a:rPr>
              <a:t>: </a:t>
            </a:r>
          </a:p>
          <a:p>
            <a:pPr lvl="1" eaLnBrk="1" hangingPunct="1"/>
            <a:r>
              <a:rPr lang="en-US" altLang="en-US" sz="2400">
                <a:latin typeface="Times New Roman" panose="02020603050405020304" pitchFamily="18" charset="0"/>
                <a:cs typeface="Times New Roman" panose="02020603050405020304" pitchFamily="18" charset="0"/>
              </a:rPr>
              <a:t>a memory with free three frames</a:t>
            </a:r>
          </a:p>
          <a:p>
            <a:pPr lvl="1" eaLnBrk="1" hangingPunct="1"/>
            <a:r>
              <a:rPr lang="en-US" altLang="en-US" sz="2400">
                <a:latin typeface="Times New Roman" panose="02020603050405020304" pitchFamily="18" charset="0"/>
                <a:cs typeface="Times New Roman" panose="02020603050405020304" pitchFamily="18" charset="0"/>
              </a:rPr>
              <a:t>7    0    1    2   0    3    0    4   2    3   0    3    2   1    2    0  1 0  7  0 1</a:t>
            </a:r>
          </a:p>
          <a:p>
            <a:pPr lvl="1" eaLnBrk="1" hangingPunct="1"/>
            <a:endParaRPr lang="en-US" altLang="en-US" sz="2400">
              <a:latin typeface="Times New Roman" panose="02020603050405020304" pitchFamily="18" charset="0"/>
              <a:cs typeface="Times New Roman" panose="02020603050405020304" pitchFamily="18" charset="0"/>
            </a:endParaRPr>
          </a:p>
          <a:p>
            <a:pPr lvl="1" eaLnBrk="1" hangingPunct="1"/>
            <a:endParaRPr lang="en-US" altLang="en-US" sz="2400">
              <a:latin typeface="Times New Roman" panose="02020603050405020304" pitchFamily="18" charset="0"/>
              <a:cs typeface="Times New Roman" panose="02020603050405020304" pitchFamily="18" charset="0"/>
            </a:endParaRPr>
          </a:p>
          <a:p>
            <a:pPr lvl="1" eaLnBrk="1" hangingPunct="1"/>
            <a:endParaRPr lang="en-US" altLang="en-US" sz="1800">
              <a:latin typeface="Times New Roman" panose="02020603050405020304" pitchFamily="18" charset="0"/>
              <a:cs typeface="Times New Roman" panose="02020603050405020304" pitchFamily="18" charset="0"/>
            </a:endParaRPr>
          </a:p>
          <a:p>
            <a:pPr lvl="1" eaLnBrk="1" hangingPunct="1"/>
            <a:r>
              <a:rPr lang="en-US" altLang="en-US" sz="2400">
                <a:latin typeface="Times New Roman" panose="02020603050405020304" pitchFamily="18" charset="0"/>
                <a:cs typeface="Times New Roman" panose="02020603050405020304" pitchFamily="18" charset="0"/>
              </a:rPr>
              <a:t>A memory with four page frames</a:t>
            </a:r>
          </a:p>
          <a:p>
            <a:pPr lvl="1" eaLnBrk="1" hangingPunct="1"/>
            <a:r>
              <a:rPr lang="en-US" altLang="en-US" sz="2400">
                <a:latin typeface="Times New Roman" panose="02020603050405020304" pitchFamily="18" charset="0"/>
                <a:cs typeface="Times New Roman" panose="02020603050405020304" pitchFamily="18" charset="0"/>
              </a:rPr>
              <a:t>0 1 2 3 2 1 0 3 2 3</a:t>
            </a:r>
          </a:p>
        </p:txBody>
      </p:sp>
      <p:pic>
        <p:nvPicPr>
          <p:cNvPr id="553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2438400"/>
            <a:ext cx="7696200" cy="1184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01" name="Picture 5" descr="03-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5200" y="4038600"/>
            <a:ext cx="4953000" cy="2671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07" name="Text Box 4"/>
          <p:cNvSpPr txBox="1">
            <a:spLocks noChangeArrowheads="1"/>
          </p:cNvSpPr>
          <p:nvPr/>
        </p:nvSpPr>
        <p:spPr bwMode="auto">
          <a:xfrm>
            <a:off x="990600" y="5410200"/>
            <a:ext cx="18954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latin typeface="Times New Roman" panose="02020603050405020304" pitchFamily="18" charset="0"/>
              </a:rPr>
              <a:t>Tanenbaum, Fig. 3-17.</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55300"/>
                                        </p:tgtEl>
                                        <p:attrNameLst>
                                          <p:attrName>style.visibility</p:attrName>
                                        </p:attrNameLst>
                                      </p:cBhvr>
                                      <p:to>
                                        <p:strVal val="visible"/>
                                      </p:to>
                                    </p:set>
                                    <p:animEffect transition="in" filter="box(in)">
                                      <p:cBhvr>
                                        <p:cTn id="7" dur="500"/>
                                        <p:tgtEl>
                                          <p:spTgt spid="5530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55299">
                                            <p:txEl>
                                              <p:pRg st="6" end="6"/>
                                            </p:txEl>
                                          </p:spTgt>
                                        </p:tgtEl>
                                        <p:attrNameLst>
                                          <p:attrName>style.visibility</p:attrName>
                                        </p:attrNameLst>
                                      </p:cBhvr>
                                      <p:to>
                                        <p:strVal val="visible"/>
                                      </p:to>
                                    </p:set>
                                    <p:animEffect transition="in" filter="box(in)">
                                      <p:cBhvr>
                                        <p:cTn id="12" dur="500"/>
                                        <p:tgtEl>
                                          <p:spTgt spid="55299">
                                            <p:txEl>
                                              <p:pRg st="6" end="6"/>
                                            </p:txEl>
                                          </p:spTgt>
                                        </p:tgtEl>
                                      </p:cBhvr>
                                    </p:animEffect>
                                  </p:childTnLst>
                                </p:cTn>
                              </p:par>
                              <p:par>
                                <p:cTn id="13" presetID="4" presetClass="entr" presetSubtype="16" fill="hold" nodeType="withEffect">
                                  <p:stCondLst>
                                    <p:cond delay="0"/>
                                  </p:stCondLst>
                                  <p:childTnLst>
                                    <p:set>
                                      <p:cBhvr>
                                        <p:cTn id="14" dur="1" fill="hold">
                                          <p:stCondLst>
                                            <p:cond delay="0"/>
                                          </p:stCondLst>
                                        </p:cTn>
                                        <p:tgtEl>
                                          <p:spTgt spid="55299">
                                            <p:txEl>
                                              <p:pRg st="7" end="7"/>
                                            </p:txEl>
                                          </p:spTgt>
                                        </p:tgtEl>
                                        <p:attrNameLst>
                                          <p:attrName>style.visibility</p:attrName>
                                        </p:attrNameLst>
                                      </p:cBhvr>
                                      <p:to>
                                        <p:strVal val="visible"/>
                                      </p:to>
                                    </p:set>
                                    <p:animEffect transition="in" filter="box(in)">
                                      <p:cBhvr>
                                        <p:cTn id="15" dur="500"/>
                                        <p:tgtEl>
                                          <p:spTgt spid="55299">
                                            <p:txEl>
                                              <p:pRg st="7" end="7"/>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4" presetClass="entr" presetSubtype="16" fill="hold" nodeType="clickEffect">
                                  <p:stCondLst>
                                    <p:cond delay="0"/>
                                  </p:stCondLst>
                                  <p:childTnLst>
                                    <p:set>
                                      <p:cBhvr>
                                        <p:cTn id="19" dur="1" fill="hold">
                                          <p:stCondLst>
                                            <p:cond delay="0"/>
                                          </p:stCondLst>
                                        </p:cTn>
                                        <p:tgtEl>
                                          <p:spTgt spid="55301"/>
                                        </p:tgtEl>
                                        <p:attrNameLst>
                                          <p:attrName>style.visibility</p:attrName>
                                        </p:attrNameLst>
                                      </p:cBhvr>
                                      <p:to>
                                        <p:strVal val="visible"/>
                                      </p:to>
                                    </p:set>
                                    <p:animEffect transition="in" filter="box(in)">
                                      <p:cBhvr>
                                        <p:cTn id="20" dur="500"/>
                                        <p:tgtEl>
                                          <p:spTgt spid="55301"/>
                                        </p:tgtEl>
                                      </p:cBhvr>
                                    </p:animEffect>
                                  </p:childTnLst>
                                </p:cTn>
                              </p:par>
                              <p:par>
                                <p:cTn id="21" presetID="4" presetClass="entr" presetSubtype="16" fill="hold" grpId="0" nodeType="withEffect">
                                  <p:stCondLst>
                                    <p:cond delay="0"/>
                                  </p:stCondLst>
                                  <p:childTnLst>
                                    <p:set>
                                      <p:cBhvr>
                                        <p:cTn id="22" dur="1" fill="hold">
                                          <p:stCondLst>
                                            <p:cond delay="0"/>
                                          </p:stCondLst>
                                        </p:cTn>
                                        <p:tgtEl>
                                          <p:spTgt spid="204807"/>
                                        </p:tgtEl>
                                        <p:attrNameLst>
                                          <p:attrName>style.visibility</p:attrName>
                                        </p:attrNameLst>
                                      </p:cBhvr>
                                      <p:to>
                                        <p:strVal val="visible"/>
                                      </p:to>
                                    </p:set>
                                    <p:animEffect transition="in" filter="box(in)">
                                      <p:cBhvr>
                                        <p:cTn id="23" dur="500"/>
                                        <p:tgtEl>
                                          <p:spTgt spid="2048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0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p:cNvSpPr>
          <p:nvPr>
            <p:ph type="title" idx="4294967295"/>
          </p:nvPr>
        </p:nvSpPr>
        <p:spPr>
          <a:xfrm>
            <a:off x="1219200" y="0"/>
            <a:ext cx="7924800" cy="1143000"/>
          </a:xfrm>
        </p:spPr>
        <p:txBody>
          <a:bodyPr/>
          <a:lstStyle/>
          <a:p>
            <a:r>
              <a:rPr lang="en-US" altLang="en-US" sz="4000" b="1">
                <a:latin typeface="Times New Roman" panose="02020603050405020304" pitchFamily="18" charset="0"/>
                <a:cs typeface="Times New Roman" panose="02020603050405020304" pitchFamily="18" charset="0"/>
              </a:rPr>
              <a:t>Page replacement algorithms</a:t>
            </a:r>
            <a:br>
              <a:rPr lang="en-US" altLang="en-US"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 Least Recently Used (LRU) – Example </a:t>
            </a:r>
          </a:p>
        </p:txBody>
      </p:sp>
      <p:sp>
        <p:nvSpPr>
          <p:cNvPr id="62467" name="Rectangle 3"/>
          <p:cNvSpPr>
            <a:spLocks noGrp="1"/>
          </p:cNvSpPr>
          <p:nvPr>
            <p:ph type="body" sz="half" idx="4294967295"/>
          </p:nvPr>
        </p:nvSpPr>
        <p:spPr>
          <a:xfrm>
            <a:off x="228600" y="1371600"/>
            <a:ext cx="8915400" cy="5791200"/>
          </a:xfrm>
        </p:spPr>
        <p:txBody>
          <a:bodyPr/>
          <a:lstStyle/>
          <a:p>
            <a:pPr algn="just" eaLnBrk="1" hangingPunct="1">
              <a:lnSpc>
                <a:spcPct val="90000"/>
              </a:lnSpc>
            </a:pPr>
            <a:r>
              <a:rPr lang="en-US" altLang="en-US" sz="2400">
                <a:latin typeface="Times New Roman" panose="02020603050405020304" pitchFamily="18" charset="0"/>
                <a:cs typeface="Times New Roman" panose="02020603050405020304" pitchFamily="18" charset="0"/>
              </a:rPr>
              <a:t>A computer has four page frames. The time of loading, time of last access, and the R and M bits for each page are as shown below (the times are in clock ticks). Which page will be replaced?</a:t>
            </a:r>
          </a:p>
          <a:p>
            <a:pPr algn="just" eaLnBrk="1" hangingPunct="1">
              <a:lnSpc>
                <a:spcPct val="90000"/>
              </a:lnSpc>
            </a:pPr>
            <a:endParaRPr lang="en-US" altLang="en-US" sz="1600">
              <a:latin typeface="Times New Roman" panose="02020603050405020304" pitchFamily="18" charset="0"/>
              <a:cs typeface="Times New Roman" panose="02020603050405020304" pitchFamily="18" charset="0"/>
            </a:endParaRPr>
          </a:p>
          <a:p>
            <a:pPr algn="just" eaLnBrk="1" hangingPunct="1">
              <a:lnSpc>
                <a:spcPct val="90000"/>
              </a:lnSpc>
            </a:pPr>
            <a:endParaRPr lang="en-US" altLang="en-US" sz="1600">
              <a:latin typeface="Times New Roman" panose="02020603050405020304" pitchFamily="18" charset="0"/>
              <a:cs typeface="Times New Roman" panose="02020603050405020304" pitchFamily="18" charset="0"/>
            </a:endParaRPr>
          </a:p>
          <a:p>
            <a:pPr algn="just" eaLnBrk="1" hangingPunct="1">
              <a:lnSpc>
                <a:spcPct val="90000"/>
              </a:lnSpc>
            </a:pPr>
            <a:endParaRPr lang="en-US" altLang="en-US" sz="1600">
              <a:latin typeface="Times New Roman" panose="02020603050405020304" pitchFamily="18" charset="0"/>
              <a:cs typeface="Times New Roman" panose="02020603050405020304" pitchFamily="18" charset="0"/>
            </a:endParaRPr>
          </a:p>
          <a:p>
            <a:pPr algn="just" eaLnBrk="1" hangingPunct="1">
              <a:lnSpc>
                <a:spcPct val="90000"/>
              </a:lnSpc>
            </a:pPr>
            <a:endParaRPr lang="en-US" altLang="en-US" sz="1600">
              <a:latin typeface="Times New Roman" panose="02020603050405020304" pitchFamily="18" charset="0"/>
              <a:cs typeface="Times New Roman" panose="02020603050405020304" pitchFamily="18" charset="0"/>
            </a:endParaRPr>
          </a:p>
          <a:p>
            <a:pPr algn="just" eaLnBrk="1" hangingPunct="1">
              <a:lnSpc>
                <a:spcPct val="90000"/>
              </a:lnSpc>
            </a:pPr>
            <a:endParaRPr lang="en-US" altLang="en-US" sz="1600">
              <a:latin typeface="Times New Roman" panose="02020603050405020304" pitchFamily="18" charset="0"/>
              <a:cs typeface="Times New Roman" panose="02020603050405020304" pitchFamily="18" charset="0"/>
            </a:endParaRPr>
          </a:p>
          <a:p>
            <a:pPr algn="just" eaLnBrk="1" hangingPunct="1">
              <a:lnSpc>
                <a:spcPct val="90000"/>
              </a:lnSpc>
            </a:pPr>
            <a:endParaRPr lang="en-US" altLang="en-US" sz="1600">
              <a:latin typeface="Times New Roman" panose="02020603050405020304" pitchFamily="18" charset="0"/>
              <a:cs typeface="Times New Roman" panose="02020603050405020304" pitchFamily="18" charset="0"/>
            </a:endParaRPr>
          </a:p>
          <a:p>
            <a:pPr algn="just" eaLnBrk="1" hangingPunct="1">
              <a:lnSpc>
                <a:spcPct val="90000"/>
              </a:lnSpc>
            </a:pPr>
            <a:endParaRPr lang="en-US" altLang="en-US" sz="1600">
              <a:latin typeface="Times New Roman" panose="02020603050405020304" pitchFamily="18" charset="0"/>
              <a:cs typeface="Times New Roman" panose="02020603050405020304" pitchFamily="18" charset="0"/>
            </a:endParaRPr>
          </a:p>
          <a:p>
            <a:pPr algn="just" eaLnBrk="1" hangingPunct="1">
              <a:lnSpc>
                <a:spcPct val="90000"/>
              </a:lnSpc>
            </a:pPr>
            <a:endParaRPr lang="en-US" altLang="en-US" sz="1600">
              <a:latin typeface="Times New Roman" panose="02020603050405020304" pitchFamily="18" charset="0"/>
              <a:cs typeface="Times New Roman" panose="02020603050405020304" pitchFamily="18" charset="0"/>
            </a:endParaRPr>
          </a:p>
          <a:p>
            <a:pPr algn="just" eaLnBrk="1" hangingPunct="1">
              <a:lnSpc>
                <a:spcPct val="90000"/>
              </a:lnSpc>
            </a:pPr>
            <a:endParaRPr lang="en-US" altLang="en-US" sz="1600">
              <a:latin typeface="Times New Roman" panose="02020603050405020304" pitchFamily="18" charset="0"/>
              <a:cs typeface="Times New Roman" panose="02020603050405020304" pitchFamily="18" charset="0"/>
            </a:endParaRPr>
          </a:p>
          <a:p>
            <a:pPr algn="just" eaLnBrk="1" hangingPunct="1">
              <a:lnSpc>
                <a:spcPct val="90000"/>
              </a:lnSpc>
            </a:pPr>
            <a:endParaRPr lang="en-US" altLang="en-US" sz="2000">
              <a:latin typeface="Times New Roman" panose="02020603050405020304" pitchFamily="18" charset="0"/>
              <a:cs typeface="Times New Roman" panose="02020603050405020304" pitchFamily="18" charset="0"/>
            </a:endParaRPr>
          </a:p>
          <a:p>
            <a:pPr algn="just" eaLnBrk="1" hangingPunct="1">
              <a:lnSpc>
                <a:spcPct val="90000"/>
              </a:lnSpc>
            </a:pPr>
            <a:endParaRPr lang="en-US" altLang="en-US" sz="2000">
              <a:latin typeface="Times New Roman" panose="02020603050405020304" pitchFamily="18" charset="0"/>
              <a:cs typeface="Times New Roman" panose="02020603050405020304" pitchFamily="18" charset="0"/>
            </a:endParaRPr>
          </a:p>
          <a:p>
            <a:pPr algn="just" eaLnBrk="1" hangingPunct="1">
              <a:lnSpc>
                <a:spcPct val="90000"/>
              </a:lnSpc>
            </a:pPr>
            <a:r>
              <a:rPr lang="en-US" altLang="en-US" sz="2400" b="1">
                <a:latin typeface="Times New Roman" panose="02020603050405020304" pitchFamily="18" charset="0"/>
                <a:cs typeface="Times New Roman" panose="02020603050405020304" pitchFamily="18" charset="0"/>
              </a:rPr>
              <a:t>The page 1 is replaced </a:t>
            </a:r>
          </a:p>
        </p:txBody>
      </p:sp>
      <p:graphicFrame>
        <p:nvGraphicFramePr>
          <p:cNvPr id="4" name="Table 3"/>
          <p:cNvGraphicFramePr>
            <a:graphicFrameLocks noGrp="1"/>
          </p:cNvGraphicFramePr>
          <p:nvPr>
            <p:extLst>
              <p:ext uri="{D42A27DB-BD31-4B8C-83A1-F6EECF244321}">
                <p14:modId xmlns:p14="http://schemas.microsoft.com/office/powerpoint/2010/main" val="2625350290"/>
              </p:ext>
            </p:extLst>
          </p:nvPr>
        </p:nvGraphicFramePr>
        <p:xfrm>
          <a:off x="1066800" y="2514600"/>
          <a:ext cx="7543800" cy="2651650"/>
        </p:xfrm>
        <a:graphic>
          <a:graphicData uri="http://schemas.openxmlformats.org/drawingml/2006/table">
            <a:tbl>
              <a:tblPr firstRow="1" bandRow="1">
                <a:tableStyleId>{5C22544A-7EE6-4342-B048-85BDC9FD1C3A}</a:tableStyleId>
              </a:tblPr>
              <a:tblGrid>
                <a:gridCol w="838200">
                  <a:extLst>
                    <a:ext uri="{9D8B030D-6E8A-4147-A177-3AD203B41FA5}">
                      <a16:colId xmlns:a16="http://schemas.microsoft.com/office/drawing/2014/main" val="20000"/>
                    </a:ext>
                  </a:extLst>
                </a:gridCol>
                <a:gridCol w="1600200">
                  <a:extLst>
                    <a:ext uri="{9D8B030D-6E8A-4147-A177-3AD203B41FA5}">
                      <a16:colId xmlns:a16="http://schemas.microsoft.com/office/drawing/2014/main" val="20001"/>
                    </a:ext>
                  </a:extLst>
                </a:gridCol>
                <a:gridCol w="2087880">
                  <a:extLst>
                    <a:ext uri="{9D8B030D-6E8A-4147-A177-3AD203B41FA5}">
                      <a16:colId xmlns:a16="http://schemas.microsoft.com/office/drawing/2014/main" val="20002"/>
                    </a:ext>
                  </a:extLst>
                </a:gridCol>
                <a:gridCol w="1508760">
                  <a:extLst>
                    <a:ext uri="{9D8B030D-6E8A-4147-A177-3AD203B41FA5}">
                      <a16:colId xmlns:a16="http://schemas.microsoft.com/office/drawing/2014/main" val="20003"/>
                    </a:ext>
                  </a:extLst>
                </a:gridCol>
                <a:gridCol w="1508760">
                  <a:extLst>
                    <a:ext uri="{9D8B030D-6E8A-4147-A177-3AD203B41FA5}">
                      <a16:colId xmlns:a16="http://schemas.microsoft.com/office/drawing/2014/main" val="20004"/>
                    </a:ext>
                  </a:extLst>
                </a:gridCol>
              </a:tblGrid>
              <a:tr h="822763">
                <a:tc>
                  <a:txBody>
                    <a:bodyPr/>
                    <a:lstStyle/>
                    <a:p>
                      <a:pPr algn="ctr"/>
                      <a:r>
                        <a:rPr lang="en-US" sz="2400" b="1" dirty="0">
                          <a:solidFill>
                            <a:schemeClr val="tx1"/>
                          </a:solidFill>
                          <a:latin typeface="Times New Roman" pitchFamily="18" charset="0"/>
                          <a:cs typeface="Times New Roman" pitchFamily="18" charset="0"/>
                        </a:rPr>
                        <a:t>Page</a:t>
                      </a:r>
                    </a:p>
                  </a:txBody>
                  <a:tcPr marT="45709" marB="457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400" b="1" dirty="0">
                          <a:solidFill>
                            <a:schemeClr val="tx1"/>
                          </a:solidFill>
                          <a:latin typeface="Times New Roman" pitchFamily="18" charset="0"/>
                          <a:cs typeface="Times New Roman" pitchFamily="18" charset="0"/>
                        </a:rPr>
                        <a:t>Loaded</a:t>
                      </a:r>
                    </a:p>
                  </a:txBody>
                  <a:tcPr marT="45709" marB="457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400" b="1" dirty="0">
                          <a:solidFill>
                            <a:schemeClr val="tx1"/>
                          </a:solidFill>
                          <a:latin typeface="Times New Roman" pitchFamily="18" charset="0"/>
                          <a:cs typeface="Times New Roman" pitchFamily="18" charset="0"/>
                        </a:rPr>
                        <a:t>Last Reference</a:t>
                      </a:r>
                    </a:p>
                  </a:txBody>
                  <a:tcPr marT="45709" marB="457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400" b="1" dirty="0">
                          <a:solidFill>
                            <a:schemeClr val="tx1"/>
                          </a:solidFill>
                          <a:latin typeface="Times New Roman" pitchFamily="18" charset="0"/>
                          <a:cs typeface="Times New Roman" pitchFamily="18" charset="0"/>
                        </a:rPr>
                        <a:t>R</a:t>
                      </a:r>
                    </a:p>
                  </a:txBody>
                  <a:tcPr marT="45709" marB="457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400" b="1" dirty="0">
                          <a:solidFill>
                            <a:schemeClr val="tx1"/>
                          </a:solidFill>
                          <a:latin typeface="Times New Roman" pitchFamily="18" charset="0"/>
                          <a:cs typeface="Times New Roman" pitchFamily="18" charset="0"/>
                        </a:rPr>
                        <a:t>M</a:t>
                      </a:r>
                    </a:p>
                  </a:txBody>
                  <a:tcPr marT="45709" marB="457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457091">
                <a:tc>
                  <a:txBody>
                    <a:bodyPr/>
                    <a:lstStyle/>
                    <a:p>
                      <a:pPr algn="r"/>
                      <a:r>
                        <a:rPr lang="en-US" sz="2400" dirty="0">
                          <a:solidFill>
                            <a:schemeClr val="tx1"/>
                          </a:solidFill>
                          <a:latin typeface="Times New Roman" pitchFamily="18" charset="0"/>
                          <a:cs typeface="Times New Roman" pitchFamily="18" charset="0"/>
                        </a:rPr>
                        <a:t>0</a:t>
                      </a:r>
                    </a:p>
                  </a:txBody>
                  <a:tcPr marT="45709" marB="457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2400" dirty="0">
                          <a:solidFill>
                            <a:schemeClr val="tx1"/>
                          </a:solidFill>
                          <a:latin typeface="Times New Roman" pitchFamily="18" charset="0"/>
                          <a:cs typeface="Times New Roman" pitchFamily="18" charset="0"/>
                        </a:rPr>
                        <a:t>226</a:t>
                      </a:r>
                    </a:p>
                  </a:txBody>
                  <a:tcPr marT="45709" marB="457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2400" dirty="0">
                          <a:solidFill>
                            <a:schemeClr val="tx1"/>
                          </a:solidFill>
                          <a:latin typeface="Times New Roman" pitchFamily="18" charset="0"/>
                          <a:cs typeface="Times New Roman" pitchFamily="18" charset="0"/>
                        </a:rPr>
                        <a:t>280</a:t>
                      </a:r>
                    </a:p>
                  </a:txBody>
                  <a:tcPr marT="45709" marB="457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2400" dirty="0">
                          <a:solidFill>
                            <a:schemeClr val="tx1"/>
                          </a:solidFill>
                          <a:latin typeface="Times New Roman" pitchFamily="18" charset="0"/>
                          <a:cs typeface="Times New Roman" pitchFamily="18" charset="0"/>
                        </a:rPr>
                        <a:t>0</a:t>
                      </a:r>
                    </a:p>
                  </a:txBody>
                  <a:tcPr marT="45709" marB="457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2400" dirty="0">
                          <a:solidFill>
                            <a:schemeClr val="tx1"/>
                          </a:solidFill>
                          <a:latin typeface="Times New Roman" pitchFamily="18" charset="0"/>
                          <a:cs typeface="Times New Roman" pitchFamily="18" charset="0"/>
                        </a:rPr>
                        <a:t>0</a:t>
                      </a:r>
                    </a:p>
                  </a:txBody>
                  <a:tcPr marT="45709" marB="457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457091">
                <a:tc>
                  <a:txBody>
                    <a:bodyPr/>
                    <a:lstStyle/>
                    <a:p>
                      <a:pPr algn="r"/>
                      <a:r>
                        <a:rPr lang="en-US" sz="2400" dirty="0">
                          <a:solidFill>
                            <a:schemeClr val="tx1"/>
                          </a:solidFill>
                          <a:latin typeface="Times New Roman" pitchFamily="18" charset="0"/>
                          <a:cs typeface="Times New Roman" pitchFamily="18" charset="0"/>
                        </a:rPr>
                        <a:t>1</a:t>
                      </a:r>
                    </a:p>
                  </a:txBody>
                  <a:tcPr marT="45709" marB="457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2400" dirty="0">
                          <a:solidFill>
                            <a:schemeClr val="tx1"/>
                          </a:solidFill>
                          <a:latin typeface="Times New Roman" pitchFamily="18" charset="0"/>
                          <a:cs typeface="Times New Roman" pitchFamily="18" charset="0"/>
                        </a:rPr>
                        <a:t>160</a:t>
                      </a:r>
                    </a:p>
                  </a:txBody>
                  <a:tcPr marT="45709" marB="457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2400" dirty="0">
                          <a:solidFill>
                            <a:schemeClr val="tx1"/>
                          </a:solidFill>
                          <a:highlight>
                            <a:srgbClr val="FFFF00"/>
                          </a:highlight>
                          <a:latin typeface="Times New Roman" pitchFamily="18" charset="0"/>
                          <a:cs typeface="Times New Roman" pitchFamily="18" charset="0"/>
                        </a:rPr>
                        <a:t>265</a:t>
                      </a:r>
                    </a:p>
                  </a:txBody>
                  <a:tcPr marT="45709" marB="457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2400" dirty="0">
                          <a:solidFill>
                            <a:schemeClr val="tx1"/>
                          </a:solidFill>
                          <a:latin typeface="Times New Roman" pitchFamily="18" charset="0"/>
                          <a:cs typeface="Times New Roman" pitchFamily="18" charset="0"/>
                        </a:rPr>
                        <a:t>0</a:t>
                      </a:r>
                    </a:p>
                  </a:txBody>
                  <a:tcPr marT="45709" marB="457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2400" dirty="0">
                          <a:solidFill>
                            <a:schemeClr val="tx1"/>
                          </a:solidFill>
                          <a:latin typeface="Times New Roman" pitchFamily="18" charset="0"/>
                          <a:cs typeface="Times New Roman" pitchFamily="18" charset="0"/>
                        </a:rPr>
                        <a:t>1</a:t>
                      </a:r>
                    </a:p>
                  </a:txBody>
                  <a:tcPr marT="45709" marB="457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457091">
                <a:tc>
                  <a:txBody>
                    <a:bodyPr/>
                    <a:lstStyle/>
                    <a:p>
                      <a:pPr algn="r"/>
                      <a:r>
                        <a:rPr lang="en-US" sz="2400" dirty="0">
                          <a:solidFill>
                            <a:schemeClr val="tx1"/>
                          </a:solidFill>
                          <a:latin typeface="Times New Roman" pitchFamily="18" charset="0"/>
                          <a:cs typeface="Times New Roman" pitchFamily="18" charset="0"/>
                        </a:rPr>
                        <a:t>2</a:t>
                      </a:r>
                    </a:p>
                  </a:txBody>
                  <a:tcPr marT="45709" marB="457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2400" dirty="0">
                          <a:solidFill>
                            <a:schemeClr val="tx1"/>
                          </a:solidFill>
                          <a:latin typeface="Times New Roman" pitchFamily="18" charset="0"/>
                          <a:cs typeface="Times New Roman" pitchFamily="18" charset="0"/>
                        </a:rPr>
                        <a:t>110</a:t>
                      </a:r>
                    </a:p>
                  </a:txBody>
                  <a:tcPr marT="45709" marB="457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2400" dirty="0">
                          <a:solidFill>
                            <a:schemeClr val="tx1"/>
                          </a:solidFill>
                          <a:latin typeface="Times New Roman" pitchFamily="18" charset="0"/>
                          <a:cs typeface="Times New Roman" pitchFamily="18" charset="0"/>
                        </a:rPr>
                        <a:t>270</a:t>
                      </a:r>
                    </a:p>
                  </a:txBody>
                  <a:tcPr marT="45709" marB="457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2400" dirty="0">
                          <a:solidFill>
                            <a:schemeClr val="tx1"/>
                          </a:solidFill>
                          <a:latin typeface="Times New Roman" pitchFamily="18" charset="0"/>
                          <a:cs typeface="Times New Roman" pitchFamily="18" charset="0"/>
                        </a:rPr>
                        <a:t>1</a:t>
                      </a:r>
                    </a:p>
                  </a:txBody>
                  <a:tcPr marT="45709" marB="457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2400" dirty="0">
                          <a:solidFill>
                            <a:schemeClr val="tx1"/>
                          </a:solidFill>
                          <a:latin typeface="Times New Roman" pitchFamily="18" charset="0"/>
                          <a:cs typeface="Times New Roman" pitchFamily="18" charset="0"/>
                        </a:rPr>
                        <a:t>0</a:t>
                      </a:r>
                    </a:p>
                  </a:txBody>
                  <a:tcPr marT="45709" marB="457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457091">
                <a:tc>
                  <a:txBody>
                    <a:bodyPr/>
                    <a:lstStyle/>
                    <a:p>
                      <a:pPr algn="r"/>
                      <a:r>
                        <a:rPr lang="en-US" sz="2400" dirty="0">
                          <a:solidFill>
                            <a:schemeClr val="tx1"/>
                          </a:solidFill>
                          <a:latin typeface="Times New Roman" pitchFamily="18" charset="0"/>
                          <a:cs typeface="Times New Roman" pitchFamily="18" charset="0"/>
                        </a:rPr>
                        <a:t>3</a:t>
                      </a:r>
                    </a:p>
                  </a:txBody>
                  <a:tcPr marT="45709" marB="457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2400" dirty="0">
                          <a:solidFill>
                            <a:schemeClr val="tx1"/>
                          </a:solidFill>
                          <a:latin typeface="Times New Roman" pitchFamily="18" charset="0"/>
                          <a:cs typeface="Times New Roman" pitchFamily="18" charset="0"/>
                        </a:rPr>
                        <a:t>120</a:t>
                      </a:r>
                    </a:p>
                  </a:txBody>
                  <a:tcPr marT="45709" marB="457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2400" dirty="0">
                          <a:solidFill>
                            <a:schemeClr val="tx1"/>
                          </a:solidFill>
                          <a:latin typeface="Times New Roman" pitchFamily="18" charset="0"/>
                          <a:cs typeface="Times New Roman" pitchFamily="18" charset="0"/>
                        </a:rPr>
                        <a:t>285</a:t>
                      </a:r>
                    </a:p>
                  </a:txBody>
                  <a:tcPr marT="45709" marB="457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2400" dirty="0">
                          <a:solidFill>
                            <a:schemeClr val="tx1"/>
                          </a:solidFill>
                          <a:latin typeface="Times New Roman" pitchFamily="18" charset="0"/>
                          <a:cs typeface="Times New Roman" pitchFamily="18" charset="0"/>
                        </a:rPr>
                        <a:t>1</a:t>
                      </a:r>
                    </a:p>
                  </a:txBody>
                  <a:tcPr marT="45709" marB="457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2400" dirty="0">
                          <a:solidFill>
                            <a:schemeClr val="tx1"/>
                          </a:solidFill>
                          <a:latin typeface="Times New Roman" pitchFamily="18" charset="0"/>
                          <a:cs typeface="Times New Roman" pitchFamily="18" charset="0"/>
                        </a:rPr>
                        <a:t>1</a:t>
                      </a:r>
                    </a:p>
                  </a:txBody>
                  <a:tcPr marT="45709" marB="457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62467">
                                            <p:txEl>
                                              <p:pRg st="12" end="12"/>
                                            </p:txEl>
                                          </p:spTgt>
                                        </p:tgtEl>
                                        <p:attrNameLst>
                                          <p:attrName>style.visibility</p:attrName>
                                        </p:attrNameLst>
                                      </p:cBhvr>
                                      <p:to>
                                        <p:strVal val="visible"/>
                                      </p:to>
                                    </p:set>
                                    <p:animEffect transition="in" filter="box(in)">
                                      <p:cBhvr>
                                        <p:cTn id="7" dur="500"/>
                                        <p:tgtEl>
                                          <p:spTgt spid="62467">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p:cNvSpPr>
          <p:nvPr>
            <p:ph type="title" idx="4294967295"/>
          </p:nvPr>
        </p:nvSpPr>
        <p:spPr>
          <a:xfrm>
            <a:off x="1209261" y="-228600"/>
            <a:ext cx="7924800" cy="1143000"/>
          </a:xfrm>
        </p:spPr>
        <p:txBody>
          <a:bodyPr/>
          <a:lstStyle/>
          <a:p>
            <a:r>
              <a:rPr lang="en-US" altLang="en-US" sz="4000" b="1" dirty="0">
                <a:latin typeface="Times New Roman" panose="02020603050405020304" pitchFamily="18" charset="0"/>
                <a:cs typeface="Times New Roman" panose="02020603050405020304" pitchFamily="18" charset="0"/>
              </a:rPr>
              <a:t>Page replacement algorithms</a:t>
            </a:r>
            <a:br>
              <a:rPr lang="en-US" altLang="en-US" b="1" dirty="0">
                <a:latin typeface="Times New Roman" panose="02020603050405020304" pitchFamily="18" charset="0"/>
                <a:cs typeface="Times New Roman" panose="02020603050405020304" pitchFamily="18" charset="0"/>
              </a:rPr>
            </a:br>
            <a:r>
              <a:rPr lang="en-US" altLang="en-US" sz="3200" dirty="0">
                <a:highlight>
                  <a:srgbClr val="FFFF00"/>
                </a:highlight>
                <a:latin typeface="Times New Roman" panose="02020603050405020304" pitchFamily="18" charset="0"/>
                <a:cs typeface="Times New Roman" panose="02020603050405020304" pitchFamily="18" charset="0"/>
              </a:rPr>
              <a:t>Not Frequently Used (NFU)</a:t>
            </a:r>
            <a:br>
              <a:rPr lang="en-US" altLang="en-US" sz="3200" dirty="0">
                <a:highlight>
                  <a:srgbClr val="FFFF00"/>
                </a:highlight>
                <a:latin typeface="Times New Roman" panose="02020603050405020304" pitchFamily="18" charset="0"/>
                <a:cs typeface="Times New Roman" panose="02020603050405020304" pitchFamily="18" charset="0"/>
              </a:rPr>
            </a:br>
            <a:r>
              <a:rPr lang="en-US" altLang="en-US" sz="3200" dirty="0" err="1">
                <a:solidFill>
                  <a:srgbClr val="FF0000"/>
                </a:solidFill>
                <a:latin typeface="Times New Roman" panose="02020603050405020304" pitchFamily="18" charset="0"/>
                <a:cs typeface="Times New Roman" panose="02020603050405020304" pitchFamily="18" charset="0"/>
              </a:rPr>
              <a:t>thay</a:t>
            </a:r>
            <a:r>
              <a:rPr lang="en-US" altLang="en-US" sz="3200" dirty="0">
                <a:solidFill>
                  <a:srgbClr val="FF0000"/>
                </a:solidFill>
                <a:latin typeface="Times New Roman" panose="02020603050405020304" pitchFamily="18" charset="0"/>
                <a:cs typeface="Times New Roman" panose="02020603050405020304" pitchFamily="18" charset="0"/>
              </a:rPr>
              <a:t> </a:t>
            </a:r>
            <a:r>
              <a:rPr lang="en-US" altLang="en-US" sz="3200" dirty="0" err="1">
                <a:solidFill>
                  <a:srgbClr val="FF0000"/>
                </a:solidFill>
                <a:latin typeface="Times New Roman" panose="02020603050405020304" pitchFamily="18" charset="0"/>
                <a:cs typeface="Times New Roman" panose="02020603050405020304" pitchFamily="18" charset="0"/>
              </a:rPr>
              <a:t>thế</a:t>
            </a:r>
            <a:r>
              <a:rPr lang="en-US" altLang="en-US" sz="3200" dirty="0">
                <a:solidFill>
                  <a:srgbClr val="FF0000"/>
                </a:solidFill>
                <a:latin typeface="Times New Roman" panose="02020603050405020304" pitchFamily="18" charset="0"/>
                <a:cs typeface="Times New Roman" panose="02020603050405020304" pitchFamily="18" charset="0"/>
              </a:rPr>
              <a:t> </a:t>
            </a:r>
            <a:r>
              <a:rPr lang="en-US" altLang="en-US" sz="3200" dirty="0" err="1">
                <a:solidFill>
                  <a:srgbClr val="FF0000"/>
                </a:solidFill>
                <a:latin typeface="Times New Roman" panose="02020603050405020304" pitchFamily="18" charset="0"/>
                <a:cs typeface="Times New Roman" panose="02020603050405020304" pitchFamily="18" charset="0"/>
              </a:rPr>
              <a:t>các</a:t>
            </a:r>
            <a:r>
              <a:rPr lang="en-US" altLang="en-US" sz="3200" dirty="0">
                <a:solidFill>
                  <a:srgbClr val="FF0000"/>
                </a:solidFill>
                <a:latin typeface="Times New Roman" panose="02020603050405020304" pitchFamily="18" charset="0"/>
                <a:cs typeface="Times New Roman" panose="02020603050405020304" pitchFamily="18" charset="0"/>
              </a:rPr>
              <a:t> Page </a:t>
            </a:r>
            <a:r>
              <a:rPr lang="en-US" altLang="en-US" sz="3200" dirty="0">
                <a:highlight>
                  <a:srgbClr val="FFFF00"/>
                </a:highlight>
                <a:latin typeface="Times New Roman" panose="02020603050405020304" pitchFamily="18" charset="0"/>
                <a:cs typeface="Times New Roman" panose="02020603050405020304" pitchFamily="18" charset="0"/>
              </a:rPr>
              <a:t>ko </a:t>
            </a:r>
            <a:r>
              <a:rPr lang="en-US" altLang="en-US" sz="3200" dirty="0" err="1">
                <a:highlight>
                  <a:srgbClr val="FFFF00"/>
                </a:highlight>
                <a:latin typeface="Times New Roman" panose="02020603050405020304" pitchFamily="18" charset="0"/>
                <a:cs typeface="Times New Roman" panose="02020603050405020304" pitchFamily="18" charset="0"/>
              </a:rPr>
              <a:t>sử</a:t>
            </a:r>
            <a:r>
              <a:rPr lang="en-US" altLang="en-US" sz="3200" dirty="0">
                <a:highlight>
                  <a:srgbClr val="FFFF00"/>
                </a:highlight>
                <a:latin typeface="Times New Roman" panose="02020603050405020304" pitchFamily="18" charset="0"/>
                <a:cs typeface="Times New Roman" panose="02020603050405020304" pitchFamily="18" charset="0"/>
              </a:rPr>
              <a:t> </a:t>
            </a:r>
            <a:r>
              <a:rPr lang="en-US" altLang="en-US" sz="3200" dirty="0" err="1">
                <a:highlight>
                  <a:srgbClr val="FFFF00"/>
                </a:highlight>
                <a:latin typeface="Times New Roman" panose="02020603050405020304" pitchFamily="18" charset="0"/>
                <a:cs typeface="Times New Roman" panose="02020603050405020304" pitchFamily="18" charset="0"/>
              </a:rPr>
              <a:t>dụng</a:t>
            </a:r>
            <a:r>
              <a:rPr lang="en-US" altLang="en-US" sz="3200" dirty="0">
                <a:highlight>
                  <a:srgbClr val="FFFF00"/>
                </a:highlight>
                <a:latin typeface="Times New Roman" panose="02020603050405020304" pitchFamily="18" charset="0"/>
                <a:cs typeface="Times New Roman" panose="02020603050405020304" pitchFamily="18" charset="0"/>
              </a:rPr>
              <a:t> </a:t>
            </a:r>
            <a:r>
              <a:rPr lang="en-US" altLang="en-US" sz="3200" dirty="0" err="1">
                <a:highlight>
                  <a:srgbClr val="FFFF00"/>
                </a:highlight>
                <a:latin typeface="Times New Roman" panose="02020603050405020304" pitchFamily="18" charset="0"/>
                <a:cs typeface="Times New Roman" panose="02020603050405020304" pitchFamily="18" charset="0"/>
              </a:rPr>
              <a:t>thường</a:t>
            </a:r>
            <a:r>
              <a:rPr lang="en-US" altLang="en-US" sz="3200" dirty="0">
                <a:highlight>
                  <a:srgbClr val="FFFF00"/>
                </a:highlight>
                <a:latin typeface="Times New Roman" panose="02020603050405020304" pitchFamily="18" charset="0"/>
                <a:cs typeface="Times New Roman" panose="02020603050405020304" pitchFamily="18" charset="0"/>
              </a:rPr>
              <a:t> </a:t>
            </a:r>
            <a:r>
              <a:rPr lang="en-US" altLang="en-US" sz="3200" dirty="0" err="1">
                <a:highlight>
                  <a:srgbClr val="FFFF00"/>
                </a:highlight>
                <a:latin typeface="Times New Roman" panose="02020603050405020304" pitchFamily="18" charset="0"/>
                <a:cs typeface="Times New Roman" panose="02020603050405020304" pitchFamily="18" charset="0"/>
              </a:rPr>
              <a:t>xuyên</a:t>
            </a:r>
            <a:endParaRPr lang="en-US" altLang="en-US" sz="3200" dirty="0">
              <a:highlight>
                <a:srgbClr val="FFFF00"/>
              </a:highlight>
              <a:latin typeface="Times New Roman" panose="02020603050405020304" pitchFamily="18" charset="0"/>
              <a:cs typeface="Times New Roman" panose="02020603050405020304" pitchFamily="18" charset="0"/>
            </a:endParaRPr>
          </a:p>
        </p:txBody>
      </p:sp>
      <p:sp>
        <p:nvSpPr>
          <p:cNvPr id="20483" name="Rectangle 3"/>
          <p:cNvSpPr>
            <a:spLocks noGrp="1"/>
          </p:cNvSpPr>
          <p:nvPr>
            <p:ph type="body" sz="half" idx="4294967295"/>
          </p:nvPr>
        </p:nvSpPr>
        <p:spPr>
          <a:xfrm>
            <a:off x="0" y="1066800"/>
            <a:ext cx="9144000" cy="5791200"/>
          </a:xfrm>
        </p:spPr>
        <p:txBody>
          <a:bodyPr/>
          <a:lstStyle/>
          <a:p>
            <a:pPr algn="just" eaLnBrk="1" hangingPunct="1"/>
            <a:r>
              <a:rPr lang="en-US" altLang="en-US" sz="2800" dirty="0">
                <a:latin typeface="Times New Roman" panose="02020603050405020304" pitchFamily="18" charset="0"/>
                <a:cs typeface="Times New Roman" panose="02020603050405020304" pitchFamily="18" charset="0"/>
              </a:rPr>
              <a:t>A </a:t>
            </a:r>
            <a:r>
              <a:rPr lang="en-US" altLang="en-US" sz="2800" b="1" dirty="0">
                <a:solidFill>
                  <a:srgbClr val="FF0000"/>
                </a:solidFill>
                <a:latin typeface="Times New Roman" panose="02020603050405020304" pitchFamily="18" charset="0"/>
                <a:cs typeface="Times New Roman" panose="02020603050405020304" pitchFamily="18" charset="0"/>
              </a:rPr>
              <a:t>software</a:t>
            </a:r>
            <a:r>
              <a:rPr lang="en-US" altLang="en-US" sz="2800" dirty="0">
                <a:latin typeface="Times New Roman" panose="02020603050405020304" pitchFamily="18" charset="0"/>
                <a:cs typeface="Times New Roman" panose="02020603050405020304" pitchFamily="18" charset="0"/>
              </a:rPr>
              <a:t> implementation of LRU</a:t>
            </a:r>
          </a:p>
          <a:p>
            <a:pPr algn="just" eaLnBrk="1" hangingPunct="1"/>
            <a:r>
              <a:rPr lang="en-US" altLang="en-US" sz="2800" dirty="0">
                <a:latin typeface="Times New Roman" panose="02020603050405020304" pitchFamily="18" charset="0"/>
                <a:cs typeface="Times New Roman" panose="02020603050405020304" pitchFamily="18" charset="0"/>
              </a:rPr>
              <a:t>A </a:t>
            </a:r>
            <a:r>
              <a:rPr lang="en-US" altLang="en-US" sz="2800" b="1" dirty="0">
                <a:latin typeface="Times New Roman" panose="02020603050405020304" pitchFamily="18" charset="0"/>
                <a:cs typeface="Times New Roman" panose="02020603050405020304" pitchFamily="18" charset="0"/>
              </a:rPr>
              <a:t>software counter associated</a:t>
            </a:r>
            <a:r>
              <a:rPr lang="en-US" altLang="en-US" sz="2800" dirty="0">
                <a:latin typeface="Times New Roman" panose="02020603050405020304" pitchFamily="18" charset="0"/>
                <a:cs typeface="Times New Roman" panose="02020603050405020304" pitchFamily="18" charset="0"/>
              </a:rPr>
              <a:t> with each </a:t>
            </a:r>
            <a:r>
              <a:rPr lang="en-US" altLang="en-US" sz="2800" b="1" dirty="0">
                <a:latin typeface="Times New Roman" panose="02020603050405020304" pitchFamily="18" charset="0"/>
                <a:cs typeface="Times New Roman" panose="02020603050405020304" pitchFamily="18" charset="0"/>
              </a:rPr>
              <a:t>page</a:t>
            </a:r>
            <a:r>
              <a:rPr lang="en-US" altLang="en-US" sz="2800" dirty="0">
                <a:latin typeface="Times New Roman" panose="02020603050405020304" pitchFamily="18" charset="0"/>
                <a:cs typeface="Times New Roman" panose="02020603050405020304" pitchFamily="18" charset="0"/>
              </a:rPr>
              <a:t> (initially 0)</a:t>
            </a:r>
          </a:p>
          <a:p>
            <a:pPr algn="just" eaLnBrk="1" hangingPunct="1"/>
            <a:r>
              <a:rPr lang="en-US" altLang="en-US" sz="2800" dirty="0">
                <a:latin typeface="Times New Roman" panose="02020603050405020304" pitchFamily="18" charset="0"/>
                <a:cs typeface="Times New Roman" panose="02020603050405020304" pitchFamily="18" charset="0"/>
              </a:rPr>
              <a:t>At </a:t>
            </a:r>
            <a:r>
              <a:rPr lang="en-US" altLang="en-US" sz="2800" b="1" dirty="0">
                <a:latin typeface="Times New Roman" panose="02020603050405020304" pitchFamily="18" charset="0"/>
                <a:cs typeface="Times New Roman" panose="02020603050405020304" pitchFamily="18" charset="0"/>
              </a:rPr>
              <a:t>each </a:t>
            </a:r>
            <a:r>
              <a:rPr lang="en-US" altLang="en-US" sz="2800" b="1" dirty="0">
                <a:solidFill>
                  <a:srgbClr val="FF0000"/>
                </a:solidFill>
                <a:latin typeface="Times New Roman" panose="02020603050405020304" pitchFamily="18" charset="0"/>
                <a:cs typeface="Times New Roman" panose="02020603050405020304" pitchFamily="18" charset="0"/>
              </a:rPr>
              <a:t>clock tick </a:t>
            </a:r>
            <a:r>
              <a:rPr lang="en-US" altLang="en-US" sz="2800" dirty="0">
                <a:latin typeface="Times New Roman" panose="02020603050405020304" pitchFamily="18" charset="0"/>
                <a:cs typeface="Times New Roman" panose="02020603050405020304" pitchFamily="18" charset="0"/>
              </a:rPr>
              <a:t>the </a:t>
            </a:r>
            <a:r>
              <a:rPr lang="en-US" altLang="en-US" sz="2800" b="1" dirty="0">
                <a:latin typeface="Times New Roman" panose="02020603050405020304" pitchFamily="18" charset="0"/>
                <a:cs typeface="Times New Roman" panose="02020603050405020304" pitchFamily="18" charset="0"/>
              </a:rPr>
              <a:t>R</a:t>
            </a:r>
            <a:r>
              <a:rPr lang="en-US" altLang="en-US" sz="2800" dirty="0">
                <a:latin typeface="Times New Roman" panose="02020603050405020304" pitchFamily="18" charset="0"/>
                <a:cs typeface="Times New Roman" panose="02020603050405020304" pitchFamily="18" charset="0"/>
              </a:rPr>
              <a:t> bit is </a:t>
            </a:r>
            <a:r>
              <a:rPr lang="en-US" altLang="en-US" sz="2800" b="1" dirty="0">
                <a:latin typeface="Times New Roman" panose="02020603050405020304" pitchFamily="18" charset="0"/>
                <a:cs typeface="Times New Roman" panose="02020603050405020304" pitchFamily="18" charset="0"/>
              </a:rPr>
              <a:t>added</a:t>
            </a:r>
            <a:r>
              <a:rPr lang="en-US" altLang="en-US" sz="2800" dirty="0">
                <a:latin typeface="Times New Roman" panose="02020603050405020304" pitchFamily="18" charset="0"/>
                <a:cs typeface="Times New Roman" panose="02020603050405020304" pitchFamily="18" charset="0"/>
              </a:rPr>
              <a:t> to the </a:t>
            </a:r>
            <a:r>
              <a:rPr lang="en-US" altLang="en-US" sz="2800" b="1" dirty="0">
                <a:latin typeface="Times New Roman" panose="02020603050405020304" pitchFamily="18" charset="0"/>
                <a:cs typeface="Times New Roman" panose="02020603050405020304" pitchFamily="18" charset="0"/>
              </a:rPr>
              <a:t>counter</a:t>
            </a:r>
            <a:r>
              <a:rPr lang="en-US" altLang="en-US" sz="2800" dirty="0">
                <a:latin typeface="Times New Roman" panose="02020603050405020304" pitchFamily="18" charset="0"/>
                <a:cs typeface="Times New Roman" panose="02020603050405020304" pitchFamily="18" charset="0"/>
              </a:rPr>
              <a:t> for all the pages in memory; </a:t>
            </a:r>
            <a:r>
              <a:rPr lang="en-US" altLang="en-US" sz="2800" b="1" dirty="0">
                <a:latin typeface="Times New Roman" panose="02020603050405020304" pitchFamily="18" charset="0"/>
                <a:cs typeface="Times New Roman" panose="02020603050405020304" pitchFamily="18" charset="0"/>
              </a:rPr>
              <a:t>after</a:t>
            </a:r>
            <a:r>
              <a:rPr lang="en-US" altLang="en-US" sz="2800" dirty="0">
                <a:latin typeface="Times New Roman" panose="02020603050405020304" pitchFamily="18" charset="0"/>
                <a:cs typeface="Times New Roman" panose="02020603050405020304" pitchFamily="18" charset="0"/>
              </a:rPr>
              <a:t> that the R bits are </a:t>
            </a:r>
            <a:r>
              <a:rPr lang="en-US" altLang="en-US" sz="2800" b="1" dirty="0">
                <a:latin typeface="Times New Roman" panose="02020603050405020304" pitchFamily="18" charset="0"/>
                <a:cs typeface="Times New Roman" panose="02020603050405020304" pitchFamily="18" charset="0"/>
              </a:rPr>
              <a:t>reset to 0</a:t>
            </a:r>
          </a:p>
          <a:p>
            <a:pPr algn="just" eaLnBrk="1" hangingPunct="1"/>
            <a:r>
              <a:rPr lang="en-US" altLang="en-US" sz="2800" dirty="0">
                <a:latin typeface="Times New Roman" panose="02020603050405020304" pitchFamily="18" charset="0"/>
                <a:cs typeface="Times New Roman" panose="02020603050405020304" pitchFamily="18" charset="0"/>
              </a:rPr>
              <a:t>The </a:t>
            </a:r>
            <a:r>
              <a:rPr lang="en-US" altLang="en-US" sz="2800" b="1" dirty="0">
                <a:latin typeface="Times New Roman" panose="02020603050405020304" pitchFamily="18" charset="0"/>
                <a:cs typeface="Times New Roman" panose="02020603050405020304" pitchFamily="18" charset="0"/>
              </a:rPr>
              <a:t>page</a:t>
            </a:r>
            <a:r>
              <a:rPr lang="en-US" altLang="en-US" sz="2800" dirty="0">
                <a:latin typeface="Times New Roman" panose="02020603050405020304" pitchFamily="18" charset="0"/>
                <a:cs typeface="Times New Roman" panose="02020603050405020304" pitchFamily="18" charset="0"/>
              </a:rPr>
              <a:t> with the </a:t>
            </a:r>
            <a:r>
              <a:rPr lang="en-US" altLang="en-US" sz="2800" b="1" dirty="0">
                <a:latin typeface="Times New Roman" panose="02020603050405020304" pitchFamily="18" charset="0"/>
                <a:cs typeface="Times New Roman" panose="02020603050405020304" pitchFamily="18" charset="0"/>
              </a:rPr>
              <a:t>lowest counter </a:t>
            </a:r>
            <a:r>
              <a:rPr lang="en-US" altLang="en-US" sz="2800" dirty="0">
                <a:latin typeface="Times New Roman" panose="02020603050405020304" pitchFamily="18" charset="0"/>
                <a:cs typeface="Times New Roman" panose="02020603050405020304" pitchFamily="18" charset="0"/>
              </a:rPr>
              <a:t>is </a:t>
            </a:r>
            <a:r>
              <a:rPr lang="en-US" altLang="en-US" sz="2800" b="1" dirty="0">
                <a:latin typeface="Times New Roman" panose="02020603050405020304" pitchFamily="18" charset="0"/>
                <a:cs typeface="Times New Roman" panose="02020603050405020304" pitchFamily="18" charset="0"/>
              </a:rPr>
              <a:t>chosen</a:t>
            </a:r>
            <a:r>
              <a:rPr lang="en-US" altLang="en-US" sz="2800" dirty="0">
                <a:latin typeface="Times New Roman" panose="02020603050405020304" pitchFamily="18" charset="0"/>
                <a:cs typeface="Times New Roman" panose="02020603050405020304" pitchFamily="18" charset="0"/>
              </a:rPr>
              <a:t> </a:t>
            </a:r>
            <a:r>
              <a:rPr lang="en-US" altLang="en-US" sz="2800" b="1" dirty="0">
                <a:latin typeface="Times New Roman" panose="02020603050405020304" pitchFamily="18" charset="0"/>
                <a:cs typeface="Times New Roman" panose="02020603050405020304" pitchFamily="18" charset="0"/>
              </a:rPr>
              <a:t>when</a:t>
            </a:r>
            <a:r>
              <a:rPr lang="en-US" altLang="en-US" sz="2800" dirty="0">
                <a:latin typeface="Times New Roman" panose="02020603050405020304" pitchFamily="18" charset="0"/>
                <a:cs typeface="Times New Roman" panose="02020603050405020304" pitchFamily="18" charset="0"/>
              </a:rPr>
              <a:t> a </a:t>
            </a:r>
            <a:r>
              <a:rPr lang="en-US" altLang="en-US" sz="2800" b="1" dirty="0">
                <a:latin typeface="Times New Roman" panose="02020603050405020304" pitchFamily="18" charset="0"/>
                <a:cs typeface="Times New Roman" panose="02020603050405020304" pitchFamily="18" charset="0"/>
              </a:rPr>
              <a:t>page fault occurs</a:t>
            </a:r>
          </a:p>
          <a:p>
            <a:pPr algn="just" eaLnBrk="1" hangingPunct="1"/>
            <a:r>
              <a:rPr lang="en-US" altLang="en-US" sz="2800" b="1" dirty="0">
                <a:latin typeface="Times New Roman" panose="02020603050405020304" pitchFamily="18" charset="0"/>
                <a:cs typeface="Times New Roman" panose="02020603050405020304" pitchFamily="18" charset="0"/>
              </a:rPr>
              <a:t>Problem</a:t>
            </a:r>
            <a:r>
              <a:rPr lang="en-US" altLang="en-US" sz="2800" dirty="0">
                <a:latin typeface="Times New Roman" panose="02020603050405020304" pitchFamily="18" charset="0"/>
                <a:cs typeface="Times New Roman" panose="02020603050405020304" pitchFamily="18" charset="0"/>
              </a:rPr>
              <a:t>: </a:t>
            </a:r>
          </a:p>
          <a:p>
            <a:pPr lvl="1" algn="just" eaLnBrk="1" hangingPunct="1"/>
            <a:r>
              <a:rPr lang="en-US" altLang="en-US" sz="2400" dirty="0">
                <a:latin typeface="Times New Roman" panose="02020603050405020304" pitchFamily="18" charset="0"/>
                <a:cs typeface="Times New Roman" panose="02020603050405020304" pitchFamily="18" charset="0"/>
              </a:rPr>
              <a:t>The </a:t>
            </a:r>
            <a:r>
              <a:rPr lang="en-US" altLang="en-US" sz="2400" b="1" dirty="0">
                <a:latin typeface="Times New Roman" panose="02020603050405020304" pitchFamily="18" charset="0"/>
                <a:cs typeface="Times New Roman" panose="02020603050405020304" pitchFamily="18" charset="0"/>
              </a:rPr>
              <a:t>useful pages </a:t>
            </a:r>
            <a:r>
              <a:rPr lang="en-US" altLang="en-US" sz="2400" dirty="0">
                <a:latin typeface="Times New Roman" panose="02020603050405020304" pitchFamily="18" charset="0"/>
                <a:cs typeface="Times New Roman" panose="02020603050405020304" pitchFamily="18" charset="0"/>
              </a:rPr>
              <a:t>are </a:t>
            </a:r>
            <a:r>
              <a:rPr lang="en-US" altLang="en-US" sz="2400" b="1" dirty="0">
                <a:latin typeface="Times New Roman" panose="02020603050405020304" pitchFamily="18" charset="0"/>
                <a:cs typeface="Times New Roman" panose="02020603050405020304" pitchFamily="18" charset="0"/>
              </a:rPr>
              <a:t>evicted</a:t>
            </a:r>
          </a:p>
          <a:p>
            <a:pPr lvl="1" algn="just" eaLnBrk="1" hangingPunct="1"/>
            <a:r>
              <a:rPr lang="en-US" altLang="en-US" sz="2400" dirty="0">
                <a:latin typeface="Times New Roman" panose="02020603050405020304" pitchFamily="18" charset="0"/>
                <a:cs typeface="Times New Roman" panose="02020603050405020304" pitchFamily="18" charset="0"/>
              </a:rPr>
              <a:t>The </a:t>
            </a:r>
            <a:r>
              <a:rPr lang="en-US" altLang="en-US" sz="2400" b="1" dirty="0">
                <a:latin typeface="Times New Roman" panose="02020603050405020304" pitchFamily="18" charset="0"/>
                <a:cs typeface="Times New Roman" panose="02020603050405020304" pitchFamily="18" charset="0"/>
              </a:rPr>
              <a:t>bit reference </a:t>
            </a:r>
            <a:r>
              <a:rPr lang="en-US" altLang="en-US" sz="2400" dirty="0">
                <a:latin typeface="Times New Roman" panose="02020603050405020304" pitchFamily="18" charset="0"/>
                <a:cs typeface="Times New Roman" panose="02020603050405020304" pitchFamily="18" charset="0"/>
              </a:rPr>
              <a:t>is </a:t>
            </a:r>
            <a:r>
              <a:rPr lang="en-US" altLang="en-US" sz="2400" b="1" dirty="0">
                <a:latin typeface="Times New Roman" panose="02020603050405020304" pitchFamily="18" charset="0"/>
                <a:cs typeface="Times New Roman" panose="02020603050405020304" pitchFamily="18" charset="0"/>
              </a:rPr>
              <a:t>useful</a:t>
            </a:r>
            <a:r>
              <a:rPr lang="en-US" altLang="en-US" sz="2400" dirty="0">
                <a:latin typeface="Times New Roman" panose="02020603050405020304" pitchFamily="18" charset="0"/>
                <a:cs typeface="Times New Roman" panose="02020603050405020304" pitchFamily="18" charset="0"/>
              </a:rPr>
              <a:t> to </a:t>
            </a:r>
            <a:r>
              <a:rPr lang="en-US" altLang="en-US" sz="2400" b="1" dirty="0">
                <a:latin typeface="Times New Roman" panose="02020603050405020304" pitchFamily="18" charset="0"/>
                <a:cs typeface="Times New Roman" panose="02020603050405020304" pitchFamily="18" charset="0"/>
              </a:rPr>
              <a:t>count</a:t>
            </a:r>
            <a:r>
              <a:rPr lang="en-US" altLang="en-US" sz="2400" dirty="0">
                <a:latin typeface="Times New Roman" panose="02020603050405020304" pitchFamily="18" charset="0"/>
                <a:cs typeface="Times New Roman" panose="02020603050405020304" pitchFamily="18" charset="0"/>
              </a:rPr>
              <a:t> the </a:t>
            </a:r>
            <a:r>
              <a:rPr lang="en-US" altLang="en-US" sz="2400" b="1" dirty="0">
                <a:latin typeface="Times New Roman" panose="02020603050405020304" pitchFamily="18" charset="0"/>
                <a:cs typeface="Times New Roman" panose="02020603050405020304" pitchFamily="18" charset="0"/>
              </a:rPr>
              <a:t>page</a:t>
            </a:r>
            <a:r>
              <a:rPr lang="en-US" altLang="en-US" sz="2400" dirty="0">
                <a:latin typeface="Times New Roman" panose="02020603050405020304" pitchFamily="18" charset="0"/>
                <a:cs typeface="Times New Roman" panose="02020603050405020304" pitchFamily="18" charset="0"/>
              </a:rPr>
              <a:t> to be </a:t>
            </a:r>
            <a:r>
              <a:rPr lang="en-US" altLang="en-US" sz="2400" b="1" dirty="0">
                <a:latin typeface="Times New Roman" panose="02020603050405020304" pitchFamily="18" charset="0"/>
                <a:cs typeface="Times New Roman" panose="02020603050405020304" pitchFamily="18" charset="0"/>
              </a:rPr>
              <a:t>reference</a:t>
            </a:r>
            <a:r>
              <a:rPr lang="en-US" altLang="en-US" sz="2400" dirty="0">
                <a:latin typeface="Times New Roman" panose="02020603050405020304" pitchFamily="18" charset="0"/>
                <a:cs typeface="Times New Roman" panose="02020603050405020304" pitchFamily="18" charset="0"/>
              </a:rPr>
              <a:t>, </a:t>
            </a:r>
            <a:r>
              <a:rPr lang="en-US" altLang="en-US" sz="2400" b="1" dirty="0">
                <a:latin typeface="Times New Roman" panose="02020603050405020304" pitchFamily="18" charset="0"/>
                <a:cs typeface="Times New Roman" panose="02020603050405020304" pitchFamily="18" charset="0"/>
              </a:rPr>
              <a:t>but</a:t>
            </a:r>
            <a:r>
              <a:rPr lang="en-US" altLang="en-US" sz="2400" dirty="0">
                <a:latin typeface="Times New Roman" panose="02020603050405020304" pitchFamily="18" charset="0"/>
                <a:cs typeface="Times New Roman" panose="02020603050405020304" pitchFamily="18" charset="0"/>
              </a:rPr>
              <a:t> it is </a:t>
            </a:r>
            <a:r>
              <a:rPr lang="en-US" altLang="en-US" sz="2400" b="1" dirty="0">
                <a:latin typeface="Times New Roman" panose="02020603050405020304" pitchFamily="18" charset="0"/>
                <a:cs typeface="Times New Roman" panose="02020603050405020304" pitchFamily="18" charset="0"/>
              </a:rPr>
              <a:t>not known the order of reference</a:t>
            </a:r>
          </a:p>
          <a:p>
            <a:pPr algn="just" eaLnBrk="1" hangingPunct="1"/>
            <a:endParaRPr lang="en-US" altLang="en-US"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p:cNvSpPr>
          <p:nvPr>
            <p:ph type="title"/>
          </p:nvPr>
        </p:nvSpPr>
        <p:spPr>
          <a:xfrm>
            <a:off x="914400" y="0"/>
            <a:ext cx="8229600" cy="609600"/>
          </a:xfrm>
        </p:spPr>
        <p:txBody>
          <a:bodyPr/>
          <a:lstStyle/>
          <a:p>
            <a:r>
              <a:rPr lang="en-US" altLang="en-US" sz="4000" b="1">
                <a:latin typeface="Times New Roman" panose="02020603050405020304" pitchFamily="18" charset="0"/>
                <a:cs typeface="Times New Roman" panose="02020603050405020304" pitchFamily="18" charset="0"/>
              </a:rPr>
              <a:t>Review</a:t>
            </a:r>
            <a:endParaRPr lang="en-US" altLang="en-US" sz="3200">
              <a:latin typeface="Times New Roman" panose="02020603050405020304" pitchFamily="18" charset="0"/>
              <a:cs typeface="Times New Roman" panose="02020603050405020304" pitchFamily="18" charset="0"/>
            </a:endParaRPr>
          </a:p>
        </p:txBody>
      </p:sp>
      <p:sp>
        <p:nvSpPr>
          <p:cNvPr id="140291" name="Rectangle 3"/>
          <p:cNvSpPr>
            <a:spLocks noGrp="1"/>
          </p:cNvSpPr>
          <p:nvPr>
            <p:ph type="body" idx="1"/>
          </p:nvPr>
        </p:nvSpPr>
        <p:spPr>
          <a:xfrm>
            <a:off x="0" y="609600"/>
            <a:ext cx="9144000" cy="6248400"/>
          </a:xfrm>
        </p:spPr>
        <p:txBody>
          <a:bodyPr/>
          <a:lstStyle/>
          <a:p>
            <a:pPr algn="just" eaLnBrk="1" hangingPunct="1">
              <a:lnSpc>
                <a:spcPct val="90000"/>
              </a:lnSpc>
              <a:buClrTx/>
              <a:buSzTx/>
              <a:buFont typeface="Arial" panose="020B0604020202020204" pitchFamily="34" charset="0"/>
              <a:buChar char="•"/>
            </a:pPr>
            <a:r>
              <a:rPr lang="en-US" altLang="en-US" sz="2800" b="1" dirty="0">
                <a:latin typeface="Times New Roman" panose="02020603050405020304" pitchFamily="18" charset="0"/>
                <a:cs typeface="Times New Roman" panose="02020603050405020304" pitchFamily="18" charset="0"/>
              </a:rPr>
              <a:t>Memory Manager</a:t>
            </a:r>
          </a:p>
          <a:p>
            <a:pPr lvl="1" algn="just" eaLnBrk="1" hangingPunct="1">
              <a:lnSpc>
                <a:spcPct val="90000"/>
              </a:lnSpc>
            </a:pPr>
            <a:r>
              <a:rPr lang="en-US" altLang="en-US" sz="2400" b="1" dirty="0">
                <a:latin typeface="Times New Roman" panose="02020603050405020304" pitchFamily="18" charset="0"/>
                <a:cs typeface="Times New Roman" panose="02020603050405020304" pitchFamily="18" charset="0"/>
              </a:rPr>
              <a:t>coordinate</a:t>
            </a:r>
            <a:r>
              <a:rPr lang="en-US" altLang="en-US" sz="2400" dirty="0">
                <a:latin typeface="Times New Roman" panose="02020603050405020304" pitchFamily="18" charset="0"/>
                <a:cs typeface="Times New Roman" panose="02020603050405020304" pitchFamily="18" charset="0"/>
              </a:rPr>
              <a:t> how the different types of memory are used</a:t>
            </a:r>
          </a:p>
          <a:p>
            <a:pPr lvl="1" algn="just" eaLnBrk="1" hangingPunct="1">
              <a:lnSpc>
                <a:spcPct val="90000"/>
              </a:lnSpc>
            </a:pPr>
            <a:r>
              <a:rPr lang="en-US" altLang="en-US" sz="2400" b="1" dirty="0">
                <a:latin typeface="Times New Roman" panose="02020603050405020304" pitchFamily="18" charset="0"/>
                <a:cs typeface="Times New Roman" panose="02020603050405020304" pitchFamily="18" charset="0"/>
              </a:rPr>
              <a:t>keep track memory </a:t>
            </a:r>
            <a:r>
              <a:rPr lang="en-US" altLang="en-US" sz="2400" dirty="0">
                <a:latin typeface="Times New Roman" panose="02020603050405020304" pitchFamily="18" charset="0"/>
                <a:cs typeface="Times New Roman" panose="02020603050405020304" pitchFamily="18" charset="0"/>
              </a:rPr>
              <a:t>to </a:t>
            </a:r>
            <a:r>
              <a:rPr lang="en-US" altLang="en-US" sz="2400" b="1" dirty="0">
                <a:latin typeface="Times New Roman" panose="02020603050405020304" pitchFamily="18" charset="0"/>
                <a:cs typeface="Times New Roman" panose="02020603050405020304" pitchFamily="18" charset="0"/>
              </a:rPr>
              <a:t>allocate</a:t>
            </a:r>
            <a:r>
              <a:rPr lang="en-US" altLang="en-US" sz="2400" dirty="0">
                <a:latin typeface="Times New Roman" panose="02020603050405020304" pitchFamily="18" charset="0"/>
                <a:cs typeface="Times New Roman" panose="02020603050405020304" pitchFamily="18" charset="0"/>
              </a:rPr>
              <a:t> and </a:t>
            </a:r>
            <a:r>
              <a:rPr lang="en-US" altLang="en-US" sz="2400" b="1" dirty="0">
                <a:latin typeface="Times New Roman" panose="02020603050405020304" pitchFamily="18" charset="0"/>
                <a:cs typeface="Times New Roman" panose="02020603050405020304" pitchFamily="18" charset="0"/>
              </a:rPr>
              <a:t>release</a:t>
            </a:r>
            <a:r>
              <a:rPr lang="en-US" altLang="en-US" sz="2400" dirty="0">
                <a:latin typeface="Times New Roman" panose="02020603050405020304" pitchFamily="18" charset="0"/>
                <a:cs typeface="Times New Roman" panose="02020603050405020304" pitchFamily="18" charset="0"/>
              </a:rPr>
              <a:t> areas of main memory to processes</a:t>
            </a:r>
          </a:p>
          <a:p>
            <a:pPr lvl="1" algn="just" eaLnBrk="1" hangingPunct="1">
              <a:lnSpc>
                <a:spcPct val="90000"/>
              </a:lnSpc>
            </a:pPr>
            <a:r>
              <a:rPr lang="en-US" altLang="en-US" sz="2400" b="1" dirty="0">
                <a:latin typeface="Times New Roman" panose="02020603050405020304" pitchFamily="18" charset="0"/>
                <a:cs typeface="Times New Roman" panose="02020603050405020304" pitchFamily="18" charset="0"/>
              </a:rPr>
              <a:t>manage swapping </a:t>
            </a:r>
            <a:r>
              <a:rPr lang="en-US" altLang="en-US" sz="2400" dirty="0">
                <a:latin typeface="Times New Roman" panose="02020603050405020304" pitchFamily="18" charset="0"/>
                <a:cs typeface="Times New Roman" panose="02020603050405020304" pitchFamily="18" charset="0"/>
              </a:rPr>
              <a:t>between main memory and disk </a:t>
            </a:r>
          </a:p>
          <a:p>
            <a:pPr algn="just" eaLnBrk="1" hangingPunct="1">
              <a:lnSpc>
                <a:spcPct val="90000"/>
              </a:lnSpc>
              <a:buClrTx/>
              <a:buSzTx/>
              <a:buFont typeface="Arial" panose="020B0604020202020204" pitchFamily="34" charset="0"/>
              <a:buChar char="•"/>
            </a:pPr>
            <a:r>
              <a:rPr lang="en-US" altLang="en-US" sz="2800" b="1" dirty="0">
                <a:latin typeface="Times New Roman" panose="02020603050405020304" pitchFamily="18" charset="0"/>
                <a:cs typeface="Times New Roman" panose="02020603050405020304" pitchFamily="18" charset="0"/>
              </a:rPr>
              <a:t>No Memory Abstractions</a:t>
            </a:r>
          </a:p>
          <a:p>
            <a:pPr lvl="1" algn="just" eaLnBrk="1" hangingPunct="1">
              <a:lnSpc>
                <a:spcPct val="90000"/>
              </a:lnSpc>
            </a:pPr>
            <a:r>
              <a:rPr lang="en-US" altLang="en-US" sz="2400" b="1" i="1" dirty="0">
                <a:latin typeface="Times New Roman" panose="02020603050405020304" pitchFamily="18" charset="0"/>
                <a:cs typeface="Times New Roman" panose="02020603050405020304" pitchFamily="18" charset="0"/>
              </a:rPr>
              <a:t>Single program </a:t>
            </a:r>
          </a:p>
          <a:p>
            <a:pPr lvl="2" algn="just" eaLnBrk="1" hangingPunct="1">
              <a:lnSpc>
                <a:spcPct val="90000"/>
              </a:lnSpc>
            </a:pPr>
            <a:r>
              <a:rPr lang="en-US" altLang="en-US" sz="2000" dirty="0">
                <a:latin typeface="Times New Roman" panose="02020603050405020304" pitchFamily="18" charset="0"/>
                <a:cs typeface="Times New Roman" panose="02020603050405020304" pitchFamily="18" charset="0"/>
              </a:rPr>
              <a:t>One OS, only one process</a:t>
            </a:r>
          </a:p>
          <a:p>
            <a:pPr lvl="2" algn="just" eaLnBrk="1" hangingPunct="1">
              <a:lnSpc>
                <a:spcPct val="90000"/>
              </a:lnSpc>
            </a:pPr>
            <a:r>
              <a:rPr lang="en-US" altLang="en-US" sz="2000" dirty="0">
                <a:latin typeface="Times New Roman" panose="02020603050405020304" pitchFamily="18" charset="0"/>
                <a:cs typeface="Times New Roman" panose="02020603050405020304" pitchFamily="18" charset="0"/>
              </a:rPr>
              <a:t>Special register is used to protection between OS and process</a:t>
            </a:r>
          </a:p>
          <a:p>
            <a:pPr lvl="2" algn="just" eaLnBrk="1" hangingPunct="1">
              <a:lnSpc>
                <a:spcPct val="90000"/>
              </a:lnSpc>
            </a:pPr>
            <a:r>
              <a:rPr lang="en-US" altLang="en-US" sz="2000" b="1" dirty="0">
                <a:latin typeface="Times New Roman" panose="02020603050405020304" pitchFamily="18" charset="0"/>
                <a:cs typeface="Times New Roman" panose="02020603050405020304" pitchFamily="18" charset="0"/>
              </a:rPr>
              <a:t>Disadvantages</a:t>
            </a:r>
            <a:r>
              <a:rPr lang="en-US" altLang="en-US" sz="2000" dirty="0">
                <a:latin typeface="Times New Roman" panose="02020603050405020304" pitchFamily="18" charset="0"/>
                <a:cs typeface="Times New Roman" panose="02020603050405020304" pitchFamily="18" charset="0"/>
              </a:rPr>
              <a:t>: slow</a:t>
            </a:r>
          </a:p>
          <a:p>
            <a:pPr lvl="1" algn="just" eaLnBrk="1" hangingPunct="1">
              <a:lnSpc>
                <a:spcPct val="90000"/>
              </a:lnSpc>
            </a:pPr>
            <a:r>
              <a:rPr lang="en-US" altLang="en-US" sz="2400" b="1" i="1" dirty="0">
                <a:latin typeface="Times New Roman" panose="02020603050405020304" pitchFamily="18" charset="0"/>
                <a:cs typeface="Times New Roman" panose="02020603050405020304" pitchFamily="18" charset="0"/>
              </a:rPr>
              <a:t>Multiple program</a:t>
            </a:r>
          </a:p>
          <a:p>
            <a:pPr lvl="2" algn="just" eaLnBrk="1" hangingPunct="1">
              <a:lnSpc>
                <a:spcPct val="90000"/>
              </a:lnSpc>
            </a:pPr>
            <a:r>
              <a:rPr lang="en-US" altLang="en-US" sz="2000" b="1" i="1" dirty="0">
                <a:latin typeface="Times New Roman" panose="02020603050405020304" pitchFamily="18" charset="0"/>
                <a:cs typeface="Times New Roman" panose="02020603050405020304" pitchFamily="18" charset="0"/>
              </a:rPr>
              <a:t>One OS, many processes locate in memory</a:t>
            </a:r>
          </a:p>
          <a:p>
            <a:pPr lvl="2" algn="just" eaLnBrk="1" hangingPunct="1">
              <a:lnSpc>
                <a:spcPct val="90000"/>
              </a:lnSpc>
            </a:pPr>
            <a:r>
              <a:rPr lang="en-US" altLang="en-US" sz="2000" dirty="0">
                <a:latin typeface="Times New Roman" panose="02020603050405020304" pitchFamily="18" charset="0"/>
                <a:cs typeface="Times New Roman" panose="02020603050405020304" pitchFamily="18" charset="0"/>
              </a:rPr>
              <a:t>Divided into fixed size block </a:t>
            </a:r>
          </a:p>
          <a:p>
            <a:pPr lvl="2" algn="just" eaLnBrk="1" hangingPunct="1">
              <a:lnSpc>
                <a:spcPct val="90000"/>
              </a:lnSpc>
            </a:pPr>
            <a:r>
              <a:rPr lang="en-US" altLang="en-US" sz="2000" b="1" dirty="0">
                <a:latin typeface="Times New Roman" panose="02020603050405020304" pitchFamily="18" charset="0"/>
                <a:cs typeface="Times New Roman" panose="02020603050405020304" pitchFamily="18" charset="0"/>
              </a:rPr>
              <a:t>Disadvantages</a:t>
            </a:r>
            <a:endParaRPr lang="en-US" altLang="en-US" sz="2000" dirty="0">
              <a:latin typeface="Times New Roman" panose="02020603050405020304" pitchFamily="18" charset="0"/>
              <a:cs typeface="Times New Roman" panose="02020603050405020304" pitchFamily="18" charset="0"/>
            </a:endParaRPr>
          </a:p>
          <a:p>
            <a:pPr lvl="3" algn="just" eaLnBrk="1" hangingPunct="1">
              <a:lnSpc>
                <a:spcPct val="90000"/>
              </a:lnSpc>
            </a:pPr>
            <a:r>
              <a:rPr lang="en-US" altLang="en-US" dirty="0">
                <a:latin typeface="Times New Roman" panose="02020603050405020304" pitchFamily="18" charset="0"/>
                <a:cs typeface="Times New Roman" panose="02020603050405020304" pitchFamily="18" charset="0"/>
              </a:rPr>
              <a:t>Internal fragmentations</a:t>
            </a:r>
          </a:p>
          <a:p>
            <a:pPr lvl="3" algn="just" eaLnBrk="1" hangingPunct="1">
              <a:lnSpc>
                <a:spcPct val="90000"/>
              </a:lnSpc>
            </a:pPr>
            <a:r>
              <a:rPr lang="en-US" altLang="en-US" dirty="0">
                <a:latin typeface="Times New Roman" panose="02020603050405020304" pitchFamily="18" charset="0"/>
                <a:cs typeface="Times New Roman" panose="02020603050405020304" pitchFamily="18" charset="0"/>
              </a:rPr>
              <a:t>Two programs both reference absolute physical memory </a:t>
            </a:r>
            <a:br>
              <a:rPr lang="en-US" altLang="en-US" dirty="0">
                <a:latin typeface="Times New Roman" panose="02020603050405020304" pitchFamily="18" charset="0"/>
                <a:cs typeface="Times New Roman" panose="02020603050405020304" pitchFamily="18" charset="0"/>
              </a:rPr>
            </a:br>
            <a:r>
              <a:rPr lang="en-US" altLang="en-US" dirty="0">
                <a:latin typeface="Times New Roman" panose="02020603050405020304" pitchFamily="18" charset="0"/>
                <a:cs typeface="Times New Roman" panose="02020603050405020304" pitchFamily="18" charset="0"/>
                <a:sym typeface="Symbol" panose="05050102010706020507" pitchFamily="18" charset="2"/>
              </a:rPr>
              <a:t> static relocation</a:t>
            </a:r>
            <a:endParaRPr lang="en-US"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69311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40291">
                                            <p:txEl>
                                              <p:pRg st="0" end="0"/>
                                            </p:txEl>
                                          </p:spTgt>
                                        </p:tgtEl>
                                        <p:attrNameLst>
                                          <p:attrName>style.visibility</p:attrName>
                                        </p:attrNameLst>
                                      </p:cBhvr>
                                      <p:to>
                                        <p:strVal val="visible"/>
                                      </p:to>
                                    </p:set>
                                    <p:animEffect transition="in" filter="checkerboard(across)">
                                      <p:cBhvr>
                                        <p:cTn id="7" dur="500"/>
                                        <p:tgtEl>
                                          <p:spTgt spid="14029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40291">
                                            <p:txEl>
                                              <p:pRg st="1" end="1"/>
                                            </p:txEl>
                                          </p:spTgt>
                                        </p:tgtEl>
                                        <p:attrNameLst>
                                          <p:attrName>style.visibility</p:attrName>
                                        </p:attrNameLst>
                                      </p:cBhvr>
                                      <p:to>
                                        <p:strVal val="visible"/>
                                      </p:to>
                                    </p:set>
                                    <p:animEffect transition="in" filter="checkerboard(across)">
                                      <p:cBhvr>
                                        <p:cTn id="12" dur="500"/>
                                        <p:tgtEl>
                                          <p:spTgt spid="14029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140291">
                                            <p:txEl>
                                              <p:pRg st="2" end="2"/>
                                            </p:txEl>
                                          </p:spTgt>
                                        </p:tgtEl>
                                        <p:attrNameLst>
                                          <p:attrName>style.visibility</p:attrName>
                                        </p:attrNameLst>
                                      </p:cBhvr>
                                      <p:to>
                                        <p:strVal val="visible"/>
                                      </p:to>
                                    </p:set>
                                    <p:animEffect transition="in" filter="checkerboard(across)">
                                      <p:cBhvr>
                                        <p:cTn id="17" dur="500"/>
                                        <p:tgtEl>
                                          <p:spTgt spid="14029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140291">
                                            <p:txEl>
                                              <p:pRg st="3" end="3"/>
                                            </p:txEl>
                                          </p:spTgt>
                                        </p:tgtEl>
                                        <p:attrNameLst>
                                          <p:attrName>style.visibility</p:attrName>
                                        </p:attrNameLst>
                                      </p:cBhvr>
                                      <p:to>
                                        <p:strVal val="visible"/>
                                      </p:to>
                                    </p:set>
                                    <p:animEffect transition="in" filter="checkerboard(across)">
                                      <p:cBhvr>
                                        <p:cTn id="22" dur="500"/>
                                        <p:tgtEl>
                                          <p:spTgt spid="14029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140291">
                                            <p:txEl>
                                              <p:pRg st="4" end="4"/>
                                            </p:txEl>
                                          </p:spTgt>
                                        </p:tgtEl>
                                        <p:attrNameLst>
                                          <p:attrName>style.visibility</p:attrName>
                                        </p:attrNameLst>
                                      </p:cBhvr>
                                      <p:to>
                                        <p:strVal val="visible"/>
                                      </p:to>
                                    </p:set>
                                    <p:animEffect transition="in" filter="checkerboard(across)">
                                      <p:cBhvr>
                                        <p:cTn id="27" dur="500"/>
                                        <p:tgtEl>
                                          <p:spTgt spid="140291">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140291">
                                            <p:txEl>
                                              <p:pRg st="5" end="5"/>
                                            </p:txEl>
                                          </p:spTgt>
                                        </p:tgtEl>
                                        <p:attrNameLst>
                                          <p:attrName>style.visibility</p:attrName>
                                        </p:attrNameLst>
                                      </p:cBhvr>
                                      <p:to>
                                        <p:strVal val="visible"/>
                                      </p:to>
                                    </p:set>
                                    <p:animEffect transition="in" filter="checkerboard(across)">
                                      <p:cBhvr>
                                        <p:cTn id="32" dur="500"/>
                                        <p:tgtEl>
                                          <p:spTgt spid="140291">
                                            <p:txEl>
                                              <p:pRg st="5" end="5"/>
                                            </p:txEl>
                                          </p:spTgt>
                                        </p:tgtEl>
                                      </p:cBhvr>
                                    </p:animEffect>
                                  </p:childTnLst>
                                </p:cTn>
                              </p:par>
                              <p:par>
                                <p:cTn id="33" presetID="5" presetClass="entr" presetSubtype="10" fill="hold" grpId="0" nodeType="withEffect">
                                  <p:stCondLst>
                                    <p:cond delay="0"/>
                                  </p:stCondLst>
                                  <p:childTnLst>
                                    <p:set>
                                      <p:cBhvr>
                                        <p:cTn id="34" dur="1" fill="hold">
                                          <p:stCondLst>
                                            <p:cond delay="0"/>
                                          </p:stCondLst>
                                        </p:cTn>
                                        <p:tgtEl>
                                          <p:spTgt spid="140291">
                                            <p:txEl>
                                              <p:pRg st="6" end="6"/>
                                            </p:txEl>
                                          </p:spTgt>
                                        </p:tgtEl>
                                        <p:attrNameLst>
                                          <p:attrName>style.visibility</p:attrName>
                                        </p:attrNameLst>
                                      </p:cBhvr>
                                      <p:to>
                                        <p:strVal val="visible"/>
                                      </p:to>
                                    </p:set>
                                    <p:animEffect transition="in" filter="checkerboard(across)">
                                      <p:cBhvr>
                                        <p:cTn id="35" dur="500"/>
                                        <p:tgtEl>
                                          <p:spTgt spid="140291">
                                            <p:txEl>
                                              <p:pRg st="6" end="6"/>
                                            </p:txEl>
                                          </p:spTgt>
                                        </p:tgtEl>
                                      </p:cBhvr>
                                    </p:animEffect>
                                  </p:childTnLst>
                                </p:cTn>
                              </p:par>
                              <p:par>
                                <p:cTn id="36" presetID="5" presetClass="entr" presetSubtype="10" fill="hold" grpId="0" nodeType="withEffect">
                                  <p:stCondLst>
                                    <p:cond delay="0"/>
                                  </p:stCondLst>
                                  <p:childTnLst>
                                    <p:set>
                                      <p:cBhvr>
                                        <p:cTn id="37" dur="1" fill="hold">
                                          <p:stCondLst>
                                            <p:cond delay="0"/>
                                          </p:stCondLst>
                                        </p:cTn>
                                        <p:tgtEl>
                                          <p:spTgt spid="140291">
                                            <p:txEl>
                                              <p:pRg st="7" end="7"/>
                                            </p:txEl>
                                          </p:spTgt>
                                        </p:tgtEl>
                                        <p:attrNameLst>
                                          <p:attrName>style.visibility</p:attrName>
                                        </p:attrNameLst>
                                      </p:cBhvr>
                                      <p:to>
                                        <p:strVal val="visible"/>
                                      </p:to>
                                    </p:set>
                                    <p:animEffect transition="in" filter="checkerboard(across)">
                                      <p:cBhvr>
                                        <p:cTn id="38" dur="500"/>
                                        <p:tgtEl>
                                          <p:spTgt spid="140291">
                                            <p:txEl>
                                              <p:pRg st="7" end="7"/>
                                            </p:txEl>
                                          </p:spTgt>
                                        </p:tgtEl>
                                      </p:cBhvr>
                                    </p:animEffect>
                                  </p:childTnLst>
                                </p:cTn>
                              </p:par>
                              <p:par>
                                <p:cTn id="39" presetID="5" presetClass="entr" presetSubtype="10" fill="hold" grpId="0" nodeType="withEffect">
                                  <p:stCondLst>
                                    <p:cond delay="0"/>
                                  </p:stCondLst>
                                  <p:childTnLst>
                                    <p:set>
                                      <p:cBhvr>
                                        <p:cTn id="40" dur="1" fill="hold">
                                          <p:stCondLst>
                                            <p:cond delay="0"/>
                                          </p:stCondLst>
                                        </p:cTn>
                                        <p:tgtEl>
                                          <p:spTgt spid="140291">
                                            <p:txEl>
                                              <p:pRg st="8" end="8"/>
                                            </p:txEl>
                                          </p:spTgt>
                                        </p:tgtEl>
                                        <p:attrNameLst>
                                          <p:attrName>style.visibility</p:attrName>
                                        </p:attrNameLst>
                                      </p:cBhvr>
                                      <p:to>
                                        <p:strVal val="visible"/>
                                      </p:to>
                                    </p:set>
                                    <p:animEffect transition="in" filter="checkerboard(across)">
                                      <p:cBhvr>
                                        <p:cTn id="41" dur="500"/>
                                        <p:tgtEl>
                                          <p:spTgt spid="140291">
                                            <p:txEl>
                                              <p:pRg st="8" end="8"/>
                                            </p:txEl>
                                          </p:spTgt>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5" presetClass="entr" presetSubtype="10" fill="hold" grpId="0" nodeType="clickEffect">
                                  <p:stCondLst>
                                    <p:cond delay="0"/>
                                  </p:stCondLst>
                                  <p:childTnLst>
                                    <p:set>
                                      <p:cBhvr>
                                        <p:cTn id="45" dur="1" fill="hold">
                                          <p:stCondLst>
                                            <p:cond delay="0"/>
                                          </p:stCondLst>
                                        </p:cTn>
                                        <p:tgtEl>
                                          <p:spTgt spid="140291">
                                            <p:txEl>
                                              <p:pRg st="9" end="9"/>
                                            </p:txEl>
                                          </p:spTgt>
                                        </p:tgtEl>
                                        <p:attrNameLst>
                                          <p:attrName>style.visibility</p:attrName>
                                        </p:attrNameLst>
                                      </p:cBhvr>
                                      <p:to>
                                        <p:strVal val="visible"/>
                                      </p:to>
                                    </p:set>
                                    <p:animEffect transition="in" filter="checkerboard(across)">
                                      <p:cBhvr>
                                        <p:cTn id="46" dur="500"/>
                                        <p:tgtEl>
                                          <p:spTgt spid="140291">
                                            <p:txEl>
                                              <p:pRg st="9" end="9"/>
                                            </p:txEl>
                                          </p:spTgt>
                                        </p:tgtEl>
                                      </p:cBhvr>
                                    </p:animEffect>
                                  </p:childTnLst>
                                </p:cTn>
                              </p:par>
                              <p:par>
                                <p:cTn id="47" presetID="5" presetClass="entr" presetSubtype="10" fill="hold" grpId="0" nodeType="withEffect">
                                  <p:stCondLst>
                                    <p:cond delay="0"/>
                                  </p:stCondLst>
                                  <p:childTnLst>
                                    <p:set>
                                      <p:cBhvr>
                                        <p:cTn id="48" dur="1" fill="hold">
                                          <p:stCondLst>
                                            <p:cond delay="0"/>
                                          </p:stCondLst>
                                        </p:cTn>
                                        <p:tgtEl>
                                          <p:spTgt spid="140291">
                                            <p:txEl>
                                              <p:pRg st="10" end="10"/>
                                            </p:txEl>
                                          </p:spTgt>
                                        </p:tgtEl>
                                        <p:attrNameLst>
                                          <p:attrName>style.visibility</p:attrName>
                                        </p:attrNameLst>
                                      </p:cBhvr>
                                      <p:to>
                                        <p:strVal val="visible"/>
                                      </p:to>
                                    </p:set>
                                    <p:animEffect transition="in" filter="checkerboard(across)">
                                      <p:cBhvr>
                                        <p:cTn id="49" dur="500"/>
                                        <p:tgtEl>
                                          <p:spTgt spid="140291">
                                            <p:txEl>
                                              <p:pRg st="10" end="10"/>
                                            </p:txEl>
                                          </p:spTgt>
                                        </p:tgtEl>
                                      </p:cBhvr>
                                    </p:animEffect>
                                  </p:childTnLst>
                                </p:cTn>
                              </p:par>
                              <p:par>
                                <p:cTn id="50" presetID="5" presetClass="entr" presetSubtype="10" fill="hold" grpId="0" nodeType="withEffect">
                                  <p:stCondLst>
                                    <p:cond delay="0"/>
                                  </p:stCondLst>
                                  <p:childTnLst>
                                    <p:set>
                                      <p:cBhvr>
                                        <p:cTn id="51" dur="1" fill="hold">
                                          <p:stCondLst>
                                            <p:cond delay="0"/>
                                          </p:stCondLst>
                                        </p:cTn>
                                        <p:tgtEl>
                                          <p:spTgt spid="140291">
                                            <p:txEl>
                                              <p:pRg st="11" end="11"/>
                                            </p:txEl>
                                          </p:spTgt>
                                        </p:tgtEl>
                                        <p:attrNameLst>
                                          <p:attrName>style.visibility</p:attrName>
                                        </p:attrNameLst>
                                      </p:cBhvr>
                                      <p:to>
                                        <p:strVal val="visible"/>
                                      </p:to>
                                    </p:set>
                                    <p:animEffect transition="in" filter="checkerboard(across)">
                                      <p:cBhvr>
                                        <p:cTn id="52" dur="500"/>
                                        <p:tgtEl>
                                          <p:spTgt spid="140291">
                                            <p:txEl>
                                              <p:pRg st="11" end="11"/>
                                            </p:txEl>
                                          </p:spTgt>
                                        </p:tgtEl>
                                      </p:cBhvr>
                                    </p:animEffect>
                                  </p:childTnLst>
                                </p:cTn>
                              </p:par>
                              <p:par>
                                <p:cTn id="53" presetID="5" presetClass="entr" presetSubtype="10" fill="hold" grpId="0" nodeType="withEffect">
                                  <p:stCondLst>
                                    <p:cond delay="0"/>
                                  </p:stCondLst>
                                  <p:childTnLst>
                                    <p:set>
                                      <p:cBhvr>
                                        <p:cTn id="54" dur="1" fill="hold">
                                          <p:stCondLst>
                                            <p:cond delay="0"/>
                                          </p:stCondLst>
                                        </p:cTn>
                                        <p:tgtEl>
                                          <p:spTgt spid="140291">
                                            <p:txEl>
                                              <p:pRg st="12" end="12"/>
                                            </p:txEl>
                                          </p:spTgt>
                                        </p:tgtEl>
                                        <p:attrNameLst>
                                          <p:attrName>style.visibility</p:attrName>
                                        </p:attrNameLst>
                                      </p:cBhvr>
                                      <p:to>
                                        <p:strVal val="visible"/>
                                      </p:to>
                                    </p:set>
                                    <p:animEffect transition="in" filter="checkerboard(across)">
                                      <p:cBhvr>
                                        <p:cTn id="55" dur="500"/>
                                        <p:tgtEl>
                                          <p:spTgt spid="140291">
                                            <p:txEl>
                                              <p:pRg st="12" end="12"/>
                                            </p:txEl>
                                          </p:spTgt>
                                        </p:tgtEl>
                                      </p:cBhvr>
                                    </p:animEffect>
                                  </p:childTnLst>
                                </p:cTn>
                              </p:par>
                              <p:par>
                                <p:cTn id="56" presetID="5" presetClass="entr" presetSubtype="10" fill="hold" grpId="0" nodeType="withEffect">
                                  <p:stCondLst>
                                    <p:cond delay="0"/>
                                  </p:stCondLst>
                                  <p:childTnLst>
                                    <p:set>
                                      <p:cBhvr>
                                        <p:cTn id="57" dur="1" fill="hold">
                                          <p:stCondLst>
                                            <p:cond delay="0"/>
                                          </p:stCondLst>
                                        </p:cTn>
                                        <p:tgtEl>
                                          <p:spTgt spid="140291">
                                            <p:txEl>
                                              <p:pRg st="13" end="13"/>
                                            </p:txEl>
                                          </p:spTgt>
                                        </p:tgtEl>
                                        <p:attrNameLst>
                                          <p:attrName>style.visibility</p:attrName>
                                        </p:attrNameLst>
                                      </p:cBhvr>
                                      <p:to>
                                        <p:strVal val="visible"/>
                                      </p:to>
                                    </p:set>
                                    <p:animEffect transition="in" filter="checkerboard(across)">
                                      <p:cBhvr>
                                        <p:cTn id="58" dur="500"/>
                                        <p:tgtEl>
                                          <p:spTgt spid="140291">
                                            <p:txEl>
                                              <p:pRg st="13" end="13"/>
                                            </p:txEl>
                                          </p:spTgt>
                                        </p:tgtEl>
                                      </p:cBhvr>
                                    </p:animEffect>
                                  </p:childTnLst>
                                </p:cTn>
                              </p:par>
                              <p:par>
                                <p:cTn id="59" presetID="5" presetClass="entr" presetSubtype="10" fill="hold" grpId="0" nodeType="withEffect">
                                  <p:stCondLst>
                                    <p:cond delay="0"/>
                                  </p:stCondLst>
                                  <p:childTnLst>
                                    <p:set>
                                      <p:cBhvr>
                                        <p:cTn id="60" dur="1" fill="hold">
                                          <p:stCondLst>
                                            <p:cond delay="0"/>
                                          </p:stCondLst>
                                        </p:cTn>
                                        <p:tgtEl>
                                          <p:spTgt spid="140291">
                                            <p:txEl>
                                              <p:pRg st="14" end="14"/>
                                            </p:txEl>
                                          </p:spTgt>
                                        </p:tgtEl>
                                        <p:attrNameLst>
                                          <p:attrName>style.visibility</p:attrName>
                                        </p:attrNameLst>
                                      </p:cBhvr>
                                      <p:to>
                                        <p:strVal val="visible"/>
                                      </p:to>
                                    </p:set>
                                    <p:animEffect transition="in" filter="checkerboard(across)">
                                      <p:cBhvr>
                                        <p:cTn id="61" dur="500"/>
                                        <p:tgtEl>
                                          <p:spTgt spid="140291">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291" grpId="0" build="p" bldLvl="2"/>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p:cNvSpPr>
          <p:nvPr>
            <p:ph type="title" idx="4294967295"/>
          </p:nvPr>
        </p:nvSpPr>
        <p:spPr>
          <a:xfrm>
            <a:off x="1219200" y="0"/>
            <a:ext cx="7924800" cy="1143000"/>
          </a:xfrm>
        </p:spPr>
        <p:txBody>
          <a:bodyPr/>
          <a:lstStyle/>
          <a:p>
            <a:r>
              <a:rPr lang="en-US" altLang="en-US" sz="4000" b="1" dirty="0">
                <a:latin typeface="Times New Roman" panose="02020603050405020304" pitchFamily="18" charset="0"/>
                <a:cs typeface="Times New Roman" panose="02020603050405020304" pitchFamily="18" charset="0"/>
              </a:rPr>
              <a:t>Page replacement algorithms</a:t>
            </a:r>
            <a:br>
              <a:rPr lang="en-US" altLang="en-US" b="1" dirty="0">
                <a:latin typeface="Times New Roman" panose="02020603050405020304" pitchFamily="18" charset="0"/>
                <a:cs typeface="Times New Roman" panose="02020603050405020304" pitchFamily="18" charset="0"/>
              </a:rPr>
            </a:br>
            <a:r>
              <a:rPr lang="en-US" altLang="en-US" sz="3200" dirty="0">
                <a:highlight>
                  <a:srgbClr val="FFFF00"/>
                </a:highlight>
                <a:latin typeface="Times New Roman" panose="02020603050405020304" pitchFamily="18" charset="0"/>
                <a:cs typeface="Times New Roman" panose="02020603050405020304" pitchFamily="18" charset="0"/>
              </a:rPr>
              <a:t>Aging</a:t>
            </a:r>
          </a:p>
        </p:txBody>
      </p:sp>
      <p:sp>
        <p:nvSpPr>
          <p:cNvPr id="21507" name="Rectangle 3"/>
          <p:cNvSpPr>
            <a:spLocks noGrp="1"/>
          </p:cNvSpPr>
          <p:nvPr>
            <p:ph type="body" sz="half" idx="4294967295"/>
          </p:nvPr>
        </p:nvSpPr>
        <p:spPr>
          <a:xfrm>
            <a:off x="304800" y="1066800"/>
            <a:ext cx="8839200" cy="5791200"/>
          </a:xfrm>
        </p:spPr>
        <p:txBody>
          <a:bodyPr/>
          <a:lstStyle/>
          <a:p>
            <a:pPr algn="just" eaLnBrk="1" hangingPunct="1"/>
            <a:r>
              <a:rPr lang="en-US" altLang="en-US" sz="2800" dirty="0">
                <a:latin typeface="Times New Roman" panose="02020603050405020304" pitchFamily="18" charset="0"/>
                <a:cs typeface="Times New Roman" panose="02020603050405020304" pitchFamily="18" charset="0"/>
              </a:rPr>
              <a:t>A </a:t>
            </a:r>
            <a:r>
              <a:rPr lang="en-US" altLang="en-US" sz="2800" b="1" dirty="0">
                <a:solidFill>
                  <a:srgbClr val="FF0000"/>
                </a:solidFill>
                <a:latin typeface="Times New Roman" panose="02020603050405020304" pitchFamily="18" charset="0"/>
                <a:cs typeface="Times New Roman" panose="02020603050405020304" pitchFamily="18" charset="0"/>
              </a:rPr>
              <a:t>software</a:t>
            </a:r>
            <a:r>
              <a:rPr lang="en-US" altLang="en-US" sz="2800" dirty="0">
                <a:latin typeface="Times New Roman" panose="02020603050405020304" pitchFamily="18" charset="0"/>
                <a:cs typeface="Times New Roman" panose="02020603050405020304" pitchFamily="18" charset="0"/>
              </a:rPr>
              <a:t> implementation of </a:t>
            </a:r>
            <a:r>
              <a:rPr lang="en-US" altLang="en-US" sz="2800" dirty="0">
                <a:solidFill>
                  <a:srgbClr val="FF0000"/>
                </a:solidFill>
                <a:latin typeface="Times New Roman" panose="02020603050405020304" pitchFamily="18" charset="0"/>
                <a:cs typeface="Times New Roman" panose="02020603050405020304" pitchFamily="18" charset="0"/>
              </a:rPr>
              <a:t>LRU</a:t>
            </a:r>
          </a:p>
          <a:p>
            <a:pPr algn="just" eaLnBrk="1" hangingPunct="1">
              <a:buFontTx/>
              <a:buChar char="•"/>
            </a:pPr>
            <a:r>
              <a:rPr lang="en-US" altLang="en-US" sz="2800" b="1" dirty="0">
                <a:latin typeface="Times New Roman" panose="02020603050405020304" pitchFamily="18" charset="0"/>
                <a:cs typeface="Times New Roman" panose="02020603050405020304" pitchFamily="18" charset="0"/>
              </a:rPr>
              <a:t>modification</a:t>
            </a:r>
            <a:r>
              <a:rPr lang="en-US" altLang="en-US" sz="2800" dirty="0">
                <a:latin typeface="Times New Roman" panose="02020603050405020304" pitchFamily="18" charset="0"/>
                <a:cs typeface="Times New Roman" panose="02020603050405020304" pitchFamily="18" charset="0"/>
              </a:rPr>
              <a:t> of </a:t>
            </a:r>
            <a:r>
              <a:rPr lang="en-US" altLang="en-US" sz="2800" b="1" dirty="0">
                <a:latin typeface="Times New Roman" panose="02020603050405020304" pitchFamily="18" charset="0"/>
                <a:cs typeface="Times New Roman" panose="02020603050405020304" pitchFamily="18" charset="0"/>
              </a:rPr>
              <a:t>NFU</a:t>
            </a:r>
          </a:p>
          <a:p>
            <a:pPr lvl="1" algn="just" eaLnBrk="1" hangingPunct="1"/>
            <a:r>
              <a:rPr lang="en-US" altLang="en-US" sz="2400" b="1" dirty="0">
                <a:latin typeface="Times New Roman" panose="02020603050405020304" pitchFamily="18" charset="0"/>
                <a:cs typeface="Times New Roman" panose="02020603050405020304" pitchFamily="18" charset="0"/>
              </a:rPr>
              <a:t>Shift right </a:t>
            </a:r>
            <a:r>
              <a:rPr lang="en-US" altLang="en-US" sz="2400" dirty="0">
                <a:latin typeface="Times New Roman" panose="02020603050405020304" pitchFamily="18" charset="0"/>
                <a:cs typeface="Times New Roman" panose="02020603050405020304" pitchFamily="18" charset="0"/>
              </a:rPr>
              <a:t>the </a:t>
            </a:r>
            <a:r>
              <a:rPr lang="en-US" altLang="en-US" sz="2400" b="1" dirty="0">
                <a:latin typeface="Times New Roman" panose="02020603050405020304" pitchFamily="18" charset="0"/>
                <a:cs typeface="Times New Roman" panose="02020603050405020304" pitchFamily="18" charset="0"/>
              </a:rPr>
              <a:t>counter</a:t>
            </a:r>
            <a:r>
              <a:rPr lang="en-US" altLang="en-US" sz="2400" dirty="0">
                <a:latin typeface="Times New Roman" panose="02020603050405020304" pitchFamily="18" charset="0"/>
                <a:cs typeface="Times New Roman" panose="02020603050405020304" pitchFamily="18" charset="0"/>
              </a:rPr>
              <a:t> </a:t>
            </a:r>
            <a:r>
              <a:rPr lang="en-US" altLang="en-US" sz="2400" b="1" dirty="0">
                <a:latin typeface="Times New Roman" panose="02020603050405020304" pitchFamily="18" charset="0"/>
                <a:cs typeface="Times New Roman" panose="02020603050405020304" pitchFamily="18" charset="0"/>
              </a:rPr>
              <a:t>one position</a:t>
            </a:r>
          </a:p>
          <a:p>
            <a:pPr lvl="1" algn="just" eaLnBrk="1" hangingPunct="1"/>
            <a:r>
              <a:rPr lang="en-US" altLang="en-US" sz="2400" b="1" dirty="0">
                <a:latin typeface="Times New Roman" panose="02020603050405020304" pitchFamily="18" charset="0"/>
                <a:cs typeface="Times New Roman" panose="02020603050405020304" pitchFamily="18" charset="0"/>
              </a:rPr>
              <a:t>R</a:t>
            </a:r>
            <a:r>
              <a:rPr lang="en-US" altLang="en-US" sz="2400" dirty="0">
                <a:latin typeface="Times New Roman" panose="02020603050405020304" pitchFamily="18" charset="0"/>
                <a:cs typeface="Times New Roman" panose="02020603050405020304" pitchFamily="18" charset="0"/>
              </a:rPr>
              <a:t> bit is </a:t>
            </a:r>
            <a:r>
              <a:rPr lang="en-US" altLang="en-US" sz="2400" b="1" dirty="0">
                <a:latin typeface="Times New Roman" panose="02020603050405020304" pitchFamily="18" charset="0"/>
                <a:cs typeface="Times New Roman" panose="02020603050405020304" pitchFamily="18" charset="0"/>
              </a:rPr>
              <a:t>added</a:t>
            </a:r>
            <a:r>
              <a:rPr lang="en-US" altLang="en-US" sz="2400" dirty="0">
                <a:latin typeface="Times New Roman" panose="02020603050405020304" pitchFamily="18" charset="0"/>
                <a:cs typeface="Times New Roman" panose="02020603050405020304" pitchFamily="18" charset="0"/>
              </a:rPr>
              <a:t> to the </a:t>
            </a:r>
            <a:r>
              <a:rPr lang="en-US" altLang="en-US" sz="2400" b="1" dirty="0">
                <a:latin typeface="Times New Roman" panose="02020603050405020304" pitchFamily="18" charset="0"/>
                <a:cs typeface="Times New Roman" panose="02020603050405020304" pitchFamily="18" charset="0"/>
              </a:rPr>
              <a:t>leftmost bit</a:t>
            </a:r>
          </a:p>
          <a:p>
            <a:pPr lvl="1" algn="just" eaLnBrk="1" hangingPunct="1"/>
            <a:r>
              <a:rPr lang="en-US" altLang="en-US" sz="2400" dirty="0">
                <a:latin typeface="Times New Roman" panose="02020603050405020304" pitchFamily="18" charset="0"/>
                <a:cs typeface="Times New Roman" panose="02020603050405020304" pitchFamily="18" charset="0"/>
              </a:rPr>
              <a:t>The page whose counter is the l</a:t>
            </a:r>
            <a:r>
              <a:rPr lang="en-US" altLang="en-US" sz="2400" b="1" dirty="0">
                <a:latin typeface="Times New Roman" panose="02020603050405020304" pitchFamily="18" charset="0"/>
                <a:cs typeface="Times New Roman" panose="02020603050405020304" pitchFamily="18" charset="0"/>
              </a:rPr>
              <a:t>owest </a:t>
            </a:r>
            <a:r>
              <a:rPr lang="en-US" altLang="en-US" sz="2400" dirty="0">
                <a:latin typeface="Times New Roman" panose="02020603050405020304" pitchFamily="18" charset="0"/>
                <a:cs typeface="Times New Roman" panose="02020603050405020304" pitchFamily="18" charset="0"/>
              </a:rPr>
              <a:t>is </a:t>
            </a:r>
            <a:r>
              <a:rPr lang="en-US" altLang="en-US" sz="2400" b="1" dirty="0">
                <a:latin typeface="Times New Roman" panose="02020603050405020304" pitchFamily="18" charset="0"/>
                <a:cs typeface="Times New Roman" panose="02020603050405020304" pitchFamily="18" charset="0"/>
              </a:rPr>
              <a:t>removed</a:t>
            </a:r>
            <a:r>
              <a:rPr lang="en-US" altLang="en-US" sz="2400" dirty="0">
                <a:latin typeface="Times New Roman" panose="02020603050405020304" pitchFamily="18" charset="0"/>
                <a:cs typeface="Times New Roman" panose="02020603050405020304" pitchFamily="18" charset="0"/>
              </a:rPr>
              <a:t> when a </a:t>
            </a:r>
            <a:r>
              <a:rPr lang="en-US" altLang="en-US" sz="2400" b="1" dirty="0">
                <a:latin typeface="Times New Roman" panose="02020603050405020304" pitchFamily="18" charset="0"/>
                <a:cs typeface="Times New Roman" panose="02020603050405020304" pitchFamily="18" charset="0"/>
              </a:rPr>
              <a:t>page fault occurs</a:t>
            </a:r>
          </a:p>
          <a:p>
            <a:pPr lvl="1" algn="just" eaLnBrk="1" hangingPunct="1"/>
            <a:r>
              <a:rPr lang="en-US" altLang="en-US" sz="2400" b="1" dirty="0">
                <a:latin typeface="Times New Roman" panose="02020603050405020304" pitchFamily="18" charset="0"/>
                <a:cs typeface="Times New Roman" panose="02020603050405020304" pitchFamily="18" charset="0"/>
              </a:rPr>
              <a:t>Differences</a:t>
            </a:r>
            <a:r>
              <a:rPr lang="en-US" altLang="en-US" sz="2400" dirty="0">
                <a:latin typeface="Times New Roman" panose="02020603050405020304" pitchFamily="18" charset="0"/>
                <a:cs typeface="Times New Roman" panose="02020603050405020304" pitchFamily="18" charset="0"/>
              </a:rPr>
              <a:t> from LRU</a:t>
            </a:r>
          </a:p>
          <a:p>
            <a:pPr lvl="2" algn="just" eaLnBrk="1" hangingPunct="1"/>
            <a:r>
              <a:rPr lang="en-US" altLang="en-US" sz="2000" b="1" dirty="0">
                <a:latin typeface="Times New Roman" panose="02020603050405020304" pitchFamily="18" charset="0"/>
                <a:cs typeface="Times New Roman" panose="02020603050405020304" pitchFamily="18" charset="0"/>
              </a:rPr>
              <a:t>does not know </a:t>
            </a:r>
            <a:r>
              <a:rPr lang="en-US" altLang="en-US" sz="2000" dirty="0">
                <a:latin typeface="Times New Roman" panose="02020603050405020304" pitchFamily="18" charset="0"/>
                <a:cs typeface="Times New Roman" panose="02020603050405020304" pitchFamily="18" charset="0"/>
              </a:rPr>
              <a:t>the </a:t>
            </a:r>
            <a:r>
              <a:rPr lang="en-US" altLang="en-US" sz="2000" b="1" dirty="0">
                <a:latin typeface="Times New Roman" panose="02020603050405020304" pitchFamily="18" charset="0"/>
                <a:cs typeface="Times New Roman" panose="02020603050405020304" pitchFamily="18" charset="0"/>
              </a:rPr>
              <a:t>page</a:t>
            </a:r>
            <a:r>
              <a:rPr lang="en-US" altLang="en-US" sz="2000" dirty="0">
                <a:latin typeface="Times New Roman" panose="02020603050405020304" pitchFamily="18" charset="0"/>
                <a:cs typeface="Times New Roman" panose="02020603050405020304" pitchFamily="18" charset="0"/>
              </a:rPr>
              <a:t> which was </a:t>
            </a:r>
            <a:r>
              <a:rPr lang="en-US" altLang="en-US" sz="2000" b="1" dirty="0">
                <a:latin typeface="Times New Roman" panose="02020603050405020304" pitchFamily="18" charset="0"/>
                <a:cs typeface="Times New Roman" panose="02020603050405020304" pitchFamily="18" charset="0"/>
              </a:rPr>
              <a:t>referenced first between two ticks</a:t>
            </a:r>
            <a:r>
              <a:rPr lang="en-US" altLang="en-US" sz="2000" dirty="0">
                <a:latin typeface="Times New Roman" panose="02020603050405020304" pitchFamily="18" charset="0"/>
                <a:cs typeface="Times New Roman" panose="02020603050405020304" pitchFamily="18" charset="0"/>
              </a:rPr>
              <a:t>; for example pages 3 and 5 at step (e)</a:t>
            </a:r>
          </a:p>
          <a:p>
            <a:pPr lvl="2" algn="just" eaLnBrk="1" hangingPunct="1"/>
            <a:r>
              <a:rPr lang="en-US" altLang="en-US" sz="2000" dirty="0">
                <a:latin typeface="Times New Roman" panose="02020603050405020304" pitchFamily="18" charset="0"/>
                <a:cs typeface="Times New Roman" panose="02020603050405020304" pitchFamily="18" charset="0"/>
              </a:rPr>
              <a:t>the </a:t>
            </a:r>
            <a:r>
              <a:rPr lang="en-US" altLang="en-US" sz="2000" b="1" dirty="0">
                <a:latin typeface="Times New Roman" panose="02020603050405020304" pitchFamily="18" charset="0"/>
                <a:cs typeface="Times New Roman" panose="02020603050405020304" pitchFamily="18" charset="0"/>
              </a:rPr>
              <a:t>finite number of bits of counters </a:t>
            </a:r>
            <a:r>
              <a:rPr lang="en-US" altLang="en-US" sz="2000" dirty="0">
                <a:latin typeface="Times New Roman" panose="02020603050405020304" pitchFamily="18" charset="0"/>
                <a:cs typeface="Times New Roman" panose="02020603050405020304" pitchFamily="18" charset="0"/>
                <a:sym typeface="Wingdings" panose="05000000000000000000" pitchFamily="2" charset="2"/>
              </a:rPr>
              <a:t>→ </a:t>
            </a:r>
            <a:r>
              <a:rPr lang="en-US" altLang="en-US" sz="2000" b="1" dirty="0">
                <a:latin typeface="Times New Roman" panose="02020603050405020304" pitchFamily="18" charset="0"/>
                <a:cs typeface="Times New Roman" panose="02020603050405020304" pitchFamily="18" charset="0"/>
                <a:sym typeface="Wingdings" panose="05000000000000000000" pitchFamily="2" charset="2"/>
              </a:rPr>
              <a:t>does not differentiate between pages</a:t>
            </a:r>
            <a:r>
              <a:rPr lang="en-US" altLang="en-US" sz="2000" dirty="0">
                <a:latin typeface="Times New Roman" panose="02020603050405020304" pitchFamily="18" charset="0"/>
                <a:cs typeface="Times New Roman" panose="02020603050405020304" pitchFamily="18" charset="0"/>
                <a:sym typeface="Wingdings" panose="05000000000000000000" pitchFamily="2" charset="2"/>
              </a:rPr>
              <a:t> with the value 0 of their counter</a:t>
            </a:r>
            <a:endParaRPr lang="en-US" altLang="en-US" sz="2000" dirty="0">
              <a:latin typeface="Times New Roman" panose="02020603050405020304" pitchFamily="18" charset="0"/>
              <a:cs typeface="Times New Roman" panose="02020603050405020304" pitchFamily="18" charset="0"/>
            </a:endParaRPr>
          </a:p>
          <a:p>
            <a:pPr algn="just" eaLnBrk="1" hangingPunct="1">
              <a:buFontTx/>
              <a:buChar char="•"/>
            </a:pPr>
            <a:endParaRPr lang="en-US" altLang="en-US"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p:cNvSpPr>
          <p:nvPr>
            <p:ph type="title" idx="4294967295"/>
          </p:nvPr>
        </p:nvSpPr>
        <p:spPr>
          <a:xfrm>
            <a:off x="1219200" y="0"/>
            <a:ext cx="7924800" cy="1143000"/>
          </a:xfrm>
        </p:spPr>
        <p:txBody>
          <a:bodyPr/>
          <a:lstStyle/>
          <a:p>
            <a:r>
              <a:rPr lang="en-US" altLang="en-US" sz="4000" b="1">
                <a:latin typeface="Times New Roman" panose="02020603050405020304" pitchFamily="18" charset="0"/>
                <a:cs typeface="Times New Roman" panose="02020603050405020304" pitchFamily="18" charset="0"/>
              </a:rPr>
              <a:t>Page replacement algorithms</a:t>
            </a:r>
            <a:br>
              <a:rPr lang="en-US" altLang="en-US"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Aging</a:t>
            </a:r>
          </a:p>
        </p:txBody>
      </p:sp>
      <p:pic>
        <p:nvPicPr>
          <p:cNvPr id="22531" name="Picture 4" descr="03-1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219200"/>
            <a:ext cx="8001000" cy="460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07" name="Text Box 4"/>
          <p:cNvSpPr txBox="1">
            <a:spLocks noChangeArrowheads="1"/>
          </p:cNvSpPr>
          <p:nvPr/>
        </p:nvSpPr>
        <p:spPr bwMode="auto">
          <a:xfrm>
            <a:off x="3657600" y="6096000"/>
            <a:ext cx="18954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latin typeface="Times New Roman" panose="02020603050405020304" pitchFamily="18" charset="0"/>
              </a:rPr>
              <a:t>Tanenbaum, Fig. 3-18.</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grpId="0" nodeType="withEffect">
                                  <p:stCondLst>
                                    <p:cond delay="0"/>
                                  </p:stCondLst>
                                  <p:childTnLst>
                                    <p:set>
                                      <p:cBhvr>
                                        <p:cTn id="6" dur="1" fill="hold">
                                          <p:stCondLst>
                                            <p:cond delay="0"/>
                                          </p:stCondLst>
                                        </p:cTn>
                                        <p:tgtEl>
                                          <p:spTgt spid="204807"/>
                                        </p:tgtEl>
                                        <p:attrNameLst>
                                          <p:attrName>style.visibility</p:attrName>
                                        </p:attrNameLst>
                                      </p:cBhvr>
                                      <p:to>
                                        <p:strVal val="visible"/>
                                      </p:to>
                                    </p:set>
                                    <p:animEffect transition="in" filter="box(in)">
                                      <p:cBhvr>
                                        <p:cTn id="7" dur="500"/>
                                        <p:tgtEl>
                                          <p:spTgt spid="2048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0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p:cNvSpPr>
          <p:nvPr>
            <p:ph type="title" idx="4294967295"/>
          </p:nvPr>
        </p:nvSpPr>
        <p:spPr>
          <a:xfrm>
            <a:off x="1219200" y="0"/>
            <a:ext cx="7924800" cy="1143000"/>
          </a:xfrm>
        </p:spPr>
        <p:txBody>
          <a:bodyPr/>
          <a:lstStyle/>
          <a:p>
            <a:r>
              <a:rPr lang="en-US" altLang="en-US" sz="4000" b="1" dirty="0">
                <a:latin typeface="Times New Roman" panose="02020603050405020304" pitchFamily="18" charset="0"/>
                <a:cs typeface="Times New Roman" panose="02020603050405020304" pitchFamily="18" charset="0"/>
              </a:rPr>
              <a:t>Page replacement algorithms</a:t>
            </a:r>
            <a:br>
              <a:rPr lang="en-US" altLang="en-US" sz="4000" b="1" dirty="0">
                <a:latin typeface="Times New Roman" panose="02020603050405020304" pitchFamily="18" charset="0"/>
                <a:cs typeface="Times New Roman" panose="02020603050405020304" pitchFamily="18" charset="0"/>
              </a:rPr>
            </a:br>
            <a:r>
              <a:rPr lang="en-US" altLang="en-US" sz="3200" dirty="0">
                <a:highlight>
                  <a:srgbClr val="FFFF00"/>
                </a:highlight>
                <a:latin typeface="Times New Roman" panose="02020603050405020304" pitchFamily="18" charset="0"/>
                <a:cs typeface="Times New Roman" panose="02020603050405020304" pitchFamily="18" charset="0"/>
              </a:rPr>
              <a:t>Thrashing (</a:t>
            </a:r>
            <a:r>
              <a:rPr lang="en-US" altLang="en-US" sz="3200" dirty="0" err="1">
                <a:highlight>
                  <a:srgbClr val="FFFF00"/>
                </a:highlight>
                <a:latin typeface="Times New Roman" panose="02020603050405020304" pitchFamily="18" charset="0"/>
                <a:cs typeface="Times New Roman" panose="02020603050405020304" pitchFamily="18" charset="0"/>
              </a:rPr>
              <a:t>va</a:t>
            </a:r>
            <a:r>
              <a:rPr lang="en-US" altLang="en-US" sz="3200" dirty="0">
                <a:highlight>
                  <a:srgbClr val="FFFF00"/>
                </a:highlight>
                <a:latin typeface="Times New Roman" panose="02020603050405020304" pitchFamily="18" charset="0"/>
                <a:cs typeface="Times New Roman" panose="02020603050405020304" pitchFamily="18" charset="0"/>
              </a:rPr>
              <a:t> </a:t>
            </a:r>
            <a:r>
              <a:rPr lang="en-US" altLang="en-US" sz="3200" dirty="0" err="1">
                <a:highlight>
                  <a:srgbClr val="FFFF00"/>
                </a:highlight>
                <a:latin typeface="Times New Roman" panose="02020603050405020304" pitchFamily="18" charset="0"/>
                <a:cs typeface="Times New Roman" panose="02020603050405020304" pitchFamily="18" charset="0"/>
              </a:rPr>
              <a:t>đập</a:t>
            </a:r>
            <a:r>
              <a:rPr lang="en-US" altLang="en-US" sz="3200" dirty="0">
                <a:highlight>
                  <a:srgbClr val="FFFF00"/>
                </a:highlight>
                <a:latin typeface="Times New Roman" panose="02020603050405020304" pitchFamily="18" charset="0"/>
                <a:cs typeface="Times New Roman" panose="02020603050405020304" pitchFamily="18" charset="0"/>
              </a:rPr>
              <a:t>)</a:t>
            </a:r>
          </a:p>
        </p:txBody>
      </p:sp>
      <p:sp>
        <p:nvSpPr>
          <p:cNvPr id="23555" name="Rectangle 3"/>
          <p:cNvSpPr>
            <a:spLocks noGrp="1"/>
          </p:cNvSpPr>
          <p:nvPr>
            <p:ph type="body" sz="half" idx="4294967295"/>
          </p:nvPr>
        </p:nvSpPr>
        <p:spPr>
          <a:xfrm>
            <a:off x="0" y="1066800"/>
            <a:ext cx="9144000" cy="5791200"/>
          </a:xfrm>
        </p:spPr>
        <p:txBody>
          <a:bodyPr/>
          <a:lstStyle/>
          <a:p>
            <a:pPr algn="just" eaLnBrk="1" hangingPunct="1"/>
            <a:r>
              <a:rPr lang="en-US" altLang="en-US" sz="2400" dirty="0">
                <a:latin typeface="Times New Roman" panose="02020603050405020304" pitchFamily="18" charset="0"/>
                <a:cs typeface="Times New Roman" panose="02020603050405020304" pitchFamily="18" charset="0"/>
              </a:rPr>
              <a:t>A program </a:t>
            </a:r>
            <a:r>
              <a:rPr lang="en-US" altLang="en-US" sz="2400" b="1" dirty="0">
                <a:latin typeface="Times New Roman" panose="02020603050405020304" pitchFamily="18" charset="0"/>
                <a:cs typeface="Times New Roman" panose="02020603050405020304" pitchFamily="18" charset="0"/>
              </a:rPr>
              <a:t>causing page faults every few instructions</a:t>
            </a:r>
          </a:p>
          <a:p>
            <a:pPr algn="just" eaLnBrk="1" hangingPunct="1"/>
            <a:r>
              <a:rPr lang="en-US" altLang="en-US" sz="2400" dirty="0">
                <a:latin typeface="Times New Roman" panose="02020603050405020304" pitchFamily="18" charset="0"/>
                <a:cs typeface="Times New Roman" panose="02020603050405020304" pitchFamily="18" charset="0"/>
              </a:rPr>
              <a:t>A </a:t>
            </a:r>
            <a:r>
              <a:rPr lang="en-US" altLang="en-US" sz="2400" b="1" dirty="0">
                <a:latin typeface="Times New Roman" panose="02020603050405020304" pitchFamily="18" charset="0"/>
                <a:cs typeface="Times New Roman" panose="02020603050405020304" pitchFamily="18" charset="0"/>
              </a:rPr>
              <a:t>process</a:t>
            </a:r>
            <a:r>
              <a:rPr lang="en-US" altLang="en-US" sz="2400" dirty="0">
                <a:latin typeface="Times New Roman" panose="02020603050405020304" pitchFamily="18" charset="0"/>
                <a:cs typeface="Times New Roman" panose="02020603050405020304" pitchFamily="18" charset="0"/>
              </a:rPr>
              <a:t> is </a:t>
            </a:r>
            <a:r>
              <a:rPr lang="en-US" altLang="en-US" sz="2400" b="1" dirty="0">
                <a:solidFill>
                  <a:srgbClr val="FF0000"/>
                </a:solidFill>
                <a:latin typeface="Times New Roman" panose="02020603050405020304" pitchFamily="18" charset="0"/>
                <a:cs typeface="Times New Roman" panose="02020603050405020304" pitchFamily="18" charset="0"/>
              </a:rPr>
              <a:t>not allocated enough page frames </a:t>
            </a:r>
            <a:r>
              <a:rPr lang="en-US" altLang="en-US" sz="2400" dirty="0">
                <a:latin typeface="Times New Roman" panose="02020603050405020304" pitchFamily="18" charset="0"/>
                <a:cs typeface="Times New Roman" panose="02020603050405020304" pitchFamily="18" charset="0"/>
              </a:rPr>
              <a:t>as its requirements </a:t>
            </a:r>
          </a:p>
          <a:p>
            <a:pPr lvl="1" algn="just" eaLnBrk="1" hangingPunct="1">
              <a:buFont typeface="Arial" panose="020B0604020202020204" pitchFamily="34" charset="0"/>
              <a:buNone/>
            </a:pPr>
            <a:r>
              <a:rPr lang="en-US" altLang="en-US" sz="2000" dirty="0">
                <a:latin typeface="Times New Roman" panose="02020603050405020304" pitchFamily="18" charset="0"/>
                <a:cs typeface="Times New Roman" panose="02020603050405020304" pitchFamily="18" charset="0"/>
              </a:rPr>
              <a:t>→ Many processes are located in memory, thus, each process is allocated at least page frames </a:t>
            </a:r>
          </a:p>
          <a:p>
            <a:pPr lvl="1" algn="just" eaLnBrk="1" hangingPunct="1">
              <a:buFont typeface="Arial" panose="020B0604020202020204" pitchFamily="34" charset="0"/>
              <a:buNone/>
            </a:pPr>
            <a:r>
              <a:rPr lang="en-US" altLang="en-US" sz="2000" dirty="0">
                <a:latin typeface="Times New Roman" panose="02020603050405020304" pitchFamily="18" charset="0"/>
                <a:cs typeface="Times New Roman" panose="02020603050405020304" pitchFamily="18" charset="0"/>
              </a:rPr>
              <a:t>→ The page replacement takes more time (than execution)</a:t>
            </a:r>
          </a:p>
          <a:p>
            <a:pPr algn="just" eaLnBrk="1" hangingPunct="1">
              <a:buFont typeface="Arial" panose="020B0604020202020204" pitchFamily="34" charset="0"/>
              <a:buNone/>
            </a:pPr>
            <a:r>
              <a:rPr lang="en-US" altLang="en-US" sz="2400" dirty="0">
                <a:latin typeface="Times New Roman" panose="02020603050405020304" pitchFamily="18" charset="0"/>
                <a:cs typeface="Times New Roman" panose="02020603050405020304" pitchFamily="18" charset="0"/>
              </a:rPr>
              <a:t>→ The CPU utilization is decreased and some new process is loaded in the memory</a:t>
            </a:r>
          </a:p>
          <a:p>
            <a:pPr algn="just" eaLnBrk="1" hangingPunct="1"/>
            <a:r>
              <a:rPr lang="en-US" altLang="en-US" sz="2400" dirty="0">
                <a:latin typeface="Times New Roman" panose="02020603050405020304" pitchFamily="18" charset="0"/>
                <a:cs typeface="Times New Roman" panose="02020603050405020304" pitchFamily="18" charset="0"/>
              </a:rPr>
              <a:t>The </a:t>
            </a:r>
            <a:r>
              <a:rPr lang="en-US" altLang="en-US" sz="2400" b="1" dirty="0">
                <a:latin typeface="Times New Roman" panose="02020603050405020304" pitchFamily="18" charset="0"/>
                <a:cs typeface="Times New Roman" panose="02020603050405020304" pitchFamily="18" charset="0"/>
              </a:rPr>
              <a:t>impact of thrashing </a:t>
            </a:r>
            <a:r>
              <a:rPr lang="en-US" altLang="en-US" sz="2400" dirty="0">
                <a:latin typeface="Times New Roman" panose="02020603050405020304" pitchFamily="18" charset="0"/>
                <a:cs typeface="Times New Roman" panose="02020603050405020304" pitchFamily="18" charset="0"/>
              </a:rPr>
              <a:t>on system </a:t>
            </a:r>
          </a:p>
          <a:p>
            <a:pPr lvl="1" algn="just" eaLnBrk="1" hangingPunct="1"/>
            <a:r>
              <a:rPr lang="en-US" altLang="en-US" sz="2000" dirty="0">
                <a:latin typeface="Times New Roman" panose="02020603050405020304" pitchFamily="18" charset="0"/>
                <a:cs typeface="Times New Roman" panose="02020603050405020304" pitchFamily="18" charset="0"/>
              </a:rPr>
              <a:t>The system </a:t>
            </a:r>
            <a:r>
              <a:rPr lang="en-US" altLang="en-US" sz="2000" b="1" dirty="0">
                <a:solidFill>
                  <a:srgbClr val="FF0000"/>
                </a:solidFill>
                <a:latin typeface="Times New Roman" panose="02020603050405020304" pitchFamily="18" charset="0"/>
                <a:cs typeface="Times New Roman" panose="02020603050405020304" pitchFamily="18" charset="0"/>
              </a:rPr>
              <a:t>can be hanged</a:t>
            </a:r>
          </a:p>
          <a:p>
            <a:pPr lvl="1" algn="just" eaLnBrk="1" hangingPunct="1"/>
            <a:r>
              <a:rPr lang="en-US" altLang="en-US" sz="2000" dirty="0">
                <a:latin typeface="Times New Roman" panose="02020603050405020304" pitchFamily="18" charset="0"/>
                <a:cs typeface="Times New Roman" panose="02020603050405020304" pitchFamily="18" charset="0"/>
              </a:rPr>
              <a:t>The process </a:t>
            </a:r>
            <a:r>
              <a:rPr lang="en-US" altLang="en-US" sz="2000" b="1" dirty="0">
                <a:solidFill>
                  <a:srgbClr val="FF0000"/>
                </a:solidFill>
                <a:latin typeface="Times New Roman" panose="02020603050405020304" pitchFamily="18" charset="0"/>
                <a:cs typeface="Times New Roman" panose="02020603050405020304" pitchFamily="18" charset="0"/>
              </a:rPr>
              <a:t>can not continually progress</a:t>
            </a:r>
          </a:p>
          <a:p>
            <a:pPr algn="just" eaLnBrk="1" hangingPunct="1"/>
            <a:r>
              <a:rPr lang="en-US" altLang="en-US" sz="2400" b="1" dirty="0">
                <a:solidFill>
                  <a:schemeClr val="accent5">
                    <a:lumMod val="75000"/>
                  </a:schemeClr>
                </a:solidFill>
                <a:latin typeface="Times New Roman" panose="02020603050405020304" pitchFamily="18" charset="0"/>
                <a:cs typeface="Times New Roman" panose="02020603050405020304" pitchFamily="18" charset="0"/>
              </a:rPr>
              <a:t>Solution</a:t>
            </a:r>
          </a:p>
          <a:p>
            <a:pPr lvl="1" algn="just" eaLnBrk="1" hangingPunct="1"/>
            <a:r>
              <a:rPr lang="en-US" altLang="en-US" sz="2000" dirty="0">
                <a:solidFill>
                  <a:schemeClr val="accent6">
                    <a:lumMod val="75000"/>
                  </a:schemeClr>
                </a:solidFill>
                <a:latin typeface="Times New Roman" panose="02020603050405020304" pitchFamily="18" charset="0"/>
                <a:cs typeface="Times New Roman" panose="02020603050405020304" pitchFamily="18" charset="0"/>
              </a:rPr>
              <a:t>Allocating </a:t>
            </a:r>
            <a:r>
              <a:rPr lang="en-US" altLang="en-US" sz="2000" b="1" dirty="0">
                <a:solidFill>
                  <a:srgbClr val="00B0F0"/>
                </a:solidFill>
                <a:latin typeface="Times New Roman" panose="02020603050405020304" pitchFamily="18" charset="0"/>
                <a:cs typeface="Times New Roman" panose="02020603050405020304" pitchFamily="18" charset="0"/>
              </a:rPr>
              <a:t>enough page frame</a:t>
            </a:r>
            <a:r>
              <a:rPr lang="en-US" altLang="en-US" sz="2000" dirty="0">
                <a:solidFill>
                  <a:srgbClr val="00B0F0"/>
                </a:solidFill>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a:t>
            </a:r>
            <a:r>
              <a:rPr lang="en-US" altLang="en-US" sz="2000" dirty="0">
                <a:latin typeface="Times New Roman" panose="02020603050405020304" pitchFamily="18" charset="0"/>
                <a:cs typeface="Times New Roman" panose="02020603050405020304" pitchFamily="18" charset="0"/>
              </a:rPr>
              <a:t> to the process (</a:t>
            </a:r>
            <a:r>
              <a:rPr lang="en-US" altLang="en-US" sz="2000" dirty="0">
                <a:solidFill>
                  <a:srgbClr val="FF0000"/>
                </a:solidFill>
                <a:latin typeface="Times New Roman" panose="02020603050405020304" pitchFamily="18" charset="0"/>
                <a:cs typeface="Times New Roman" panose="02020603050405020304" pitchFamily="18" charset="0"/>
              </a:rPr>
              <a:t>add memory</a:t>
            </a:r>
            <a:r>
              <a:rPr lang="en-US" altLang="en-US" sz="2000" dirty="0">
                <a:latin typeface="Times New Roman" panose="02020603050405020304" pitchFamily="18" charset="0"/>
                <a:cs typeface="Times New Roman" panose="02020603050405020304" pitchFamily="18" charset="0"/>
              </a:rPr>
              <a:t>)</a:t>
            </a:r>
          </a:p>
          <a:p>
            <a:pPr lvl="1" algn="just" eaLnBrk="1" hangingPunct="1"/>
            <a:r>
              <a:rPr lang="en-US" altLang="en-US" sz="2000" dirty="0">
                <a:latin typeface="Times New Roman" panose="02020603050405020304" pitchFamily="18" charset="0"/>
                <a:cs typeface="Times New Roman" panose="02020603050405020304" pitchFamily="18" charset="0"/>
              </a:rPr>
              <a:t>How to </a:t>
            </a:r>
            <a:r>
              <a:rPr lang="en-US" altLang="en-US" sz="2000" b="1" dirty="0">
                <a:latin typeface="Times New Roman" panose="02020603050405020304" pitchFamily="18" charset="0"/>
                <a:cs typeface="Times New Roman" panose="02020603050405020304" pitchFamily="18" charset="0"/>
              </a:rPr>
              <a:t>know</a:t>
            </a:r>
            <a:r>
              <a:rPr lang="en-US" altLang="en-US" sz="2000" dirty="0">
                <a:latin typeface="Times New Roman" panose="02020603050405020304" pitchFamily="18" charset="0"/>
                <a:cs typeface="Times New Roman" panose="02020603050405020304" pitchFamily="18" charset="0"/>
              </a:rPr>
              <a:t> the </a:t>
            </a:r>
            <a:r>
              <a:rPr lang="en-US" altLang="en-US" sz="2000" b="1" dirty="0">
                <a:latin typeface="Times New Roman" panose="02020603050405020304" pitchFamily="18" charset="0"/>
                <a:cs typeface="Times New Roman" panose="02020603050405020304" pitchFamily="18" charset="0"/>
              </a:rPr>
              <a:t>process</a:t>
            </a:r>
            <a:r>
              <a:rPr lang="en-US" altLang="en-US" sz="2000"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need</a:t>
            </a:r>
            <a:r>
              <a:rPr lang="en-US" altLang="en-US" sz="2000" dirty="0">
                <a:latin typeface="Times New Roman" panose="02020603050405020304" pitchFamily="18" charset="0"/>
                <a:cs typeface="Times New Roman" panose="02020603050405020304" pitchFamily="18" charset="0"/>
              </a:rPr>
              <a:t> the </a:t>
            </a:r>
            <a:r>
              <a:rPr lang="en-US" altLang="en-US" sz="2000" b="1" dirty="0">
                <a:latin typeface="Times New Roman" panose="02020603050405020304" pitchFamily="18" charset="0"/>
                <a:cs typeface="Times New Roman" panose="02020603050405020304" pitchFamily="18" charset="0"/>
              </a:rPr>
              <a:t>number of page frame in progress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p:cNvSpPr>
          <p:nvPr>
            <p:ph type="title" idx="4294967295"/>
          </p:nvPr>
        </p:nvSpPr>
        <p:spPr>
          <a:xfrm>
            <a:off x="1219200" y="0"/>
            <a:ext cx="7924800" cy="1143000"/>
          </a:xfrm>
        </p:spPr>
        <p:txBody>
          <a:bodyPr/>
          <a:lstStyle/>
          <a:p>
            <a:r>
              <a:rPr lang="en-US" altLang="en-US" sz="4000" b="1">
                <a:latin typeface="Times New Roman" panose="02020603050405020304" pitchFamily="18" charset="0"/>
                <a:cs typeface="Times New Roman" panose="02020603050405020304" pitchFamily="18" charset="0"/>
              </a:rPr>
              <a:t>Page replacement algorithms</a:t>
            </a:r>
            <a:br>
              <a:rPr lang="en-US" altLang="en-US" sz="40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Locality of Reference</a:t>
            </a:r>
          </a:p>
        </p:txBody>
      </p:sp>
      <p:sp>
        <p:nvSpPr>
          <p:cNvPr id="24579" name="Rectangle 3"/>
          <p:cNvSpPr>
            <a:spLocks noGrp="1"/>
          </p:cNvSpPr>
          <p:nvPr>
            <p:ph type="body" sz="half" idx="4294967295"/>
          </p:nvPr>
        </p:nvSpPr>
        <p:spPr>
          <a:xfrm>
            <a:off x="304800" y="1066800"/>
            <a:ext cx="8839200" cy="5791200"/>
          </a:xfrm>
        </p:spPr>
        <p:txBody>
          <a:bodyPr/>
          <a:lstStyle/>
          <a:p>
            <a:pPr algn="just" eaLnBrk="1" hangingPunct="1"/>
            <a:r>
              <a:rPr lang="en-US" altLang="en-US" sz="2800">
                <a:latin typeface="Times New Roman" panose="02020603050405020304" pitchFamily="18" charset="0"/>
                <a:cs typeface="Times New Roman" panose="02020603050405020304" pitchFamily="18" charset="0"/>
              </a:rPr>
              <a:t>The process </a:t>
            </a:r>
            <a:r>
              <a:rPr lang="en-US" altLang="en-US" sz="2800" b="1">
                <a:latin typeface="Times New Roman" panose="02020603050405020304" pitchFamily="18" charset="0"/>
                <a:cs typeface="Times New Roman" panose="02020603050405020304" pitchFamily="18" charset="0"/>
              </a:rPr>
              <a:t>references</a:t>
            </a:r>
            <a:r>
              <a:rPr lang="en-US" altLang="en-US" sz="2800">
                <a:latin typeface="Times New Roman" panose="02020603050405020304" pitchFamily="18" charset="0"/>
                <a:cs typeface="Times New Roman" panose="02020603050405020304" pitchFamily="18" charset="0"/>
              </a:rPr>
              <a:t> only a </a:t>
            </a:r>
            <a:r>
              <a:rPr lang="en-US" altLang="en-US" sz="2800" b="1">
                <a:latin typeface="Times New Roman" panose="02020603050405020304" pitchFamily="18" charset="0"/>
                <a:cs typeface="Times New Roman" panose="02020603050405020304" pitchFamily="18" charset="0"/>
              </a:rPr>
              <a:t>relatively small fraction of its pages in execution</a:t>
            </a:r>
          </a:p>
          <a:p>
            <a:pPr lvl="1" algn="just" eaLnBrk="1" hangingPunct="1"/>
            <a:r>
              <a:rPr lang="en-US" altLang="en-US" sz="2400">
                <a:latin typeface="Times New Roman" panose="02020603050405020304" pitchFamily="18" charset="0"/>
                <a:cs typeface="Times New Roman" panose="02020603050405020304" pitchFamily="18" charset="0"/>
              </a:rPr>
              <a:t>A small fraction is a set of pages that a process is currently using</a:t>
            </a:r>
          </a:p>
          <a:p>
            <a:pPr lvl="1" algn="just" eaLnBrk="1" hangingPunct="1"/>
            <a:r>
              <a:rPr lang="en-US" altLang="en-US" sz="2400">
                <a:latin typeface="Times New Roman" panose="02020603050405020304" pitchFamily="18" charset="0"/>
                <a:cs typeface="Times New Roman" panose="02020603050405020304" pitchFamily="18" charset="0"/>
              </a:rPr>
              <a:t>The process moves from small fractions (that is needed in execution in time) to others</a:t>
            </a:r>
          </a:p>
          <a:p>
            <a:pPr algn="just" eaLnBrk="1" hangingPunct="1"/>
            <a:r>
              <a:rPr lang="en-US" altLang="en-US" sz="2800">
                <a:latin typeface="Times New Roman" panose="02020603050405020304" pitchFamily="18" charset="0"/>
                <a:cs typeface="Times New Roman" panose="02020603050405020304" pitchFamily="18" charset="0"/>
              </a:rPr>
              <a:t>The process </a:t>
            </a:r>
            <a:r>
              <a:rPr lang="en-US" altLang="en-US" sz="2800" b="1">
                <a:latin typeface="Times New Roman" panose="02020603050405020304" pitchFamily="18" charset="0"/>
                <a:cs typeface="Times New Roman" panose="02020603050405020304" pitchFamily="18" charset="0"/>
              </a:rPr>
              <a:t>involves many small fractions that can intersected</a:t>
            </a:r>
          </a:p>
          <a:p>
            <a:pPr algn="just" eaLnBrk="1" hangingPunct="1"/>
            <a:endParaRPr lang="en-US" altLang="en-US" sz="2800">
              <a:latin typeface="Times New Roman" panose="02020603050405020304" pitchFamily="18" charset="0"/>
              <a:cs typeface="Times New Roman" panose="02020603050405020304"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p:cNvSpPr>
          <p:nvPr>
            <p:ph type="title" idx="4294967295"/>
          </p:nvPr>
        </p:nvSpPr>
        <p:spPr>
          <a:xfrm>
            <a:off x="1219200" y="0"/>
            <a:ext cx="7924800" cy="1143000"/>
          </a:xfrm>
        </p:spPr>
        <p:txBody>
          <a:bodyPr/>
          <a:lstStyle/>
          <a:p>
            <a:r>
              <a:rPr lang="en-US" altLang="en-US" sz="4000" b="1">
                <a:latin typeface="Times New Roman" panose="02020603050405020304" pitchFamily="18" charset="0"/>
                <a:cs typeface="Times New Roman" panose="02020603050405020304" pitchFamily="18" charset="0"/>
              </a:rPr>
              <a:t>Page replacement algorithms</a:t>
            </a:r>
            <a:br>
              <a:rPr lang="en-US" altLang="en-US" sz="40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Demand paging vs. Prepaging</a:t>
            </a:r>
          </a:p>
        </p:txBody>
      </p:sp>
      <p:sp>
        <p:nvSpPr>
          <p:cNvPr id="25603" name="Rectangle 3"/>
          <p:cNvSpPr>
            <a:spLocks noGrp="1"/>
          </p:cNvSpPr>
          <p:nvPr>
            <p:ph type="body" sz="half" idx="4294967295"/>
          </p:nvPr>
        </p:nvSpPr>
        <p:spPr>
          <a:xfrm>
            <a:off x="304800" y="1066800"/>
            <a:ext cx="8839200" cy="5791200"/>
          </a:xfrm>
        </p:spPr>
        <p:txBody>
          <a:bodyPr/>
          <a:lstStyle/>
          <a:p>
            <a:pPr algn="just" eaLnBrk="1" hangingPunct="1"/>
            <a:r>
              <a:rPr lang="en-US" altLang="en-US" sz="2800" b="1">
                <a:latin typeface="Times New Roman" panose="02020603050405020304" pitchFamily="18" charset="0"/>
                <a:cs typeface="Times New Roman" panose="02020603050405020304" pitchFamily="18" charset="0"/>
              </a:rPr>
              <a:t>Demand paging</a:t>
            </a:r>
            <a:r>
              <a:rPr lang="en-US" altLang="en-US" sz="2800">
                <a:latin typeface="Times New Roman" panose="02020603050405020304" pitchFamily="18" charset="0"/>
                <a:cs typeface="Times New Roman" panose="02020603050405020304" pitchFamily="18" charset="0"/>
              </a:rPr>
              <a:t>: Pages </a:t>
            </a:r>
            <a:r>
              <a:rPr lang="en-US" altLang="en-US" sz="2800" b="1">
                <a:latin typeface="Times New Roman" panose="02020603050405020304" pitchFamily="18" charset="0"/>
                <a:cs typeface="Times New Roman" panose="02020603050405020304" pitchFamily="18" charset="0"/>
              </a:rPr>
              <a:t>are loaded only on demand</a:t>
            </a:r>
          </a:p>
          <a:p>
            <a:pPr lvl="1" algn="just" eaLnBrk="1" hangingPunct="1"/>
            <a:r>
              <a:rPr lang="en-US" altLang="en-US" sz="2400">
                <a:latin typeface="Times New Roman" panose="02020603050405020304" pitchFamily="18" charset="0"/>
                <a:cs typeface="Times New Roman" panose="02020603050405020304" pitchFamily="18" charset="0"/>
              </a:rPr>
              <a:t>Processes are started up with none of their pages in memory</a:t>
            </a:r>
          </a:p>
          <a:p>
            <a:pPr lvl="1" algn="just" eaLnBrk="1" hangingPunct="1"/>
            <a:r>
              <a:rPr lang="en-US" altLang="en-US" sz="2400">
                <a:latin typeface="Times New Roman" panose="02020603050405020304" pitchFamily="18" charset="0"/>
                <a:cs typeface="Times New Roman" panose="02020603050405020304" pitchFamily="18" charset="0"/>
              </a:rPr>
              <a:t>CPU tries to fetch the first instruction → page fault</a:t>
            </a:r>
          </a:p>
          <a:p>
            <a:pPr algn="just" eaLnBrk="1" hangingPunct="1"/>
            <a:r>
              <a:rPr lang="en-US" altLang="en-US" sz="2800" b="1">
                <a:latin typeface="Times New Roman" panose="02020603050405020304" pitchFamily="18" charset="0"/>
                <a:cs typeface="Times New Roman" panose="02020603050405020304" pitchFamily="18" charset="0"/>
              </a:rPr>
              <a:t>Prepaging</a:t>
            </a:r>
          </a:p>
          <a:p>
            <a:pPr lvl="1" algn="just" eaLnBrk="1" hangingPunct="1"/>
            <a:r>
              <a:rPr lang="en-US" altLang="en-US" sz="2400" b="1">
                <a:latin typeface="Times New Roman" panose="02020603050405020304" pitchFamily="18" charset="0"/>
                <a:cs typeface="Times New Roman" panose="02020603050405020304" pitchFamily="18" charset="0"/>
              </a:rPr>
              <a:t>Loading</a:t>
            </a:r>
            <a:r>
              <a:rPr lang="en-US" altLang="en-US" sz="2400">
                <a:latin typeface="Times New Roman" panose="02020603050405020304" pitchFamily="18" charset="0"/>
                <a:cs typeface="Times New Roman" panose="02020603050405020304" pitchFamily="18" charset="0"/>
              </a:rPr>
              <a:t> the pages </a:t>
            </a:r>
            <a:r>
              <a:rPr lang="en-US" altLang="en-US" sz="2400" b="1">
                <a:latin typeface="Times New Roman" panose="02020603050405020304" pitchFamily="18" charset="0"/>
                <a:cs typeface="Times New Roman" panose="02020603050405020304" pitchFamily="18" charset="0"/>
              </a:rPr>
              <a:t>before letting processes run</a:t>
            </a:r>
          </a:p>
          <a:p>
            <a:pPr lvl="1" algn="just" eaLnBrk="1" hangingPunct="1"/>
            <a:r>
              <a:rPr lang="en-US" altLang="en-US" sz="2400" b="1">
                <a:latin typeface="Times New Roman" panose="02020603050405020304" pitchFamily="18" charset="0"/>
                <a:cs typeface="Times New Roman" panose="02020603050405020304" pitchFamily="18" charset="0"/>
              </a:rPr>
              <a:t>Loading</a:t>
            </a:r>
            <a:r>
              <a:rPr lang="en-US" altLang="en-US" sz="2400">
                <a:latin typeface="Times New Roman" panose="02020603050405020304" pitchFamily="18" charset="0"/>
                <a:cs typeface="Times New Roman" panose="02020603050405020304" pitchFamily="18" charset="0"/>
              </a:rPr>
              <a:t> the pages </a:t>
            </a:r>
            <a:r>
              <a:rPr lang="en-US" altLang="en-US" sz="2400" b="1">
                <a:latin typeface="Times New Roman" panose="02020603050405020304" pitchFamily="18" charset="0"/>
                <a:cs typeface="Times New Roman" panose="02020603050405020304" pitchFamily="18" charset="0"/>
              </a:rPr>
              <a:t>before resuming the process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p:cNvSpPr>
          <p:nvPr>
            <p:ph type="title" idx="4294967295"/>
          </p:nvPr>
        </p:nvSpPr>
        <p:spPr>
          <a:xfrm>
            <a:off x="1219200" y="0"/>
            <a:ext cx="7924800" cy="1143000"/>
          </a:xfrm>
        </p:spPr>
        <p:txBody>
          <a:bodyPr/>
          <a:lstStyle/>
          <a:p>
            <a:r>
              <a:rPr lang="en-US" altLang="en-US" sz="4000" b="1" dirty="0">
                <a:latin typeface="Times New Roman" panose="02020603050405020304" pitchFamily="18" charset="0"/>
                <a:cs typeface="Times New Roman" panose="02020603050405020304" pitchFamily="18" charset="0"/>
              </a:rPr>
              <a:t>Page replacement algorithms</a:t>
            </a:r>
            <a:br>
              <a:rPr lang="en-US" altLang="en-US" sz="4000" b="1" dirty="0">
                <a:latin typeface="Times New Roman" panose="02020603050405020304" pitchFamily="18" charset="0"/>
                <a:cs typeface="Times New Roman" panose="02020603050405020304" pitchFamily="18" charset="0"/>
              </a:rPr>
            </a:br>
            <a:r>
              <a:rPr lang="en-US" altLang="en-US" sz="3200" dirty="0">
                <a:highlight>
                  <a:srgbClr val="FFFF00"/>
                </a:highlight>
                <a:latin typeface="Times New Roman" panose="02020603050405020304" pitchFamily="18" charset="0"/>
                <a:cs typeface="Times New Roman" panose="02020603050405020304" pitchFamily="18" charset="0"/>
              </a:rPr>
              <a:t>Working Set</a:t>
            </a:r>
          </a:p>
        </p:txBody>
      </p:sp>
      <p:sp>
        <p:nvSpPr>
          <p:cNvPr id="26627" name="Rectangle 3"/>
          <p:cNvSpPr>
            <a:spLocks noGrp="1"/>
          </p:cNvSpPr>
          <p:nvPr>
            <p:ph type="body" sz="half" idx="4294967295"/>
          </p:nvPr>
        </p:nvSpPr>
        <p:spPr>
          <a:xfrm>
            <a:off x="304800" y="1066800"/>
            <a:ext cx="8839200" cy="5791200"/>
          </a:xfrm>
        </p:spPr>
        <p:txBody>
          <a:bodyPr/>
          <a:lstStyle/>
          <a:p>
            <a:pPr algn="just" eaLnBrk="1" hangingPunct="1">
              <a:lnSpc>
                <a:spcPct val="90000"/>
              </a:lnSpc>
            </a:pPr>
            <a:r>
              <a:rPr lang="en-US" altLang="en-US" sz="2800" dirty="0">
                <a:latin typeface="Times New Roman" panose="02020603050405020304" pitchFamily="18" charset="0"/>
                <a:cs typeface="Times New Roman" panose="02020603050405020304" pitchFamily="18" charset="0"/>
              </a:rPr>
              <a:t>The </a:t>
            </a:r>
            <a:r>
              <a:rPr lang="en-US" altLang="en-US" sz="2800" b="1" dirty="0">
                <a:latin typeface="Times New Roman" panose="02020603050405020304" pitchFamily="18" charset="0"/>
                <a:cs typeface="Times New Roman" panose="02020603050405020304" pitchFamily="18" charset="0"/>
              </a:rPr>
              <a:t>set of pages </a:t>
            </a:r>
            <a:r>
              <a:rPr lang="en-US" altLang="en-US" sz="2800" dirty="0">
                <a:latin typeface="Times New Roman" panose="02020603050405020304" pitchFamily="18" charset="0"/>
                <a:cs typeface="Times New Roman" panose="02020603050405020304" pitchFamily="18" charset="0"/>
              </a:rPr>
              <a:t>that a process </a:t>
            </a:r>
            <a:r>
              <a:rPr lang="en-US" altLang="en-US" sz="2800" b="1" dirty="0">
                <a:solidFill>
                  <a:srgbClr val="FF0000"/>
                </a:solidFill>
                <a:latin typeface="Times New Roman" panose="02020603050405020304" pitchFamily="18" charset="0"/>
                <a:cs typeface="Times New Roman" panose="02020603050405020304" pitchFamily="18" charset="0"/>
              </a:rPr>
              <a:t>is currently using</a:t>
            </a:r>
          </a:p>
          <a:p>
            <a:pPr algn="just" eaLnBrk="1" hangingPunct="1">
              <a:lnSpc>
                <a:spcPct val="90000"/>
              </a:lnSpc>
            </a:pPr>
            <a:r>
              <a:rPr lang="en-US" altLang="en-US" sz="2800" dirty="0">
                <a:latin typeface="Times New Roman" panose="02020603050405020304" pitchFamily="18" charset="0"/>
                <a:cs typeface="Times New Roman" panose="02020603050405020304" pitchFamily="18" charset="0"/>
              </a:rPr>
              <a:t>If the </a:t>
            </a:r>
            <a:r>
              <a:rPr lang="en-US" altLang="en-US" sz="2800" b="1" dirty="0">
                <a:latin typeface="Times New Roman" panose="02020603050405020304" pitchFamily="18" charset="0"/>
                <a:cs typeface="Times New Roman" panose="02020603050405020304" pitchFamily="18" charset="0"/>
              </a:rPr>
              <a:t>entire working set </a:t>
            </a:r>
            <a:r>
              <a:rPr lang="en-US" altLang="en-US" sz="2800" dirty="0">
                <a:latin typeface="Times New Roman" panose="02020603050405020304" pitchFamily="18" charset="0"/>
                <a:cs typeface="Times New Roman" panose="02020603050405020304" pitchFamily="18" charset="0"/>
              </a:rPr>
              <a:t>is </a:t>
            </a:r>
            <a:r>
              <a:rPr lang="en-US" altLang="en-US" sz="2800" b="1" dirty="0">
                <a:latin typeface="Times New Roman" panose="02020603050405020304" pitchFamily="18" charset="0"/>
                <a:cs typeface="Times New Roman" panose="02020603050405020304" pitchFamily="18" charset="0"/>
              </a:rPr>
              <a:t>in memory</a:t>
            </a:r>
            <a:r>
              <a:rPr lang="en-US" altLang="en-US" sz="2800" dirty="0">
                <a:latin typeface="Times New Roman" panose="02020603050405020304" pitchFamily="18" charset="0"/>
                <a:cs typeface="Times New Roman" panose="02020603050405020304" pitchFamily="18" charset="0"/>
              </a:rPr>
              <a:t>, the process will </a:t>
            </a:r>
            <a:r>
              <a:rPr lang="en-US" altLang="en-US" sz="2800" b="1" dirty="0">
                <a:latin typeface="Times New Roman" panose="02020603050405020304" pitchFamily="18" charset="0"/>
                <a:cs typeface="Times New Roman" panose="02020603050405020304" pitchFamily="18" charset="0"/>
              </a:rPr>
              <a:t>run</a:t>
            </a:r>
            <a:r>
              <a:rPr lang="en-US" altLang="en-US" sz="2800" dirty="0">
                <a:latin typeface="Times New Roman" panose="02020603050405020304" pitchFamily="18" charset="0"/>
                <a:cs typeface="Times New Roman" panose="02020603050405020304" pitchFamily="18" charset="0"/>
              </a:rPr>
              <a:t> </a:t>
            </a:r>
            <a:r>
              <a:rPr lang="en-US" altLang="en-US" sz="2800" b="1" dirty="0">
                <a:latin typeface="Times New Roman" panose="02020603050405020304" pitchFamily="18" charset="0"/>
                <a:cs typeface="Times New Roman" panose="02020603050405020304" pitchFamily="18" charset="0"/>
              </a:rPr>
              <a:t>without causing many faults </a:t>
            </a:r>
            <a:r>
              <a:rPr lang="en-US" altLang="en-US" sz="2800" dirty="0">
                <a:latin typeface="Times New Roman" panose="02020603050405020304" pitchFamily="18" charset="0"/>
                <a:cs typeface="Times New Roman" panose="02020603050405020304" pitchFamily="18" charset="0"/>
              </a:rPr>
              <a:t>until it moves into another execution phase</a:t>
            </a:r>
          </a:p>
          <a:p>
            <a:pPr algn="just" eaLnBrk="1" hangingPunct="1">
              <a:lnSpc>
                <a:spcPct val="90000"/>
              </a:lnSpc>
            </a:pPr>
            <a:r>
              <a:rPr lang="en-US" altLang="en-US" sz="2800" dirty="0">
                <a:latin typeface="Times New Roman" panose="02020603050405020304" pitchFamily="18" charset="0"/>
                <a:cs typeface="Times New Roman" panose="02020603050405020304" pitchFamily="18" charset="0"/>
              </a:rPr>
              <a:t>Working set can </a:t>
            </a:r>
            <a:r>
              <a:rPr lang="en-US" altLang="en-US" sz="2800" b="1" dirty="0">
                <a:latin typeface="Times New Roman" panose="02020603050405020304" pitchFamily="18" charset="0"/>
                <a:cs typeface="Times New Roman" panose="02020603050405020304" pitchFamily="18" charset="0"/>
              </a:rPr>
              <a:t>changes over time</a:t>
            </a:r>
          </a:p>
          <a:p>
            <a:pPr algn="just" eaLnBrk="1" hangingPunct="1">
              <a:lnSpc>
                <a:spcPct val="90000"/>
              </a:lnSpc>
            </a:pPr>
            <a:r>
              <a:rPr lang="en-US" altLang="en-US" sz="2800" b="1" dirty="0">
                <a:latin typeface="Times New Roman" panose="02020603050405020304" pitchFamily="18" charset="0"/>
                <a:cs typeface="Times New Roman" panose="02020603050405020304" pitchFamily="18" charset="0"/>
              </a:rPr>
              <a:t>Problems</a:t>
            </a:r>
          </a:p>
          <a:p>
            <a:pPr lvl="1" algn="just" eaLnBrk="1" hangingPunct="1">
              <a:lnSpc>
                <a:spcPct val="90000"/>
              </a:lnSpc>
            </a:pPr>
            <a:r>
              <a:rPr lang="en-US" altLang="en-US" sz="2400" dirty="0">
                <a:latin typeface="Times New Roman" panose="02020603050405020304" pitchFamily="18" charset="0"/>
                <a:cs typeface="Times New Roman" panose="02020603050405020304" pitchFamily="18" charset="0"/>
              </a:rPr>
              <a:t>If the available memory is </a:t>
            </a:r>
            <a:r>
              <a:rPr lang="en-US" altLang="en-US" sz="2400" b="1" dirty="0">
                <a:latin typeface="Times New Roman" panose="02020603050405020304" pitchFamily="18" charset="0"/>
                <a:cs typeface="Times New Roman" panose="02020603050405020304" pitchFamily="18" charset="0"/>
              </a:rPr>
              <a:t>too small to hold the entire working </a:t>
            </a:r>
            <a:r>
              <a:rPr lang="en-US" altLang="en-US" sz="2400" dirty="0">
                <a:latin typeface="Times New Roman" panose="02020603050405020304" pitchFamily="18" charset="0"/>
                <a:cs typeface="Times New Roman" panose="02020603050405020304" pitchFamily="18" charset="0"/>
              </a:rPr>
              <a:t>set, the process will cause many page faults and run slowly → </a:t>
            </a:r>
            <a:r>
              <a:rPr lang="en-US" altLang="en-US" sz="2400" b="1" dirty="0">
                <a:latin typeface="Times New Roman" panose="02020603050405020304" pitchFamily="18" charset="0"/>
                <a:cs typeface="Times New Roman" panose="02020603050405020304" pitchFamily="18" charset="0"/>
              </a:rPr>
              <a:t>thrashing</a:t>
            </a:r>
          </a:p>
          <a:p>
            <a:pPr lvl="1" algn="just" eaLnBrk="1" hangingPunct="1">
              <a:lnSpc>
                <a:spcPct val="90000"/>
              </a:lnSpc>
            </a:pPr>
            <a:r>
              <a:rPr lang="en-US" altLang="en-US" sz="2400" dirty="0">
                <a:latin typeface="Times New Roman" panose="02020603050405020304" pitchFamily="18" charset="0"/>
                <a:cs typeface="Times New Roman" panose="02020603050405020304" pitchFamily="18" charset="0"/>
              </a:rPr>
              <a:t>The process will just </a:t>
            </a:r>
            <a:r>
              <a:rPr lang="en-US" altLang="en-US" sz="2400" b="1" dirty="0">
                <a:latin typeface="Times New Roman" panose="02020603050405020304" pitchFamily="18" charset="0"/>
                <a:cs typeface="Times New Roman" panose="02020603050405020304" pitchFamily="18" charset="0"/>
              </a:rPr>
              <a:t>cause page faults until its working set </a:t>
            </a:r>
            <a:r>
              <a:rPr lang="en-US" altLang="en-US" sz="2400" dirty="0">
                <a:latin typeface="Times New Roman" panose="02020603050405020304" pitchFamily="18" charset="0"/>
                <a:cs typeface="Times New Roman" panose="02020603050405020304" pitchFamily="18" charset="0"/>
              </a:rPr>
              <a:t>has been loaded → </a:t>
            </a:r>
            <a:r>
              <a:rPr lang="en-US" altLang="en-US" sz="2400" b="1" dirty="0">
                <a:latin typeface="Times New Roman" panose="02020603050405020304" pitchFamily="18" charset="0"/>
                <a:cs typeface="Times New Roman" panose="02020603050405020304" pitchFamily="18" charset="0"/>
              </a:rPr>
              <a:t>slow</a:t>
            </a:r>
            <a:r>
              <a:rPr lang="en-US" altLang="en-US" sz="2400" dirty="0">
                <a:latin typeface="Times New Roman" panose="02020603050405020304" pitchFamily="18" charset="0"/>
                <a:cs typeface="Times New Roman" panose="02020603050405020304" pitchFamily="18" charset="0"/>
              </a:rPr>
              <a:t>, </a:t>
            </a:r>
            <a:r>
              <a:rPr lang="en-US" altLang="en-US" sz="2400" b="1" dirty="0">
                <a:latin typeface="Times New Roman" panose="02020603050405020304" pitchFamily="18" charset="0"/>
                <a:cs typeface="Times New Roman" panose="02020603050405020304" pitchFamily="18" charset="0"/>
              </a:rPr>
              <a:t>waste considerable CPU time</a:t>
            </a:r>
          </a:p>
          <a:p>
            <a:pPr algn="just" eaLnBrk="1" hangingPunct="1">
              <a:lnSpc>
                <a:spcPct val="90000"/>
              </a:lnSpc>
            </a:pPr>
            <a:r>
              <a:rPr lang="en-US" altLang="en-US" sz="2800" b="1" dirty="0">
                <a:latin typeface="Times New Roman" panose="02020603050405020304" pitchFamily="18" charset="0"/>
                <a:cs typeface="Times New Roman" panose="02020603050405020304" pitchFamily="18" charset="0"/>
              </a:rPr>
              <a:t>Solutions</a:t>
            </a:r>
          </a:p>
          <a:p>
            <a:pPr lvl="1" algn="just" eaLnBrk="1" hangingPunct="1">
              <a:lnSpc>
                <a:spcPct val="90000"/>
              </a:lnSpc>
            </a:pPr>
            <a:r>
              <a:rPr lang="en-US" altLang="en-US" sz="2400" dirty="0">
                <a:latin typeface="Times New Roman" panose="02020603050405020304" pitchFamily="18" charset="0"/>
                <a:cs typeface="Times New Roman" panose="02020603050405020304" pitchFamily="18" charset="0"/>
              </a:rPr>
              <a:t>Using </a:t>
            </a:r>
            <a:r>
              <a:rPr lang="en-US" altLang="en-US" sz="2400" b="1" dirty="0">
                <a:latin typeface="Times New Roman" panose="02020603050405020304" pitchFamily="18" charset="0"/>
                <a:cs typeface="Times New Roman" panose="02020603050405020304" pitchFamily="18" charset="0"/>
              </a:rPr>
              <a:t>working set model</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p:cNvSpPr>
          <p:nvPr>
            <p:ph type="title" idx="4294967295"/>
          </p:nvPr>
        </p:nvSpPr>
        <p:spPr>
          <a:xfrm>
            <a:off x="1219200" y="0"/>
            <a:ext cx="7924800" cy="1143000"/>
          </a:xfrm>
        </p:spPr>
        <p:txBody>
          <a:bodyPr/>
          <a:lstStyle/>
          <a:p>
            <a:r>
              <a:rPr lang="en-US" altLang="en-US" sz="4000" b="1">
                <a:latin typeface="Times New Roman" panose="02020603050405020304" pitchFamily="18" charset="0"/>
                <a:cs typeface="Times New Roman" panose="02020603050405020304" pitchFamily="18" charset="0"/>
              </a:rPr>
              <a:t>Page replacement algorithms</a:t>
            </a:r>
            <a:br>
              <a:rPr lang="en-US" altLang="en-US"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Working Set Model</a:t>
            </a:r>
          </a:p>
        </p:txBody>
      </p:sp>
      <p:sp>
        <p:nvSpPr>
          <p:cNvPr id="27651" name="Rectangle 3"/>
          <p:cNvSpPr>
            <a:spLocks noGrp="1"/>
          </p:cNvSpPr>
          <p:nvPr>
            <p:ph type="body" sz="half" idx="4294967295"/>
          </p:nvPr>
        </p:nvSpPr>
        <p:spPr>
          <a:xfrm>
            <a:off x="0" y="1143000"/>
            <a:ext cx="9144000" cy="5943600"/>
          </a:xfrm>
        </p:spPr>
        <p:txBody>
          <a:bodyPr/>
          <a:lstStyle/>
          <a:p>
            <a:pPr algn="just" eaLnBrk="1" hangingPunct="1">
              <a:lnSpc>
                <a:spcPct val="90000"/>
              </a:lnSpc>
            </a:pPr>
            <a:r>
              <a:rPr lang="en-US" altLang="en-US" sz="2400" b="1">
                <a:latin typeface="Times New Roman" panose="02020603050405020304" pitchFamily="18" charset="0"/>
                <a:cs typeface="Times New Roman" panose="02020603050405020304" pitchFamily="18" charset="0"/>
              </a:rPr>
              <a:t>Keep track </a:t>
            </a:r>
            <a:r>
              <a:rPr lang="en-US" altLang="en-US" sz="2400">
                <a:latin typeface="Times New Roman" panose="02020603050405020304" pitchFamily="18" charset="0"/>
                <a:cs typeface="Times New Roman" panose="02020603050405020304" pitchFamily="18" charset="0"/>
              </a:rPr>
              <a:t>of each </a:t>
            </a:r>
            <a:r>
              <a:rPr lang="en-US" altLang="en-US" sz="2400" b="1">
                <a:latin typeface="Times New Roman" panose="02020603050405020304" pitchFamily="18" charset="0"/>
                <a:cs typeface="Times New Roman" panose="02020603050405020304" pitchFamily="18" charset="0"/>
              </a:rPr>
              <a:t>process’s working set and</a:t>
            </a:r>
            <a:r>
              <a:rPr lang="en-US" altLang="en-US" sz="2400">
                <a:latin typeface="Times New Roman" panose="02020603050405020304" pitchFamily="18" charset="0"/>
                <a:cs typeface="Times New Roman" panose="02020603050405020304" pitchFamily="18" charset="0"/>
              </a:rPr>
              <a:t> </a:t>
            </a:r>
            <a:r>
              <a:rPr lang="en-US" altLang="en-US" sz="2400" b="1">
                <a:latin typeface="Times New Roman" panose="02020603050405020304" pitchFamily="18" charset="0"/>
                <a:cs typeface="Times New Roman" panose="02020603050405020304" pitchFamily="18" charset="0"/>
              </a:rPr>
              <a:t>make sure </a:t>
            </a:r>
            <a:r>
              <a:rPr lang="en-US" altLang="en-US" sz="2400">
                <a:latin typeface="Times New Roman" panose="02020603050405020304" pitchFamily="18" charset="0"/>
                <a:cs typeface="Times New Roman" panose="02020603050405020304" pitchFamily="18" charset="0"/>
              </a:rPr>
              <a:t>that </a:t>
            </a:r>
            <a:r>
              <a:rPr lang="en-US" altLang="en-US" sz="2400" b="1">
                <a:latin typeface="Times New Roman" panose="02020603050405020304" pitchFamily="18" charset="0"/>
                <a:cs typeface="Times New Roman" panose="02020603050405020304" pitchFamily="18" charset="0"/>
              </a:rPr>
              <a:t>it</a:t>
            </a:r>
            <a:r>
              <a:rPr lang="en-US" altLang="en-US" sz="2400">
                <a:latin typeface="Times New Roman" panose="02020603050405020304" pitchFamily="18" charset="0"/>
                <a:cs typeface="Times New Roman" panose="02020603050405020304" pitchFamily="18" charset="0"/>
              </a:rPr>
              <a:t> is </a:t>
            </a:r>
            <a:r>
              <a:rPr lang="en-US" altLang="en-US" sz="2400" b="1">
                <a:latin typeface="Times New Roman" panose="02020603050405020304" pitchFamily="18" charset="0"/>
                <a:cs typeface="Times New Roman" panose="02020603050405020304" pitchFamily="18" charset="0"/>
              </a:rPr>
              <a:t>in</a:t>
            </a:r>
            <a:r>
              <a:rPr lang="en-US" altLang="en-US" sz="2400">
                <a:latin typeface="Times New Roman" panose="02020603050405020304" pitchFamily="18" charset="0"/>
                <a:cs typeface="Times New Roman" panose="02020603050405020304" pitchFamily="18" charset="0"/>
              </a:rPr>
              <a:t> </a:t>
            </a:r>
            <a:r>
              <a:rPr lang="en-US" altLang="en-US" sz="2400" b="1">
                <a:latin typeface="Times New Roman" panose="02020603050405020304" pitchFamily="18" charset="0"/>
                <a:cs typeface="Times New Roman" panose="02020603050405020304" pitchFamily="18" charset="0"/>
              </a:rPr>
              <a:t>memory</a:t>
            </a:r>
            <a:r>
              <a:rPr lang="en-US" altLang="en-US" sz="2400">
                <a:latin typeface="Times New Roman" panose="02020603050405020304" pitchFamily="18" charset="0"/>
                <a:cs typeface="Times New Roman" panose="02020603050405020304" pitchFamily="18" charset="0"/>
              </a:rPr>
              <a:t> </a:t>
            </a:r>
            <a:r>
              <a:rPr lang="en-US" altLang="en-US" sz="2400" b="1">
                <a:latin typeface="Times New Roman" panose="02020603050405020304" pitchFamily="18" charset="0"/>
                <a:cs typeface="Times New Roman" panose="02020603050405020304" pitchFamily="18" charset="0"/>
              </a:rPr>
              <a:t>before</a:t>
            </a:r>
            <a:r>
              <a:rPr lang="en-US" altLang="en-US" sz="2400">
                <a:latin typeface="Times New Roman" panose="02020603050405020304" pitchFamily="18" charset="0"/>
                <a:cs typeface="Times New Roman" panose="02020603050405020304" pitchFamily="18" charset="0"/>
              </a:rPr>
              <a:t> </a:t>
            </a:r>
            <a:r>
              <a:rPr lang="en-US" altLang="en-US" sz="2400" b="1">
                <a:latin typeface="Times New Roman" panose="02020603050405020304" pitchFamily="18" charset="0"/>
                <a:cs typeface="Times New Roman" panose="02020603050405020304" pitchFamily="18" charset="0"/>
              </a:rPr>
              <a:t>letting</a:t>
            </a:r>
            <a:r>
              <a:rPr lang="en-US" altLang="en-US" sz="2400">
                <a:latin typeface="Times New Roman" panose="02020603050405020304" pitchFamily="18" charset="0"/>
                <a:cs typeface="Times New Roman" panose="02020603050405020304" pitchFamily="18" charset="0"/>
              </a:rPr>
              <a:t> the </a:t>
            </a:r>
            <a:r>
              <a:rPr lang="en-US" altLang="en-US" sz="2400" b="1">
                <a:latin typeface="Times New Roman" panose="02020603050405020304" pitchFamily="18" charset="0"/>
                <a:cs typeface="Times New Roman" panose="02020603050405020304" pitchFamily="18" charset="0"/>
              </a:rPr>
              <a:t>process</a:t>
            </a:r>
            <a:r>
              <a:rPr lang="en-US" altLang="en-US" sz="2400">
                <a:latin typeface="Times New Roman" panose="02020603050405020304" pitchFamily="18" charset="0"/>
                <a:cs typeface="Times New Roman" panose="02020603050405020304" pitchFamily="18" charset="0"/>
              </a:rPr>
              <a:t> </a:t>
            </a:r>
            <a:r>
              <a:rPr lang="en-US" altLang="en-US" sz="2400" b="1">
                <a:latin typeface="Times New Roman" panose="02020603050405020304" pitchFamily="18" charset="0"/>
                <a:cs typeface="Times New Roman" panose="02020603050405020304" pitchFamily="18" charset="0"/>
              </a:rPr>
              <a:t>run</a:t>
            </a:r>
            <a:r>
              <a:rPr lang="en-US" altLang="en-US" sz="2400">
                <a:latin typeface="Times New Roman" panose="02020603050405020304" pitchFamily="18" charset="0"/>
                <a:cs typeface="Times New Roman" panose="02020603050405020304" pitchFamily="18" charset="0"/>
              </a:rPr>
              <a:t> (</a:t>
            </a:r>
            <a:r>
              <a:rPr lang="en-US" altLang="en-US" sz="2400" b="1">
                <a:latin typeface="Times New Roman" panose="02020603050405020304" pitchFamily="18" charset="0"/>
                <a:cs typeface="Times New Roman" panose="02020603050405020304" pitchFamily="18" charset="0"/>
              </a:rPr>
              <a:t>prepaging</a:t>
            </a:r>
            <a:r>
              <a:rPr lang="en-US" altLang="en-US" sz="2400">
                <a:latin typeface="Times New Roman" panose="02020603050405020304" pitchFamily="18" charset="0"/>
                <a:cs typeface="Times New Roman" panose="02020603050405020304" pitchFamily="18" charset="0"/>
              </a:rPr>
              <a:t>)</a:t>
            </a:r>
          </a:p>
          <a:p>
            <a:pPr algn="just" eaLnBrk="1" hangingPunct="1">
              <a:lnSpc>
                <a:spcPct val="90000"/>
              </a:lnSpc>
            </a:pPr>
            <a:r>
              <a:rPr lang="en-US" altLang="en-US" sz="2400" b="1">
                <a:latin typeface="Times New Roman" panose="02020603050405020304" pitchFamily="18" charset="0"/>
                <a:cs typeface="Times New Roman" panose="02020603050405020304" pitchFamily="18" charset="0"/>
              </a:rPr>
              <a:t>Reduce</a:t>
            </a:r>
            <a:r>
              <a:rPr lang="en-US" altLang="en-US" sz="2400">
                <a:latin typeface="Times New Roman" panose="02020603050405020304" pitchFamily="18" charset="0"/>
                <a:cs typeface="Times New Roman" panose="02020603050405020304" pitchFamily="18" charset="0"/>
              </a:rPr>
              <a:t> the </a:t>
            </a:r>
            <a:r>
              <a:rPr lang="en-US" altLang="en-US" sz="2400" b="1">
                <a:latin typeface="Times New Roman" panose="02020603050405020304" pitchFamily="18" charset="0"/>
                <a:cs typeface="Times New Roman" panose="02020603050405020304" pitchFamily="18" charset="0"/>
              </a:rPr>
              <a:t>page fault rate </a:t>
            </a:r>
            <a:r>
              <a:rPr lang="en-US" altLang="en-US" sz="2400">
                <a:latin typeface="Times New Roman" panose="02020603050405020304" pitchFamily="18" charset="0"/>
                <a:cs typeface="Times New Roman" panose="02020603050405020304" pitchFamily="18" charset="0"/>
              </a:rPr>
              <a:t>(</a:t>
            </a:r>
            <a:r>
              <a:rPr lang="en-US" altLang="en-US" sz="2400" b="1">
                <a:latin typeface="Times New Roman" panose="02020603050405020304" pitchFamily="18" charset="0"/>
                <a:cs typeface="Times New Roman" panose="02020603050405020304" pitchFamily="18" charset="0"/>
              </a:rPr>
              <a:t>avoid thrashing</a:t>
            </a:r>
            <a:r>
              <a:rPr lang="en-US" altLang="en-US" sz="2400">
                <a:latin typeface="Times New Roman" panose="02020603050405020304" pitchFamily="18" charset="0"/>
                <a:cs typeface="Times New Roman" panose="02020603050405020304" pitchFamily="18" charset="0"/>
              </a:rPr>
              <a:t>)</a:t>
            </a:r>
          </a:p>
          <a:p>
            <a:pPr algn="just" eaLnBrk="1" hangingPunct="1">
              <a:lnSpc>
                <a:spcPct val="90000"/>
              </a:lnSpc>
            </a:pPr>
            <a:r>
              <a:rPr lang="en-US" altLang="en-US" sz="2400">
                <a:latin typeface="Times New Roman" panose="02020603050405020304" pitchFamily="18" charset="0"/>
                <a:cs typeface="Times New Roman" panose="02020603050405020304" pitchFamily="18" charset="0"/>
              </a:rPr>
              <a:t>Is </a:t>
            </a:r>
            <a:r>
              <a:rPr lang="en-US" altLang="en-US" sz="2400" b="1">
                <a:latin typeface="Times New Roman" panose="02020603050405020304" pitchFamily="18" charset="0"/>
                <a:cs typeface="Times New Roman" panose="02020603050405020304" pitchFamily="18" charset="0"/>
              </a:rPr>
              <a:t>implemented</a:t>
            </a:r>
            <a:r>
              <a:rPr lang="en-US" altLang="en-US" sz="2400">
                <a:latin typeface="Times New Roman" panose="02020603050405020304" pitchFamily="18" charset="0"/>
                <a:cs typeface="Times New Roman" panose="02020603050405020304" pitchFamily="18" charset="0"/>
              </a:rPr>
              <a:t> as</a:t>
            </a:r>
          </a:p>
          <a:p>
            <a:pPr lvl="1" algn="just" eaLnBrk="1" hangingPunct="1">
              <a:lnSpc>
                <a:spcPct val="90000"/>
              </a:lnSpc>
            </a:pPr>
            <a:r>
              <a:rPr lang="en-US" altLang="en-US" sz="2000" b="1">
                <a:latin typeface="Times New Roman" panose="02020603050405020304" pitchFamily="18" charset="0"/>
                <a:cs typeface="Times New Roman" panose="02020603050405020304" pitchFamily="18" charset="0"/>
              </a:rPr>
              <a:t>OS</a:t>
            </a:r>
            <a:r>
              <a:rPr lang="en-US" altLang="en-US" sz="2000">
                <a:latin typeface="Times New Roman" panose="02020603050405020304" pitchFamily="18" charset="0"/>
                <a:cs typeface="Times New Roman" panose="02020603050405020304" pitchFamily="18" charset="0"/>
              </a:rPr>
              <a:t> </a:t>
            </a:r>
            <a:r>
              <a:rPr lang="en-US" altLang="en-US" sz="2000" b="1">
                <a:latin typeface="Times New Roman" panose="02020603050405020304" pitchFamily="18" charset="0"/>
                <a:cs typeface="Times New Roman" panose="02020603050405020304" pitchFamily="18" charset="0"/>
              </a:rPr>
              <a:t>keeps track </a:t>
            </a:r>
            <a:r>
              <a:rPr lang="en-US" altLang="en-US" sz="2000">
                <a:latin typeface="Times New Roman" panose="02020603050405020304" pitchFamily="18" charset="0"/>
                <a:cs typeface="Times New Roman" panose="02020603050405020304" pitchFamily="18" charset="0"/>
              </a:rPr>
              <a:t>of which </a:t>
            </a:r>
            <a:r>
              <a:rPr lang="en-US" altLang="en-US" sz="2000" b="1">
                <a:latin typeface="Times New Roman" panose="02020603050405020304" pitchFamily="18" charset="0"/>
                <a:cs typeface="Times New Roman" panose="02020603050405020304" pitchFamily="18" charset="0"/>
              </a:rPr>
              <a:t>pages</a:t>
            </a:r>
            <a:r>
              <a:rPr lang="en-US" altLang="en-US" sz="2000">
                <a:latin typeface="Times New Roman" panose="02020603050405020304" pitchFamily="18" charset="0"/>
                <a:cs typeface="Times New Roman" panose="02020603050405020304" pitchFamily="18" charset="0"/>
              </a:rPr>
              <a:t> are </a:t>
            </a:r>
            <a:r>
              <a:rPr lang="en-US" altLang="en-US" sz="2000" b="1">
                <a:latin typeface="Times New Roman" panose="02020603050405020304" pitchFamily="18" charset="0"/>
                <a:cs typeface="Times New Roman" panose="02020603050405020304" pitchFamily="18" charset="0"/>
              </a:rPr>
              <a:t>in the working set</a:t>
            </a:r>
          </a:p>
          <a:p>
            <a:pPr lvl="1" algn="just" eaLnBrk="1" hangingPunct="1">
              <a:lnSpc>
                <a:spcPct val="90000"/>
              </a:lnSpc>
            </a:pPr>
            <a:r>
              <a:rPr lang="en-US" altLang="en-US" sz="2000">
                <a:latin typeface="Times New Roman" panose="02020603050405020304" pitchFamily="18" charset="0"/>
                <a:cs typeface="Times New Roman" panose="02020603050405020304" pitchFamily="18" charset="0"/>
              </a:rPr>
              <a:t>When a </a:t>
            </a:r>
            <a:r>
              <a:rPr lang="en-US" altLang="en-US" sz="2000" b="1">
                <a:latin typeface="Times New Roman" panose="02020603050405020304" pitchFamily="18" charset="0"/>
                <a:cs typeface="Times New Roman" panose="02020603050405020304" pitchFamily="18" charset="0"/>
              </a:rPr>
              <a:t>page fault </a:t>
            </a:r>
            <a:r>
              <a:rPr lang="en-US" altLang="en-US" sz="2000">
                <a:latin typeface="Times New Roman" panose="02020603050405020304" pitchFamily="18" charset="0"/>
                <a:cs typeface="Times New Roman" panose="02020603050405020304" pitchFamily="18" charset="0"/>
              </a:rPr>
              <a:t>occurs, </a:t>
            </a:r>
            <a:r>
              <a:rPr lang="en-US" altLang="en-US" sz="2000" b="1">
                <a:latin typeface="Times New Roman" panose="02020603050405020304" pitchFamily="18" charset="0"/>
                <a:cs typeface="Times New Roman" panose="02020603050405020304" pitchFamily="18" charset="0"/>
              </a:rPr>
              <a:t>find</a:t>
            </a:r>
            <a:r>
              <a:rPr lang="en-US" altLang="en-US" sz="2000">
                <a:latin typeface="Times New Roman" panose="02020603050405020304" pitchFamily="18" charset="0"/>
                <a:cs typeface="Times New Roman" panose="02020603050405020304" pitchFamily="18" charset="0"/>
              </a:rPr>
              <a:t> a </a:t>
            </a:r>
            <a:r>
              <a:rPr lang="en-US" altLang="en-US" sz="2000" b="1">
                <a:latin typeface="Times New Roman" panose="02020603050405020304" pitchFamily="18" charset="0"/>
                <a:cs typeface="Times New Roman" panose="02020603050405020304" pitchFamily="18" charset="0"/>
              </a:rPr>
              <a:t>page</a:t>
            </a:r>
            <a:r>
              <a:rPr lang="en-US" altLang="en-US" sz="2000">
                <a:latin typeface="Times New Roman" panose="02020603050405020304" pitchFamily="18" charset="0"/>
                <a:cs typeface="Times New Roman" panose="02020603050405020304" pitchFamily="18" charset="0"/>
              </a:rPr>
              <a:t> </a:t>
            </a:r>
            <a:r>
              <a:rPr lang="en-US" altLang="en-US" sz="2000" b="1">
                <a:latin typeface="Times New Roman" panose="02020603050405020304" pitchFamily="18" charset="0"/>
                <a:cs typeface="Times New Roman" panose="02020603050405020304" pitchFamily="18" charset="0"/>
              </a:rPr>
              <a:t>not</a:t>
            </a:r>
            <a:r>
              <a:rPr lang="en-US" altLang="en-US" sz="2000">
                <a:latin typeface="Times New Roman" panose="02020603050405020304" pitchFamily="18" charset="0"/>
                <a:cs typeface="Times New Roman" panose="02020603050405020304" pitchFamily="18" charset="0"/>
              </a:rPr>
              <a:t> in the </a:t>
            </a:r>
            <a:r>
              <a:rPr lang="en-US" altLang="en-US" sz="2000" b="1">
                <a:latin typeface="Times New Roman" panose="02020603050405020304" pitchFamily="18" charset="0"/>
                <a:cs typeface="Times New Roman" panose="02020603050405020304" pitchFamily="18" charset="0"/>
              </a:rPr>
              <a:t>working set </a:t>
            </a:r>
            <a:r>
              <a:rPr lang="en-US" altLang="en-US" sz="2000">
                <a:latin typeface="Times New Roman" panose="02020603050405020304" pitchFamily="18" charset="0"/>
                <a:cs typeface="Times New Roman" panose="02020603050405020304" pitchFamily="18" charset="0"/>
              </a:rPr>
              <a:t>and this page is located in</a:t>
            </a:r>
          </a:p>
          <a:p>
            <a:pPr lvl="1" algn="just" eaLnBrk="1" hangingPunct="1">
              <a:lnSpc>
                <a:spcPct val="90000"/>
              </a:lnSpc>
            </a:pPr>
            <a:r>
              <a:rPr lang="en-US" altLang="en-US" sz="2000" b="1">
                <a:latin typeface="Times New Roman" panose="02020603050405020304" pitchFamily="18" charset="0"/>
                <a:cs typeface="Times New Roman" panose="02020603050405020304" pitchFamily="18" charset="0"/>
              </a:rPr>
              <a:t>R bit </a:t>
            </a:r>
            <a:r>
              <a:rPr lang="en-US" altLang="en-US" sz="2000">
                <a:latin typeface="Times New Roman" panose="02020603050405020304" pitchFamily="18" charset="0"/>
                <a:cs typeface="Times New Roman" panose="02020603050405020304" pitchFamily="18" charset="0"/>
              </a:rPr>
              <a:t>is </a:t>
            </a:r>
            <a:r>
              <a:rPr lang="en-US" altLang="en-US" sz="2000" b="1">
                <a:latin typeface="Times New Roman" panose="02020603050405020304" pitchFamily="18" charset="0"/>
                <a:cs typeface="Times New Roman" panose="02020603050405020304" pitchFamily="18" charset="0"/>
              </a:rPr>
              <a:t>examined</a:t>
            </a:r>
            <a:r>
              <a:rPr lang="en-US" altLang="en-US" sz="2000">
                <a:latin typeface="Times New Roman" panose="02020603050405020304" pitchFamily="18" charset="0"/>
                <a:cs typeface="Times New Roman" panose="02020603050405020304" pitchFamily="18" charset="0"/>
              </a:rPr>
              <a:t>. </a:t>
            </a:r>
          </a:p>
          <a:p>
            <a:pPr lvl="1" algn="just" eaLnBrk="1" hangingPunct="1">
              <a:lnSpc>
                <a:spcPct val="90000"/>
              </a:lnSpc>
            </a:pPr>
            <a:r>
              <a:rPr lang="en-US" altLang="en-US" sz="2000" b="1">
                <a:latin typeface="Times New Roman" panose="02020603050405020304" pitchFamily="18" charset="0"/>
                <a:cs typeface="Times New Roman" panose="02020603050405020304" pitchFamily="18" charset="0"/>
              </a:rPr>
              <a:t>If</a:t>
            </a:r>
            <a:r>
              <a:rPr lang="en-US" altLang="en-US" sz="2000">
                <a:latin typeface="Times New Roman" panose="02020603050405020304" pitchFamily="18" charset="0"/>
                <a:cs typeface="Times New Roman" panose="02020603050405020304" pitchFamily="18" charset="0"/>
              </a:rPr>
              <a:t> </a:t>
            </a:r>
            <a:r>
              <a:rPr lang="en-US" altLang="en-US" sz="2000" b="1">
                <a:latin typeface="Times New Roman" panose="02020603050405020304" pitchFamily="18" charset="0"/>
                <a:cs typeface="Times New Roman" panose="02020603050405020304" pitchFamily="18" charset="0"/>
              </a:rPr>
              <a:t>R</a:t>
            </a:r>
            <a:r>
              <a:rPr lang="en-US" altLang="en-US" sz="2000">
                <a:latin typeface="Times New Roman" panose="02020603050405020304" pitchFamily="18" charset="0"/>
                <a:cs typeface="Times New Roman" panose="02020603050405020304" pitchFamily="18" charset="0"/>
              </a:rPr>
              <a:t>’s value </a:t>
            </a:r>
            <a:r>
              <a:rPr lang="en-US" altLang="en-US" sz="2000" b="1">
                <a:latin typeface="Times New Roman" panose="02020603050405020304" pitchFamily="18" charset="0"/>
                <a:cs typeface="Times New Roman" panose="02020603050405020304" pitchFamily="18" charset="0"/>
              </a:rPr>
              <a:t>is 1</a:t>
            </a:r>
            <a:r>
              <a:rPr lang="en-US" altLang="en-US" sz="2000">
                <a:latin typeface="Times New Roman" panose="02020603050405020304" pitchFamily="18" charset="0"/>
                <a:cs typeface="Times New Roman" panose="02020603050405020304" pitchFamily="18" charset="0"/>
              </a:rPr>
              <a:t>, the </a:t>
            </a:r>
            <a:r>
              <a:rPr lang="en-US" altLang="en-US" sz="2000" b="1">
                <a:latin typeface="Times New Roman" panose="02020603050405020304" pitchFamily="18" charset="0"/>
                <a:cs typeface="Times New Roman" panose="02020603050405020304" pitchFamily="18" charset="0"/>
              </a:rPr>
              <a:t>current virtual time </a:t>
            </a:r>
            <a:r>
              <a:rPr lang="en-US" altLang="en-US" sz="2000">
                <a:latin typeface="Times New Roman" panose="02020603050405020304" pitchFamily="18" charset="0"/>
                <a:cs typeface="Times New Roman" panose="02020603050405020304" pitchFamily="18" charset="0"/>
              </a:rPr>
              <a:t>is </a:t>
            </a:r>
            <a:r>
              <a:rPr lang="en-US" altLang="en-US" sz="2000" b="1">
                <a:latin typeface="Times New Roman" panose="02020603050405020304" pitchFamily="18" charset="0"/>
                <a:cs typeface="Times New Roman" panose="02020603050405020304" pitchFamily="18" charset="0"/>
              </a:rPr>
              <a:t>written</a:t>
            </a:r>
            <a:r>
              <a:rPr lang="en-US" altLang="en-US" sz="2000">
                <a:latin typeface="Times New Roman" panose="02020603050405020304" pitchFamily="18" charset="0"/>
                <a:cs typeface="Times New Roman" panose="02020603050405020304" pitchFamily="18" charset="0"/>
              </a:rPr>
              <a:t> into the </a:t>
            </a:r>
            <a:r>
              <a:rPr lang="en-US" altLang="en-US" sz="2000" b="1">
                <a:latin typeface="Times New Roman" panose="02020603050405020304" pitchFamily="18" charset="0"/>
                <a:cs typeface="Times New Roman" panose="02020603050405020304" pitchFamily="18" charset="0"/>
              </a:rPr>
              <a:t>Time of last</a:t>
            </a:r>
            <a:r>
              <a:rPr lang="en-US" altLang="en-US" sz="2000">
                <a:latin typeface="Times New Roman" panose="02020603050405020304" pitchFamily="18" charset="0"/>
                <a:cs typeface="Times New Roman" panose="02020603050405020304" pitchFamily="18" charset="0"/>
              </a:rPr>
              <a:t> </a:t>
            </a:r>
            <a:r>
              <a:rPr lang="en-US" altLang="en-US" sz="2000" b="1">
                <a:latin typeface="Times New Roman" panose="02020603050405020304" pitchFamily="18" charset="0"/>
                <a:cs typeface="Times New Roman" panose="02020603050405020304" pitchFamily="18" charset="0"/>
              </a:rPr>
              <a:t>use</a:t>
            </a:r>
            <a:r>
              <a:rPr lang="en-US" altLang="en-US" sz="2000">
                <a:latin typeface="Times New Roman" panose="02020603050405020304" pitchFamily="18" charset="0"/>
                <a:cs typeface="Times New Roman" panose="02020603050405020304" pitchFamily="18" charset="0"/>
              </a:rPr>
              <a:t> field</a:t>
            </a:r>
          </a:p>
          <a:p>
            <a:pPr lvl="1" algn="just" eaLnBrk="1" hangingPunct="1">
              <a:lnSpc>
                <a:spcPct val="90000"/>
              </a:lnSpc>
            </a:pPr>
            <a:r>
              <a:rPr lang="en-US" altLang="en-US" sz="2000">
                <a:latin typeface="Times New Roman" panose="02020603050405020304" pitchFamily="18" charset="0"/>
                <a:cs typeface="Times New Roman" panose="02020603050405020304" pitchFamily="18" charset="0"/>
              </a:rPr>
              <a:t>If </a:t>
            </a:r>
            <a:r>
              <a:rPr lang="en-US" altLang="en-US" sz="2000" b="1">
                <a:latin typeface="Times New Roman" panose="02020603050405020304" pitchFamily="18" charset="0"/>
                <a:cs typeface="Times New Roman" panose="02020603050405020304" pitchFamily="18" charset="0"/>
              </a:rPr>
              <a:t>R’s</a:t>
            </a:r>
            <a:r>
              <a:rPr lang="en-US" altLang="en-US" sz="2000">
                <a:latin typeface="Times New Roman" panose="02020603050405020304" pitchFamily="18" charset="0"/>
                <a:cs typeface="Times New Roman" panose="02020603050405020304" pitchFamily="18" charset="0"/>
              </a:rPr>
              <a:t> value </a:t>
            </a:r>
            <a:r>
              <a:rPr lang="en-US" altLang="en-US" sz="2000" b="1">
                <a:latin typeface="Times New Roman" panose="02020603050405020304" pitchFamily="18" charset="0"/>
                <a:cs typeface="Times New Roman" panose="02020603050405020304" pitchFamily="18" charset="0"/>
              </a:rPr>
              <a:t>is 0</a:t>
            </a:r>
            <a:r>
              <a:rPr lang="en-US" altLang="en-US" sz="2000">
                <a:latin typeface="Times New Roman" panose="02020603050405020304" pitchFamily="18" charset="0"/>
                <a:cs typeface="Times New Roman" panose="02020603050405020304" pitchFamily="18" charset="0"/>
              </a:rPr>
              <a:t>, the </a:t>
            </a:r>
            <a:r>
              <a:rPr lang="en-US" altLang="en-US" sz="2000" b="1">
                <a:latin typeface="Times New Roman" panose="02020603050405020304" pitchFamily="18" charset="0"/>
                <a:cs typeface="Times New Roman" panose="02020603050405020304" pitchFamily="18" charset="0"/>
              </a:rPr>
              <a:t>page</a:t>
            </a:r>
            <a:r>
              <a:rPr lang="en-US" altLang="en-US" sz="2000">
                <a:latin typeface="Times New Roman" panose="02020603050405020304" pitchFamily="18" charset="0"/>
                <a:cs typeface="Times New Roman" panose="02020603050405020304" pitchFamily="18" charset="0"/>
              </a:rPr>
              <a:t> may be a </a:t>
            </a:r>
            <a:r>
              <a:rPr lang="en-US" altLang="en-US" sz="2000" b="1">
                <a:latin typeface="Times New Roman" panose="02020603050405020304" pitchFamily="18" charset="0"/>
                <a:cs typeface="Times New Roman" panose="02020603050405020304" pitchFamily="18" charset="0"/>
              </a:rPr>
              <a:t>candidate</a:t>
            </a:r>
            <a:r>
              <a:rPr lang="en-US" altLang="en-US" sz="2000">
                <a:latin typeface="Times New Roman" panose="02020603050405020304" pitchFamily="18" charset="0"/>
                <a:cs typeface="Times New Roman" panose="02020603050405020304" pitchFamily="18" charset="0"/>
              </a:rPr>
              <a:t> to removal</a:t>
            </a:r>
          </a:p>
          <a:p>
            <a:pPr lvl="2" algn="just" eaLnBrk="1" hangingPunct="1">
              <a:lnSpc>
                <a:spcPct val="90000"/>
              </a:lnSpc>
            </a:pPr>
            <a:r>
              <a:rPr lang="en-US" altLang="en-US" sz="1800">
                <a:latin typeface="Times New Roman" panose="02020603050405020304" pitchFamily="18" charset="0"/>
                <a:cs typeface="Times New Roman" panose="02020603050405020304" pitchFamily="18" charset="0"/>
              </a:rPr>
              <a:t>The </a:t>
            </a:r>
            <a:r>
              <a:rPr lang="en-US" altLang="en-US" sz="1800" b="1">
                <a:latin typeface="Times New Roman" panose="02020603050405020304" pitchFamily="18" charset="0"/>
                <a:cs typeface="Times New Roman" panose="02020603050405020304" pitchFamily="18" charset="0"/>
              </a:rPr>
              <a:t>age</a:t>
            </a:r>
            <a:r>
              <a:rPr lang="en-US" altLang="en-US" sz="1800">
                <a:latin typeface="Times New Roman" panose="02020603050405020304" pitchFamily="18" charset="0"/>
                <a:cs typeface="Times New Roman" panose="02020603050405020304" pitchFamily="18" charset="0"/>
              </a:rPr>
              <a:t> (</a:t>
            </a:r>
            <a:r>
              <a:rPr lang="en-US" altLang="en-US" sz="1800" b="1">
                <a:latin typeface="Times New Roman" panose="02020603050405020304" pitchFamily="18" charset="0"/>
                <a:cs typeface="Times New Roman" panose="02020603050405020304" pitchFamily="18" charset="0"/>
              </a:rPr>
              <a:t>the current virtual time – its Time of last use</a:t>
            </a:r>
            <a:r>
              <a:rPr lang="en-US" altLang="en-US" sz="1800">
                <a:latin typeface="Times New Roman" panose="02020603050405020304" pitchFamily="18" charset="0"/>
                <a:cs typeface="Times New Roman" panose="02020603050405020304" pitchFamily="18" charset="0"/>
              </a:rPr>
              <a:t>) is </a:t>
            </a:r>
            <a:r>
              <a:rPr lang="en-US" altLang="en-US" sz="1800" b="1">
                <a:latin typeface="Times New Roman" panose="02020603050405020304" pitchFamily="18" charset="0"/>
                <a:cs typeface="Times New Roman" panose="02020603050405020304" pitchFamily="18" charset="0"/>
              </a:rPr>
              <a:t>computed</a:t>
            </a:r>
            <a:r>
              <a:rPr lang="en-US" altLang="en-US" sz="1800">
                <a:latin typeface="Times New Roman" panose="02020603050405020304" pitchFamily="18" charset="0"/>
                <a:cs typeface="Times New Roman" panose="02020603050405020304" pitchFamily="18" charset="0"/>
              </a:rPr>
              <a:t> and </a:t>
            </a:r>
            <a:r>
              <a:rPr lang="en-US" altLang="en-US" sz="1800" b="1">
                <a:latin typeface="Times New Roman" panose="02020603050405020304" pitchFamily="18" charset="0"/>
                <a:cs typeface="Times New Roman" panose="02020603050405020304" pitchFamily="18" charset="0"/>
              </a:rPr>
              <a:t>compared</a:t>
            </a:r>
            <a:r>
              <a:rPr lang="en-US" altLang="en-US" sz="1800">
                <a:latin typeface="Times New Roman" panose="02020603050405020304" pitchFamily="18" charset="0"/>
                <a:cs typeface="Times New Roman" panose="02020603050405020304" pitchFamily="18" charset="0"/>
              </a:rPr>
              <a:t> with </a:t>
            </a:r>
            <a:r>
              <a:rPr lang="el-GR" altLang="en-US" sz="1800" b="1">
                <a:latin typeface="Times New Roman" panose="02020603050405020304" pitchFamily="18" charset="0"/>
                <a:cs typeface="Times New Roman" panose="02020603050405020304" pitchFamily="18" charset="0"/>
              </a:rPr>
              <a:t>τ</a:t>
            </a:r>
            <a:r>
              <a:rPr lang="en-US" altLang="en-US" sz="1800" b="1">
                <a:latin typeface="Times New Roman" panose="02020603050405020304" pitchFamily="18" charset="0"/>
                <a:cs typeface="Times New Roman" panose="02020603050405020304" pitchFamily="18" charset="0"/>
              </a:rPr>
              <a:t> (span multiple clock ticks).</a:t>
            </a:r>
          </a:p>
          <a:p>
            <a:pPr lvl="2" algn="just" eaLnBrk="1" hangingPunct="1">
              <a:lnSpc>
                <a:spcPct val="90000"/>
              </a:lnSpc>
            </a:pPr>
            <a:r>
              <a:rPr lang="en-US" altLang="en-US" sz="1800">
                <a:latin typeface="Times New Roman" panose="02020603050405020304" pitchFamily="18" charset="0"/>
                <a:cs typeface="Times New Roman" panose="02020603050405020304" pitchFamily="18" charset="0"/>
              </a:rPr>
              <a:t>If </a:t>
            </a:r>
            <a:r>
              <a:rPr lang="en-US" altLang="en-US" sz="1800" b="1">
                <a:latin typeface="Times New Roman" panose="02020603050405020304" pitchFamily="18" charset="0"/>
                <a:cs typeface="Times New Roman" panose="02020603050405020304" pitchFamily="18" charset="0"/>
              </a:rPr>
              <a:t>age &gt; </a:t>
            </a:r>
            <a:r>
              <a:rPr lang="el-GR" altLang="en-US" sz="1800" b="1">
                <a:latin typeface="Times New Roman" panose="02020603050405020304" pitchFamily="18" charset="0"/>
                <a:cs typeface="Times New Roman" panose="02020603050405020304" pitchFamily="18" charset="0"/>
              </a:rPr>
              <a:t>τ</a:t>
            </a:r>
            <a:r>
              <a:rPr lang="en-US" altLang="en-US" sz="1800">
                <a:latin typeface="Times New Roman" panose="02020603050405020304" pitchFamily="18" charset="0"/>
                <a:cs typeface="Times New Roman" panose="02020603050405020304" pitchFamily="18" charset="0"/>
              </a:rPr>
              <a:t>, the </a:t>
            </a:r>
            <a:r>
              <a:rPr lang="en-US" altLang="en-US" sz="1800" b="1">
                <a:latin typeface="Times New Roman" panose="02020603050405020304" pitchFamily="18" charset="0"/>
                <a:cs typeface="Times New Roman" panose="02020603050405020304" pitchFamily="18" charset="0"/>
              </a:rPr>
              <a:t>page</a:t>
            </a:r>
            <a:r>
              <a:rPr lang="en-US" altLang="en-US" sz="1800">
                <a:latin typeface="Times New Roman" panose="02020603050405020304" pitchFamily="18" charset="0"/>
                <a:cs typeface="Times New Roman" panose="02020603050405020304" pitchFamily="18" charset="0"/>
              </a:rPr>
              <a:t> is </a:t>
            </a:r>
            <a:r>
              <a:rPr lang="en-US" altLang="en-US" sz="1800" b="1">
                <a:latin typeface="Times New Roman" panose="02020603050405020304" pitchFamily="18" charset="0"/>
                <a:cs typeface="Times New Roman" panose="02020603050405020304" pitchFamily="18" charset="0"/>
              </a:rPr>
              <a:t>no</a:t>
            </a:r>
            <a:r>
              <a:rPr lang="en-US" altLang="en-US" sz="1800">
                <a:latin typeface="Times New Roman" panose="02020603050405020304" pitchFamily="18" charset="0"/>
                <a:cs typeface="Times New Roman" panose="02020603050405020304" pitchFamily="18" charset="0"/>
              </a:rPr>
              <a:t> longer </a:t>
            </a:r>
            <a:r>
              <a:rPr lang="en-US" altLang="en-US" sz="1800" b="1">
                <a:latin typeface="Times New Roman" panose="02020603050405020304" pitchFamily="18" charset="0"/>
                <a:cs typeface="Times New Roman" panose="02020603050405020304" pitchFamily="18" charset="0"/>
              </a:rPr>
              <a:t>in</a:t>
            </a:r>
            <a:r>
              <a:rPr lang="en-US" altLang="en-US" sz="1800">
                <a:latin typeface="Times New Roman" panose="02020603050405020304" pitchFamily="18" charset="0"/>
                <a:cs typeface="Times New Roman" panose="02020603050405020304" pitchFamily="18" charset="0"/>
              </a:rPr>
              <a:t> the </a:t>
            </a:r>
            <a:r>
              <a:rPr lang="en-US" altLang="en-US" sz="1800" b="1">
                <a:latin typeface="Times New Roman" panose="02020603050405020304" pitchFamily="18" charset="0"/>
                <a:cs typeface="Times New Roman" panose="02020603050405020304" pitchFamily="18" charset="0"/>
              </a:rPr>
              <a:t>working set</a:t>
            </a:r>
            <a:r>
              <a:rPr lang="en-US" altLang="en-US" sz="1800">
                <a:latin typeface="Times New Roman" panose="02020603050405020304" pitchFamily="18" charset="0"/>
                <a:cs typeface="Times New Roman" panose="02020603050405020304" pitchFamily="18" charset="0"/>
              </a:rPr>
              <a:t>, and the </a:t>
            </a:r>
            <a:r>
              <a:rPr lang="en-US" altLang="en-US" sz="1800" b="1">
                <a:latin typeface="Times New Roman" panose="02020603050405020304" pitchFamily="18" charset="0"/>
                <a:cs typeface="Times New Roman" panose="02020603050405020304" pitchFamily="18" charset="0"/>
              </a:rPr>
              <a:t>new</a:t>
            </a:r>
            <a:r>
              <a:rPr lang="en-US" altLang="en-US" sz="1800">
                <a:latin typeface="Times New Roman" panose="02020603050405020304" pitchFamily="18" charset="0"/>
                <a:cs typeface="Times New Roman" panose="02020603050405020304" pitchFamily="18" charset="0"/>
              </a:rPr>
              <a:t> page </a:t>
            </a:r>
            <a:r>
              <a:rPr lang="en-US" altLang="en-US" sz="1800" b="1">
                <a:latin typeface="Times New Roman" panose="02020603050405020304" pitchFamily="18" charset="0"/>
                <a:cs typeface="Times New Roman" panose="02020603050405020304" pitchFamily="18" charset="0"/>
              </a:rPr>
              <a:t>replaces</a:t>
            </a:r>
            <a:r>
              <a:rPr lang="en-US" altLang="en-US" sz="1800">
                <a:latin typeface="Times New Roman" panose="02020603050405020304" pitchFamily="18" charset="0"/>
                <a:cs typeface="Times New Roman" panose="02020603050405020304" pitchFamily="18" charset="0"/>
              </a:rPr>
              <a:t> it</a:t>
            </a:r>
          </a:p>
          <a:p>
            <a:pPr lvl="2" algn="just" eaLnBrk="1" hangingPunct="1">
              <a:lnSpc>
                <a:spcPct val="90000"/>
              </a:lnSpc>
            </a:pPr>
            <a:r>
              <a:rPr lang="en-US" altLang="en-US" sz="1800">
                <a:latin typeface="Times New Roman" panose="02020603050405020304" pitchFamily="18" charset="0"/>
                <a:cs typeface="Times New Roman" panose="02020603050405020304" pitchFamily="18" charset="0"/>
              </a:rPr>
              <a:t>Otherwise, the page is still in the working set</a:t>
            </a:r>
          </a:p>
          <a:p>
            <a:pPr lvl="2" algn="just" eaLnBrk="1" hangingPunct="1">
              <a:lnSpc>
                <a:spcPct val="90000"/>
              </a:lnSpc>
            </a:pPr>
            <a:r>
              <a:rPr lang="en-US" altLang="en-US" sz="1800">
                <a:latin typeface="Times New Roman" panose="02020603050405020304" pitchFamily="18" charset="0"/>
                <a:cs typeface="Times New Roman" panose="02020603050405020304" pitchFamily="18" charset="0"/>
              </a:rPr>
              <a:t>If the entire table is </a:t>
            </a:r>
            <a:r>
              <a:rPr lang="en-US" altLang="en-US" sz="1800" b="1">
                <a:latin typeface="Times New Roman" panose="02020603050405020304" pitchFamily="18" charset="0"/>
                <a:cs typeface="Times New Roman" panose="02020603050405020304" pitchFamily="18" charset="0"/>
              </a:rPr>
              <a:t>scanned</a:t>
            </a:r>
            <a:r>
              <a:rPr lang="en-US" altLang="en-US" sz="1800">
                <a:latin typeface="Times New Roman" panose="02020603050405020304" pitchFamily="18" charset="0"/>
                <a:cs typeface="Times New Roman" panose="02020603050405020304" pitchFamily="18" charset="0"/>
              </a:rPr>
              <a:t> </a:t>
            </a:r>
            <a:r>
              <a:rPr lang="en-US" altLang="en-US" sz="1800" b="1">
                <a:latin typeface="Times New Roman" panose="02020603050405020304" pitchFamily="18" charset="0"/>
                <a:cs typeface="Times New Roman" panose="02020603050405020304" pitchFamily="18" charset="0"/>
              </a:rPr>
              <a:t>without finding </a:t>
            </a:r>
            <a:r>
              <a:rPr lang="en-US" altLang="en-US" sz="1800">
                <a:latin typeface="Times New Roman" panose="02020603050405020304" pitchFamily="18" charset="0"/>
                <a:cs typeface="Times New Roman" panose="02020603050405020304" pitchFamily="18" charset="0"/>
              </a:rPr>
              <a:t>the </a:t>
            </a:r>
            <a:r>
              <a:rPr lang="en-US" altLang="en-US" sz="1800" b="1">
                <a:latin typeface="Times New Roman" panose="02020603050405020304" pitchFamily="18" charset="0"/>
                <a:cs typeface="Times New Roman" panose="02020603050405020304" pitchFamily="18" charset="0"/>
              </a:rPr>
              <a:t>candidate</a:t>
            </a:r>
            <a:r>
              <a:rPr lang="en-US" altLang="en-US" sz="1800">
                <a:latin typeface="Times New Roman" panose="02020603050405020304" pitchFamily="18" charset="0"/>
                <a:cs typeface="Times New Roman" panose="02020603050405020304" pitchFamily="18" charset="0"/>
              </a:rPr>
              <a:t> to evict and one or more pages with R = 0 is founds, the one with the </a:t>
            </a:r>
            <a:r>
              <a:rPr lang="en-US" altLang="en-US" sz="1800" b="1">
                <a:latin typeface="Times New Roman" panose="02020603050405020304" pitchFamily="18" charset="0"/>
                <a:cs typeface="Times New Roman" panose="02020603050405020304" pitchFamily="18" charset="0"/>
              </a:rPr>
              <a:t>greatest age </a:t>
            </a:r>
            <a:r>
              <a:rPr lang="en-US" altLang="en-US" sz="1800">
                <a:latin typeface="Times New Roman" panose="02020603050405020304" pitchFamily="18" charset="0"/>
                <a:cs typeface="Times New Roman" panose="02020603050405020304" pitchFamily="18" charset="0"/>
              </a:rPr>
              <a:t>is </a:t>
            </a:r>
            <a:r>
              <a:rPr lang="en-US" altLang="en-US" sz="1800" b="1">
                <a:latin typeface="Times New Roman" panose="02020603050405020304" pitchFamily="18" charset="0"/>
                <a:cs typeface="Times New Roman" panose="02020603050405020304" pitchFamily="18" charset="0"/>
              </a:rPr>
              <a:t>evicted</a:t>
            </a:r>
            <a:r>
              <a:rPr lang="en-US" altLang="en-US" sz="1800">
                <a:latin typeface="Times New Roman" panose="02020603050405020304" pitchFamily="18" charset="0"/>
                <a:cs typeface="Times New Roman" panose="02020603050405020304" pitchFamily="18" charset="0"/>
              </a:rPr>
              <a:t>. </a:t>
            </a:r>
            <a:r>
              <a:rPr lang="en-US" altLang="en-US" sz="1800" b="1">
                <a:latin typeface="Times New Roman" panose="02020603050405020304" pitchFamily="18" charset="0"/>
                <a:cs typeface="Times New Roman" panose="02020603050405020304" pitchFamily="18" charset="0"/>
              </a:rPr>
              <a:t>Otherwise</a:t>
            </a:r>
            <a:r>
              <a:rPr lang="en-US" altLang="en-US" sz="1800">
                <a:latin typeface="Times New Roman" panose="02020603050405020304" pitchFamily="18" charset="0"/>
                <a:cs typeface="Times New Roman" panose="02020603050405020304" pitchFamily="18" charset="0"/>
              </a:rPr>
              <a:t>, the chosen </a:t>
            </a:r>
            <a:r>
              <a:rPr lang="en-US" altLang="en-US" sz="1800" b="1">
                <a:latin typeface="Times New Roman" panose="02020603050405020304" pitchFamily="18" charset="0"/>
                <a:cs typeface="Times New Roman" panose="02020603050405020304" pitchFamily="18" charset="0"/>
              </a:rPr>
              <a:t>random</a:t>
            </a:r>
            <a:r>
              <a:rPr lang="en-US" altLang="en-US" sz="1800">
                <a:latin typeface="Times New Roman" panose="02020603050405020304" pitchFamily="18" charset="0"/>
                <a:cs typeface="Times New Roman" panose="02020603050405020304" pitchFamily="18" charset="0"/>
              </a:rPr>
              <a:t> is executed (R = 1)</a:t>
            </a:r>
            <a:endParaRPr lang="el-GR" altLang="en-US" sz="1800">
              <a:latin typeface="Times New Roman" panose="02020603050405020304" pitchFamily="18" charset="0"/>
              <a:cs typeface="Times New Roman" panose="02020603050405020304"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p:cNvSpPr>
          <p:nvPr>
            <p:ph type="title" idx="4294967295"/>
          </p:nvPr>
        </p:nvSpPr>
        <p:spPr>
          <a:xfrm>
            <a:off x="1219200" y="0"/>
            <a:ext cx="7924800" cy="1143000"/>
          </a:xfrm>
        </p:spPr>
        <p:txBody>
          <a:bodyPr/>
          <a:lstStyle/>
          <a:p>
            <a:r>
              <a:rPr lang="en-US" altLang="en-US" sz="4000" b="1">
                <a:latin typeface="Times New Roman" panose="02020603050405020304" pitchFamily="18" charset="0"/>
                <a:cs typeface="Times New Roman" panose="02020603050405020304" pitchFamily="18" charset="0"/>
              </a:rPr>
              <a:t>Page replacement algorithms</a:t>
            </a:r>
            <a:br>
              <a:rPr lang="en-US" altLang="en-US"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WSClock</a:t>
            </a:r>
          </a:p>
        </p:txBody>
      </p:sp>
      <p:sp>
        <p:nvSpPr>
          <p:cNvPr id="28675" name="Rectangle 3"/>
          <p:cNvSpPr>
            <a:spLocks noGrp="1"/>
          </p:cNvSpPr>
          <p:nvPr>
            <p:ph type="body" sz="half" idx="4294967295"/>
          </p:nvPr>
        </p:nvSpPr>
        <p:spPr>
          <a:xfrm>
            <a:off x="0" y="838200"/>
            <a:ext cx="9144000" cy="6019800"/>
          </a:xfrm>
        </p:spPr>
        <p:txBody>
          <a:bodyPr/>
          <a:lstStyle/>
          <a:p>
            <a:pPr algn="just" eaLnBrk="1" hangingPunct="1">
              <a:lnSpc>
                <a:spcPct val="90000"/>
              </a:lnSpc>
            </a:pPr>
            <a:r>
              <a:rPr lang="en-US" altLang="en-US" sz="2400" b="1">
                <a:latin typeface="Times New Roman" panose="02020603050405020304" pitchFamily="18" charset="0"/>
                <a:cs typeface="Times New Roman" panose="02020603050405020304" pitchFamily="18" charset="0"/>
              </a:rPr>
              <a:t>Problem</a:t>
            </a:r>
          </a:p>
          <a:p>
            <a:pPr lvl="1" algn="just" eaLnBrk="1" hangingPunct="1">
              <a:lnSpc>
                <a:spcPct val="90000"/>
              </a:lnSpc>
            </a:pPr>
            <a:r>
              <a:rPr lang="en-US" altLang="en-US" sz="2000">
                <a:latin typeface="Times New Roman" panose="02020603050405020304" pitchFamily="18" charset="0"/>
                <a:cs typeface="Times New Roman" panose="02020603050405020304" pitchFamily="18" charset="0"/>
              </a:rPr>
              <a:t>Working set algorithm is </a:t>
            </a:r>
            <a:r>
              <a:rPr lang="en-US" altLang="en-US" sz="2000" b="1">
                <a:latin typeface="Times New Roman" panose="02020603050405020304" pitchFamily="18" charset="0"/>
                <a:cs typeface="Times New Roman" panose="02020603050405020304" pitchFamily="18" charset="0"/>
              </a:rPr>
              <a:t>cumbersome</a:t>
            </a:r>
            <a:r>
              <a:rPr lang="en-US" altLang="en-US" sz="2000">
                <a:latin typeface="Times New Roman" panose="02020603050405020304" pitchFamily="18" charset="0"/>
                <a:cs typeface="Times New Roman" panose="02020603050405020304" pitchFamily="18" charset="0"/>
              </a:rPr>
              <a:t>, since the </a:t>
            </a:r>
            <a:r>
              <a:rPr lang="en-US" altLang="en-US" sz="2000" b="1">
                <a:latin typeface="Times New Roman" panose="02020603050405020304" pitchFamily="18" charset="0"/>
                <a:cs typeface="Times New Roman" panose="02020603050405020304" pitchFamily="18" charset="0"/>
              </a:rPr>
              <a:t>entire page table has to be scanned</a:t>
            </a:r>
            <a:r>
              <a:rPr lang="en-US" altLang="en-US" sz="2000">
                <a:latin typeface="Times New Roman" panose="02020603050405020304" pitchFamily="18" charset="0"/>
                <a:cs typeface="Times New Roman" panose="02020603050405020304" pitchFamily="18" charset="0"/>
              </a:rPr>
              <a:t> at </a:t>
            </a:r>
            <a:r>
              <a:rPr lang="en-US" altLang="en-US" sz="2000" b="1">
                <a:latin typeface="Times New Roman" panose="02020603050405020304" pitchFamily="18" charset="0"/>
                <a:cs typeface="Times New Roman" panose="02020603050405020304" pitchFamily="18" charset="0"/>
              </a:rPr>
              <a:t>each page fault until</a:t>
            </a:r>
            <a:r>
              <a:rPr lang="en-US" altLang="en-US" sz="2000">
                <a:latin typeface="Times New Roman" panose="02020603050405020304" pitchFamily="18" charset="0"/>
                <a:cs typeface="Times New Roman" panose="02020603050405020304" pitchFamily="18" charset="0"/>
              </a:rPr>
              <a:t> a </a:t>
            </a:r>
            <a:r>
              <a:rPr lang="en-US" altLang="en-US" sz="2000" b="1">
                <a:latin typeface="Times New Roman" panose="02020603050405020304" pitchFamily="18" charset="0"/>
                <a:cs typeface="Times New Roman" panose="02020603050405020304" pitchFamily="18" charset="0"/>
              </a:rPr>
              <a:t>suitable candidate is located</a:t>
            </a:r>
          </a:p>
          <a:p>
            <a:pPr algn="just" eaLnBrk="1" hangingPunct="1">
              <a:lnSpc>
                <a:spcPct val="90000"/>
              </a:lnSpc>
            </a:pPr>
            <a:r>
              <a:rPr lang="en-US" altLang="en-US" sz="2400" b="1">
                <a:latin typeface="Times New Roman" panose="02020603050405020304" pitchFamily="18" charset="0"/>
                <a:cs typeface="Times New Roman" panose="02020603050405020304" pitchFamily="18" charset="0"/>
              </a:rPr>
              <a:t>WSClock</a:t>
            </a:r>
          </a:p>
          <a:p>
            <a:pPr lvl="1" algn="just" eaLnBrk="1" hangingPunct="1">
              <a:lnSpc>
                <a:spcPct val="90000"/>
              </a:lnSpc>
            </a:pPr>
            <a:r>
              <a:rPr lang="en-US" altLang="en-US" sz="2000" b="1">
                <a:latin typeface="Times New Roman" panose="02020603050405020304" pitchFamily="18" charset="0"/>
                <a:cs typeface="Times New Roman" panose="02020603050405020304" pitchFamily="18" charset="0"/>
              </a:rPr>
              <a:t>Improved</a:t>
            </a:r>
            <a:r>
              <a:rPr lang="en-US" altLang="en-US" sz="2000">
                <a:latin typeface="Times New Roman" panose="02020603050405020304" pitchFamily="18" charset="0"/>
                <a:cs typeface="Times New Roman" panose="02020603050405020304" pitchFamily="18" charset="0"/>
              </a:rPr>
              <a:t> WS algorithm is based on the </a:t>
            </a:r>
            <a:r>
              <a:rPr lang="en-US" altLang="en-US" sz="2000" b="1">
                <a:latin typeface="Times New Roman" panose="02020603050405020304" pitchFamily="18" charset="0"/>
                <a:cs typeface="Times New Roman" panose="02020603050405020304" pitchFamily="18" charset="0"/>
              </a:rPr>
              <a:t>clock algorithm</a:t>
            </a:r>
          </a:p>
          <a:p>
            <a:pPr lvl="1" algn="just" eaLnBrk="1" hangingPunct="1">
              <a:lnSpc>
                <a:spcPct val="90000"/>
              </a:lnSpc>
            </a:pPr>
            <a:r>
              <a:rPr lang="en-US" altLang="en-US" sz="2000">
                <a:latin typeface="Times New Roman" panose="02020603050405020304" pitchFamily="18" charset="0"/>
                <a:cs typeface="Times New Roman" panose="02020603050405020304" pitchFamily="18" charset="0"/>
              </a:rPr>
              <a:t>Simplicity of implementation and good performance</a:t>
            </a:r>
          </a:p>
          <a:p>
            <a:pPr lvl="1" algn="just" eaLnBrk="1" hangingPunct="1">
              <a:lnSpc>
                <a:spcPct val="90000"/>
              </a:lnSpc>
            </a:pPr>
            <a:r>
              <a:rPr lang="en-US" altLang="en-US" sz="2000">
                <a:latin typeface="Times New Roman" panose="02020603050405020304" pitchFamily="18" charset="0"/>
                <a:cs typeface="Times New Roman" panose="02020603050405020304" pitchFamily="18" charset="0"/>
              </a:rPr>
              <a:t>A </a:t>
            </a:r>
            <a:r>
              <a:rPr lang="en-US" altLang="en-US" sz="2000" b="1">
                <a:latin typeface="Times New Roman" panose="02020603050405020304" pitchFamily="18" charset="0"/>
                <a:cs typeface="Times New Roman" panose="02020603050405020304" pitchFamily="18" charset="0"/>
              </a:rPr>
              <a:t>circular list </a:t>
            </a:r>
            <a:r>
              <a:rPr lang="en-US" altLang="en-US" sz="2000">
                <a:latin typeface="Times New Roman" panose="02020603050405020304" pitchFamily="18" charset="0"/>
                <a:cs typeface="Times New Roman" panose="02020603050405020304" pitchFamily="18" charset="0"/>
              </a:rPr>
              <a:t>of </a:t>
            </a:r>
            <a:r>
              <a:rPr lang="en-US" altLang="en-US" sz="2000" b="1">
                <a:latin typeface="Times New Roman" panose="02020603050405020304" pitchFamily="18" charset="0"/>
                <a:cs typeface="Times New Roman" panose="02020603050405020304" pitchFamily="18" charset="0"/>
              </a:rPr>
              <a:t>page frames is used</a:t>
            </a:r>
          </a:p>
          <a:p>
            <a:pPr lvl="1" algn="just" eaLnBrk="1" hangingPunct="1">
              <a:lnSpc>
                <a:spcPct val="90000"/>
              </a:lnSpc>
            </a:pPr>
            <a:r>
              <a:rPr lang="en-US" altLang="en-US" sz="2000">
                <a:latin typeface="Times New Roman" panose="02020603050405020304" pitchFamily="18" charset="0"/>
                <a:cs typeface="Times New Roman" panose="02020603050405020304" pitchFamily="18" charset="0"/>
              </a:rPr>
              <a:t>How it works</a:t>
            </a:r>
          </a:p>
          <a:p>
            <a:pPr lvl="2" algn="just" eaLnBrk="1" hangingPunct="1">
              <a:lnSpc>
                <a:spcPct val="90000"/>
              </a:lnSpc>
            </a:pPr>
            <a:r>
              <a:rPr lang="en-US" altLang="en-US" sz="1800">
                <a:latin typeface="Times New Roman" panose="02020603050405020304" pitchFamily="18" charset="0"/>
                <a:cs typeface="Times New Roman" panose="02020603050405020304" pitchFamily="18" charset="0"/>
              </a:rPr>
              <a:t>This </a:t>
            </a:r>
            <a:r>
              <a:rPr lang="en-US" altLang="en-US" sz="1800" b="1">
                <a:latin typeface="Times New Roman" panose="02020603050405020304" pitchFamily="18" charset="0"/>
                <a:cs typeface="Times New Roman" panose="02020603050405020304" pitchFamily="18" charset="0"/>
              </a:rPr>
              <a:t>list</a:t>
            </a:r>
            <a:r>
              <a:rPr lang="en-US" altLang="en-US" sz="1800">
                <a:latin typeface="Times New Roman" panose="02020603050405020304" pitchFamily="18" charset="0"/>
                <a:cs typeface="Times New Roman" panose="02020603050405020304" pitchFamily="18" charset="0"/>
              </a:rPr>
              <a:t> is </a:t>
            </a:r>
            <a:r>
              <a:rPr lang="en-US" altLang="en-US" sz="1800" b="1">
                <a:latin typeface="Times New Roman" panose="02020603050405020304" pitchFamily="18" charset="0"/>
                <a:cs typeface="Times New Roman" panose="02020603050405020304" pitchFamily="18" charset="0"/>
              </a:rPr>
              <a:t>empty</a:t>
            </a:r>
            <a:r>
              <a:rPr lang="en-US" altLang="en-US" sz="1800">
                <a:latin typeface="Times New Roman" panose="02020603050405020304" pitchFamily="18" charset="0"/>
                <a:cs typeface="Times New Roman" panose="02020603050405020304" pitchFamily="18" charset="0"/>
              </a:rPr>
              <a:t> (initially)</a:t>
            </a:r>
          </a:p>
          <a:p>
            <a:pPr lvl="2" algn="just" eaLnBrk="1" hangingPunct="1">
              <a:lnSpc>
                <a:spcPct val="90000"/>
              </a:lnSpc>
            </a:pPr>
            <a:r>
              <a:rPr lang="en-US" altLang="en-US" sz="1800">
                <a:latin typeface="Times New Roman" panose="02020603050405020304" pitchFamily="18" charset="0"/>
                <a:cs typeface="Times New Roman" panose="02020603050405020304" pitchFamily="18" charset="0"/>
              </a:rPr>
              <a:t>The </a:t>
            </a:r>
            <a:r>
              <a:rPr lang="en-US" altLang="en-US" sz="1800" b="1">
                <a:latin typeface="Times New Roman" panose="02020603050405020304" pitchFamily="18" charset="0"/>
                <a:cs typeface="Times New Roman" panose="02020603050405020304" pitchFamily="18" charset="0"/>
              </a:rPr>
              <a:t>page</a:t>
            </a:r>
            <a:r>
              <a:rPr lang="en-US" altLang="en-US" sz="1800">
                <a:latin typeface="Times New Roman" panose="02020603050405020304" pitchFamily="18" charset="0"/>
                <a:cs typeface="Times New Roman" panose="02020603050405020304" pitchFamily="18" charset="0"/>
              </a:rPr>
              <a:t> is </a:t>
            </a:r>
            <a:r>
              <a:rPr lang="en-US" altLang="en-US" sz="1800" b="1">
                <a:latin typeface="Times New Roman" panose="02020603050405020304" pitchFamily="18" charset="0"/>
                <a:cs typeface="Times New Roman" panose="02020603050405020304" pitchFamily="18" charset="0"/>
              </a:rPr>
              <a:t>loaded</a:t>
            </a:r>
            <a:r>
              <a:rPr lang="en-US" altLang="en-US" sz="1800">
                <a:latin typeface="Times New Roman" panose="02020603050405020304" pitchFamily="18" charset="0"/>
                <a:cs typeface="Times New Roman" panose="02020603050405020304" pitchFamily="18" charset="0"/>
              </a:rPr>
              <a:t>, it is </a:t>
            </a:r>
            <a:r>
              <a:rPr lang="en-US" altLang="en-US" sz="1800" b="1">
                <a:latin typeface="Times New Roman" panose="02020603050405020304" pitchFamily="18" charset="0"/>
                <a:cs typeface="Times New Roman" panose="02020603050405020304" pitchFamily="18" charset="0"/>
              </a:rPr>
              <a:t>added</a:t>
            </a:r>
            <a:r>
              <a:rPr lang="en-US" altLang="en-US" sz="1800">
                <a:latin typeface="Times New Roman" panose="02020603050405020304" pitchFamily="18" charset="0"/>
                <a:cs typeface="Times New Roman" panose="02020603050405020304" pitchFamily="18" charset="0"/>
              </a:rPr>
              <a:t> to the </a:t>
            </a:r>
            <a:r>
              <a:rPr lang="en-US" altLang="en-US" sz="1800" b="1">
                <a:latin typeface="Times New Roman" panose="02020603050405020304" pitchFamily="18" charset="0"/>
                <a:cs typeface="Times New Roman" panose="02020603050405020304" pitchFamily="18" charset="0"/>
              </a:rPr>
              <a:t>list</a:t>
            </a:r>
            <a:r>
              <a:rPr lang="en-US" altLang="en-US" sz="1800">
                <a:latin typeface="Times New Roman" panose="02020603050405020304" pitchFamily="18" charset="0"/>
                <a:cs typeface="Times New Roman" panose="02020603050405020304" pitchFamily="18" charset="0"/>
              </a:rPr>
              <a:t> to </a:t>
            </a:r>
            <a:r>
              <a:rPr lang="en-US" altLang="en-US" sz="1800" b="1">
                <a:latin typeface="Times New Roman" panose="02020603050405020304" pitchFamily="18" charset="0"/>
                <a:cs typeface="Times New Roman" panose="02020603050405020304" pitchFamily="18" charset="0"/>
              </a:rPr>
              <a:t>form a ring </a:t>
            </a:r>
            <a:r>
              <a:rPr lang="en-US" altLang="en-US" sz="1800">
                <a:latin typeface="Times New Roman" panose="02020603050405020304" pitchFamily="18" charset="0"/>
                <a:cs typeface="Times New Roman" panose="02020603050405020304" pitchFamily="18" charset="0"/>
              </a:rPr>
              <a:t>(</a:t>
            </a:r>
            <a:r>
              <a:rPr lang="en-US" altLang="en-US" sz="1800" b="1">
                <a:latin typeface="Times New Roman" panose="02020603050405020304" pitchFamily="18" charset="0"/>
                <a:cs typeface="Times New Roman" panose="02020603050405020304" pitchFamily="18" charset="0"/>
              </a:rPr>
              <a:t>with</a:t>
            </a:r>
            <a:r>
              <a:rPr lang="en-US" altLang="en-US" sz="1800">
                <a:latin typeface="Times New Roman" panose="02020603050405020304" pitchFamily="18" charset="0"/>
                <a:cs typeface="Times New Roman" panose="02020603050405020304" pitchFamily="18" charset="0"/>
              </a:rPr>
              <a:t> </a:t>
            </a:r>
            <a:r>
              <a:rPr lang="en-US" altLang="en-US" sz="1800" b="1">
                <a:latin typeface="Times New Roman" panose="02020603050405020304" pitchFamily="18" charset="0"/>
                <a:cs typeface="Times New Roman" panose="02020603050405020304" pitchFamily="18" charset="0"/>
              </a:rPr>
              <a:t>Time of last use field </a:t>
            </a:r>
            <a:r>
              <a:rPr lang="en-US" altLang="en-US" sz="1800">
                <a:latin typeface="Times New Roman" panose="02020603050405020304" pitchFamily="18" charset="0"/>
                <a:cs typeface="Times New Roman" panose="02020603050405020304" pitchFamily="18" charset="0"/>
              </a:rPr>
              <a:t>and </a:t>
            </a:r>
            <a:r>
              <a:rPr lang="en-US" altLang="en-US" sz="1800" b="1">
                <a:latin typeface="Times New Roman" panose="02020603050405020304" pitchFamily="18" charset="0"/>
                <a:cs typeface="Times New Roman" panose="02020603050405020304" pitchFamily="18" charset="0"/>
              </a:rPr>
              <a:t>R bit</a:t>
            </a:r>
            <a:r>
              <a:rPr lang="en-US" altLang="en-US" sz="1800">
                <a:latin typeface="Times New Roman" panose="02020603050405020304" pitchFamily="18" charset="0"/>
                <a:cs typeface="Times New Roman" panose="02020603050405020304" pitchFamily="18" charset="0"/>
              </a:rPr>
              <a:t>)</a:t>
            </a:r>
          </a:p>
          <a:p>
            <a:pPr lvl="2" algn="just" eaLnBrk="1" hangingPunct="1">
              <a:lnSpc>
                <a:spcPct val="90000"/>
              </a:lnSpc>
            </a:pPr>
            <a:r>
              <a:rPr lang="en-US" altLang="en-US" sz="1800">
                <a:latin typeface="Times New Roman" panose="02020603050405020304" pitchFamily="18" charset="0"/>
                <a:cs typeface="Times New Roman" panose="02020603050405020304" pitchFamily="18" charset="0"/>
              </a:rPr>
              <a:t>As with the clock program, at </a:t>
            </a:r>
            <a:r>
              <a:rPr lang="en-US" altLang="en-US" sz="1800" b="1">
                <a:latin typeface="Times New Roman" panose="02020603050405020304" pitchFamily="18" charset="0"/>
                <a:cs typeface="Times New Roman" panose="02020603050405020304" pitchFamily="18" charset="0"/>
              </a:rPr>
              <a:t>each page fault </a:t>
            </a:r>
            <a:r>
              <a:rPr lang="en-US" altLang="en-US" sz="1800">
                <a:latin typeface="Times New Roman" panose="02020603050405020304" pitchFamily="18" charset="0"/>
                <a:cs typeface="Times New Roman" panose="02020603050405020304" pitchFamily="18" charset="0"/>
              </a:rPr>
              <a:t>the </a:t>
            </a:r>
            <a:r>
              <a:rPr lang="en-US" altLang="en-US" sz="1800" b="1">
                <a:latin typeface="Times New Roman" panose="02020603050405020304" pitchFamily="18" charset="0"/>
                <a:cs typeface="Times New Roman" panose="02020603050405020304" pitchFamily="18" charset="0"/>
              </a:rPr>
              <a:t>page</a:t>
            </a:r>
            <a:r>
              <a:rPr lang="en-US" altLang="en-US" sz="1800">
                <a:latin typeface="Times New Roman" panose="02020603050405020304" pitchFamily="18" charset="0"/>
                <a:cs typeface="Times New Roman" panose="02020603050405020304" pitchFamily="18" charset="0"/>
              </a:rPr>
              <a:t> </a:t>
            </a:r>
            <a:r>
              <a:rPr lang="en-US" altLang="en-US" sz="1800" b="1">
                <a:latin typeface="Times New Roman" panose="02020603050405020304" pitchFamily="18" charset="0"/>
                <a:cs typeface="Times New Roman" panose="02020603050405020304" pitchFamily="18" charset="0"/>
              </a:rPr>
              <a:t>pointed</a:t>
            </a:r>
            <a:r>
              <a:rPr lang="en-US" altLang="en-US" sz="1800">
                <a:latin typeface="Times New Roman" panose="02020603050405020304" pitchFamily="18" charset="0"/>
                <a:cs typeface="Times New Roman" panose="02020603050405020304" pitchFamily="18" charset="0"/>
              </a:rPr>
              <a:t> to by hand is </a:t>
            </a:r>
            <a:r>
              <a:rPr lang="en-US" altLang="en-US" sz="1800" b="1">
                <a:latin typeface="Times New Roman" panose="02020603050405020304" pitchFamily="18" charset="0"/>
                <a:cs typeface="Times New Roman" panose="02020603050405020304" pitchFamily="18" charset="0"/>
              </a:rPr>
              <a:t>examined first</a:t>
            </a:r>
          </a:p>
          <a:p>
            <a:pPr lvl="2" algn="just" eaLnBrk="1" hangingPunct="1">
              <a:lnSpc>
                <a:spcPct val="90000"/>
              </a:lnSpc>
            </a:pPr>
            <a:r>
              <a:rPr lang="en-US" altLang="en-US" sz="1800">
                <a:latin typeface="Times New Roman" panose="02020603050405020304" pitchFamily="18" charset="0"/>
                <a:cs typeface="Times New Roman" panose="02020603050405020304" pitchFamily="18" charset="0"/>
              </a:rPr>
              <a:t>If </a:t>
            </a:r>
            <a:r>
              <a:rPr lang="en-US" altLang="en-US" sz="1800" b="1">
                <a:latin typeface="Times New Roman" panose="02020603050405020304" pitchFamily="18" charset="0"/>
                <a:cs typeface="Times New Roman" panose="02020603050405020304" pitchFamily="18" charset="0"/>
              </a:rPr>
              <a:t>R</a:t>
            </a:r>
            <a:r>
              <a:rPr lang="en-US" altLang="en-US" sz="1800">
                <a:latin typeface="Times New Roman" panose="02020603050405020304" pitchFamily="18" charset="0"/>
                <a:cs typeface="Times New Roman" panose="02020603050405020304" pitchFamily="18" charset="0"/>
              </a:rPr>
              <a:t> is </a:t>
            </a:r>
            <a:r>
              <a:rPr lang="en-US" altLang="en-US" sz="1800" b="1">
                <a:latin typeface="Times New Roman" panose="02020603050405020304" pitchFamily="18" charset="0"/>
                <a:cs typeface="Times New Roman" panose="02020603050405020304" pitchFamily="18" charset="0"/>
              </a:rPr>
              <a:t>set</a:t>
            </a:r>
            <a:r>
              <a:rPr lang="en-US" altLang="en-US" sz="1800">
                <a:latin typeface="Times New Roman" panose="02020603050405020304" pitchFamily="18" charset="0"/>
                <a:cs typeface="Times New Roman" panose="02020603050405020304" pitchFamily="18" charset="0"/>
              </a:rPr>
              <a:t> to </a:t>
            </a:r>
            <a:r>
              <a:rPr lang="en-US" altLang="en-US" sz="1800" b="1">
                <a:latin typeface="Times New Roman" panose="02020603050405020304" pitchFamily="18" charset="0"/>
                <a:cs typeface="Times New Roman" panose="02020603050405020304" pitchFamily="18" charset="0"/>
              </a:rPr>
              <a:t>1</a:t>
            </a:r>
            <a:r>
              <a:rPr lang="en-US" altLang="en-US" sz="1800">
                <a:latin typeface="Times New Roman" panose="02020603050405020304" pitchFamily="18" charset="0"/>
                <a:cs typeface="Times New Roman" panose="02020603050405020304" pitchFamily="18" charset="0"/>
              </a:rPr>
              <a:t>, the page has been used during the current tick, </a:t>
            </a:r>
            <a:r>
              <a:rPr lang="en-US" altLang="en-US" sz="1800" b="1">
                <a:latin typeface="Times New Roman" panose="02020603050405020304" pitchFamily="18" charset="0"/>
                <a:cs typeface="Times New Roman" panose="02020603050405020304" pitchFamily="18" charset="0"/>
              </a:rPr>
              <a:t>then R</a:t>
            </a:r>
            <a:r>
              <a:rPr lang="en-US" altLang="en-US" sz="1800">
                <a:latin typeface="Times New Roman" panose="02020603050405020304" pitchFamily="18" charset="0"/>
                <a:cs typeface="Times New Roman" panose="02020603050405020304" pitchFamily="18" charset="0"/>
              </a:rPr>
              <a:t> </a:t>
            </a:r>
            <a:r>
              <a:rPr lang="en-US" altLang="en-US" sz="1800" b="1">
                <a:latin typeface="Times New Roman" panose="02020603050405020304" pitchFamily="18" charset="0"/>
                <a:cs typeface="Times New Roman" panose="02020603050405020304" pitchFamily="18" charset="0"/>
              </a:rPr>
              <a:t>set</a:t>
            </a:r>
            <a:r>
              <a:rPr lang="en-US" altLang="en-US" sz="1800">
                <a:latin typeface="Times New Roman" panose="02020603050405020304" pitchFamily="18" charset="0"/>
                <a:cs typeface="Times New Roman" panose="02020603050405020304" pitchFamily="18" charset="0"/>
              </a:rPr>
              <a:t> to </a:t>
            </a:r>
            <a:r>
              <a:rPr lang="en-US" altLang="en-US" sz="1800" b="1">
                <a:latin typeface="Times New Roman" panose="02020603050405020304" pitchFamily="18" charset="0"/>
                <a:cs typeface="Times New Roman" panose="02020603050405020304" pitchFamily="18" charset="0"/>
              </a:rPr>
              <a:t>0</a:t>
            </a:r>
            <a:r>
              <a:rPr lang="en-US" altLang="en-US" sz="1800">
                <a:latin typeface="Times New Roman" panose="02020603050405020304" pitchFamily="18" charset="0"/>
                <a:cs typeface="Times New Roman" panose="02020603050405020304" pitchFamily="18" charset="0"/>
              </a:rPr>
              <a:t>, the </a:t>
            </a:r>
            <a:r>
              <a:rPr lang="en-US" altLang="en-US" sz="1800" b="1">
                <a:latin typeface="Times New Roman" panose="02020603050405020304" pitchFamily="18" charset="0"/>
                <a:cs typeface="Times New Roman" panose="02020603050405020304" pitchFamily="18" charset="0"/>
              </a:rPr>
              <a:t>hand</a:t>
            </a:r>
            <a:r>
              <a:rPr lang="en-US" altLang="en-US" sz="1800">
                <a:latin typeface="Times New Roman" panose="02020603050405020304" pitchFamily="18" charset="0"/>
                <a:cs typeface="Times New Roman" panose="02020603050405020304" pitchFamily="18" charset="0"/>
              </a:rPr>
              <a:t> advanced to </a:t>
            </a:r>
            <a:r>
              <a:rPr lang="en-US" altLang="en-US" sz="1800" b="1">
                <a:latin typeface="Times New Roman" panose="02020603050405020304" pitchFamily="18" charset="0"/>
                <a:cs typeface="Times New Roman" panose="02020603050405020304" pitchFamily="18" charset="0"/>
              </a:rPr>
              <a:t>next page</a:t>
            </a:r>
          </a:p>
          <a:p>
            <a:pPr lvl="2" algn="just" eaLnBrk="1" hangingPunct="1">
              <a:lnSpc>
                <a:spcPct val="90000"/>
              </a:lnSpc>
            </a:pPr>
            <a:r>
              <a:rPr lang="en-US" altLang="en-US" sz="1800">
                <a:latin typeface="Times New Roman" panose="02020603050405020304" pitchFamily="18" charset="0"/>
                <a:cs typeface="Times New Roman" panose="02020603050405020304" pitchFamily="18" charset="0"/>
              </a:rPr>
              <a:t>If </a:t>
            </a:r>
            <a:r>
              <a:rPr lang="en-US" altLang="en-US" sz="1800" b="1">
                <a:latin typeface="Times New Roman" panose="02020603050405020304" pitchFamily="18" charset="0"/>
                <a:cs typeface="Times New Roman" panose="02020603050405020304" pitchFamily="18" charset="0"/>
              </a:rPr>
              <a:t>R equals 0</a:t>
            </a:r>
            <a:r>
              <a:rPr lang="en-US" altLang="en-US" sz="1800">
                <a:latin typeface="Times New Roman" panose="02020603050405020304" pitchFamily="18" charset="0"/>
                <a:cs typeface="Times New Roman" panose="02020603050405020304" pitchFamily="18" charset="0"/>
              </a:rPr>
              <a:t>, </a:t>
            </a:r>
          </a:p>
          <a:p>
            <a:pPr lvl="3" algn="just" eaLnBrk="1" hangingPunct="1">
              <a:lnSpc>
                <a:spcPct val="90000"/>
              </a:lnSpc>
            </a:pPr>
            <a:r>
              <a:rPr lang="en-US" altLang="en-US" sz="1600">
                <a:latin typeface="Times New Roman" panose="02020603050405020304" pitchFamily="18" charset="0"/>
                <a:cs typeface="Times New Roman" panose="02020603050405020304" pitchFamily="18" charset="0"/>
              </a:rPr>
              <a:t>if the </a:t>
            </a:r>
            <a:r>
              <a:rPr lang="en-US" altLang="en-US" sz="1600" b="1">
                <a:latin typeface="Times New Roman" panose="02020603050405020304" pitchFamily="18" charset="0"/>
                <a:cs typeface="Times New Roman" panose="02020603050405020304" pitchFamily="18" charset="0"/>
              </a:rPr>
              <a:t>age</a:t>
            </a:r>
            <a:r>
              <a:rPr lang="en-US" altLang="en-US" sz="1600">
                <a:latin typeface="Times New Roman" panose="02020603050405020304" pitchFamily="18" charset="0"/>
                <a:cs typeface="Times New Roman" panose="02020603050405020304" pitchFamily="18" charset="0"/>
              </a:rPr>
              <a:t> is </a:t>
            </a:r>
            <a:r>
              <a:rPr lang="en-US" altLang="en-US" sz="1600" b="1">
                <a:latin typeface="Times New Roman" panose="02020603050405020304" pitchFamily="18" charset="0"/>
                <a:cs typeface="Times New Roman" panose="02020603050405020304" pitchFamily="18" charset="0"/>
              </a:rPr>
              <a:t>greater</a:t>
            </a:r>
            <a:r>
              <a:rPr lang="en-US" altLang="en-US" sz="1600">
                <a:latin typeface="Times New Roman" panose="02020603050405020304" pitchFamily="18" charset="0"/>
                <a:cs typeface="Times New Roman" panose="02020603050405020304" pitchFamily="18" charset="0"/>
              </a:rPr>
              <a:t> than </a:t>
            </a:r>
            <a:r>
              <a:rPr lang="el-GR" altLang="en-US" sz="1600" b="1">
                <a:latin typeface="Times New Roman" panose="02020603050405020304" pitchFamily="18" charset="0"/>
                <a:cs typeface="Times New Roman" panose="02020603050405020304" pitchFamily="18" charset="0"/>
              </a:rPr>
              <a:t>τ</a:t>
            </a:r>
            <a:r>
              <a:rPr lang="en-US" altLang="en-US" sz="1600" b="1">
                <a:latin typeface="Times New Roman" panose="02020603050405020304" pitchFamily="18" charset="0"/>
                <a:cs typeface="Times New Roman" panose="02020603050405020304" pitchFamily="18" charset="0"/>
              </a:rPr>
              <a:t> </a:t>
            </a:r>
            <a:r>
              <a:rPr lang="en-US" altLang="en-US" sz="1600">
                <a:latin typeface="Times New Roman" panose="02020603050405020304" pitchFamily="18" charset="0"/>
                <a:cs typeface="Times New Roman" panose="02020603050405020304" pitchFamily="18" charset="0"/>
              </a:rPr>
              <a:t>and the </a:t>
            </a:r>
            <a:r>
              <a:rPr lang="en-US" altLang="en-US" sz="1600" b="1">
                <a:latin typeface="Times New Roman" panose="02020603050405020304" pitchFamily="18" charset="0"/>
                <a:cs typeface="Times New Roman" panose="02020603050405020304" pitchFamily="18" charset="0"/>
              </a:rPr>
              <a:t>page</a:t>
            </a:r>
            <a:r>
              <a:rPr lang="en-US" altLang="en-US" sz="1600">
                <a:latin typeface="Times New Roman" panose="02020603050405020304" pitchFamily="18" charset="0"/>
                <a:cs typeface="Times New Roman" panose="02020603050405020304" pitchFamily="18" charset="0"/>
              </a:rPr>
              <a:t> is </a:t>
            </a:r>
            <a:r>
              <a:rPr lang="en-US" altLang="en-US" sz="1600" b="1">
                <a:latin typeface="Times New Roman" panose="02020603050405020304" pitchFamily="18" charset="0"/>
                <a:cs typeface="Times New Roman" panose="02020603050405020304" pitchFamily="18" charset="0"/>
              </a:rPr>
              <a:t>clean</a:t>
            </a:r>
            <a:r>
              <a:rPr lang="en-US" altLang="en-US" sz="1600">
                <a:latin typeface="Times New Roman" panose="02020603050405020304" pitchFamily="18" charset="0"/>
                <a:cs typeface="Times New Roman" panose="02020603050405020304" pitchFamily="18" charset="0"/>
              </a:rPr>
              <a:t>, it is not in working set and a valid copy exists on disk. The </a:t>
            </a:r>
            <a:r>
              <a:rPr lang="en-US" altLang="en-US" sz="1600" b="1">
                <a:latin typeface="Times New Roman" panose="02020603050405020304" pitchFamily="18" charset="0"/>
                <a:cs typeface="Times New Roman" panose="02020603050405020304" pitchFamily="18" charset="0"/>
              </a:rPr>
              <a:t>page frame is </a:t>
            </a:r>
            <a:r>
              <a:rPr lang="en-US" altLang="en-US" sz="1600">
                <a:latin typeface="Times New Roman" panose="02020603050405020304" pitchFamily="18" charset="0"/>
                <a:cs typeface="Times New Roman" panose="02020603050405020304" pitchFamily="18" charset="0"/>
              </a:rPr>
              <a:t>simply </a:t>
            </a:r>
            <a:r>
              <a:rPr lang="en-US" altLang="en-US" sz="1600" b="1">
                <a:latin typeface="Times New Roman" panose="02020603050405020304" pitchFamily="18" charset="0"/>
                <a:cs typeface="Times New Roman" panose="02020603050405020304" pitchFamily="18" charset="0"/>
              </a:rPr>
              <a:t>claimed</a:t>
            </a:r>
            <a:r>
              <a:rPr lang="en-US" altLang="en-US" sz="1600">
                <a:latin typeface="Times New Roman" panose="02020603050405020304" pitchFamily="18" charset="0"/>
                <a:cs typeface="Times New Roman" panose="02020603050405020304" pitchFamily="18" charset="0"/>
              </a:rPr>
              <a:t> and the </a:t>
            </a:r>
            <a:r>
              <a:rPr lang="en-US" altLang="en-US" sz="1600" b="1">
                <a:latin typeface="Times New Roman" panose="02020603050405020304" pitchFamily="18" charset="0"/>
                <a:cs typeface="Times New Roman" panose="02020603050405020304" pitchFamily="18" charset="0"/>
              </a:rPr>
              <a:t>new</a:t>
            </a:r>
            <a:r>
              <a:rPr lang="en-US" altLang="en-US" sz="1600">
                <a:latin typeface="Times New Roman" panose="02020603050405020304" pitchFamily="18" charset="0"/>
                <a:cs typeface="Times New Roman" panose="02020603050405020304" pitchFamily="18" charset="0"/>
              </a:rPr>
              <a:t> page </a:t>
            </a:r>
            <a:r>
              <a:rPr lang="en-US" altLang="en-US" sz="1600" b="1">
                <a:latin typeface="Times New Roman" panose="02020603050405020304" pitchFamily="18" charset="0"/>
                <a:cs typeface="Times New Roman" panose="02020603050405020304" pitchFamily="18" charset="0"/>
              </a:rPr>
              <a:t>put</a:t>
            </a:r>
            <a:r>
              <a:rPr lang="en-US" altLang="en-US" sz="1600">
                <a:latin typeface="Times New Roman" panose="02020603050405020304" pitchFamily="18" charset="0"/>
                <a:cs typeface="Times New Roman" panose="02020603050405020304" pitchFamily="18" charset="0"/>
              </a:rPr>
              <a:t> </a:t>
            </a:r>
            <a:r>
              <a:rPr lang="en-US" altLang="en-US" sz="1600" b="1">
                <a:latin typeface="Times New Roman" panose="02020603050405020304" pitchFamily="18" charset="0"/>
                <a:cs typeface="Times New Roman" panose="02020603050405020304" pitchFamily="18" charset="0"/>
              </a:rPr>
              <a:t>there</a:t>
            </a:r>
          </a:p>
          <a:p>
            <a:pPr lvl="3" algn="just" eaLnBrk="1" hangingPunct="1">
              <a:lnSpc>
                <a:spcPct val="90000"/>
              </a:lnSpc>
            </a:pPr>
            <a:r>
              <a:rPr lang="en-US" altLang="en-US" sz="1600">
                <a:latin typeface="Times New Roman" panose="02020603050405020304" pitchFamily="18" charset="0"/>
                <a:cs typeface="Times New Roman" panose="02020603050405020304" pitchFamily="18" charset="0"/>
              </a:rPr>
              <a:t>If the </a:t>
            </a:r>
            <a:r>
              <a:rPr lang="en-US" altLang="en-US" sz="1600" b="1">
                <a:latin typeface="Times New Roman" panose="02020603050405020304" pitchFamily="18" charset="0"/>
                <a:cs typeface="Times New Roman" panose="02020603050405020304" pitchFamily="18" charset="0"/>
              </a:rPr>
              <a:t>page dirty</a:t>
            </a:r>
            <a:r>
              <a:rPr lang="en-US" altLang="en-US" sz="1600">
                <a:latin typeface="Times New Roman" panose="02020603050405020304" pitchFamily="18" charset="0"/>
                <a:cs typeface="Times New Roman" panose="02020603050405020304" pitchFamily="18" charset="0"/>
              </a:rPr>
              <a:t>, it cannot claim immediately (clean </a:t>
            </a:r>
            <a:r>
              <a:rPr lang="en-US" altLang="en-US" sz="1600" b="1">
                <a:latin typeface="Times New Roman" panose="02020603050405020304" pitchFamily="18" charset="0"/>
                <a:cs typeface="Times New Roman" panose="02020603050405020304" pitchFamily="18" charset="0"/>
              </a:rPr>
              <a:t>page</a:t>
            </a:r>
            <a:r>
              <a:rPr lang="en-US" altLang="en-US" sz="1600">
                <a:latin typeface="Times New Roman" panose="02020603050405020304" pitchFamily="18" charset="0"/>
                <a:cs typeface="Times New Roman" panose="02020603050405020304" pitchFamily="18" charset="0"/>
              </a:rPr>
              <a:t> is define base on </a:t>
            </a:r>
            <a:r>
              <a:rPr lang="en-US" altLang="en-US" sz="1600" b="1">
                <a:latin typeface="Times New Roman" panose="02020603050405020304" pitchFamily="18" charset="0"/>
                <a:cs typeface="Times New Roman" panose="02020603050405020304" pitchFamily="18" charset="0"/>
              </a:rPr>
              <a:t>write</a:t>
            </a:r>
            <a:r>
              <a:rPr lang="en-US" altLang="en-US" sz="1600">
                <a:latin typeface="Times New Roman" panose="02020603050405020304" pitchFamily="18" charset="0"/>
                <a:cs typeface="Times New Roman" panose="02020603050405020304" pitchFamily="18" charset="0"/>
              </a:rPr>
              <a:t> </a:t>
            </a:r>
            <a:r>
              <a:rPr lang="en-US" altLang="en-US" sz="1600" b="1">
                <a:latin typeface="Times New Roman" panose="02020603050405020304" pitchFamily="18" charset="0"/>
                <a:cs typeface="Times New Roman" panose="02020603050405020304" pitchFamily="18" charset="0"/>
              </a:rPr>
              <a:t>to disk scheduled</a:t>
            </a:r>
            <a:r>
              <a:rPr lang="en-US" altLang="en-US" sz="1600">
                <a:latin typeface="Times New Roman" panose="02020603050405020304" pitchFamily="18" charset="0"/>
                <a:cs typeface="Times New Roman" panose="02020603050405020304" pitchFamily="18" charset="0"/>
              </a:rPr>
              <a:t>)</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p:cNvSpPr>
          <p:nvPr>
            <p:ph type="title" idx="4294967295"/>
          </p:nvPr>
        </p:nvSpPr>
        <p:spPr>
          <a:xfrm>
            <a:off x="1219200" y="0"/>
            <a:ext cx="7924800" cy="1143000"/>
          </a:xfrm>
        </p:spPr>
        <p:txBody>
          <a:bodyPr/>
          <a:lstStyle/>
          <a:p>
            <a:r>
              <a:rPr lang="en-US" altLang="en-US" sz="4000" b="1">
                <a:latin typeface="Times New Roman" panose="02020603050405020304" pitchFamily="18" charset="0"/>
                <a:cs typeface="Times New Roman" panose="02020603050405020304" pitchFamily="18" charset="0"/>
              </a:rPr>
              <a:t>Page replacement algorithms</a:t>
            </a:r>
            <a:br>
              <a:rPr lang="en-US" altLang="en-US"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WSClock</a:t>
            </a:r>
          </a:p>
        </p:txBody>
      </p:sp>
      <p:pic>
        <p:nvPicPr>
          <p:cNvPr id="29699" name="Picture 4" descr="03-2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143000"/>
            <a:ext cx="5154613" cy="556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07" name="Text Box 4"/>
          <p:cNvSpPr txBox="1">
            <a:spLocks noChangeArrowheads="1"/>
          </p:cNvSpPr>
          <p:nvPr/>
        </p:nvSpPr>
        <p:spPr bwMode="auto">
          <a:xfrm>
            <a:off x="6477000" y="3429000"/>
            <a:ext cx="18954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latin typeface="Times New Roman" panose="02020603050405020304" pitchFamily="18" charset="0"/>
              </a:rPr>
              <a:t>Tanenbaum, Fig. 3-21.</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grpId="0" nodeType="withEffect">
                                  <p:stCondLst>
                                    <p:cond delay="0"/>
                                  </p:stCondLst>
                                  <p:childTnLst>
                                    <p:set>
                                      <p:cBhvr>
                                        <p:cTn id="6" dur="1" fill="hold">
                                          <p:stCondLst>
                                            <p:cond delay="0"/>
                                          </p:stCondLst>
                                        </p:cTn>
                                        <p:tgtEl>
                                          <p:spTgt spid="204807"/>
                                        </p:tgtEl>
                                        <p:attrNameLst>
                                          <p:attrName>style.visibility</p:attrName>
                                        </p:attrNameLst>
                                      </p:cBhvr>
                                      <p:to>
                                        <p:strVal val="visible"/>
                                      </p:to>
                                    </p:set>
                                    <p:animEffect transition="in" filter="box(in)">
                                      <p:cBhvr>
                                        <p:cTn id="7" dur="500"/>
                                        <p:tgtEl>
                                          <p:spTgt spid="2048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0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p:cNvSpPr>
          <p:nvPr>
            <p:ph type="title" idx="4294967295"/>
          </p:nvPr>
        </p:nvSpPr>
        <p:spPr>
          <a:xfrm>
            <a:off x="1219200" y="0"/>
            <a:ext cx="7924800" cy="1143000"/>
          </a:xfrm>
        </p:spPr>
        <p:txBody>
          <a:bodyPr/>
          <a:lstStyle/>
          <a:p>
            <a:r>
              <a:rPr lang="en-US" altLang="en-US" sz="4000" b="1">
                <a:latin typeface="Times New Roman" panose="02020603050405020304" pitchFamily="18" charset="0"/>
                <a:cs typeface="Times New Roman" panose="02020603050405020304" pitchFamily="18" charset="0"/>
              </a:rPr>
              <a:t>Page replacement algorithms</a:t>
            </a:r>
            <a:br>
              <a:rPr lang="en-US" altLang="en-US"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Summary</a:t>
            </a:r>
          </a:p>
        </p:txBody>
      </p:sp>
      <p:pic>
        <p:nvPicPr>
          <p:cNvPr id="30723" name="Picture 4" descr="03-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295400"/>
            <a:ext cx="8686800" cy="416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07" name="Text Box 4"/>
          <p:cNvSpPr txBox="1">
            <a:spLocks noChangeArrowheads="1"/>
          </p:cNvSpPr>
          <p:nvPr/>
        </p:nvSpPr>
        <p:spPr bwMode="auto">
          <a:xfrm>
            <a:off x="3352800" y="5715000"/>
            <a:ext cx="18954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latin typeface="Times New Roman" panose="02020603050405020304" pitchFamily="18" charset="0"/>
              </a:rPr>
              <a:t>Tanenbaum, Fig. 3-22.</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grpId="0" nodeType="withEffect">
                                  <p:stCondLst>
                                    <p:cond delay="0"/>
                                  </p:stCondLst>
                                  <p:childTnLst>
                                    <p:set>
                                      <p:cBhvr>
                                        <p:cTn id="6" dur="1" fill="hold">
                                          <p:stCondLst>
                                            <p:cond delay="0"/>
                                          </p:stCondLst>
                                        </p:cTn>
                                        <p:tgtEl>
                                          <p:spTgt spid="204807"/>
                                        </p:tgtEl>
                                        <p:attrNameLst>
                                          <p:attrName>style.visibility</p:attrName>
                                        </p:attrNameLst>
                                      </p:cBhvr>
                                      <p:to>
                                        <p:strVal val="visible"/>
                                      </p:to>
                                    </p:set>
                                    <p:animEffect transition="in" filter="box(in)">
                                      <p:cBhvr>
                                        <p:cTn id="7" dur="500"/>
                                        <p:tgtEl>
                                          <p:spTgt spid="2048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0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p:cNvSpPr>
          <p:nvPr>
            <p:ph type="title"/>
          </p:nvPr>
        </p:nvSpPr>
        <p:spPr>
          <a:xfrm>
            <a:off x="914400" y="0"/>
            <a:ext cx="8229600" cy="609600"/>
          </a:xfrm>
        </p:spPr>
        <p:txBody>
          <a:bodyPr/>
          <a:lstStyle/>
          <a:p>
            <a:r>
              <a:rPr lang="en-US" altLang="en-US" sz="4000" b="1">
                <a:latin typeface="Times New Roman" panose="02020603050405020304" pitchFamily="18" charset="0"/>
                <a:cs typeface="Times New Roman" panose="02020603050405020304" pitchFamily="18" charset="0"/>
              </a:rPr>
              <a:t>Review</a:t>
            </a:r>
            <a:endParaRPr lang="en-US" altLang="en-US" sz="3200">
              <a:latin typeface="Times New Roman" panose="02020603050405020304" pitchFamily="18" charset="0"/>
              <a:cs typeface="Times New Roman" panose="02020603050405020304" pitchFamily="18" charset="0"/>
            </a:endParaRPr>
          </a:p>
        </p:txBody>
      </p:sp>
      <p:sp>
        <p:nvSpPr>
          <p:cNvPr id="140291" name="Rectangle 3"/>
          <p:cNvSpPr>
            <a:spLocks noGrp="1"/>
          </p:cNvSpPr>
          <p:nvPr>
            <p:ph type="body" idx="1"/>
          </p:nvPr>
        </p:nvSpPr>
        <p:spPr>
          <a:xfrm>
            <a:off x="0" y="838200"/>
            <a:ext cx="9144000" cy="6019800"/>
          </a:xfrm>
        </p:spPr>
        <p:txBody>
          <a:bodyPr/>
          <a:lstStyle/>
          <a:p>
            <a:pPr algn="just" eaLnBrk="1" hangingPunct="1">
              <a:lnSpc>
                <a:spcPct val="90000"/>
              </a:lnSpc>
              <a:buClrTx/>
              <a:buSzTx/>
              <a:buFont typeface="Arial" panose="020B0604020202020204" pitchFamily="34" charset="0"/>
              <a:buChar char="•"/>
            </a:pPr>
            <a:r>
              <a:rPr lang="en-US" altLang="en-US" sz="2800" b="1" dirty="0">
                <a:latin typeface="Times New Roman" panose="02020603050405020304" pitchFamily="18" charset="0"/>
                <a:cs typeface="Times New Roman" panose="02020603050405020304" pitchFamily="18" charset="0"/>
              </a:rPr>
              <a:t>Memory Abstractions</a:t>
            </a:r>
          </a:p>
          <a:p>
            <a:pPr lvl="1" algn="just" eaLnBrk="1" hangingPunct="1">
              <a:lnSpc>
                <a:spcPct val="90000"/>
              </a:lnSpc>
            </a:pPr>
            <a:r>
              <a:rPr lang="en-US" altLang="en-US" sz="2400" dirty="0">
                <a:latin typeface="Times New Roman" panose="02020603050405020304" pitchFamily="18" charset="0"/>
                <a:cs typeface="Times New Roman" panose="02020603050405020304" pitchFamily="18" charset="0"/>
              </a:rPr>
              <a:t>Multiple processes locate in memory (both primary and secondary)</a:t>
            </a:r>
          </a:p>
          <a:p>
            <a:pPr lvl="1" algn="just" eaLnBrk="1" hangingPunct="1">
              <a:lnSpc>
                <a:spcPct val="90000"/>
              </a:lnSpc>
            </a:pPr>
            <a:r>
              <a:rPr lang="en-US" altLang="en-US" sz="2400" b="1" i="1" dirty="0">
                <a:latin typeface="Times New Roman" panose="02020603050405020304" pitchFamily="18" charset="0"/>
                <a:cs typeface="Times New Roman" panose="02020603050405020304" pitchFamily="18" charset="0"/>
              </a:rPr>
              <a:t>Base and Limit Registers </a:t>
            </a:r>
          </a:p>
          <a:p>
            <a:pPr lvl="2" algn="just" eaLnBrk="1" hangingPunct="1">
              <a:lnSpc>
                <a:spcPct val="90000"/>
              </a:lnSpc>
            </a:pPr>
            <a:r>
              <a:rPr lang="en-US" altLang="en-US" sz="2000" dirty="0">
                <a:latin typeface="Times New Roman" panose="02020603050405020304" pitchFamily="18" charset="0"/>
                <a:cs typeface="Times New Roman" panose="02020603050405020304" pitchFamily="18" charset="0"/>
              </a:rPr>
              <a:t>Multiple processes locate in memory and protection </a:t>
            </a:r>
          </a:p>
          <a:p>
            <a:pPr lvl="2" algn="just" eaLnBrk="1" hangingPunct="1">
              <a:lnSpc>
                <a:spcPct val="90000"/>
              </a:lnSpc>
            </a:pPr>
            <a:r>
              <a:rPr lang="en-US" altLang="en-US" sz="2000" b="1" dirty="0">
                <a:latin typeface="Times New Roman" panose="02020603050405020304" pitchFamily="18" charset="0"/>
                <a:cs typeface="Times New Roman" panose="02020603050405020304" pitchFamily="18" charset="0"/>
              </a:rPr>
              <a:t>Base</a:t>
            </a:r>
            <a:r>
              <a:rPr lang="en-US" altLang="en-US" sz="2000" dirty="0">
                <a:latin typeface="Times New Roman" panose="02020603050405020304" pitchFamily="18" charset="0"/>
                <a:cs typeface="Times New Roman" panose="02020603050405020304" pitchFamily="18" charset="0"/>
              </a:rPr>
              <a:t> contains the </a:t>
            </a:r>
            <a:r>
              <a:rPr lang="en-US" altLang="en-US" sz="2000" b="1" dirty="0">
                <a:latin typeface="Times New Roman" panose="02020603050405020304" pitchFamily="18" charset="0"/>
                <a:cs typeface="Times New Roman" panose="02020603050405020304" pitchFamily="18" charset="0"/>
              </a:rPr>
              <a:t>first address </a:t>
            </a:r>
            <a:r>
              <a:rPr lang="en-US" altLang="en-US" sz="2000" dirty="0">
                <a:latin typeface="Times New Roman" panose="02020603050405020304" pitchFamily="18" charset="0"/>
                <a:cs typeface="Times New Roman" panose="02020603050405020304" pitchFamily="18" charset="0"/>
              </a:rPr>
              <a:t>of process in memory, </a:t>
            </a:r>
            <a:r>
              <a:rPr lang="en-US" altLang="en-US" sz="2000" b="1" dirty="0">
                <a:latin typeface="Times New Roman" panose="02020603050405020304" pitchFamily="18" charset="0"/>
                <a:cs typeface="Times New Roman" panose="02020603050405020304" pitchFamily="18" charset="0"/>
              </a:rPr>
              <a:t>Limit</a:t>
            </a:r>
            <a:r>
              <a:rPr lang="en-US" altLang="en-US" sz="2000" dirty="0">
                <a:latin typeface="Times New Roman" panose="02020603050405020304" pitchFamily="18" charset="0"/>
                <a:cs typeface="Times New Roman" panose="02020603050405020304" pitchFamily="18" charset="0"/>
              </a:rPr>
              <a:t> contains the </a:t>
            </a:r>
            <a:r>
              <a:rPr lang="en-US" altLang="en-US" sz="2000" b="1" dirty="0">
                <a:latin typeface="Times New Roman" panose="02020603050405020304" pitchFamily="18" charset="0"/>
                <a:cs typeface="Times New Roman" panose="02020603050405020304" pitchFamily="18" charset="0"/>
              </a:rPr>
              <a:t>length of process, the process owns private address space</a:t>
            </a:r>
          </a:p>
          <a:p>
            <a:pPr lvl="2" algn="just" eaLnBrk="1" hangingPunct="1">
              <a:lnSpc>
                <a:spcPct val="90000"/>
              </a:lnSpc>
            </a:pPr>
            <a:r>
              <a:rPr lang="en-US" altLang="en-US" sz="2000" b="1" dirty="0">
                <a:latin typeface="Times New Roman" panose="02020603050405020304" pitchFamily="18" charset="0"/>
                <a:cs typeface="Times New Roman" panose="02020603050405020304" pitchFamily="18" charset="0"/>
              </a:rPr>
              <a:t>Disadvantages</a:t>
            </a:r>
          </a:p>
          <a:p>
            <a:pPr lvl="3" algn="just" eaLnBrk="1" hangingPunct="1">
              <a:lnSpc>
                <a:spcPct val="90000"/>
              </a:lnSpc>
            </a:pPr>
            <a:r>
              <a:rPr lang="en-US" altLang="en-US" dirty="0">
                <a:latin typeface="Times New Roman" panose="02020603050405020304" pitchFamily="18" charset="0"/>
                <a:cs typeface="Times New Roman" panose="02020603050405020304" pitchFamily="18" charset="0"/>
              </a:rPr>
              <a:t>External fragmentation (Defragment)</a:t>
            </a:r>
          </a:p>
          <a:p>
            <a:pPr lvl="3" algn="just" eaLnBrk="1" hangingPunct="1">
              <a:lnSpc>
                <a:spcPct val="90000"/>
              </a:lnSpc>
            </a:pPr>
            <a:r>
              <a:rPr lang="en-US" altLang="en-US" dirty="0">
                <a:latin typeface="Times New Roman" panose="02020603050405020304" pitchFamily="18" charset="0"/>
                <a:cs typeface="Times New Roman" panose="02020603050405020304" pitchFamily="18" charset="0"/>
              </a:rPr>
              <a:t>Slow</a:t>
            </a:r>
          </a:p>
          <a:p>
            <a:pPr lvl="1" algn="just" eaLnBrk="1" hangingPunct="1">
              <a:lnSpc>
                <a:spcPct val="90000"/>
              </a:lnSpc>
            </a:pPr>
            <a:r>
              <a:rPr lang="en-US" altLang="en-US" sz="2400" b="1" i="1" dirty="0">
                <a:latin typeface="Times New Roman" panose="02020603050405020304" pitchFamily="18" charset="0"/>
                <a:cs typeface="Times New Roman" panose="02020603050405020304" pitchFamily="18" charset="0"/>
              </a:rPr>
              <a:t>Swapping </a:t>
            </a:r>
          </a:p>
          <a:p>
            <a:pPr lvl="2" algn="just" eaLnBrk="1" hangingPunct="1">
              <a:lnSpc>
                <a:spcPct val="90000"/>
              </a:lnSpc>
            </a:pPr>
            <a:r>
              <a:rPr lang="en-US" altLang="en-US" sz="2000" dirty="0">
                <a:latin typeface="Times New Roman" panose="02020603050405020304" pitchFamily="18" charset="0"/>
                <a:cs typeface="Times New Roman" panose="02020603050405020304" pitchFamily="18" charset="0"/>
              </a:rPr>
              <a:t>Multiple processes with </a:t>
            </a:r>
            <a:r>
              <a:rPr lang="en-US" altLang="en-US" sz="2000" b="1" dirty="0">
                <a:latin typeface="Times New Roman" panose="02020603050405020304" pitchFamily="18" charset="0"/>
                <a:cs typeface="Times New Roman" panose="02020603050405020304" pitchFamily="18" charset="0"/>
              </a:rPr>
              <a:t>ready processes </a:t>
            </a:r>
            <a:r>
              <a:rPr lang="en-US" altLang="en-US" sz="2000" dirty="0">
                <a:latin typeface="Times New Roman" panose="02020603050405020304" pitchFamily="18" charset="0"/>
                <a:cs typeface="Times New Roman" panose="02020603050405020304" pitchFamily="18" charset="0"/>
              </a:rPr>
              <a:t>locate in </a:t>
            </a:r>
            <a:r>
              <a:rPr lang="en-US" altLang="en-US" sz="2000" b="1" dirty="0">
                <a:latin typeface="Times New Roman" panose="02020603050405020304" pitchFamily="18" charset="0"/>
                <a:cs typeface="Times New Roman" panose="02020603050405020304" pitchFamily="18" charset="0"/>
              </a:rPr>
              <a:t>memory</a:t>
            </a:r>
            <a:r>
              <a:rPr lang="en-US" altLang="en-US" sz="2000" dirty="0">
                <a:latin typeface="Times New Roman" panose="02020603050405020304" pitchFamily="18" charset="0"/>
                <a:cs typeface="Times New Roman" panose="02020603050405020304" pitchFamily="18" charset="0"/>
              </a:rPr>
              <a:t> and </a:t>
            </a:r>
            <a:r>
              <a:rPr lang="en-US" altLang="en-US" sz="2000" b="1" dirty="0">
                <a:latin typeface="Times New Roman" panose="02020603050405020304" pitchFamily="18" charset="0"/>
                <a:cs typeface="Times New Roman" panose="02020603050405020304" pitchFamily="18" charset="0"/>
              </a:rPr>
              <a:t>passive</a:t>
            </a:r>
            <a:r>
              <a:rPr lang="en-US" altLang="en-US" sz="2000" dirty="0">
                <a:latin typeface="Times New Roman" panose="02020603050405020304" pitchFamily="18" charset="0"/>
                <a:cs typeface="Times New Roman" panose="02020603050405020304" pitchFamily="18" charset="0"/>
              </a:rPr>
              <a:t> processes locate </a:t>
            </a:r>
            <a:r>
              <a:rPr lang="en-US" altLang="en-US" sz="2000" b="1" dirty="0">
                <a:latin typeface="Times New Roman" panose="02020603050405020304" pitchFamily="18" charset="0"/>
                <a:cs typeface="Times New Roman" panose="02020603050405020304" pitchFamily="18" charset="0"/>
              </a:rPr>
              <a:t>in HDD – swap file area</a:t>
            </a:r>
          </a:p>
          <a:p>
            <a:pPr lvl="2" algn="just" eaLnBrk="1" hangingPunct="1">
              <a:lnSpc>
                <a:spcPct val="90000"/>
              </a:lnSpc>
            </a:pPr>
            <a:r>
              <a:rPr lang="en-US" altLang="en-US" sz="2000" dirty="0">
                <a:latin typeface="Times New Roman" panose="02020603050405020304" pitchFamily="18" charset="0"/>
                <a:cs typeface="Times New Roman" panose="02020603050405020304" pitchFamily="18" charset="0"/>
              </a:rPr>
              <a:t>Swap out/ in operator</a:t>
            </a:r>
          </a:p>
          <a:p>
            <a:pPr lvl="2" algn="just" eaLnBrk="1" hangingPunct="1">
              <a:lnSpc>
                <a:spcPct val="90000"/>
              </a:lnSpc>
            </a:pPr>
            <a:r>
              <a:rPr lang="en-US" altLang="en-US" sz="2000" b="1" dirty="0">
                <a:latin typeface="Times New Roman" panose="02020603050405020304" pitchFamily="18" charset="0"/>
                <a:cs typeface="Times New Roman" panose="02020603050405020304" pitchFamily="18" charset="0"/>
              </a:rPr>
              <a:t>Disadvantages</a:t>
            </a:r>
          </a:p>
          <a:p>
            <a:pPr lvl="3" algn="just" eaLnBrk="1" hangingPunct="1">
              <a:lnSpc>
                <a:spcPct val="90000"/>
              </a:lnSpc>
            </a:pPr>
            <a:r>
              <a:rPr lang="en-US" altLang="en-US" dirty="0">
                <a:latin typeface="Times New Roman" panose="02020603050405020304" pitchFamily="18" charset="0"/>
                <a:cs typeface="Times New Roman" panose="02020603050405020304" pitchFamily="18" charset="0"/>
              </a:rPr>
              <a:t>External fragmentation</a:t>
            </a:r>
          </a:p>
          <a:p>
            <a:pPr lvl="3" algn="just" eaLnBrk="1" hangingPunct="1">
              <a:lnSpc>
                <a:spcPct val="90000"/>
              </a:lnSpc>
            </a:pPr>
            <a:r>
              <a:rPr lang="en-US" altLang="en-US" dirty="0">
                <a:latin typeface="Times New Roman" panose="02020603050405020304" pitchFamily="18" charset="0"/>
                <a:cs typeface="Times New Roman" panose="02020603050405020304" pitchFamily="18" charset="0"/>
              </a:rPr>
              <a:t>Process can not grow in memory and the swap area on the disk is full </a:t>
            </a:r>
            <a:r>
              <a:rPr lang="en-US" altLang="en-US" dirty="0">
                <a:latin typeface="Times New Roman" panose="02020603050405020304" pitchFamily="18" charset="0"/>
                <a:cs typeface="Times New Roman" panose="02020603050405020304" pitchFamily="18" charset="0"/>
                <a:sym typeface="Symbol" panose="05050102010706020507" pitchFamily="18" charset="2"/>
              </a:rPr>
              <a:t> </a:t>
            </a:r>
            <a:r>
              <a:rPr lang="en-US" altLang="en-US" b="1" dirty="0">
                <a:latin typeface="Times New Roman" panose="02020603050405020304" pitchFamily="18" charset="0"/>
                <a:cs typeface="Times New Roman" panose="02020603050405020304" pitchFamily="18" charset="0"/>
                <a:sym typeface="Symbol" panose="05050102010706020507" pitchFamily="18" charset="2"/>
              </a:rPr>
              <a:t>data segment upward, stack  segment downward</a:t>
            </a:r>
          </a:p>
        </p:txBody>
      </p:sp>
    </p:spTree>
    <p:extLst>
      <p:ext uri="{BB962C8B-B14F-4D97-AF65-F5344CB8AC3E}">
        <p14:creationId xmlns:p14="http://schemas.microsoft.com/office/powerpoint/2010/main" val="115014100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40291">
                                            <p:txEl>
                                              <p:pRg st="0" end="0"/>
                                            </p:txEl>
                                          </p:spTgt>
                                        </p:tgtEl>
                                        <p:attrNameLst>
                                          <p:attrName>style.visibility</p:attrName>
                                        </p:attrNameLst>
                                      </p:cBhvr>
                                      <p:to>
                                        <p:strVal val="visible"/>
                                      </p:to>
                                    </p:set>
                                    <p:animEffect transition="in" filter="checkerboard(across)">
                                      <p:cBhvr>
                                        <p:cTn id="7" dur="500"/>
                                        <p:tgtEl>
                                          <p:spTgt spid="14029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40291">
                                            <p:txEl>
                                              <p:pRg st="1" end="1"/>
                                            </p:txEl>
                                          </p:spTgt>
                                        </p:tgtEl>
                                        <p:attrNameLst>
                                          <p:attrName>style.visibility</p:attrName>
                                        </p:attrNameLst>
                                      </p:cBhvr>
                                      <p:to>
                                        <p:strVal val="visible"/>
                                      </p:to>
                                    </p:set>
                                    <p:animEffect transition="in" filter="checkerboard(across)">
                                      <p:cBhvr>
                                        <p:cTn id="12" dur="500"/>
                                        <p:tgtEl>
                                          <p:spTgt spid="14029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140291">
                                            <p:txEl>
                                              <p:pRg st="2" end="2"/>
                                            </p:txEl>
                                          </p:spTgt>
                                        </p:tgtEl>
                                        <p:attrNameLst>
                                          <p:attrName>style.visibility</p:attrName>
                                        </p:attrNameLst>
                                      </p:cBhvr>
                                      <p:to>
                                        <p:strVal val="visible"/>
                                      </p:to>
                                    </p:set>
                                    <p:animEffect transition="in" filter="checkerboard(across)">
                                      <p:cBhvr>
                                        <p:cTn id="17" dur="500"/>
                                        <p:tgtEl>
                                          <p:spTgt spid="140291">
                                            <p:txEl>
                                              <p:pRg st="2" end="2"/>
                                            </p:txEl>
                                          </p:spTgt>
                                        </p:tgtEl>
                                      </p:cBhvr>
                                    </p:animEffect>
                                  </p:childTnLst>
                                </p:cTn>
                              </p:par>
                              <p:par>
                                <p:cTn id="18" presetID="5" presetClass="entr" presetSubtype="10" fill="hold" grpId="0" nodeType="withEffect">
                                  <p:stCondLst>
                                    <p:cond delay="0"/>
                                  </p:stCondLst>
                                  <p:childTnLst>
                                    <p:set>
                                      <p:cBhvr>
                                        <p:cTn id="19" dur="1" fill="hold">
                                          <p:stCondLst>
                                            <p:cond delay="0"/>
                                          </p:stCondLst>
                                        </p:cTn>
                                        <p:tgtEl>
                                          <p:spTgt spid="140291">
                                            <p:txEl>
                                              <p:pRg st="3" end="3"/>
                                            </p:txEl>
                                          </p:spTgt>
                                        </p:tgtEl>
                                        <p:attrNameLst>
                                          <p:attrName>style.visibility</p:attrName>
                                        </p:attrNameLst>
                                      </p:cBhvr>
                                      <p:to>
                                        <p:strVal val="visible"/>
                                      </p:to>
                                    </p:set>
                                    <p:animEffect transition="in" filter="checkerboard(across)">
                                      <p:cBhvr>
                                        <p:cTn id="20" dur="500"/>
                                        <p:tgtEl>
                                          <p:spTgt spid="140291">
                                            <p:txEl>
                                              <p:pRg st="3" end="3"/>
                                            </p:txEl>
                                          </p:spTgt>
                                        </p:tgtEl>
                                      </p:cBhvr>
                                    </p:animEffect>
                                  </p:childTnLst>
                                </p:cTn>
                              </p:par>
                              <p:par>
                                <p:cTn id="21" presetID="5" presetClass="entr" presetSubtype="10" fill="hold" grpId="0" nodeType="withEffect">
                                  <p:stCondLst>
                                    <p:cond delay="0"/>
                                  </p:stCondLst>
                                  <p:childTnLst>
                                    <p:set>
                                      <p:cBhvr>
                                        <p:cTn id="22" dur="1" fill="hold">
                                          <p:stCondLst>
                                            <p:cond delay="0"/>
                                          </p:stCondLst>
                                        </p:cTn>
                                        <p:tgtEl>
                                          <p:spTgt spid="140291">
                                            <p:txEl>
                                              <p:pRg st="4" end="4"/>
                                            </p:txEl>
                                          </p:spTgt>
                                        </p:tgtEl>
                                        <p:attrNameLst>
                                          <p:attrName>style.visibility</p:attrName>
                                        </p:attrNameLst>
                                      </p:cBhvr>
                                      <p:to>
                                        <p:strVal val="visible"/>
                                      </p:to>
                                    </p:set>
                                    <p:animEffect transition="in" filter="checkerboard(across)">
                                      <p:cBhvr>
                                        <p:cTn id="23" dur="500"/>
                                        <p:tgtEl>
                                          <p:spTgt spid="140291">
                                            <p:txEl>
                                              <p:pRg st="4" end="4"/>
                                            </p:txEl>
                                          </p:spTgt>
                                        </p:tgtEl>
                                      </p:cBhvr>
                                    </p:animEffect>
                                  </p:childTnLst>
                                </p:cTn>
                              </p:par>
                              <p:par>
                                <p:cTn id="24" presetID="5" presetClass="entr" presetSubtype="10" fill="hold" grpId="0" nodeType="withEffect">
                                  <p:stCondLst>
                                    <p:cond delay="0"/>
                                  </p:stCondLst>
                                  <p:childTnLst>
                                    <p:set>
                                      <p:cBhvr>
                                        <p:cTn id="25" dur="1" fill="hold">
                                          <p:stCondLst>
                                            <p:cond delay="0"/>
                                          </p:stCondLst>
                                        </p:cTn>
                                        <p:tgtEl>
                                          <p:spTgt spid="140291">
                                            <p:txEl>
                                              <p:pRg st="5" end="5"/>
                                            </p:txEl>
                                          </p:spTgt>
                                        </p:tgtEl>
                                        <p:attrNameLst>
                                          <p:attrName>style.visibility</p:attrName>
                                        </p:attrNameLst>
                                      </p:cBhvr>
                                      <p:to>
                                        <p:strVal val="visible"/>
                                      </p:to>
                                    </p:set>
                                    <p:animEffect transition="in" filter="checkerboard(across)">
                                      <p:cBhvr>
                                        <p:cTn id="26" dur="500"/>
                                        <p:tgtEl>
                                          <p:spTgt spid="140291">
                                            <p:txEl>
                                              <p:pRg st="5" end="5"/>
                                            </p:txEl>
                                          </p:spTgt>
                                        </p:tgtEl>
                                      </p:cBhvr>
                                    </p:animEffect>
                                  </p:childTnLst>
                                </p:cTn>
                              </p:par>
                              <p:par>
                                <p:cTn id="27" presetID="5" presetClass="entr" presetSubtype="10" fill="hold" grpId="0" nodeType="withEffect">
                                  <p:stCondLst>
                                    <p:cond delay="0"/>
                                  </p:stCondLst>
                                  <p:childTnLst>
                                    <p:set>
                                      <p:cBhvr>
                                        <p:cTn id="28" dur="1" fill="hold">
                                          <p:stCondLst>
                                            <p:cond delay="0"/>
                                          </p:stCondLst>
                                        </p:cTn>
                                        <p:tgtEl>
                                          <p:spTgt spid="140291">
                                            <p:txEl>
                                              <p:pRg st="6" end="6"/>
                                            </p:txEl>
                                          </p:spTgt>
                                        </p:tgtEl>
                                        <p:attrNameLst>
                                          <p:attrName>style.visibility</p:attrName>
                                        </p:attrNameLst>
                                      </p:cBhvr>
                                      <p:to>
                                        <p:strVal val="visible"/>
                                      </p:to>
                                    </p:set>
                                    <p:animEffect transition="in" filter="checkerboard(across)">
                                      <p:cBhvr>
                                        <p:cTn id="29" dur="500"/>
                                        <p:tgtEl>
                                          <p:spTgt spid="140291">
                                            <p:txEl>
                                              <p:pRg st="6" end="6"/>
                                            </p:txEl>
                                          </p:spTgt>
                                        </p:tgtEl>
                                      </p:cBhvr>
                                    </p:animEffect>
                                  </p:childTnLst>
                                </p:cTn>
                              </p:par>
                              <p:par>
                                <p:cTn id="30" presetID="5" presetClass="entr" presetSubtype="10" fill="hold" grpId="0" nodeType="withEffect">
                                  <p:stCondLst>
                                    <p:cond delay="0"/>
                                  </p:stCondLst>
                                  <p:childTnLst>
                                    <p:set>
                                      <p:cBhvr>
                                        <p:cTn id="31" dur="1" fill="hold">
                                          <p:stCondLst>
                                            <p:cond delay="0"/>
                                          </p:stCondLst>
                                        </p:cTn>
                                        <p:tgtEl>
                                          <p:spTgt spid="140291">
                                            <p:txEl>
                                              <p:pRg st="7" end="7"/>
                                            </p:txEl>
                                          </p:spTgt>
                                        </p:tgtEl>
                                        <p:attrNameLst>
                                          <p:attrName>style.visibility</p:attrName>
                                        </p:attrNameLst>
                                      </p:cBhvr>
                                      <p:to>
                                        <p:strVal val="visible"/>
                                      </p:to>
                                    </p:set>
                                    <p:animEffect transition="in" filter="checkerboard(across)">
                                      <p:cBhvr>
                                        <p:cTn id="32" dur="500"/>
                                        <p:tgtEl>
                                          <p:spTgt spid="140291">
                                            <p:txEl>
                                              <p:pRg st="7" end="7"/>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5" presetClass="entr" presetSubtype="10" fill="hold" grpId="0" nodeType="clickEffect">
                                  <p:stCondLst>
                                    <p:cond delay="0"/>
                                  </p:stCondLst>
                                  <p:childTnLst>
                                    <p:set>
                                      <p:cBhvr>
                                        <p:cTn id="36" dur="1" fill="hold">
                                          <p:stCondLst>
                                            <p:cond delay="0"/>
                                          </p:stCondLst>
                                        </p:cTn>
                                        <p:tgtEl>
                                          <p:spTgt spid="140291">
                                            <p:txEl>
                                              <p:pRg st="8" end="8"/>
                                            </p:txEl>
                                          </p:spTgt>
                                        </p:tgtEl>
                                        <p:attrNameLst>
                                          <p:attrName>style.visibility</p:attrName>
                                        </p:attrNameLst>
                                      </p:cBhvr>
                                      <p:to>
                                        <p:strVal val="visible"/>
                                      </p:to>
                                    </p:set>
                                    <p:animEffect transition="in" filter="checkerboard(across)">
                                      <p:cBhvr>
                                        <p:cTn id="37" dur="500"/>
                                        <p:tgtEl>
                                          <p:spTgt spid="140291">
                                            <p:txEl>
                                              <p:pRg st="8" end="8"/>
                                            </p:txEl>
                                          </p:spTgt>
                                        </p:tgtEl>
                                      </p:cBhvr>
                                    </p:animEffect>
                                  </p:childTnLst>
                                </p:cTn>
                              </p:par>
                              <p:par>
                                <p:cTn id="38" presetID="5" presetClass="entr" presetSubtype="10" fill="hold" grpId="0" nodeType="withEffect">
                                  <p:stCondLst>
                                    <p:cond delay="0"/>
                                  </p:stCondLst>
                                  <p:childTnLst>
                                    <p:set>
                                      <p:cBhvr>
                                        <p:cTn id="39" dur="1" fill="hold">
                                          <p:stCondLst>
                                            <p:cond delay="0"/>
                                          </p:stCondLst>
                                        </p:cTn>
                                        <p:tgtEl>
                                          <p:spTgt spid="140291">
                                            <p:txEl>
                                              <p:pRg st="9" end="9"/>
                                            </p:txEl>
                                          </p:spTgt>
                                        </p:tgtEl>
                                        <p:attrNameLst>
                                          <p:attrName>style.visibility</p:attrName>
                                        </p:attrNameLst>
                                      </p:cBhvr>
                                      <p:to>
                                        <p:strVal val="visible"/>
                                      </p:to>
                                    </p:set>
                                    <p:animEffect transition="in" filter="checkerboard(across)">
                                      <p:cBhvr>
                                        <p:cTn id="40" dur="500"/>
                                        <p:tgtEl>
                                          <p:spTgt spid="140291">
                                            <p:txEl>
                                              <p:pRg st="9" end="9"/>
                                            </p:txEl>
                                          </p:spTgt>
                                        </p:tgtEl>
                                      </p:cBhvr>
                                    </p:animEffect>
                                  </p:childTnLst>
                                </p:cTn>
                              </p:par>
                              <p:par>
                                <p:cTn id="41" presetID="5" presetClass="entr" presetSubtype="10" fill="hold" grpId="0" nodeType="withEffect">
                                  <p:stCondLst>
                                    <p:cond delay="0"/>
                                  </p:stCondLst>
                                  <p:childTnLst>
                                    <p:set>
                                      <p:cBhvr>
                                        <p:cTn id="42" dur="1" fill="hold">
                                          <p:stCondLst>
                                            <p:cond delay="0"/>
                                          </p:stCondLst>
                                        </p:cTn>
                                        <p:tgtEl>
                                          <p:spTgt spid="140291">
                                            <p:txEl>
                                              <p:pRg st="10" end="10"/>
                                            </p:txEl>
                                          </p:spTgt>
                                        </p:tgtEl>
                                        <p:attrNameLst>
                                          <p:attrName>style.visibility</p:attrName>
                                        </p:attrNameLst>
                                      </p:cBhvr>
                                      <p:to>
                                        <p:strVal val="visible"/>
                                      </p:to>
                                    </p:set>
                                    <p:animEffect transition="in" filter="checkerboard(across)">
                                      <p:cBhvr>
                                        <p:cTn id="43" dur="500"/>
                                        <p:tgtEl>
                                          <p:spTgt spid="140291">
                                            <p:txEl>
                                              <p:pRg st="10" end="10"/>
                                            </p:txEl>
                                          </p:spTgt>
                                        </p:tgtEl>
                                      </p:cBhvr>
                                    </p:animEffect>
                                  </p:childTnLst>
                                </p:cTn>
                              </p:par>
                              <p:par>
                                <p:cTn id="44" presetID="5" presetClass="entr" presetSubtype="10" fill="hold" grpId="0" nodeType="withEffect">
                                  <p:stCondLst>
                                    <p:cond delay="0"/>
                                  </p:stCondLst>
                                  <p:childTnLst>
                                    <p:set>
                                      <p:cBhvr>
                                        <p:cTn id="45" dur="1" fill="hold">
                                          <p:stCondLst>
                                            <p:cond delay="0"/>
                                          </p:stCondLst>
                                        </p:cTn>
                                        <p:tgtEl>
                                          <p:spTgt spid="140291">
                                            <p:txEl>
                                              <p:pRg st="11" end="11"/>
                                            </p:txEl>
                                          </p:spTgt>
                                        </p:tgtEl>
                                        <p:attrNameLst>
                                          <p:attrName>style.visibility</p:attrName>
                                        </p:attrNameLst>
                                      </p:cBhvr>
                                      <p:to>
                                        <p:strVal val="visible"/>
                                      </p:to>
                                    </p:set>
                                    <p:animEffect transition="in" filter="checkerboard(across)">
                                      <p:cBhvr>
                                        <p:cTn id="46" dur="500"/>
                                        <p:tgtEl>
                                          <p:spTgt spid="140291">
                                            <p:txEl>
                                              <p:pRg st="11" end="11"/>
                                            </p:txEl>
                                          </p:spTgt>
                                        </p:tgtEl>
                                      </p:cBhvr>
                                    </p:animEffect>
                                  </p:childTnLst>
                                </p:cTn>
                              </p:par>
                              <p:par>
                                <p:cTn id="47" presetID="5" presetClass="entr" presetSubtype="10" fill="hold" grpId="0" nodeType="withEffect">
                                  <p:stCondLst>
                                    <p:cond delay="0"/>
                                  </p:stCondLst>
                                  <p:childTnLst>
                                    <p:set>
                                      <p:cBhvr>
                                        <p:cTn id="48" dur="1" fill="hold">
                                          <p:stCondLst>
                                            <p:cond delay="0"/>
                                          </p:stCondLst>
                                        </p:cTn>
                                        <p:tgtEl>
                                          <p:spTgt spid="140291">
                                            <p:txEl>
                                              <p:pRg st="12" end="12"/>
                                            </p:txEl>
                                          </p:spTgt>
                                        </p:tgtEl>
                                        <p:attrNameLst>
                                          <p:attrName>style.visibility</p:attrName>
                                        </p:attrNameLst>
                                      </p:cBhvr>
                                      <p:to>
                                        <p:strVal val="visible"/>
                                      </p:to>
                                    </p:set>
                                    <p:animEffect transition="in" filter="checkerboard(across)">
                                      <p:cBhvr>
                                        <p:cTn id="49" dur="500"/>
                                        <p:tgtEl>
                                          <p:spTgt spid="140291">
                                            <p:txEl>
                                              <p:pRg st="12" end="12"/>
                                            </p:txEl>
                                          </p:spTgt>
                                        </p:tgtEl>
                                      </p:cBhvr>
                                    </p:animEffect>
                                  </p:childTnLst>
                                </p:cTn>
                              </p:par>
                              <p:par>
                                <p:cTn id="50" presetID="5" presetClass="entr" presetSubtype="10" fill="hold" grpId="0" nodeType="withEffect">
                                  <p:stCondLst>
                                    <p:cond delay="0"/>
                                  </p:stCondLst>
                                  <p:childTnLst>
                                    <p:set>
                                      <p:cBhvr>
                                        <p:cTn id="51" dur="1" fill="hold">
                                          <p:stCondLst>
                                            <p:cond delay="0"/>
                                          </p:stCondLst>
                                        </p:cTn>
                                        <p:tgtEl>
                                          <p:spTgt spid="140291">
                                            <p:txEl>
                                              <p:pRg st="13" end="13"/>
                                            </p:txEl>
                                          </p:spTgt>
                                        </p:tgtEl>
                                        <p:attrNameLst>
                                          <p:attrName>style.visibility</p:attrName>
                                        </p:attrNameLst>
                                      </p:cBhvr>
                                      <p:to>
                                        <p:strVal val="visible"/>
                                      </p:to>
                                    </p:set>
                                    <p:animEffect transition="in" filter="checkerboard(across)">
                                      <p:cBhvr>
                                        <p:cTn id="52" dur="500"/>
                                        <p:tgtEl>
                                          <p:spTgt spid="140291">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291" grpId="0" build="p" bldLvl="2"/>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p:cNvSpPr>
          <p:nvPr>
            <p:ph type="title"/>
          </p:nvPr>
        </p:nvSpPr>
        <p:spPr/>
        <p:txBody>
          <a:bodyPr/>
          <a:lstStyle/>
          <a:p>
            <a:r>
              <a:rPr lang="en-US" altLang="en-US">
                <a:latin typeface="Times New Roman" panose="02020603050405020304" pitchFamily="18" charset="0"/>
                <a:cs typeface="Times New Roman" panose="02020603050405020304" pitchFamily="18" charset="0"/>
              </a:rPr>
              <a:t>Summary</a:t>
            </a:r>
          </a:p>
        </p:txBody>
      </p:sp>
      <p:sp>
        <p:nvSpPr>
          <p:cNvPr id="31747" name="Rectangle 3"/>
          <p:cNvSpPr>
            <a:spLocks noGrp="1"/>
          </p:cNvSpPr>
          <p:nvPr>
            <p:ph type="body" idx="1"/>
          </p:nvPr>
        </p:nvSpPr>
        <p:spPr>
          <a:xfrm>
            <a:off x="457200" y="1600200"/>
            <a:ext cx="8229600" cy="2514600"/>
          </a:xfrm>
        </p:spPr>
        <p:txBody>
          <a:bodyPr/>
          <a:lstStyle/>
          <a:p>
            <a:pPr>
              <a:buClrTx/>
              <a:buSzTx/>
              <a:buFont typeface="Arial" panose="020B0604020202020204" pitchFamily="34" charset="0"/>
              <a:buChar char="•"/>
            </a:pPr>
            <a:r>
              <a:rPr lang="en-US" altLang="en-US" b="1">
                <a:latin typeface="Times New Roman" panose="02020603050405020304" pitchFamily="18" charset="0"/>
                <a:cs typeface="Times New Roman" panose="02020603050405020304" pitchFamily="18" charset="0"/>
              </a:rPr>
              <a:t>Page replacement Algorithms</a:t>
            </a:r>
            <a:endParaRPr lang="en-US" altLang="en-US">
              <a:latin typeface="Times New Roman" panose="02020603050405020304" pitchFamily="18" charset="0"/>
              <a:cs typeface="Times New Roman" panose="02020603050405020304" pitchFamily="18" charset="0"/>
            </a:endParaRPr>
          </a:p>
        </p:txBody>
      </p:sp>
      <p:sp>
        <p:nvSpPr>
          <p:cNvPr id="31748" name="Text Box 4"/>
          <p:cNvSpPr txBox="1">
            <a:spLocks noChangeArrowheads="1"/>
          </p:cNvSpPr>
          <p:nvPr/>
        </p:nvSpPr>
        <p:spPr bwMode="auto">
          <a:xfrm>
            <a:off x="1295400" y="4800600"/>
            <a:ext cx="66294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4000">
                <a:latin typeface="Times New Roman" panose="02020603050405020304" pitchFamily="18" charset="0"/>
                <a:cs typeface="Times New Roman" panose="02020603050405020304" pitchFamily="18" charset="0"/>
              </a:rPr>
              <a:t>Q&amp;A</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p:cNvSpPr>
          <p:nvPr>
            <p:ph type="title"/>
          </p:nvPr>
        </p:nvSpPr>
        <p:spPr/>
        <p:txBody>
          <a:bodyPr/>
          <a:lstStyle/>
          <a:p>
            <a:r>
              <a:rPr lang="en-US" altLang="en-US">
                <a:latin typeface="Times New Roman" panose="02020603050405020304" pitchFamily="18" charset="0"/>
                <a:cs typeface="Times New Roman" panose="02020603050405020304" pitchFamily="18" charset="0"/>
              </a:rPr>
              <a:t>Next Lecture</a:t>
            </a:r>
          </a:p>
        </p:txBody>
      </p:sp>
      <p:sp>
        <p:nvSpPr>
          <p:cNvPr id="32771" name="Rectangle 3"/>
          <p:cNvSpPr>
            <a:spLocks noGrp="1"/>
          </p:cNvSpPr>
          <p:nvPr>
            <p:ph type="body" idx="1"/>
          </p:nvPr>
        </p:nvSpPr>
        <p:spPr>
          <a:xfrm>
            <a:off x="457200" y="1600200"/>
            <a:ext cx="8229600" cy="2514600"/>
          </a:xfrm>
        </p:spPr>
        <p:txBody>
          <a:bodyPr/>
          <a:lstStyle/>
          <a:p>
            <a:pPr>
              <a:buClrTx/>
              <a:buSzTx/>
              <a:buFont typeface="Arial" panose="020B0604020202020204" pitchFamily="34" charset="0"/>
              <a:buChar char="•"/>
            </a:pPr>
            <a:r>
              <a:rPr lang="en-US" altLang="en-US" b="1">
                <a:latin typeface="Times New Roman" panose="02020603050405020304" pitchFamily="18" charset="0"/>
                <a:cs typeface="Times New Roman" panose="02020603050405020304" pitchFamily="18" charset="0"/>
              </a:rPr>
              <a:t>Design the Paging Systems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p:cNvSpPr>
          <p:nvPr>
            <p:ph type="title"/>
          </p:nvPr>
        </p:nvSpPr>
        <p:spPr>
          <a:xfrm>
            <a:off x="914400" y="0"/>
            <a:ext cx="8229600" cy="609600"/>
          </a:xfrm>
        </p:spPr>
        <p:txBody>
          <a:bodyPr/>
          <a:lstStyle/>
          <a:p>
            <a:r>
              <a:rPr lang="en-US" altLang="en-US" sz="4000" b="1">
                <a:latin typeface="Times New Roman" panose="02020603050405020304" pitchFamily="18" charset="0"/>
                <a:cs typeface="Times New Roman" panose="02020603050405020304" pitchFamily="18" charset="0"/>
              </a:rPr>
              <a:t>Review</a:t>
            </a:r>
            <a:endParaRPr lang="en-US" altLang="en-US" sz="3200">
              <a:latin typeface="Times New Roman" panose="02020603050405020304" pitchFamily="18" charset="0"/>
              <a:cs typeface="Times New Roman" panose="02020603050405020304" pitchFamily="18" charset="0"/>
            </a:endParaRPr>
          </a:p>
        </p:txBody>
      </p:sp>
      <p:sp>
        <p:nvSpPr>
          <p:cNvPr id="140291" name="Rectangle 3"/>
          <p:cNvSpPr>
            <a:spLocks noGrp="1"/>
          </p:cNvSpPr>
          <p:nvPr>
            <p:ph type="body" idx="1"/>
          </p:nvPr>
        </p:nvSpPr>
        <p:spPr>
          <a:xfrm>
            <a:off x="0" y="609600"/>
            <a:ext cx="9144000" cy="6248400"/>
          </a:xfrm>
        </p:spPr>
        <p:txBody>
          <a:bodyPr/>
          <a:lstStyle/>
          <a:p>
            <a:pPr algn="just" eaLnBrk="1" hangingPunct="1">
              <a:lnSpc>
                <a:spcPct val="90000"/>
              </a:lnSpc>
              <a:buClrTx/>
              <a:buSzTx/>
              <a:buFont typeface="Arial" panose="020B0604020202020204" pitchFamily="34" charset="0"/>
              <a:buChar char="•"/>
            </a:pPr>
            <a:r>
              <a:rPr lang="en-US" altLang="en-US" sz="2800" b="1" dirty="0">
                <a:latin typeface="Times New Roman" panose="02020603050405020304" pitchFamily="18" charset="0"/>
                <a:cs typeface="Times New Roman" panose="02020603050405020304" pitchFamily="18" charset="0"/>
              </a:rPr>
              <a:t>Memory Abstractions</a:t>
            </a:r>
          </a:p>
          <a:p>
            <a:pPr lvl="1" algn="just" eaLnBrk="1" hangingPunct="1">
              <a:lnSpc>
                <a:spcPct val="90000"/>
              </a:lnSpc>
            </a:pPr>
            <a:r>
              <a:rPr lang="en-US" altLang="en-US" sz="2400" dirty="0">
                <a:latin typeface="Times New Roman" panose="02020603050405020304" pitchFamily="18" charset="0"/>
                <a:cs typeface="Times New Roman" panose="02020603050405020304" pitchFamily="18" charset="0"/>
              </a:rPr>
              <a:t>Memory Management with Bitmaps </a:t>
            </a:r>
          </a:p>
          <a:p>
            <a:pPr lvl="2" algn="just" eaLnBrk="1" hangingPunct="1">
              <a:lnSpc>
                <a:spcPct val="90000"/>
              </a:lnSpc>
            </a:pPr>
            <a:r>
              <a:rPr lang="en-US" altLang="en-US" sz="2000" dirty="0">
                <a:latin typeface="Times New Roman" panose="02020603050405020304" pitchFamily="18" charset="0"/>
                <a:cs typeface="Times New Roman" panose="02020603050405020304" pitchFamily="18" charset="0"/>
                <a:sym typeface="Wingdings" panose="05000000000000000000" pitchFamily="2" charset="2"/>
              </a:rPr>
              <a:t>The memory divides </a:t>
            </a:r>
            <a:r>
              <a:rPr lang="en-US" altLang="en-US" sz="2000" b="1" dirty="0">
                <a:latin typeface="Times New Roman" panose="02020603050405020304" pitchFamily="18" charset="0"/>
                <a:cs typeface="Times New Roman" panose="02020603050405020304" pitchFamily="18" charset="0"/>
                <a:sym typeface="Wingdings" panose="05000000000000000000" pitchFamily="2" charset="2"/>
              </a:rPr>
              <a:t>units</a:t>
            </a:r>
            <a:r>
              <a:rPr lang="en-US" altLang="en-US" sz="2000" dirty="0">
                <a:latin typeface="Times New Roman" panose="02020603050405020304" pitchFamily="18" charset="0"/>
                <a:cs typeface="Times New Roman" panose="02020603050405020304" pitchFamily="18" charset="0"/>
                <a:sym typeface="Wingdings" panose="05000000000000000000" pitchFamily="2" charset="2"/>
              </a:rPr>
              <a:t> with </a:t>
            </a:r>
            <a:r>
              <a:rPr lang="en-US" altLang="en-US" sz="2000" b="1" dirty="0">
                <a:latin typeface="Times New Roman" panose="02020603050405020304" pitchFamily="18" charset="0"/>
                <a:cs typeface="Times New Roman" panose="02020603050405020304" pitchFamily="18" charset="0"/>
                <a:sym typeface="Wingdings" panose="05000000000000000000" pitchFamily="2" charset="2"/>
              </a:rPr>
              <a:t>same size </a:t>
            </a:r>
            <a:r>
              <a:rPr lang="en-US" altLang="en-US" sz="2000" dirty="0">
                <a:latin typeface="Times New Roman" panose="02020603050405020304" pitchFamily="18" charset="0"/>
                <a:cs typeface="Times New Roman" panose="02020603050405020304" pitchFamily="18" charset="0"/>
                <a:sym typeface="Wingdings" panose="05000000000000000000" pitchFamily="2" charset="2"/>
              </a:rPr>
              <a:t>that </a:t>
            </a:r>
            <a:r>
              <a:rPr lang="en-US" altLang="en-US" sz="2000" b="1" dirty="0">
                <a:latin typeface="Times New Roman" panose="02020603050405020304" pitchFamily="18" charset="0"/>
                <a:cs typeface="Times New Roman" panose="02020603050405020304" pitchFamily="18" charset="0"/>
              </a:rPr>
              <a:t>has</a:t>
            </a:r>
            <a:r>
              <a:rPr lang="en-US" altLang="en-US" sz="2000" dirty="0">
                <a:latin typeface="Times New Roman" panose="02020603050405020304" pitchFamily="18" charset="0"/>
                <a:cs typeface="Times New Roman" panose="02020603050405020304" pitchFamily="18" charset="0"/>
              </a:rPr>
              <a:t> a </a:t>
            </a:r>
            <a:r>
              <a:rPr lang="en-US" altLang="en-US" sz="2000" b="1" dirty="0">
                <a:latin typeface="Times New Roman" panose="02020603050405020304" pitchFamily="18" charset="0"/>
                <a:cs typeface="Times New Roman" panose="02020603050405020304" pitchFamily="18" charset="0"/>
              </a:rPr>
              <a:t>bit corresponding </a:t>
            </a:r>
            <a:r>
              <a:rPr lang="en-US" altLang="en-US" sz="2000" dirty="0">
                <a:latin typeface="Times New Roman" panose="02020603050405020304" pitchFamily="18" charset="0"/>
                <a:cs typeface="Times New Roman" panose="02020603050405020304" pitchFamily="18" charset="0"/>
              </a:rPr>
              <a:t>bit in the bitmap (0: free, 1: occupied)</a:t>
            </a:r>
            <a:endParaRPr lang="en-US" altLang="en-US" sz="2000" dirty="0">
              <a:latin typeface="Times New Roman" panose="02020603050405020304" pitchFamily="18" charset="0"/>
              <a:cs typeface="Times New Roman" panose="02020603050405020304" pitchFamily="18" charset="0"/>
              <a:sym typeface="Wingdings" panose="05000000000000000000" pitchFamily="2" charset="2"/>
            </a:endParaRPr>
          </a:p>
          <a:p>
            <a:pPr lvl="2" algn="just" eaLnBrk="1" hangingPunct="1">
              <a:lnSpc>
                <a:spcPct val="90000"/>
              </a:lnSpc>
            </a:pPr>
            <a:r>
              <a:rPr lang="en-US" altLang="en-US" sz="2000" b="1" dirty="0">
                <a:latin typeface="Times New Roman" panose="02020603050405020304" pitchFamily="18" charset="0"/>
                <a:cs typeface="Times New Roman" panose="02020603050405020304" pitchFamily="18" charset="0"/>
                <a:sym typeface="Wingdings" panose="05000000000000000000" pitchFamily="2" charset="2"/>
              </a:rPr>
              <a:t>Disadvantages</a:t>
            </a:r>
          </a:p>
          <a:p>
            <a:pPr lvl="3" algn="just" eaLnBrk="1" hangingPunct="1">
              <a:lnSpc>
                <a:spcPct val="90000"/>
              </a:lnSpc>
            </a:pPr>
            <a:r>
              <a:rPr lang="en-US" altLang="en-US" dirty="0">
                <a:latin typeface="Times New Roman" panose="02020603050405020304" pitchFamily="18" charset="0"/>
                <a:cs typeface="Times New Roman" panose="02020603050405020304" pitchFamily="18" charset="0"/>
                <a:sym typeface="Wingdings" panose="05000000000000000000" pitchFamily="2" charset="2"/>
              </a:rPr>
              <a:t>Slow when searching the bitmap to find a run of k consecutive 0 bits in the map (small)</a:t>
            </a:r>
          </a:p>
          <a:p>
            <a:pPr lvl="3" algn="just" eaLnBrk="1" hangingPunct="1">
              <a:lnSpc>
                <a:spcPct val="90000"/>
              </a:lnSpc>
            </a:pPr>
            <a:r>
              <a:rPr lang="en-US" altLang="en-US" dirty="0">
                <a:latin typeface="Times New Roman" panose="02020603050405020304" pitchFamily="18" charset="0"/>
                <a:cs typeface="Times New Roman" panose="02020603050405020304" pitchFamily="18" charset="0"/>
                <a:sym typeface="Wingdings" panose="05000000000000000000" pitchFamily="2" charset="2"/>
              </a:rPr>
              <a:t>Internal fragment (large size)</a:t>
            </a:r>
            <a:endParaRPr lang="en-US" altLang="en-US" dirty="0">
              <a:latin typeface="Times New Roman" panose="02020603050405020304" pitchFamily="18" charset="0"/>
              <a:cs typeface="Times New Roman" panose="02020603050405020304" pitchFamily="18" charset="0"/>
            </a:endParaRPr>
          </a:p>
          <a:p>
            <a:pPr lvl="1" algn="just" eaLnBrk="1" hangingPunct="1">
              <a:lnSpc>
                <a:spcPct val="90000"/>
              </a:lnSpc>
            </a:pPr>
            <a:r>
              <a:rPr lang="en-US" altLang="en-US" sz="2400" dirty="0">
                <a:latin typeface="Times New Roman" panose="02020603050405020304" pitchFamily="18" charset="0"/>
                <a:cs typeface="Times New Roman" panose="02020603050405020304" pitchFamily="18" charset="0"/>
              </a:rPr>
              <a:t>Memory Management with Linked Lists </a:t>
            </a:r>
          </a:p>
          <a:p>
            <a:pPr lvl="2" algn="just" eaLnBrk="1" hangingPunct="1">
              <a:lnSpc>
                <a:spcPct val="90000"/>
              </a:lnSpc>
            </a:pPr>
            <a:r>
              <a:rPr lang="en-US" altLang="en-US" sz="2000" b="1" dirty="0">
                <a:latin typeface="Times New Roman" panose="02020603050405020304" pitchFamily="18" charset="0"/>
                <a:cs typeface="Times New Roman" panose="02020603050405020304" pitchFamily="18" charset="0"/>
              </a:rPr>
              <a:t>Maintain</a:t>
            </a:r>
            <a:r>
              <a:rPr lang="en-US" altLang="en-US" sz="2000" dirty="0">
                <a:latin typeface="Times New Roman" panose="02020603050405020304" pitchFamily="18" charset="0"/>
                <a:cs typeface="Times New Roman" panose="02020603050405020304" pitchFamily="18" charset="0"/>
              </a:rPr>
              <a:t> a </a:t>
            </a:r>
            <a:r>
              <a:rPr lang="en-US" altLang="en-US" sz="2000" b="1" dirty="0">
                <a:latin typeface="Times New Roman" panose="02020603050405020304" pitchFamily="18" charset="0"/>
                <a:cs typeface="Times New Roman" panose="02020603050405020304" pitchFamily="18" charset="0"/>
              </a:rPr>
              <a:t>linked list </a:t>
            </a:r>
            <a:r>
              <a:rPr lang="en-US" altLang="en-US" sz="2000" dirty="0">
                <a:latin typeface="Times New Roman" panose="02020603050405020304" pitchFamily="18" charset="0"/>
                <a:cs typeface="Times New Roman" panose="02020603050405020304" pitchFamily="18" charset="0"/>
              </a:rPr>
              <a:t>of </a:t>
            </a:r>
            <a:r>
              <a:rPr lang="en-US" altLang="en-US" sz="2000" b="1" dirty="0">
                <a:latin typeface="Times New Roman" panose="02020603050405020304" pitchFamily="18" charset="0"/>
                <a:cs typeface="Times New Roman" panose="02020603050405020304" pitchFamily="18" charset="0"/>
              </a:rPr>
              <a:t>allocated</a:t>
            </a:r>
            <a:r>
              <a:rPr lang="en-US" altLang="en-US" sz="2000" dirty="0">
                <a:latin typeface="Times New Roman" panose="02020603050405020304" pitchFamily="18" charset="0"/>
                <a:cs typeface="Times New Roman" panose="02020603050405020304" pitchFamily="18" charset="0"/>
              </a:rPr>
              <a:t>  (P) </a:t>
            </a:r>
            <a:r>
              <a:rPr lang="en-US" altLang="en-US" sz="2000" b="1" dirty="0">
                <a:latin typeface="Times New Roman" panose="02020603050405020304" pitchFamily="18" charset="0"/>
                <a:cs typeface="Times New Roman" panose="02020603050405020304" pitchFamily="18" charset="0"/>
              </a:rPr>
              <a:t>and</a:t>
            </a:r>
            <a:r>
              <a:rPr lang="en-US" altLang="en-US" sz="2000"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free</a:t>
            </a:r>
            <a:r>
              <a:rPr lang="en-US" altLang="en-US" sz="2000" dirty="0">
                <a:latin typeface="Times New Roman" panose="02020603050405020304" pitchFamily="18" charset="0"/>
                <a:cs typeface="Times New Roman" panose="02020603050405020304" pitchFamily="18" charset="0"/>
              </a:rPr>
              <a:t> memory (H)</a:t>
            </a:r>
            <a:endParaRPr lang="en-US" altLang="en-US" sz="2000" dirty="0">
              <a:latin typeface="Times New Roman" panose="02020603050405020304" pitchFamily="18" charset="0"/>
              <a:cs typeface="Times New Roman" panose="02020603050405020304" pitchFamily="18" charset="0"/>
              <a:sym typeface="Wingdings" panose="05000000000000000000" pitchFamily="2" charset="2"/>
            </a:endParaRPr>
          </a:p>
          <a:p>
            <a:pPr lvl="2" algn="just" eaLnBrk="1" hangingPunct="1">
              <a:lnSpc>
                <a:spcPct val="90000"/>
              </a:lnSpc>
            </a:pPr>
            <a:r>
              <a:rPr lang="en-US" altLang="en-US" sz="2000" dirty="0">
                <a:latin typeface="Times New Roman" panose="02020603050405020304" pitchFamily="18" charset="0"/>
                <a:cs typeface="Times New Roman" panose="02020603050405020304" pitchFamily="18" charset="0"/>
                <a:sym typeface="Wingdings" panose="05000000000000000000" pitchFamily="2" charset="2"/>
              </a:rPr>
              <a:t>Allocating </a:t>
            </a:r>
            <a:r>
              <a:rPr lang="en-US" altLang="en-US" sz="2000" b="1" dirty="0">
                <a:latin typeface="Times New Roman" panose="02020603050405020304" pitchFamily="18" charset="0"/>
                <a:cs typeface="Times New Roman" panose="02020603050405020304" pitchFamily="18" charset="0"/>
                <a:sym typeface="Wingdings" panose="05000000000000000000" pitchFamily="2" charset="2"/>
              </a:rPr>
              <a:t>algorithms</a:t>
            </a:r>
          </a:p>
          <a:p>
            <a:pPr lvl="3" algn="just" eaLnBrk="1" hangingPunct="1">
              <a:lnSpc>
                <a:spcPct val="90000"/>
              </a:lnSpc>
            </a:pPr>
            <a:r>
              <a:rPr lang="en-US" altLang="en-US" dirty="0">
                <a:latin typeface="Times New Roman" panose="02020603050405020304" pitchFamily="18" charset="0"/>
                <a:cs typeface="Times New Roman" panose="02020603050405020304" pitchFamily="18" charset="0"/>
                <a:sym typeface="Wingdings" panose="05000000000000000000" pitchFamily="2" charset="2"/>
              </a:rPr>
              <a:t>First, Next, Best, Worst, Quick Fit</a:t>
            </a:r>
            <a:endParaRPr lang="de-DE" altLang="en-US" dirty="0">
              <a:latin typeface="Times New Roman" panose="02020603050405020304" pitchFamily="18" charset="0"/>
              <a:cs typeface="Times New Roman" panose="02020603050405020304" pitchFamily="18" charset="0"/>
              <a:sym typeface="Wingdings" panose="05000000000000000000" pitchFamily="2" charset="2"/>
            </a:endParaRPr>
          </a:p>
          <a:p>
            <a:pPr lvl="1" algn="just" eaLnBrk="1" hangingPunct="1">
              <a:lnSpc>
                <a:spcPct val="90000"/>
              </a:lnSpc>
            </a:pPr>
            <a:r>
              <a:rPr lang="de-DE" altLang="en-US" sz="2400" dirty="0">
                <a:latin typeface="Times New Roman" panose="02020603050405020304" pitchFamily="18" charset="0"/>
                <a:cs typeface="Times New Roman" panose="02020603050405020304" pitchFamily="18" charset="0"/>
              </a:rPr>
              <a:t>Virtual Memory </a:t>
            </a:r>
          </a:p>
          <a:p>
            <a:pPr lvl="2" algn="just" eaLnBrk="1" hangingPunct="1">
              <a:lnSpc>
                <a:spcPct val="90000"/>
              </a:lnSpc>
            </a:pPr>
            <a:r>
              <a:rPr lang="en-US" altLang="en-US" sz="2000" dirty="0">
                <a:latin typeface="Times New Roman" panose="02020603050405020304" pitchFamily="18" charset="0"/>
                <a:cs typeface="Times New Roman" panose="02020603050405020304" pitchFamily="18" charset="0"/>
              </a:rPr>
              <a:t>Software/ Process sizes larger than memory</a:t>
            </a:r>
            <a:endParaRPr lang="de-DE" altLang="en-US" sz="2000" dirty="0">
              <a:latin typeface="Times New Roman" panose="02020603050405020304" pitchFamily="18" charset="0"/>
              <a:cs typeface="Times New Roman" panose="02020603050405020304" pitchFamily="18" charset="0"/>
            </a:endParaRPr>
          </a:p>
          <a:p>
            <a:pPr lvl="2" algn="just" eaLnBrk="1" hangingPunct="1">
              <a:lnSpc>
                <a:spcPct val="90000"/>
              </a:lnSpc>
            </a:pPr>
            <a:r>
              <a:rPr lang="de-DE" altLang="en-US" sz="2000" b="1" dirty="0">
                <a:latin typeface="Times New Roman" panose="02020603050405020304" pitchFamily="18" charset="0"/>
                <a:cs typeface="Times New Roman" panose="02020603050405020304" pitchFamily="18" charset="0"/>
              </a:rPr>
              <a:t>Overlays</a:t>
            </a:r>
          </a:p>
          <a:p>
            <a:pPr lvl="3" algn="just" eaLnBrk="1" hangingPunct="1">
              <a:lnSpc>
                <a:spcPct val="90000"/>
              </a:lnSpc>
            </a:pPr>
            <a:r>
              <a:rPr lang="de-DE" altLang="en-US" dirty="0">
                <a:latin typeface="Times New Roman" panose="02020603050405020304" pitchFamily="18" charset="0"/>
                <a:cs typeface="Times New Roman" panose="02020603050405020304" pitchFamily="18" charset="0"/>
              </a:rPr>
              <a:t>Developer splits program to many overlays </a:t>
            </a:r>
          </a:p>
          <a:p>
            <a:pPr lvl="3" algn="just" eaLnBrk="1" hangingPunct="1">
              <a:lnSpc>
                <a:spcPct val="90000"/>
              </a:lnSpc>
            </a:pPr>
            <a:r>
              <a:rPr lang="de-DE" altLang="en-US" b="1" dirty="0">
                <a:latin typeface="Times New Roman" panose="02020603050405020304" pitchFamily="18" charset="0"/>
                <a:cs typeface="Times New Roman" panose="02020603050405020304" pitchFamily="18" charset="0"/>
              </a:rPr>
              <a:t>Disadvantages</a:t>
            </a:r>
            <a:r>
              <a:rPr lang="de-DE" altLang="en-US" dirty="0">
                <a:latin typeface="Times New Roman" panose="02020603050405020304" pitchFamily="18" charset="0"/>
                <a:cs typeface="Times New Roman" panose="02020603050405020304" pitchFamily="18" charset="0"/>
              </a:rPr>
              <a:t>: developer‘s knowledge is important</a:t>
            </a:r>
          </a:p>
        </p:txBody>
      </p:sp>
    </p:spTree>
    <p:extLst>
      <p:ext uri="{BB962C8B-B14F-4D97-AF65-F5344CB8AC3E}">
        <p14:creationId xmlns:p14="http://schemas.microsoft.com/office/powerpoint/2010/main" val="204300232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40291">
                                            <p:txEl>
                                              <p:pRg st="1" end="1"/>
                                            </p:txEl>
                                          </p:spTgt>
                                        </p:tgtEl>
                                        <p:attrNameLst>
                                          <p:attrName>style.visibility</p:attrName>
                                        </p:attrNameLst>
                                      </p:cBhvr>
                                      <p:to>
                                        <p:strVal val="visible"/>
                                      </p:to>
                                    </p:set>
                                    <p:animEffect transition="in" filter="checkerboard(across)">
                                      <p:cBhvr>
                                        <p:cTn id="7" dur="500"/>
                                        <p:tgtEl>
                                          <p:spTgt spid="140291">
                                            <p:txEl>
                                              <p:pRg st="1" end="1"/>
                                            </p:txEl>
                                          </p:spTgt>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140291">
                                            <p:txEl>
                                              <p:pRg st="2" end="2"/>
                                            </p:txEl>
                                          </p:spTgt>
                                        </p:tgtEl>
                                        <p:attrNameLst>
                                          <p:attrName>style.visibility</p:attrName>
                                        </p:attrNameLst>
                                      </p:cBhvr>
                                      <p:to>
                                        <p:strVal val="visible"/>
                                      </p:to>
                                    </p:set>
                                    <p:animEffect transition="in" filter="checkerboard(across)">
                                      <p:cBhvr>
                                        <p:cTn id="10" dur="500"/>
                                        <p:tgtEl>
                                          <p:spTgt spid="140291">
                                            <p:txEl>
                                              <p:pRg st="2" end="2"/>
                                            </p:txEl>
                                          </p:spTgt>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140291">
                                            <p:txEl>
                                              <p:pRg st="3" end="3"/>
                                            </p:txEl>
                                          </p:spTgt>
                                        </p:tgtEl>
                                        <p:attrNameLst>
                                          <p:attrName>style.visibility</p:attrName>
                                        </p:attrNameLst>
                                      </p:cBhvr>
                                      <p:to>
                                        <p:strVal val="visible"/>
                                      </p:to>
                                    </p:set>
                                    <p:animEffect transition="in" filter="checkerboard(across)">
                                      <p:cBhvr>
                                        <p:cTn id="13" dur="500"/>
                                        <p:tgtEl>
                                          <p:spTgt spid="140291">
                                            <p:txEl>
                                              <p:pRg st="3" end="3"/>
                                            </p:txEl>
                                          </p:spTgt>
                                        </p:tgtEl>
                                      </p:cBhvr>
                                    </p:animEffect>
                                  </p:childTnLst>
                                </p:cTn>
                              </p:par>
                              <p:par>
                                <p:cTn id="14" presetID="5" presetClass="entr" presetSubtype="10" fill="hold" grpId="0" nodeType="withEffect">
                                  <p:stCondLst>
                                    <p:cond delay="0"/>
                                  </p:stCondLst>
                                  <p:childTnLst>
                                    <p:set>
                                      <p:cBhvr>
                                        <p:cTn id="15" dur="1" fill="hold">
                                          <p:stCondLst>
                                            <p:cond delay="0"/>
                                          </p:stCondLst>
                                        </p:cTn>
                                        <p:tgtEl>
                                          <p:spTgt spid="140291">
                                            <p:txEl>
                                              <p:pRg st="4" end="4"/>
                                            </p:txEl>
                                          </p:spTgt>
                                        </p:tgtEl>
                                        <p:attrNameLst>
                                          <p:attrName>style.visibility</p:attrName>
                                        </p:attrNameLst>
                                      </p:cBhvr>
                                      <p:to>
                                        <p:strVal val="visible"/>
                                      </p:to>
                                    </p:set>
                                    <p:animEffect transition="in" filter="checkerboard(across)">
                                      <p:cBhvr>
                                        <p:cTn id="16" dur="500"/>
                                        <p:tgtEl>
                                          <p:spTgt spid="140291">
                                            <p:txEl>
                                              <p:pRg st="4" end="4"/>
                                            </p:txEl>
                                          </p:spTgt>
                                        </p:tgtEl>
                                      </p:cBhvr>
                                    </p:animEffect>
                                  </p:childTnLst>
                                </p:cTn>
                              </p:par>
                              <p:par>
                                <p:cTn id="17" presetID="5" presetClass="entr" presetSubtype="10" fill="hold" grpId="0" nodeType="withEffect">
                                  <p:stCondLst>
                                    <p:cond delay="0"/>
                                  </p:stCondLst>
                                  <p:childTnLst>
                                    <p:set>
                                      <p:cBhvr>
                                        <p:cTn id="18" dur="1" fill="hold">
                                          <p:stCondLst>
                                            <p:cond delay="0"/>
                                          </p:stCondLst>
                                        </p:cTn>
                                        <p:tgtEl>
                                          <p:spTgt spid="140291">
                                            <p:txEl>
                                              <p:pRg st="5" end="5"/>
                                            </p:txEl>
                                          </p:spTgt>
                                        </p:tgtEl>
                                        <p:attrNameLst>
                                          <p:attrName>style.visibility</p:attrName>
                                        </p:attrNameLst>
                                      </p:cBhvr>
                                      <p:to>
                                        <p:strVal val="visible"/>
                                      </p:to>
                                    </p:set>
                                    <p:animEffect transition="in" filter="checkerboard(across)">
                                      <p:cBhvr>
                                        <p:cTn id="19" dur="500"/>
                                        <p:tgtEl>
                                          <p:spTgt spid="140291">
                                            <p:txEl>
                                              <p:pRg st="5" end="5"/>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5" presetClass="entr" presetSubtype="10" fill="hold" grpId="0" nodeType="clickEffect">
                                  <p:stCondLst>
                                    <p:cond delay="0"/>
                                  </p:stCondLst>
                                  <p:childTnLst>
                                    <p:set>
                                      <p:cBhvr>
                                        <p:cTn id="23" dur="1" fill="hold">
                                          <p:stCondLst>
                                            <p:cond delay="0"/>
                                          </p:stCondLst>
                                        </p:cTn>
                                        <p:tgtEl>
                                          <p:spTgt spid="140291">
                                            <p:txEl>
                                              <p:pRg st="6" end="6"/>
                                            </p:txEl>
                                          </p:spTgt>
                                        </p:tgtEl>
                                        <p:attrNameLst>
                                          <p:attrName>style.visibility</p:attrName>
                                        </p:attrNameLst>
                                      </p:cBhvr>
                                      <p:to>
                                        <p:strVal val="visible"/>
                                      </p:to>
                                    </p:set>
                                    <p:animEffect transition="in" filter="checkerboard(across)">
                                      <p:cBhvr>
                                        <p:cTn id="24" dur="500"/>
                                        <p:tgtEl>
                                          <p:spTgt spid="140291">
                                            <p:txEl>
                                              <p:pRg st="6" end="6"/>
                                            </p:txEl>
                                          </p:spTgt>
                                        </p:tgtEl>
                                      </p:cBhvr>
                                    </p:animEffect>
                                  </p:childTnLst>
                                </p:cTn>
                              </p:par>
                              <p:par>
                                <p:cTn id="25" presetID="5" presetClass="entr" presetSubtype="10" fill="hold" grpId="0" nodeType="withEffect">
                                  <p:stCondLst>
                                    <p:cond delay="0"/>
                                  </p:stCondLst>
                                  <p:childTnLst>
                                    <p:set>
                                      <p:cBhvr>
                                        <p:cTn id="26" dur="1" fill="hold">
                                          <p:stCondLst>
                                            <p:cond delay="0"/>
                                          </p:stCondLst>
                                        </p:cTn>
                                        <p:tgtEl>
                                          <p:spTgt spid="140291">
                                            <p:txEl>
                                              <p:pRg st="7" end="7"/>
                                            </p:txEl>
                                          </p:spTgt>
                                        </p:tgtEl>
                                        <p:attrNameLst>
                                          <p:attrName>style.visibility</p:attrName>
                                        </p:attrNameLst>
                                      </p:cBhvr>
                                      <p:to>
                                        <p:strVal val="visible"/>
                                      </p:to>
                                    </p:set>
                                    <p:animEffect transition="in" filter="checkerboard(across)">
                                      <p:cBhvr>
                                        <p:cTn id="27" dur="500"/>
                                        <p:tgtEl>
                                          <p:spTgt spid="140291">
                                            <p:txEl>
                                              <p:pRg st="7" end="7"/>
                                            </p:txEl>
                                          </p:spTgt>
                                        </p:tgtEl>
                                      </p:cBhvr>
                                    </p:animEffect>
                                  </p:childTnLst>
                                </p:cTn>
                              </p:par>
                              <p:par>
                                <p:cTn id="28" presetID="5" presetClass="entr" presetSubtype="10" fill="hold" grpId="0" nodeType="withEffect">
                                  <p:stCondLst>
                                    <p:cond delay="0"/>
                                  </p:stCondLst>
                                  <p:childTnLst>
                                    <p:set>
                                      <p:cBhvr>
                                        <p:cTn id="29" dur="1" fill="hold">
                                          <p:stCondLst>
                                            <p:cond delay="0"/>
                                          </p:stCondLst>
                                        </p:cTn>
                                        <p:tgtEl>
                                          <p:spTgt spid="140291">
                                            <p:txEl>
                                              <p:pRg st="8" end="8"/>
                                            </p:txEl>
                                          </p:spTgt>
                                        </p:tgtEl>
                                        <p:attrNameLst>
                                          <p:attrName>style.visibility</p:attrName>
                                        </p:attrNameLst>
                                      </p:cBhvr>
                                      <p:to>
                                        <p:strVal val="visible"/>
                                      </p:to>
                                    </p:set>
                                    <p:animEffect transition="in" filter="checkerboard(across)">
                                      <p:cBhvr>
                                        <p:cTn id="30" dur="500"/>
                                        <p:tgtEl>
                                          <p:spTgt spid="140291">
                                            <p:txEl>
                                              <p:pRg st="8" end="8"/>
                                            </p:txEl>
                                          </p:spTgt>
                                        </p:tgtEl>
                                      </p:cBhvr>
                                    </p:animEffect>
                                  </p:childTnLst>
                                </p:cTn>
                              </p:par>
                              <p:par>
                                <p:cTn id="31" presetID="5" presetClass="entr" presetSubtype="10" fill="hold" grpId="0" nodeType="withEffect">
                                  <p:stCondLst>
                                    <p:cond delay="0"/>
                                  </p:stCondLst>
                                  <p:childTnLst>
                                    <p:set>
                                      <p:cBhvr>
                                        <p:cTn id="32" dur="1" fill="hold">
                                          <p:stCondLst>
                                            <p:cond delay="0"/>
                                          </p:stCondLst>
                                        </p:cTn>
                                        <p:tgtEl>
                                          <p:spTgt spid="140291">
                                            <p:txEl>
                                              <p:pRg st="9" end="9"/>
                                            </p:txEl>
                                          </p:spTgt>
                                        </p:tgtEl>
                                        <p:attrNameLst>
                                          <p:attrName>style.visibility</p:attrName>
                                        </p:attrNameLst>
                                      </p:cBhvr>
                                      <p:to>
                                        <p:strVal val="visible"/>
                                      </p:to>
                                    </p:set>
                                    <p:animEffect transition="in" filter="checkerboard(across)">
                                      <p:cBhvr>
                                        <p:cTn id="33" dur="500"/>
                                        <p:tgtEl>
                                          <p:spTgt spid="140291">
                                            <p:txEl>
                                              <p:pRg st="9" end="9"/>
                                            </p:txEl>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5" presetClass="entr" presetSubtype="10" fill="hold" grpId="0" nodeType="clickEffect">
                                  <p:stCondLst>
                                    <p:cond delay="0"/>
                                  </p:stCondLst>
                                  <p:childTnLst>
                                    <p:set>
                                      <p:cBhvr>
                                        <p:cTn id="37" dur="1" fill="hold">
                                          <p:stCondLst>
                                            <p:cond delay="0"/>
                                          </p:stCondLst>
                                        </p:cTn>
                                        <p:tgtEl>
                                          <p:spTgt spid="140291">
                                            <p:txEl>
                                              <p:pRg st="10" end="10"/>
                                            </p:txEl>
                                          </p:spTgt>
                                        </p:tgtEl>
                                        <p:attrNameLst>
                                          <p:attrName>style.visibility</p:attrName>
                                        </p:attrNameLst>
                                      </p:cBhvr>
                                      <p:to>
                                        <p:strVal val="visible"/>
                                      </p:to>
                                    </p:set>
                                    <p:animEffect transition="in" filter="checkerboard(across)">
                                      <p:cBhvr>
                                        <p:cTn id="38" dur="500"/>
                                        <p:tgtEl>
                                          <p:spTgt spid="140291">
                                            <p:txEl>
                                              <p:pRg st="10" end="10"/>
                                            </p:txEl>
                                          </p:spTgt>
                                        </p:tgtEl>
                                      </p:cBhvr>
                                    </p:animEffect>
                                  </p:childTnLst>
                                </p:cTn>
                              </p:par>
                              <p:par>
                                <p:cTn id="39" presetID="5" presetClass="entr" presetSubtype="10" fill="hold" grpId="0" nodeType="withEffect">
                                  <p:stCondLst>
                                    <p:cond delay="0"/>
                                  </p:stCondLst>
                                  <p:childTnLst>
                                    <p:set>
                                      <p:cBhvr>
                                        <p:cTn id="40" dur="1" fill="hold">
                                          <p:stCondLst>
                                            <p:cond delay="0"/>
                                          </p:stCondLst>
                                        </p:cTn>
                                        <p:tgtEl>
                                          <p:spTgt spid="140291">
                                            <p:txEl>
                                              <p:pRg st="11" end="11"/>
                                            </p:txEl>
                                          </p:spTgt>
                                        </p:tgtEl>
                                        <p:attrNameLst>
                                          <p:attrName>style.visibility</p:attrName>
                                        </p:attrNameLst>
                                      </p:cBhvr>
                                      <p:to>
                                        <p:strVal val="visible"/>
                                      </p:to>
                                    </p:set>
                                    <p:animEffect transition="in" filter="checkerboard(across)">
                                      <p:cBhvr>
                                        <p:cTn id="41" dur="500"/>
                                        <p:tgtEl>
                                          <p:spTgt spid="140291">
                                            <p:txEl>
                                              <p:pRg st="11" end="11"/>
                                            </p:txEl>
                                          </p:spTgt>
                                        </p:tgtEl>
                                      </p:cBhvr>
                                    </p:animEffect>
                                  </p:childTnLst>
                                </p:cTn>
                              </p:par>
                              <p:par>
                                <p:cTn id="42" presetID="5" presetClass="entr" presetSubtype="10" fill="hold" grpId="0" nodeType="withEffect">
                                  <p:stCondLst>
                                    <p:cond delay="0"/>
                                  </p:stCondLst>
                                  <p:childTnLst>
                                    <p:set>
                                      <p:cBhvr>
                                        <p:cTn id="43" dur="1" fill="hold">
                                          <p:stCondLst>
                                            <p:cond delay="0"/>
                                          </p:stCondLst>
                                        </p:cTn>
                                        <p:tgtEl>
                                          <p:spTgt spid="140291">
                                            <p:txEl>
                                              <p:pRg st="12" end="12"/>
                                            </p:txEl>
                                          </p:spTgt>
                                        </p:tgtEl>
                                        <p:attrNameLst>
                                          <p:attrName>style.visibility</p:attrName>
                                        </p:attrNameLst>
                                      </p:cBhvr>
                                      <p:to>
                                        <p:strVal val="visible"/>
                                      </p:to>
                                    </p:set>
                                    <p:animEffect transition="in" filter="checkerboard(across)">
                                      <p:cBhvr>
                                        <p:cTn id="44" dur="500"/>
                                        <p:tgtEl>
                                          <p:spTgt spid="140291">
                                            <p:txEl>
                                              <p:pRg st="12" end="12"/>
                                            </p:txEl>
                                          </p:spTgt>
                                        </p:tgtEl>
                                      </p:cBhvr>
                                    </p:animEffect>
                                  </p:childTnLst>
                                </p:cTn>
                              </p:par>
                              <p:par>
                                <p:cTn id="45" presetID="5" presetClass="entr" presetSubtype="10" fill="hold" grpId="0" nodeType="withEffect">
                                  <p:stCondLst>
                                    <p:cond delay="0"/>
                                  </p:stCondLst>
                                  <p:childTnLst>
                                    <p:set>
                                      <p:cBhvr>
                                        <p:cTn id="46" dur="1" fill="hold">
                                          <p:stCondLst>
                                            <p:cond delay="0"/>
                                          </p:stCondLst>
                                        </p:cTn>
                                        <p:tgtEl>
                                          <p:spTgt spid="140291">
                                            <p:txEl>
                                              <p:pRg st="13" end="13"/>
                                            </p:txEl>
                                          </p:spTgt>
                                        </p:tgtEl>
                                        <p:attrNameLst>
                                          <p:attrName>style.visibility</p:attrName>
                                        </p:attrNameLst>
                                      </p:cBhvr>
                                      <p:to>
                                        <p:strVal val="visible"/>
                                      </p:to>
                                    </p:set>
                                    <p:animEffect transition="in" filter="checkerboard(across)">
                                      <p:cBhvr>
                                        <p:cTn id="47" dur="500"/>
                                        <p:tgtEl>
                                          <p:spTgt spid="140291">
                                            <p:txEl>
                                              <p:pRg st="13" end="13"/>
                                            </p:txEl>
                                          </p:spTgt>
                                        </p:tgtEl>
                                      </p:cBhvr>
                                    </p:animEffect>
                                  </p:childTnLst>
                                </p:cTn>
                              </p:par>
                              <p:par>
                                <p:cTn id="48" presetID="5" presetClass="entr" presetSubtype="10" fill="hold" grpId="0" nodeType="withEffect">
                                  <p:stCondLst>
                                    <p:cond delay="0"/>
                                  </p:stCondLst>
                                  <p:childTnLst>
                                    <p:set>
                                      <p:cBhvr>
                                        <p:cTn id="49" dur="1" fill="hold">
                                          <p:stCondLst>
                                            <p:cond delay="0"/>
                                          </p:stCondLst>
                                        </p:cTn>
                                        <p:tgtEl>
                                          <p:spTgt spid="140291">
                                            <p:txEl>
                                              <p:pRg st="14" end="14"/>
                                            </p:txEl>
                                          </p:spTgt>
                                        </p:tgtEl>
                                        <p:attrNameLst>
                                          <p:attrName>style.visibility</p:attrName>
                                        </p:attrNameLst>
                                      </p:cBhvr>
                                      <p:to>
                                        <p:strVal val="visible"/>
                                      </p:to>
                                    </p:set>
                                    <p:animEffect transition="in" filter="checkerboard(across)">
                                      <p:cBhvr>
                                        <p:cTn id="50" dur="500"/>
                                        <p:tgtEl>
                                          <p:spTgt spid="140291">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291" grpId="0" build="p" bldLvl="2"/>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p:cNvSpPr>
          <p:nvPr>
            <p:ph type="title"/>
          </p:nvPr>
        </p:nvSpPr>
        <p:spPr>
          <a:xfrm>
            <a:off x="914400" y="0"/>
            <a:ext cx="8229600" cy="609600"/>
          </a:xfrm>
        </p:spPr>
        <p:txBody>
          <a:bodyPr/>
          <a:lstStyle/>
          <a:p>
            <a:r>
              <a:rPr lang="en-US" altLang="en-US" sz="4000" b="1">
                <a:latin typeface="Times New Roman" panose="02020603050405020304" pitchFamily="18" charset="0"/>
                <a:cs typeface="Times New Roman" panose="02020603050405020304" pitchFamily="18" charset="0"/>
              </a:rPr>
              <a:t>Review</a:t>
            </a:r>
            <a:endParaRPr lang="en-US" altLang="en-US" sz="3200">
              <a:latin typeface="Times New Roman" panose="02020603050405020304" pitchFamily="18" charset="0"/>
              <a:cs typeface="Times New Roman" panose="02020603050405020304" pitchFamily="18" charset="0"/>
            </a:endParaRPr>
          </a:p>
        </p:txBody>
      </p:sp>
      <p:sp>
        <p:nvSpPr>
          <p:cNvPr id="140291" name="Rectangle 3"/>
          <p:cNvSpPr>
            <a:spLocks noGrp="1"/>
          </p:cNvSpPr>
          <p:nvPr>
            <p:ph type="body" idx="1"/>
          </p:nvPr>
        </p:nvSpPr>
        <p:spPr>
          <a:xfrm>
            <a:off x="0" y="609600"/>
            <a:ext cx="9144000" cy="6248400"/>
          </a:xfrm>
        </p:spPr>
        <p:txBody>
          <a:bodyPr/>
          <a:lstStyle/>
          <a:p>
            <a:pPr algn="just" eaLnBrk="1" hangingPunct="1">
              <a:lnSpc>
                <a:spcPct val="90000"/>
              </a:lnSpc>
              <a:buClrTx/>
              <a:buSzTx/>
              <a:buFont typeface="Arial" panose="020B0604020202020204" pitchFamily="34" charset="0"/>
              <a:buChar char="•"/>
            </a:pPr>
            <a:r>
              <a:rPr lang="en-US" altLang="en-US" sz="2800" b="1" dirty="0">
                <a:latin typeface="Times New Roman" panose="02020603050405020304" pitchFamily="18" charset="0"/>
                <a:cs typeface="Times New Roman" panose="02020603050405020304" pitchFamily="18" charset="0"/>
              </a:rPr>
              <a:t>Memory Abstractions</a:t>
            </a:r>
          </a:p>
          <a:p>
            <a:pPr lvl="1" algn="just" eaLnBrk="1" hangingPunct="1">
              <a:lnSpc>
                <a:spcPct val="90000"/>
              </a:lnSpc>
            </a:pPr>
            <a:r>
              <a:rPr lang="de-DE" altLang="en-US" sz="2400" dirty="0">
                <a:latin typeface="Times New Roman" panose="02020603050405020304" pitchFamily="18" charset="0"/>
                <a:cs typeface="Times New Roman" panose="02020603050405020304" pitchFamily="18" charset="0"/>
              </a:rPr>
              <a:t>Virtual Memory </a:t>
            </a:r>
          </a:p>
          <a:p>
            <a:pPr lvl="2" algn="just" eaLnBrk="1" hangingPunct="1">
              <a:lnSpc>
                <a:spcPct val="90000"/>
              </a:lnSpc>
            </a:pPr>
            <a:r>
              <a:rPr lang="en-US" altLang="en-US" sz="2000" dirty="0">
                <a:latin typeface="Times New Roman" panose="02020603050405020304" pitchFamily="18" charset="0"/>
                <a:cs typeface="Times New Roman" panose="02020603050405020304" pitchFamily="18" charset="0"/>
              </a:rPr>
              <a:t>Paging</a:t>
            </a:r>
            <a:endParaRPr lang="de-DE" altLang="en-US" sz="2000" b="1" dirty="0">
              <a:latin typeface="Times New Roman" panose="02020603050405020304" pitchFamily="18" charset="0"/>
              <a:cs typeface="Times New Roman" panose="02020603050405020304" pitchFamily="18" charset="0"/>
            </a:endParaRPr>
          </a:p>
          <a:p>
            <a:pPr lvl="3" algn="just" eaLnBrk="1" hangingPunct="1">
              <a:lnSpc>
                <a:spcPct val="90000"/>
              </a:lnSpc>
            </a:pPr>
            <a:r>
              <a:rPr lang="en-US" altLang="en-US" dirty="0">
                <a:latin typeface="Times New Roman" panose="02020603050405020304" pitchFamily="18" charset="0"/>
                <a:cs typeface="Times New Roman" panose="02020603050405020304" pitchFamily="18" charset="0"/>
              </a:rPr>
              <a:t>Address space is </a:t>
            </a:r>
            <a:r>
              <a:rPr lang="en-US" altLang="en-US" b="1" dirty="0">
                <a:latin typeface="Times New Roman" panose="02020603050405020304" pitchFamily="18" charset="0"/>
                <a:cs typeface="Times New Roman" panose="02020603050405020304" pitchFamily="18" charset="0"/>
              </a:rPr>
              <a:t>broken up into pages </a:t>
            </a:r>
          </a:p>
          <a:p>
            <a:pPr lvl="3" algn="just" eaLnBrk="1" hangingPunct="1">
              <a:lnSpc>
                <a:spcPct val="90000"/>
              </a:lnSpc>
            </a:pPr>
            <a:r>
              <a:rPr lang="en-US" altLang="en-US" b="1" dirty="0">
                <a:latin typeface="Times New Roman" panose="02020603050405020304" pitchFamily="18" charset="0"/>
                <a:cs typeface="Times New Roman" panose="02020603050405020304" pitchFamily="18" charset="0"/>
              </a:rPr>
              <a:t>Physical memory </a:t>
            </a:r>
            <a:r>
              <a:rPr lang="en-US" altLang="en-US" dirty="0">
                <a:latin typeface="Times New Roman" panose="02020603050405020304" pitchFamily="18" charset="0"/>
                <a:cs typeface="Times New Roman" panose="02020603050405020304" pitchFamily="18" charset="0"/>
              </a:rPr>
              <a:t>is divided up into </a:t>
            </a:r>
            <a:r>
              <a:rPr lang="en-US" altLang="en-US" b="1" dirty="0">
                <a:latin typeface="Times New Roman" panose="02020603050405020304" pitchFamily="18" charset="0"/>
                <a:cs typeface="Times New Roman" panose="02020603050405020304" pitchFamily="18" charset="0"/>
              </a:rPr>
              <a:t>page frames</a:t>
            </a:r>
          </a:p>
          <a:p>
            <a:pPr lvl="3" algn="just" eaLnBrk="1" hangingPunct="1">
              <a:lnSpc>
                <a:spcPct val="90000"/>
              </a:lnSpc>
            </a:pPr>
            <a:r>
              <a:rPr lang="de-DE" altLang="en-US" dirty="0">
                <a:latin typeface="Times New Roman" panose="02020603050405020304" pitchFamily="18" charset="0"/>
                <a:cs typeface="Times New Roman" panose="02020603050405020304" pitchFamily="18" charset="0"/>
              </a:rPr>
              <a:t>Virtual address  vs. Physical address, manage address space with bit</a:t>
            </a:r>
            <a:endParaRPr lang="en-US" altLang="en-US" dirty="0">
              <a:latin typeface="Times New Roman" panose="02020603050405020304" pitchFamily="18" charset="0"/>
              <a:cs typeface="Times New Roman" panose="02020603050405020304" pitchFamily="18" charset="0"/>
            </a:endParaRPr>
          </a:p>
          <a:p>
            <a:pPr lvl="3" algn="just" eaLnBrk="1" hangingPunct="1">
              <a:lnSpc>
                <a:spcPct val="90000"/>
              </a:lnSpc>
            </a:pPr>
            <a:r>
              <a:rPr lang="de-DE" altLang="en-US" dirty="0">
                <a:latin typeface="Times New Roman" panose="02020603050405020304" pitchFamily="18" charset="0"/>
                <a:cs typeface="Times New Roman" panose="02020603050405020304" pitchFamily="18" charset="0"/>
              </a:rPr>
              <a:t>MMU transfers Virtual address </a:t>
            </a:r>
            <a:r>
              <a:rPr lang="de-DE" altLang="en-US" dirty="0">
                <a:latin typeface="Times New Roman" panose="02020603050405020304" pitchFamily="18" charset="0"/>
                <a:cs typeface="Times New Roman" panose="02020603050405020304" pitchFamily="18" charset="0"/>
                <a:sym typeface="Symbol" panose="05050102010706020507" pitchFamily="18" charset="2"/>
              </a:rPr>
              <a:t> p, d; then it looks up page table following the index to get the page frame;  the page frame combines with d to determine the physical address</a:t>
            </a:r>
          </a:p>
          <a:p>
            <a:pPr lvl="3" algn="just" eaLnBrk="1" hangingPunct="1">
              <a:lnSpc>
                <a:spcPct val="90000"/>
              </a:lnSpc>
            </a:pPr>
            <a:r>
              <a:rPr lang="de-DE" altLang="en-US" b="1" dirty="0">
                <a:latin typeface="Times New Roman" panose="02020603050405020304" pitchFamily="18" charset="0"/>
                <a:cs typeface="Times New Roman" panose="02020603050405020304" pitchFamily="18" charset="0"/>
                <a:sym typeface="Symbol" panose="05050102010706020507" pitchFamily="18" charset="2"/>
              </a:rPr>
              <a:t>Page fault</a:t>
            </a:r>
            <a:r>
              <a:rPr lang="de-DE" altLang="en-US" dirty="0">
                <a:latin typeface="Times New Roman" panose="02020603050405020304" pitchFamily="18" charset="0"/>
                <a:cs typeface="Times New Roman" panose="02020603050405020304" pitchFamily="18" charset="0"/>
                <a:sym typeface="Symbol" panose="05050102010706020507" pitchFamily="18" charset="2"/>
              </a:rPr>
              <a:t>: </a:t>
            </a:r>
            <a:r>
              <a:rPr lang="en-US" altLang="en-US" dirty="0">
                <a:latin typeface="Times New Roman" panose="02020603050405020304" pitchFamily="18" charset="0"/>
                <a:cs typeface="Times New Roman" panose="02020603050405020304" pitchFamily="18" charset="0"/>
              </a:rPr>
              <a:t>the </a:t>
            </a:r>
            <a:r>
              <a:rPr lang="en-US" altLang="en-US" b="1" dirty="0">
                <a:latin typeface="Times New Roman" panose="02020603050405020304" pitchFamily="18" charset="0"/>
                <a:cs typeface="Times New Roman" panose="02020603050405020304" pitchFamily="18" charset="0"/>
              </a:rPr>
              <a:t>program</a:t>
            </a:r>
            <a:r>
              <a:rPr lang="en-US" altLang="en-US" dirty="0">
                <a:latin typeface="Times New Roman" panose="02020603050405020304" pitchFamily="18" charset="0"/>
                <a:cs typeface="Times New Roman" panose="02020603050405020304" pitchFamily="18" charset="0"/>
              </a:rPr>
              <a:t> </a:t>
            </a:r>
            <a:r>
              <a:rPr lang="en-US" altLang="en-US" b="1" dirty="0">
                <a:latin typeface="Times New Roman" panose="02020603050405020304" pitchFamily="18" charset="0"/>
                <a:cs typeface="Times New Roman" panose="02020603050405020304" pitchFamily="18" charset="0"/>
              </a:rPr>
              <a:t>references</a:t>
            </a:r>
            <a:r>
              <a:rPr lang="en-US" altLang="en-US" dirty="0">
                <a:latin typeface="Times New Roman" panose="02020603050405020304" pitchFamily="18" charset="0"/>
                <a:cs typeface="Times New Roman" panose="02020603050405020304" pitchFamily="18" charset="0"/>
              </a:rPr>
              <a:t> a part of its </a:t>
            </a:r>
            <a:r>
              <a:rPr lang="en-US" altLang="en-US" b="1" dirty="0">
                <a:latin typeface="Times New Roman" panose="02020603050405020304" pitchFamily="18" charset="0"/>
                <a:cs typeface="Times New Roman" panose="02020603050405020304" pitchFamily="18" charset="0"/>
              </a:rPr>
              <a:t>address space </a:t>
            </a:r>
            <a:r>
              <a:rPr lang="en-US" altLang="en-US" dirty="0">
                <a:latin typeface="Times New Roman" panose="02020603050405020304" pitchFamily="18" charset="0"/>
                <a:cs typeface="Times New Roman" panose="02020603050405020304" pitchFamily="18" charset="0"/>
              </a:rPr>
              <a:t>that is </a:t>
            </a:r>
            <a:r>
              <a:rPr lang="en-US" altLang="en-US" b="1" dirty="0">
                <a:latin typeface="Times New Roman" panose="02020603050405020304" pitchFamily="18" charset="0"/>
                <a:cs typeface="Times New Roman" panose="02020603050405020304" pitchFamily="18" charset="0"/>
              </a:rPr>
              <a:t>not in physical memory</a:t>
            </a:r>
            <a:endParaRPr lang="de-DE" altLang="en-US" dirty="0">
              <a:latin typeface="Times New Roman" panose="02020603050405020304" pitchFamily="18" charset="0"/>
              <a:cs typeface="Times New Roman" panose="02020603050405020304" pitchFamily="18" charset="0"/>
            </a:endParaRPr>
          </a:p>
          <a:p>
            <a:pPr lvl="3" algn="just" eaLnBrk="1" hangingPunct="1">
              <a:lnSpc>
                <a:spcPct val="90000"/>
              </a:lnSpc>
            </a:pPr>
            <a:r>
              <a:rPr lang="de-DE" altLang="en-US" b="1" dirty="0">
                <a:latin typeface="Times New Roman" panose="02020603050405020304" pitchFamily="18" charset="0"/>
                <a:cs typeface="Times New Roman" panose="02020603050405020304" pitchFamily="18" charset="0"/>
              </a:rPr>
              <a:t>Page table</a:t>
            </a:r>
            <a:endParaRPr lang="de-DE" altLang="en-US" dirty="0">
              <a:latin typeface="Times New Roman" panose="02020603050405020304" pitchFamily="18" charset="0"/>
              <a:cs typeface="Times New Roman" panose="02020603050405020304" pitchFamily="18" charset="0"/>
            </a:endParaRPr>
          </a:p>
          <a:p>
            <a:pPr lvl="4" algn="just" eaLnBrk="1" hangingPunct="1">
              <a:lnSpc>
                <a:spcPct val="90000"/>
              </a:lnSpc>
            </a:pPr>
            <a:r>
              <a:rPr lang="de-DE" altLang="en-US" b="1" dirty="0">
                <a:latin typeface="Times New Roman" panose="02020603050405020304" pitchFamily="18" charset="0"/>
                <a:cs typeface="Times New Roman" panose="02020603050405020304" pitchFamily="18" charset="0"/>
              </a:rPr>
              <a:t>Load</a:t>
            </a:r>
            <a:r>
              <a:rPr lang="de-DE" altLang="en-US" dirty="0">
                <a:latin typeface="Times New Roman" panose="02020603050405020304" pitchFamily="18" charset="0"/>
                <a:cs typeface="Times New Roman" panose="02020603050405020304" pitchFamily="18" charset="0"/>
              </a:rPr>
              <a:t> to collection </a:t>
            </a:r>
            <a:r>
              <a:rPr lang="de-DE" altLang="en-US" b="1" dirty="0">
                <a:latin typeface="Times New Roman" panose="02020603050405020304" pitchFamily="18" charset="0"/>
                <a:cs typeface="Times New Roman" panose="02020603050405020304" pitchFamily="18" charset="0"/>
              </a:rPr>
              <a:t>registers</a:t>
            </a:r>
            <a:r>
              <a:rPr lang="de-DE" altLang="en-US" dirty="0">
                <a:latin typeface="Times New Roman" panose="02020603050405020304" pitchFamily="18" charset="0"/>
                <a:cs typeface="Times New Roman" panose="02020603050405020304" pitchFamily="18" charset="0"/>
              </a:rPr>
              <a:t>, load to </a:t>
            </a:r>
            <a:r>
              <a:rPr lang="de-DE" altLang="en-US" b="1" dirty="0">
                <a:latin typeface="Times New Roman" panose="02020603050405020304" pitchFamily="18" charset="0"/>
                <a:cs typeface="Times New Roman" panose="02020603050405020304" pitchFamily="18" charset="0"/>
              </a:rPr>
              <a:t>memory</a:t>
            </a:r>
            <a:r>
              <a:rPr lang="de-DE" altLang="en-US" dirty="0">
                <a:latin typeface="Times New Roman" panose="02020603050405020304" pitchFamily="18" charset="0"/>
                <a:cs typeface="Times New Roman" panose="02020603050405020304" pitchFamily="18" charset="0"/>
              </a:rPr>
              <a:t> using </a:t>
            </a:r>
            <a:r>
              <a:rPr lang="de-DE" altLang="en-US" b="1" dirty="0">
                <a:latin typeface="Times New Roman" panose="02020603050405020304" pitchFamily="18" charset="0"/>
                <a:cs typeface="Times New Roman" panose="02020603050405020304" pitchFamily="18" charset="0"/>
              </a:rPr>
              <a:t>base register</a:t>
            </a:r>
            <a:r>
              <a:rPr lang="de-DE" altLang="en-US" dirty="0">
                <a:latin typeface="Times New Roman" panose="02020603050405020304" pitchFamily="18" charset="0"/>
                <a:cs typeface="Times New Roman" panose="02020603050405020304" pitchFamily="18" charset="0"/>
              </a:rPr>
              <a:t>, using </a:t>
            </a:r>
            <a:r>
              <a:rPr lang="de-DE" altLang="en-US" b="1" dirty="0">
                <a:latin typeface="Times New Roman" panose="02020603050405020304" pitchFamily="18" charset="0"/>
                <a:cs typeface="Times New Roman" panose="02020603050405020304" pitchFamily="18" charset="0"/>
              </a:rPr>
              <a:t>TLB</a:t>
            </a:r>
          </a:p>
          <a:p>
            <a:pPr lvl="4" algn="just" eaLnBrk="1" hangingPunct="1">
              <a:lnSpc>
                <a:spcPct val="90000"/>
              </a:lnSpc>
            </a:pPr>
            <a:r>
              <a:rPr lang="en-US" altLang="en-US" b="1" dirty="0">
                <a:latin typeface="Times New Roman" panose="02020603050405020304" pitchFamily="18" charset="0"/>
                <a:cs typeface="Times New Roman" panose="02020603050405020304" pitchFamily="18" charset="0"/>
              </a:rPr>
              <a:t>Excessive large page table: </a:t>
            </a:r>
            <a:r>
              <a:rPr lang="en-US" altLang="en-US" dirty="0">
                <a:latin typeface="Times New Roman" panose="02020603050405020304" pitchFamily="18" charset="0"/>
                <a:cs typeface="Times New Roman" panose="02020603050405020304" pitchFamily="18" charset="0"/>
              </a:rPr>
              <a:t>multilevel page, inverted page table, inverted page table with hash or TLB</a:t>
            </a:r>
          </a:p>
          <a:p>
            <a:pPr lvl="4" algn="just" eaLnBrk="1" hangingPunct="1">
              <a:lnSpc>
                <a:spcPct val="90000"/>
              </a:lnSpc>
            </a:pPr>
            <a:r>
              <a:rPr lang="en-US" altLang="en-US" b="1" dirty="0">
                <a:latin typeface="Times New Roman" panose="02020603050405020304" pitchFamily="18" charset="0"/>
                <a:cs typeface="Times New Roman" panose="02020603050405020304" pitchFamily="18" charset="0"/>
              </a:rPr>
              <a:t>Entry</a:t>
            </a:r>
            <a:r>
              <a:rPr lang="en-US" altLang="en-US" dirty="0">
                <a:latin typeface="Times New Roman" panose="02020603050405020304" pitchFamily="18" charset="0"/>
                <a:cs typeface="Times New Roman" panose="02020603050405020304" pitchFamily="18" charset="0"/>
              </a:rPr>
              <a:t>: Caching disabled, Referenced, Modified, Protection, Present/absent, page frame number</a:t>
            </a:r>
            <a:endParaRPr lang="de-DE" altLang="en-US"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140291">
                                            <p:txEl>
                                              <p:pRg st="2" end="2"/>
                                            </p:txEl>
                                          </p:spTgt>
                                        </p:tgtEl>
                                        <p:attrNameLst>
                                          <p:attrName>style.visibility</p:attrName>
                                        </p:attrNameLst>
                                      </p:cBhvr>
                                      <p:to>
                                        <p:strVal val="visible"/>
                                      </p:to>
                                    </p:set>
                                    <p:animEffect transition="in" filter="checkerboard(across)">
                                      <p:cBhvr>
                                        <p:cTn id="7" dur="500"/>
                                        <p:tgtEl>
                                          <p:spTgt spid="140291">
                                            <p:txEl>
                                              <p:pRg st="2" end="2"/>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140291">
                                            <p:txEl>
                                              <p:pRg st="3" end="3"/>
                                            </p:txEl>
                                          </p:spTgt>
                                        </p:tgtEl>
                                        <p:attrNameLst>
                                          <p:attrName>style.visibility</p:attrName>
                                        </p:attrNameLst>
                                      </p:cBhvr>
                                      <p:to>
                                        <p:strVal val="visible"/>
                                      </p:to>
                                    </p:set>
                                    <p:animEffect transition="in" filter="checkerboard(across)">
                                      <p:cBhvr>
                                        <p:cTn id="10" dur="500"/>
                                        <p:tgtEl>
                                          <p:spTgt spid="140291">
                                            <p:txEl>
                                              <p:pRg st="3" end="3"/>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140291">
                                            <p:txEl>
                                              <p:pRg st="4" end="4"/>
                                            </p:txEl>
                                          </p:spTgt>
                                        </p:tgtEl>
                                        <p:attrNameLst>
                                          <p:attrName>style.visibility</p:attrName>
                                        </p:attrNameLst>
                                      </p:cBhvr>
                                      <p:to>
                                        <p:strVal val="visible"/>
                                      </p:to>
                                    </p:set>
                                    <p:animEffect transition="in" filter="checkerboard(across)">
                                      <p:cBhvr>
                                        <p:cTn id="13" dur="500"/>
                                        <p:tgtEl>
                                          <p:spTgt spid="140291">
                                            <p:txEl>
                                              <p:pRg st="4" end="4"/>
                                            </p:txEl>
                                          </p:spTgt>
                                        </p:tgtEl>
                                      </p:cBhvr>
                                    </p:animEffect>
                                  </p:childTnLst>
                                </p:cTn>
                              </p:par>
                              <p:par>
                                <p:cTn id="14" presetID="5" presetClass="entr" presetSubtype="10" fill="hold" nodeType="withEffect">
                                  <p:stCondLst>
                                    <p:cond delay="0"/>
                                  </p:stCondLst>
                                  <p:childTnLst>
                                    <p:set>
                                      <p:cBhvr>
                                        <p:cTn id="15" dur="1" fill="hold">
                                          <p:stCondLst>
                                            <p:cond delay="0"/>
                                          </p:stCondLst>
                                        </p:cTn>
                                        <p:tgtEl>
                                          <p:spTgt spid="140291">
                                            <p:txEl>
                                              <p:pRg st="5" end="5"/>
                                            </p:txEl>
                                          </p:spTgt>
                                        </p:tgtEl>
                                        <p:attrNameLst>
                                          <p:attrName>style.visibility</p:attrName>
                                        </p:attrNameLst>
                                      </p:cBhvr>
                                      <p:to>
                                        <p:strVal val="visible"/>
                                      </p:to>
                                    </p:set>
                                    <p:animEffect transition="in" filter="checkerboard(across)">
                                      <p:cBhvr>
                                        <p:cTn id="16" dur="500"/>
                                        <p:tgtEl>
                                          <p:spTgt spid="140291">
                                            <p:txEl>
                                              <p:pRg st="5" end="5"/>
                                            </p:txEl>
                                          </p:spTgt>
                                        </p:tgtEl>
                                      </p:cBhvr>
                                    </p:animEffect>
                                  </p:childTnLst>
                                </p:cTn>
                              </p:par>
                              <p:par>
                                <p:cTn id="17" presetID="5" presetClass="entr" presetSubtype="10" fill="hold" nodeType="withEffect">
                                  <p:stCondLst>
                                    <p:cond delay="0"/>
                                  </p:stCondLst>
                                  <p:childTnLst>
                                    <p:set>
                                      <p:cBhvr>
                                        <p:cTn id="18" dur="1" fill="hold">
                                          <p:stCondLst>
                                            <p:cond delay="0"/>
                                          </p:stCondLst>
                                        </p:cTn>
                                        <p:tgtEl>
                                          <p:spTgt spid="140291">
                                            <p:txEl>
                                              <p:pRg st="6" end="6"/>
                                            </p:txEl>
                                          </p:spTgt>
                                        </p:tgtEl>
                                        <p:attrNameLst>
                                          <p:attrName>style.visibility</p:attrName>
                                        </p:attrNameLst>
                                      </p:cBhvr>
                                      <p:to>
                                        <p:strVal val="visible"/>
                                      </p:to>
                                    </p:set>
                                    <p:animEffect transition="in" filter="checkerboard(across)">
                                      <p:cBhvr>
                                        <p:cTn id="19" dur="500"/>
                                        <p:tgtEl>
                                          <p:spTgt spid="140291">
                                            <p:txEl>
                                              <p:pRg st="6" end="6"/>
                                            </p:txEl>
                                          </p:spTgt>
                                        </p:tgtEl>
                                      </p:cBhvr>
                                    </p:animEffect>
                                  </p:childTnLst>
                                </p:cTn>
                              </p:par>
                              <p:par>
                                <p:cTn id="20" presetID="5" presetClass="entr" presetSubtype="10" fill="hold" nodeType="withEffect">
                                  <p:stCondLst>
                                    <p:cond delay="0"/>
                                  </p:stCondLst>
                                  <p:childTnLst>
                                    <p:set>
                                      <p:cBhvr>
                                        <p:cTn id="21" dur="1" fill="hold">
                                          <p:stCondLst>
                                            <p:cond delay="0"/>
                                          </p:stCondLst>
                                        </p:cTn>
                                        <p:tgtEl>
                                          <p:spTgt spid="140291">
                                            <p:txEl>
                                              <p:pRg st="7" end="7"/>
                                            </p:txEl>
                                          </p:spTgt>
                                        </p:tgtEl>
                                        <p:attrNameLst>
                                          <p:attrName>style.visibility</p:attrName>
                                        </p:attrNameLst>
                                      </p:cBhvr>
                                      <p:to>
                                        <p:strVal val="visible"/>
                                      </p:to>
                                    </p:set>
                                    <p:animEffect transition="in" filter="checkerboard(across)">
                                      <p:cBhvr>
                                        <p:cTn id="22" dur="500"/>
                                        <p:tgtEl>
                                          <p:spTgt spid="140291">
                                            <p:txEl>
                                              <p:pRg st="7" end="7"/>
                                            </p:txEl>
                                          </p:spTgt>
                                        </p:tgtEl>
                                      </p:cBhvr>
                                    </p:animEffect>
                                  </p:childTnLst>
                                </p:cTn>
                              </p:par>
                              <p:par>
                                <p:cTn id="23" presetID="5" presetClass="entr" presetSubtype="10" fill="hold" nodeType="withEffect">
                                  <p:stCondLst>
                                    <p:cond delay="0"/>
                                  </p:stCondLst>
                                  <p:childTnLst>
                                    <p:set>
                                      <p:cBhvr>
                                        <p:cTn id="24" dur="1" fill="hold">
                                          <p:stCondLst>
                                            <p:cond delay="0"/>
                                          </p:stCondLst>
                                        </p:cTn>
                                        <p:tgtEl>
                                          <p:spTgt spid="140291">
                                            <p:txEl>
                                              <p:pRg st="8" end="8"/>
                                            </p:txEl>
                                          </p:spTgt>
                                        </p:tgtEl>
                                        <p:attrNameLst>
                                          <p:attrName>style.visibility</p:attrName>
                                        </p:attrNameLst>
                                      </p:cBhvr>
                                      <p:to>
                                        <p:strVal val="visible"/>
                                      </p:to>
                                    </p:set>
                                    <p:animEffect transition="in" filter="checkerboard(across)">
                                      <p:cBhvr>
                                        <p:cTn id="25" dur="500"/>
                                        <p:tgtEl>
                                          <p:spTgt spid="140291">
                                            <p:txEl>
                                              <p:pRg st="8" end="8"/>
                                            </p:txEl>
                                          </p:spTgt>
                                        </p:tgtEl>
                                      </p:cBhvr>
                                    </p:animEffect>
                                  </p:childTnLst>
                                </p:cTn>
                              </p:par>
                              <p:par>
                                <p:cTn id="26" presetID="5" presetClass="entr" presetSubtype="10" fill="hold" nodeType="withEffect">
                                  <p:stCondLst>
                                    <p:cond delay="0"/>
                                  </p:stCondLst>
                                  <p:childTnLst>
                                    <p:set>
                                      <p:cBhvr>
                                        <p:cTn id="27" dur="1" fill="hold">
                                          <p:stCondLst>
                                            <p:cond delay="0"/>
                                          </p:stCondLst>
                                        </p:cTn>
                                        <p:tgtEl>
                                          <p:spTgt spid="140291">
                                            <p:txEl>
                                              <p:pRg st="9" end="9"/>
                                            </p:txEl>
                                          </p:spTgt>
                                        </p:tgtEl>
                                        <p:attrNameLst>
                                          <p:attrName>style.visibility</p:attrName>
                                        </p:attrNameLst>
                                      </p:cBhvr>
                                      <p:to>
                                        <p:strVal val="visible"/>
                                      </p:to>
                                    </p:set>
                                    <p:animEffect transition="in" filter="checkerboard(across)">
                                      <p:cBhvr>
                                        <p:cTn id="28" dur="500"/>
                                        <p:tgtEl>
                                          <p:spTgt spid="140291">
                                            <p:txEl>
                                              <p:pRg st="9" end="9"/>
                                            </p:txEl>
                                          </p:spTgt>
                                        </p:tgtEl>
                                      </p:cBhvr>
                                    </p:animEffect>
                                  </p:childTnLst>
                                </p:cTn>
                              </p:par>
                              <p:par>
                                <p:cTn id="29" presetID="5" presetClass="entr" presetSubtype="10" fill="hold" nodeType="withEffect">
                                  <p:stCondLst>
                                    <p:cond delay="0"/>
                                  </p:stCondLst>
                                  <p:childTnLst>
                                    <p:set>
                                      <p:cBhvr>
                                        <p:cTn id="30" dur="1" fill="hold">
                                          <p:stCondLst>
                                            <p:cond delay="0"/>
                                          </p:stCondLst>
                                        </p:cTn>
                                        <p:tgtEl>
                                          <p:spTgt spid="140291">
                                            <p:txEl>
                                              <p:pRg st="10" end="10"/>
                                            </p:txEl>
                                          </p:spTgt>
                                        </p:tgtEl>
                                        <p:attrNameLst>
                                          <p:attrName>style.visibility</p:attrName>
                                        </p:attrNameLst>
                                      </p:cBhvr>
                                      <p:to>
                                        <p:strVal val="visible"/>
                                      </p:to>
                                    </p:set>
                                    <p:animEffect transition="in" filter="checkerboard(across)">
                                      <p:cBhvr>
                                        <p:cTn id="31" dur="500"/>
                                        <p:tgtEl>
                                          <p:spTgt spid="140291">
                                            <p:txEl>
                                              <p:pRg st="10" end="10"/>
                                            </p:txEl>
                                          </p:spTgt>
                                        </p:tgtEl>
                                      </p:cBhvr>
                                    </p:animEffect>
                                  </p:childTnLst>
                                </p:cTn>
                              </p:par>
                              <p:par>
                                <p:cTn id="32" presetID="5" presetClass="entr" presetSubtype="10" fill="hold" nodeType="withEffect">
                                  <p:stCondLst>
                                    <p:cond delay="0"/>
                                  </p:stCondLst>
                                  <p:childTnLst>
                                    <p:set>
                                      <p:cBhvr>
                                        <p:cTn id="33" dur="1" fill="hold">
                                          <p:stCondLst>
                                            <p:cond delay="0"/>
                                          </p:stCondLst>
                                        </p:cTn>
                                        <p:tgtEl>
                                          <p:spTgt spid="140291">
                                            <p:txEl>
                                              <p:pRg st="11" end="11"/>
                                            </p:txEl>
                                          </p:spTgt>
                                        </p:tgtEl>
                                        <p:attrNameLst>
                                          <p:attrName>style.visibility</p:attrName>
                                        </p:attrNameLst>
                                      </p:cBhvr>
                                      <p:to>
                                        <p:strVal val="visible"/>
                                      </p:to>
                                    </p:set>
                                    <p:animEffect transition="in" filter="checkerboard(across)">
                                      <p:cBhvr>
                                        <p:cTn id="34" dur="500"/>
                                        <p:tgtEl>
                                          <p:spTgt spid="140291">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p:cNvSpPr>
          <p:nvPr>
            <p:ph type="title" idx="4294967295"/>
          </p:nvPr>
        </p:nvSpPr>
        <p:spPr>
          <a:xfrm>
            <a:off x="1219200" y="0"/>
            <a:ext cx="7924800" cy="1143000"/>
          </a:xfrm>
        </p:spPr>
        <p:txBody>
          <a:bodyPr/>
          <a:lstStyle/>
          <a:p>
            <a:r>
              <a:rPr lang="en-US" altLang="en-US" sz="4000" b="1">
                <a:latin typeface="Times New Roman" panose="02020603050405020304" pitchFamily="18" charset="0"/>
                <a:cs typeface="Times New Roman" panose="02020603050405020304" pitchFamily="18" charset="0"/>
              </a:rPr>
              <a:t>Page replacement algorithms</a:t>
            </a:r>
            <a:br>
              <a:rPr lang="en-US" altLang="en-US"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Problems</a:t>
            </a:r>
          </a:p>
        </p:txBody>
      </p:sp>
      <p:sp>
        <p:nvSpPr>
          <p:cNvPr id="7171" name="Rectangle 3"/>
          <p:cNvSpPr>
            <a:spLocks noGrp="1"/>
          </p:cNvSpPr>
          <p:nvPr>
            <p:ph type="body" sz="half" idx="4294967295"/>
          </p:nvPr>
        </p:nvSpPr>
        <p:spPr>
          <a:xfrm>
            <a:off x="0" y="1143000"/>
            <a:ext cx="9144000" cy="5715000"/>
          </a:xfrm>
        </p:spPr>
        <p:txBody>
          <a:bodyPr/>
          <a:lstStyle/>
          <a:p>
            <a:pPr algn="just" eaLnBrk="1" hangingPunct="1"/>
            <a:r>
              <a:rPr lang="en-US" altLang="en-US" sz="2800">
                <a:latin typeface="Times New Roman" panose="02020603050405020304" pitchFamily="18" charset="0"/>
                <a:cs typeface="Times New Roman" panose="02020603050405020304" pitchFamily="18" charset="0"/>
              </a:rPr>
              <a:t>At </a:t>
            </a:r>
            <a:r>
              <a:rPr lang="en-US" altLang="en-US" sz="2800" b="1">
                <a:latin typeface="Times New Roman" panose="02020603050405020304" pitchFamily="18" charset="0"/>
                <a:cs typeface="Times New Roman" panose="02020603050405020304" pitchFamily="18" charset="0"/>
              </a:rPr>
              <a:t>page fault </a:t>
            </a:r>
            <a:r>
              <a:rPr lang="en-US" altLang="en-US" sz="2800">
                <a:latin typeface="Times New Roman" panose="02020603050405020304" pitchFamily="18" charset="0"/>
                <a:cs typeface="Times New Roman" panose="02020603050405020304" pitchFamily="18" charset="0"/>
              </a:rPr>
              <a:t>and </a:t>
            </a:r>
            <a:r>
              <a:rPr lang="en-US" altLang="en-US" sz="2800" b="1">
                <a:latin typeface="Times New Roman" panose="02020603050405020304" pitchFamily="18" charset="0"/>
                <a:cs typeface="Times New Roman" panose="02020603050405020304" pitchFamily="18" charset="0"/>
              </a:rPr>
              <a:t>full</a:t>
            </a:r>
            <a:r>
              <a:rPr lang="en-US" altLang="en-US" sz="2800">
                <a:latin typeface="Times New Roman" panose="02020603050405020304" pitchFamily="18" charset="0"/>
                <a:cs typeface="Times New Roman" panose="02020603050405020304" pitchFamily="18" charset="0"/>
              </a:rPr>
              <a:t> </a:t>
            </a:r>
            <a:r>
              <a:rPr lang="en-US" altLang="en-US" sz="2800" b="1">
                <a:latin typeface="Times New Roman" panose="02020603050405020304" pitchFamily="18" charset="0"/>
                <a:cs typeface="Times New Roman" panose="02020603050405020304" pitchFamily="18" charset="0"/>
              </a:rPr>
              <a:t>physical</a:t>
            </a:r>
            <a:r>
              <a:rPr lang="en-US" altLang="en-US" sz="2800">
                <a:latin typeface="Times New Roman" panose="02020603050405020304" pitchFamily="18" charset="0"/>
                <a:cs typeface="Times New Roman" panose="02020603050405020304" pitchFamily="18" charset="0"/>
              </a:rPr>
              <a:t> </a:t>
            </a:r>
            <a:r>
              <a:rPr lang="en-US" altLang="en-US" sz="2800" b="1">
                <a:latin typeface="Times New Roman" panose="02020603050405020304" pitchFamily="18" charset="0"/>
                <a:cs typeface="Times New Roman" panose="02020603050405020304" pitchFamily="18" charset="0"/>
              </a:rPr>
              <a:t>memory</a:t>
            </a:r>
          </a:p>
          <a:p>
            <a:pPr lvl="1" algn="just" eaLnBrk="1" hangingPunct="1"/>
            <a:r>
              <a:rPr lang="en-US" altLang="en-US" sz="2400" b="1">
                <a:latin typeface="Times New Roman" panose="02020603050405020304" pitchFamily="18" charset="0"/>
                <a:cs typeface="Times New Roman" panose="02020603050405020304" pitchFamily="18" charset="0"/>
              </a:rPr>
              <a:t>Space</a:t>
            </a:r>
            <a:r>
              <a:rPr lang="en-US" altLang="en-US" sz="2400">
                <a:latin typeface="Times New Roman" panose="02020603050405020304" pitchFamily="18" charset="0"/>
                <a:cs typeface="Times New Roman" panose="02020603050405020304" pitchFamily="18" charset="0"/>
              </a:rPr>
              <a:t> has to be </a:t>
            </a:r>
            <a:r>
              <a:rPr lang="en-US" altLang="en-US" sz="2400" b="1">
                <a:latin typeface="Times New Roman" panose="02020603050405020304" pitchFamily="18" charset="0"/>
                <a:cs typeface="Times New Roman" panose="02020603050405020304" pitchFamily="18" charset="0"/>
              </a:rPr>
              <a:t>made</a:t>
            </a:r>
            <a:r>
              <a:rPr lang="en-US" altLang="en-US" sz="2400">
                <a:latin typeface="Times New Roman" panose="02020603050405020304" pitchFamily="18" charset="0"/>
                <a:cs typeface="Times New Roman" panose="02020603050405020304" pitchFamily="18" charset="0"/>
              </a:rPr>
              <a:t> </a:t>
            </a:r>
          </a:p>
          <a:p>
            <a:pPr lvl="1" algn="just" eaLnBrk="1" hangingPunct="1"/>
            <a:r>
              <a:rPr lang="en-US" altLang="en-US" sz="2400">
                <a:latin typeface="Times New Roman" panose="02020603050405020304" pitchFamily="18" charset="0"/>
                <a:cs typeface="Times New Roman" panose="02020603050405020304" pitchFamily="18" charset="0"/>
              </a:rPr>
              <a:t>A </a:t>
            </a:r>
            <a:r>
              <a:rPr lang="en-US" altLang="en-US" sz="2400" b="1">
                <a:latin typeface="Times New Roman" panose="02020603050405020304" pitchFamily="18" charset="0"/>
                <a:cs typeface="Times New Roman" panose="02020603050405020304" pitchFamily="18" charset="0"/>
              </a:rPr>
              <a:t>currently</a:t>
            </a:r>
            <a:r>
              <a:rPr lang="en-US" altLang="en-US" sz="2400">
                <a:latin typeface="Times New Roman" panose="02020603050405020304" pitchFamily="18" charset="0"/>
                <a:cs typeface="Times New Roman" panose="02020603050405020304" pitchFamily="18" charset="0"/>
              </a:rPr>
              <a:t> </a:t>
            </a:r>
            <a:r>
              <a:rPr lang="en-US" altLang="en-US" sz="2400" b="1">
                <a:latin typeface="Times New Roman" panose="02020603050405020304" pitchFamily="18" charset="0"/>
                <a:cs typeface="Times New Roman" panose="02020603050405020304" pitchFamily="18" charset="0"/>
              </a:rPr>
              <a:t>loaded</a:t>
            </a:r>
            <a:r>
              <a:rPr lang="en-US" altLang="en-US" sz="2400">
                <a:latin typeface="Times New Roman" panose="02020603050405020304" pitchFamily="18" charset="0"/>
                <a:cs typeface="Times New Roman" panose="02020603050405020304" pitchFamily="18" charset="0"/>
              </a:rPr>
              <a:t> virtual page has to be </a:t>
            </a:r>
            <a:r>
              <a:rPr lang="en-US" altLang="en-US" sz="2400" b="1">
                <a:latin typeface="Times New Roman" panose="02020603050405020304" pitchFamily="18" charset="0"/>
                <a:cs typeface="Times New Roman" panose="02020603050405020304" pitchFamily="18" charset="0"/>
              </a:rPr>
              <a:t>evicted</a:t>
            </a:r>
            <a:r>
              <a:rPr lang="en-US" altLang="en-US" sz="2400">
                <a:latin typeface="Times New Roman" panose="02020603050405020304" pitchFamily="18" charset="0"/>
                <a:cs typeface="Times New Roman" panose="02020603050405020304" pitchFamily="18" charset="0"/>
              </a:rPr>
              <a:t> from memory</a:t>
            </a:r>
          </a:p>
          <a:p>
            <a:pPr algn="just" eaLnBrk="1" hangingPunct="1"/>
            <a:r>
              <a:rPr lang="en-US" altLang="en-US" sz="2800" b="1">
                <a:latin typeface="Times New Roman" panose="02020603050405020304" pitchFamily="18" charset="0"/>
                <a:cs typeface="Times New Roman" panose="02020603050405020304" pitchFamily="18" charset="0"/>
              </a:rPr>
              <a:t>Choosing</a:t>
            </a:r>
            <a:r>
              <a:rPr lang="en-US" altLang="en-US" sz="2800">
                <a:latin typeface="Times New Roman" panose="02020603050405020304" pitchFamily="18" charset="0"/>
                <a:cs typeface="Times New Roman" panose="02020603050405020304" pitchFamily="18" charset="0"/>
              </a:rPr>
              <a:t> the </a:t>
            </a:r>
            <a:r>
              <a:rPr lang="en-US" altLang="en-US" sz="2800" b="1">
                <a:latin typeface="Times New Roman" panose="02020603050405020304" pitchFamily="18" charset="0"/>
                <a:cs typeface="Times New Roman" panose="02020603050405020304" pitchFamily="18" charset="0"/>
              </a:rPr>
              <a:t>page</a:t>
            </a:r>
            <a:r>
              <a:rPr lang="en-US" altLang="en-US" sz="2800">
                <a:latin typeface="Times New Roman" panose="02020603050405020304" pitchFamily="18" charset="0"/>
                <a:cs typeface="Times New Roman" panose="02020603050405020304" pitchFamily="18" charset="0"/>
              </a:rPr>
              <a:t> to be </a:t>
            </a:r>
            <a:r>
              <a:rPr lang="en-US" altLang="en-US" sz="2800" b="1">
                <a:latin typeface="Times New Roman" panose="02020603050405020304" pitchFamily="18" charset="0"/>
                <a:cs typeface="Times New Roman" panose="02020603050405020304" pitchFamily="18" charset="0"/>
              </a:rPr>
              <a:t>evicted</a:t>
            </a:r>
          </a:p>
          <a:p>
            <a:pPr lvl="1" algn="just" eaLnBrk="1" hangingPunct="1"/>
            <a:r>
              <a:rPr lang="en-US" altLang="en-US" sz="2400" b="1">
                <a:latin typeface="Times New Roman" panose="02020603050405020304" pitchFamily="18" charset="0"/>
                <a:cs typeface="Times New Roman" panose="02020603050405020304" pitchFamily="18" charset="0"/>
              </a:rPr>
              <a:t>Not</a:t>
            </a:r>
            <a:r>
              <a:rPr lang="en-US" altLang="en-US" sz="2400">
                <a:latin typeface="Times New Roman" panose="02020603050405020304" pitchFamily="18" charset="0"/>
                <a:cs typeface="Times New Roman" panose="02020603050405020304" pitchFamily="18" charset="0"/>
              </a:rPr>
              <a:t> a </a:t>
            </a:r>
            <a:r>
              <a:rPr lang="en-US" altLang="en-US" sz="2400" b="1">
                <a:latin typeface="Times New Roman" panose="02020603050405020304" pitchFamily="18" charset="0"/>
                <a:cs typeface="Times New Roman" panose="02020603050405020304" pitchFamily="18" charset="0"/>
              </a:rPr>
              <a:t>heavily</a:t>
            </a:r>
            <a:r>
              <a:rPr lang="en-US" altLang="en-US" sz="2400">
                <a:latin typeface="Times New Roman" panose="02020603050405020304" pitchFamily="18" charset="0"/>
                <a:cs typeface="Times New Roman" panose="02020603050405020304" pitchFamily="18" charset="0"/>
              </a:rPr>
              <a:t> </a:t>
            </a:r>
            <a:r>
              <a:rPr lang="en-US" altLang="en-US" sz="2400" b="1">
                <a:latin typeface="Times New Roman" panose="02020603050405020304" pitchFamily="18" charset="0"/>
                <a:cs typeface="Times New Roman" panose="02020603050405020304" pitchFamily="18" charset="0"/>
              </a:rPr>
              <a:t>used</a:t>
            </a:r>
            <a:r>
              <a:rPr lang="en-US" altLang="en-US" sz="2400">
                <a:latin typeface="Times New Roman" panose="02020603050405020304" pitchFamily="18" charset="0"/>
                <a:cs typeface="Times New Roman" panose="02020603050405020304" pitchFamily="18" charset="0"/>
              </a:rPr>
              <a:t> </a:t>
            </a:r>
            <a:r>
              <a:rPr lang="en-US" altLang="en-US" sz="2400" b="1">
                <a:latin typeface="Times New Roman" panose="02020603050405020304" pitchFamily="18" charset="0"/>
                <a:cs typeface="Times New Roman" panose="02020603050405020304" pitchFamily="18" charset="0"/>
              </a:rPr>
              <a:t>page</a:t>
            </a:r>
            <a:r>
              <a:rPr lang="en-US" altLang="en-US" sz="2400">
                <a:latin typeface="Times New Roman" panose="02020603050405020304" pitchFamily="18" charset="0"/>
                <a:cs typeface="Times New Roman" panose="02020603050405020304" pitchFamily="18" charset="0"/>
              </a:rPr>
              <a:t> </a:t>
            </a:r>
            <a:r>
              <a:rPr lang="en-US" altLang="en-US" sz="2400">
                <a:latin typeface="Times New Roman" panose="02020603050405020304" pitchFamily="18" charset="0"/>
                <a:cs typeface="Times New Roman" panose="02020603050405020304" pitchFamily="18" charset="0"/>
                <a:sym typeface="Wingdings" panose="05000000000000000000" pitchFamily="2" charset="2"/>
              </a:rPr>
              <a:t> </a:t>
            </a:r>
            <a:r>
              <a:rPr lang="en-US" altLang="en-US" sz="2400" b="1">
                <a:latin typeface="Times New Roman" panose="02020603050405020304" pitchFamily="18" charset="0"/>
                <a:cs typeface="Times New Roman" panose="02020603050405020304" pitchFamily="18" charset="0"/>
                <a:sym typeface="Wingdings" panose="05000000000000000000" pitchFamily="2" charset="2"/>
              </a:rPr>
              <a:t>reduce the number of page faults</a:t>
            </a:r>
          </a:p>
          <a:p>
            <a:pPr algn="just" eaLnBrk="1" hangingPunct="1"/>
            <a:r>
              <a:rPr lang="en-US" altLang="en-US" sz="2800" b="1">
                <a:latin typeface="Times New Roman" panose="02020603050405020304" pitchFamily="18" charset="0"/>
                <a:cs typeface="Times New Roman" panose="02020603050405020304" pitchFamily="18" charset="0"/>
              </a:rPr>
              <a:t>Page replacement</a:t>
            </a:r>
          </a:p>
          <a:p>
            <a:pPr lvl="1" algn="just" eaLnBrk="1" hangingPunct="1"/>
            <a:r>
              <a:rPr lang="en-US" altLang="en-US" sz="2400">
                <a:latin typeface="Times New Roman" panose="02020603050405020304" pitchFamily="18" charset="0"/>
                <a:cs typeface="Times New Roman" panose="02020603050405020304" pitchFamily="18" charset="0"/>
              </a:rPr>
              <a:t>The </a:t>
            </a:r>
            <a:r>
              <a:rPr lang="en-US" altLang="en-US" sz="2400" b="1">
                <a:latin typeface="Times New Roman" panose="02020603050405020304" pitchFamily="18" charset="0"/>
                <a:cs typeface="Times New Roman" panose="02020603050405020304" pitchFamily="18" charset="0"/>
              </a:rPr>
              <a:t>old</a:t>
            </a:r>
            <a:r>
              <a:rPr lang="en-US" altLang="en-US" sz="2400">
                <a:latin typeface="Times New Roman" panose="02020603050405020304" pitchFamily="18" charset="0"/>
                <a:cs typeface="Times New Roman" panose="02020603050405020304" pitchFamily="18" charset="0"/>
              </a:rPr>
              <a:t> page </a:t>
            </a:r>
            <a:r>
              <a:rPr lang="en-US" altLang="en-US" sz="2400" b="1">
                <a:latin typeface="Times New Roman" panose="02020603050405020304" pitchFamily="18" charset="0"/>
                <a:cs typeface="Times New Roman" panose="02020603050405020304" pitchFamily="18" charset="0"/>
              </a:rPr>
              <a:t>has to </a:t>
            </a:r>
            <a:r>
              <a:rPr lang="en-US" altLang="en-US" sz="2400">
                <a:latin typeface="Times New Roman" panose="02020603050405020304" pitchFamily="18" charset="0"/>
                <a:cs typeface="Times New Roman" panose="02020603050405020304" pitchFamily="18" charset="0"/>
              </a:rPr>
              <a:t>be </a:t>
            </a:r>
            <a:r>
              <a:rPr lang="en-US" altLang="en-US" sz="2400" b="1">
                <a:latin typeface="Times New Roman" panose="02020603050405020304" pitchFamily="18" charset="0"/>
                <a:cs typeface="Times New Roman" panose="02020603050405020304" pitchFamily="18" charset="0"/>
              </a:rPr>
              <a:t>written</a:t>
            </a:r>
            <a:r>
              <a:rPr lang="en-US" altLang="en-US" sz="2400">
                <a:latin typeface="Times New Roman" panose="02020603050405020304" pitchFamily="18" charset="0"/>
                <a:cs typeface="Times New Roman" panose="02020603050405020304" pitchFamily="18" charset="0"/>
              </a:rPr>
              <a:t> on the </a:t>
            </a:r>
            <a:r>
              <a:rPr lang="en-US" altLang="en-US" sz="2400" b="1">
                <a:latin typeface="Times New Roman" panose="02020603050405020304" pitchFamily="18" charset="0"/>
                <a:cs typeface="Times New Roman" panose="02020603050405020304" pitchFamily="18" charset="0"/>
              </a:rPr>
              <a:t>disk</a:t>
            </a:r>
            <a:r>
              <a:rPr lang="en-US" altLang="en-US" sz="2400">
                <a:latin typeface="Times New Roman" panose="02020603050405020304" pitchFamily="18" charset="0"/>
                <a:cs typeface="Times New Roman" panose="02020603050405020304" pitchFamily="18" charset="0"/>
              </a:rPr>
              <a:t> </a:t>
            </a:r>
            <a:r>
              <a:rPr lang="en-US" altLang="en-US" sz="2400" b="1">
                <a:latin typeface="Times New Roman" panose="02020603050405020304" pitchFamily="18" charset="0"/>
                <a:cs typeface="Times New Roman" panose="02020603050405020304" pitchFamily="18" charset="0"/>
              </a:rPr>
              <a:t>if</a:t>
            </a:r>
            <a:r>
              <a:rPr lang="en-US" altLang="en-US" sz="2400">
                <a:latin typeface="Times New Roman" panose="02020603050405020304" pitchFamily="18" charset="0"/>
                <a:cs typeface="Times New Roman" panose="02020603050405020304" pitchFamily="18" charset="0"/>
              </a:rPr>
              <a:t> it was </a:t>
            </a:r>
            <a:r>
              <a:rPr lang="en-US" altLang="en-US" sz="2400" b="1">
                <a:latin typeface="Times New Roman" panose="02020603050405020304" pitchFamily="18" charset="0"/>
                <a:cs typeface="Times New Roman" panose="02020603050405020304" pitchFamily="18" charset="0"/>
              </a:rPr>
              <a:t>modified</a:t>
            </a:r>
          </a:p>
          <a:p>
            <a:pPr lvl="1" algn="just" eaLnBrk="1" hangingPunct="1"/>
            <a:r>
              <a:rPr lang="en-US" altLang="en-US" sz="2400">
                <a:latin typeface="Times New Roman" panose="02020603050405020304" pitchFamily="18" charset="0"/>
                <a:cs typeface="Times New Roman" panose="02020603050405020304" pitchFamily="18" charset="0"/>
              </a:rPr>
              <a:t>The </a:t>
            </a:r>
            <a:r>
              <a:rPr lang="en-US" altLang="en-US" sz="2400" b="1">
                <a:latin typeface="Times New Roman" panose="02020603050405020304" pitchFamily="18" charset="0"/>
                <a:cs typeface="Times New Roman" panose="02020603050405020304" pitchFamily="18" charset="0"/>
              </a:rPr>
              <a:t>new</a:t>
            </a:r>
            <a:r>
              <a:rPr lang="en-US" altLang="en-US" sz="2400">
                <a:latin typeface="Times New Roman" panose="02020603050405020304" pitchFamily="18" charset="0"/>
                <a:cs typeface="Times New Roman" panose="02020603050405020304" pitchFamily="18" charset="0"/>
              </a:rPr>
              <a:t> virtual page </a:t>
            </a:r>
            <a:r>
              <a:rPr lang="en-US" altLang="en-US" sz="2400" b="1">
                <a:latin typeface="Times New Roman" panose="02020603050405020304" pitchFamily="18" charset="0"/>
                <a:cs typeface="Times New Roman" panose="02020603050405020304" pitchFamily="18" charset="0"/>
              </a:rPr>
              <a:t>overwrite</a:t>
            </a:r>
            <a:r>
              <a:rPr lang="en-US" altLang="en-US" sz="2400">
                <a:latin typeface="Times New Roman" panose="02020603050405020304" pitchFamily="18" charset="0"/>
                <a:cs typeface="Times New Roman" panose="02020603050405020304" pitchFamily="18" charset="0"/>
              </a:rPr>
              <a:t> the </a:t>
            </a:r>
            <a:r>
              <a:rPr lang="en-US" altLang="en-US" sz="2400" b="1">
                <a:latin typeface="Times New Roman" panose="02020603050405020304" pitchFamily="18" charset="0"/>
                <a:cs typeface="Times New Roman" panose="02020603050405020304" pitchFamily="18" charset="0"/>
              </a:rPr>
              <a:t>old</a:t>
            </a:r>
            <a:r>
              <a:rPr lang="en-US" altLang="en-US" sz="2400">
                <a:latin typeface="Times New Roman" panose="02020603050405020304" pitchFamily="18" charset="0"/>
                <a:cs typeface="Times New Roman" panose="02020603050405020304" pitchFamily="18" charset="0"/>
              </a:rPr>
              <a:t> virtual page </a:t>
            </a:r>
            <a:r>
              <a:rPr lang="en-US" altLang="en-US" sz="2400" b="1">
                <a:latin typeface="Times New Roman" panose="02020603050405020304" pitchFamily="18" charset="0"/>
                <a:cs typeface="Times New Roman" panose="02020603050405020304" pitchFamily="18" charset="0"/>
              </a:rPr>
              <a:t>into</a:t>
            </a:r>
            <a:r>
              <a:rPr lang="en-US" altLang="en-US" sz="2400">
                <a:latin typeface="Times New Roman" panose="02020603050405020304" pitchFamily="18" charset="0"/>
                <a:cs typeface="Times New Roman" panose="02020603050405020304" pitchFamily="18" charset="0"/>
              </a:rPr>
              <a:t> the </a:t>
            </a:r>
            <a:r>
              <a:rPr lang="en-US" altLang="en-US" sz="2400" b="1">
                <a:latin typeface="Times New Roman" panose="02020603050405020304" pitchFamily="18" charset="0"/>
                <a:cs typeface="Times New Roman" panose="02020603050405020304" pitchFamily="18" charset="0"/>
              </a:rPr>
              <a:t>page frame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p:cNvSpPr>
          <p:nvPr>
            <p:ph type="title" idx="4294967295"/>
          </p:nvPr>
        </p:nvSpPr>
        <p:spPr>
          <a:xfrm>
            <a:off x="1219200" y="0"/>
            <a:ext cx="7924800" cy="1143000"/>
          </a:xfrm>
        </p:spPr>
        <p:txBody>
          <a:bodyPr/>
          <a:lstStyle/>
          <a:p>
            <a:r>
              <a:rPr lang="en-US" altLang="en-US" sz="4000" b="1" dirty="0">
                <a:latin typeface="Times New Roman" panose="02020603050405020304" pitchFamily="18" charset="0"/>
                <a:cs typeface="Times New Roman" panose="02020603050405020304" pitchFamily="18" charset="0"/>
              </a:rPr>
              <a:t>Page replacement algorithms</a:t>
            </a:r>
            <a:br>
              <a:rPr lang="en-US" altLang="en-US" b="1" dirty="0">
                <a:latin typeface="Times New Roman" panose="02020603050405020304" pitchFamily="18" charset="0"/>
                <a:cs typeface="Times New Roman" panose="02020603050405020304" pitchFamily="18" charset="0"/>
              </a:rPr>
            </a:br>
            <a:r>
              <a:rPr lang="en-US" altLang="en-US" sz="3200" dirty="0">
                <a:highlight>
                  <a:srgbClr val="FFFF00"/>
                </a:highlight>
                <a:latin typeface="Times New Roman" panose="02020603050405020304" pitchFamily="18" charset="0"/>
                <a:cs typeface="Times New Roman" panose="02020603050405020304" pitchFamily="18" charset="0"/>
              </a:rPr>
              <a:t>Optimal</a:t>
            </a:r>
          </a:p>
        </p:txBody>
      </p:sp>
      <p:sp>
        <p:nvSpPr>
          <p:cNvPr id="8195" name="Rectangle 3"/>
          <p:cNvSpPr>
            <a:spLocks noGrp="1"/>
          </p:cNvSpPr>
          <p:nvPr>
            <p:ph type="body" sz="half" idx="4294967295"/>
          </p:nvPr>
        </p:nvSpPr>
        <p:spPr>
          <a:xfrm>
            <a:off x="0" y="1143000"/>
            <a:ext cx="9144000" cy="5715000"/>
          </a:xfrm>
        </p:spPr>
        <p:txBody>
          <a:bodyPr/>
          <a:lstStyle/>
          <a:p>
            <a:pPr algn="just" eaLnBrk="1" hangingPunct="1">
              <a:lnSpc>
                <a:spcPct val="90000"/>
              </a:lnSpc>
            </a:pPr>
            <a:r>
              <a:rPr lang="en-US" altLang="en-US" sz="2800">
                <a:latin typeface="Times New Roman" panose="02020603050405020304" pitchFamily="18" charset="0"/>
                <a:cs typeface="Times New Roman" panose="02020603050405020304" pitchFamily="18" charset="0"/>
              </a:rPr>
              <a:t>Each page can be </a:t>
            </a:r>
            <a:r>
              <a:rPr lang="en-US" altLang="en-US" sz="2800" b="1">
                <a:latin typeface="Times New Roman" panose="02020603050405020304" pitchFamily="18" charset="0"/>
                <a:cs typeface="Times New Roman" panose="02020603050405020304" pitchFamily="18" charset="0"/>
              </a:rPr>
              <a:t>labeled</a:t>
            </a:r>
            <a:r>
              <a:rPr lang="en-US" altLang="en-US" sz="2800">
                <a:latin typeface="Times New Roman" panose="02020603050405020304" pitchFamily="18" charset="0"/>
                <a:cs typeface="Times New Roman" panose="02020603050405020304" pitchFamily="18" charset="0"/>
              </a:rPr>
              <a:t> with the </a:t>
            </a:r>
            <a:r>
              <a:rPr lang="en-US" altLang="en-US" sz="2800" b="1">
                <a:latin typeface="Times New Roman" panose="02020603050405020304" pitchFamily="18" charset="0"/>
                <a:cs typeface="Times New Roman" panose="02020603050405020304" pitchFamily="18" charset="0"/>
              </a:rPr>
              <a:t>number of instructions </a:t>
            </a:r>
            <a:r>
              <a:rPr lang="en-US" altLang="en-US" sz="2800">
                <a:latin typeface="Times New Roman" panose="02020603050405020304" pitchFamily="18" charset="0"/>
                <a:cs typeface="Times New Roman" panose="02020603050405020304" pitchFamily="18" charset="0"/>
              </a:rPr>
              <a:t>that will be </a:t>
            </a:r>
            <a:r>
              <a:rPr lang="en-US" altLang="en-US" sz="2800" b="1">
                <a:latin typeface="Times New Roman" panose="02020603050405020304" pitchFamily="18" charset="0"/>
                <a:cs typeface="Times New Roman" panose="02020603050405020304" pitchFamily="18" charset="0"/>
              </a:rPr>
              <a:t>executed</a:t>
            </a:r>
            <a:r>
              <a:rPr lang="en-US" altLang="en-US" sz="2800">
                <a:latin typeface="Times New Roman" panose="02020603050405020304" pitchFamily="18" charset="0"/>
                <a:cs typeface="Times New Roman" panose="02020603050405020304" pitchFamily="18" charset="0"/>
              </a:rPr>
              <a:t> </a:t>
            </a:r>
            <a:r>
              <a:rPr lang="en-US" altLang="en-US" sz="2800" b="1">
                <a:latin typeface="Times New Roman" panose="02020603050405020304" pitchFamily="18" charset="0"/>
                <a:cs typeface="Times New Roman" panose="02020603050405020304" pitchFamily="18" charset="0"/>
              </a:rPr>
              <a:t>before</a:t>
            </a:r>
            <a:r>
              <a:rPr lang="en-US" altLang="en-US" sz="2800">
                <a:latin typeface="Times New Roman" panose="02020603050405020304" pitchFamily="18" charset="0"/>
                <a:cs typeface="Times New Roman" panose="02020603050405020304" pitchFamily="18" charset="0"/>
              </a:rPr>
              <a:t> that </a:t>
            </a:r>
            <a:r>
              <a:rPr lang="en-US" altLang="en-US" sz="2800" b="1">
                <a:latin typeface="Times New Roman" panose="02020603050405020304" pitchFamily="18" charset="0"/>
                <a:cs typeface="Times New Roman" panose="02020603050405020304" pitchFamily="18" charset="0"/>
              </a:rPr>
              <a:t>page</a:t>
            </a:r>
            <a:r>
              <a:rPr lang="en-US" altLang="en-US" sz="2800">
                <a:latin typeface="Times New Roman" panose="02020603050405020304" pitchFamily="18" charset="0"/>
                <a:cs typeface="Times New Roman" panose="02020603050405020304" pitchFamily="18" charset="0"/>
              </a:rPr>
              <a:t> is </a:t>
            </a:r>
            <a:r>
              <a:rPr lang="en-US" altLang="en-US" sz="2800" b="1">
                <a:latin typeface="Times New Roman" panose="02020603050405020304" pitchFamily="18" charset="0"/>
                <a:cs typeface="Times New Roman" panose="02020603050405020304" pitchFamily="18" charset="0"/>
              </a:rPr>
              <a:t>first reference</a:t>
            </a:r>
          </a:p>
          <a:p>
            <a:pPr algn="just" eaLnBrk="1" hangingPunct="1">
              <a:lnSpc>
                <a:spcPct val="90000"/>
              </a:lnSpc>
            </a:pPr>
            <a:r>
              <a:rPr lang="en-US" altLang="en-US" sz="2800" b="1">
                <a:latin typeface="Times New Roman" panose="02020603050405020304" pitchFamily="18" charset="0"/>
                <a:cs typeface="Times New Roman" panose="02020603050405020304" pitchFamily="18" charset="0"/>
              </a:rPr>
              <a:t>Choose</a:t>
            </a:r>
            <a:r>
              <a:rPr lang="en-US" altLang="en-US" sz="2800">
                <a:latin typeface="Times New Roman" panose="02020603050405020304" pitchFamily="18" charset="0"/>
                <a:cs typeface="Times New Roman" panose="02020603050405020304" pitchFamily="18" charset="0"/>
              </a:rPr>
              <a:t> the </a:t>
            </a:r>
            <a:r>
              <a:rPr lang="en-US" altLang="en-US" sz="2800" b="1">
                <a:latin typeface="Times New Roman" panose="02020603050405020304" pitchFamily="18" charset="0"/>
                <a:cs typeface="Times New Roman" panose="02020603050405020304" pitchFamily="18" charset="0"/>
              </a:rPr>
              <a:t>page</a:t>
            </a:r>
            <a:r>
              <a:rPr lang="en-US" altLang="en-US" sz="2800">
                <a:latin typeface="Times New Roman" panose="02020603050405020304" pitchFamily="18" charset="0"/>
                <a:cs typeface="Times New Roman" panose="02020603050405020304" pitchFamily="18" charset="0"/>
              </a:rPr>
              <a:t> that will be the </a:t>
            </a:r>
            <a:r>
              <a:rPr lang="en-US" altLang="en-US" sz="2800" b="1">
                <a:latin typeface="Times New Roman" panose="02020603050405020304" pitchFamily="18" charset="0"/>
                <a:cs typeface="Times New Roman" panose="02020603050405020304" pitchFamily="18" charset="0"/>
              </a:rPr>
              <a:t>latest</a:t>
            </a:r>
            <a:r>
              <a:rPr lang="en-US" altLang="en-US" sz="2800">
                <a:latin typeface="Times New Roman" panose="02020603050405020304" pitchFamily="18" charset="0"/>
                <a:cs typeface="Times New Roman" panose="02020603050405020304" pitchFamily="18" charset="0"/>
              </a:rPr>
              <a:t> one </a:t>
            </a:r>
            <a:r>
              <a:rPr lang="en-US" altLang="en-US" sz="2800" b="1">
                <a:latin typeface="Times New Roman" panose="02020603050405020304" pitchFamily="18" charset="0"/>
                <a:cs typeface="Times New Roman" panose="02020603050405020304" pitchFamily="18" charset="0"/>
              </a:rPr>
              <a:t>accessed</a:t>
            </a:r>
            <a:r>
              <a:rPr lang="en-US" altLang="en-US" sz="2800">
                <a:latin typeface="Times New Roman" panose="02020603050405020304" pitchFamily="18" charset="0"/>
                <a:cs typeface="Times New Roman" panose="02020603050405020304" pitchFamily="18" charset="0"/>
              </a:rPr>
              <a:t> </a:t>
            </a:r>
            <a:r>
              <a:rPr lang="en-US" altLang="en-US" sz="2800" b="1">
                <a:latin typeface="Times New Roman" panose="02020603050405020304" pitchFamily="18" charset="0"/>
                <a:cs typeface="Times New Roman" panose="02020603050405020304" pitchFamily="18" charset="0"/>
              </a:rPr>
              <a:t>in the future between</a:t>
            </a:r>
            <a:r>
              <a:rPr lang="en-US" altLang="en-US" sz="2800">
                <a:latin typeface="Times New Roman" panose="02020603050405020304" pitchFamily="18" charset="0"/>
                <a:cs typeface="Times New Roman" panose="02020603050405020304" pitchFamily="18" charset="0"/>
              </a:rPr>
              <a:t> all the </a:t>
            </a:r>
            <a:r>
              <a:rPr lang="en-US" altLang="en-US" sz="2800" b="1">
                <a:latin typeface="Times New Roman" panose="02020603050405020304" pitchFamily="18" charset="0"/>
                <a:cs typeface="Times New Roman" panose="02020603050405020304" pitchFamily="18" charset="0"/>
              </a:rPr>
              <a:t>pages</a:t>
            </a:r>
            <a:r>
              <a:rPr lang="en-US" altLang="en-US" sz="2800">
                <a:latin typeface="Times New Roman" panose="02020603050405020304" pitchFamily="18" charset="0"/>
                <a:cs typeface="Times New Roman" panose="02020603050405020304" pitchFamily="18" charset="0"/>
              </a:rPr>
              <a:t> actually </a:t>
            </a:r>
            <a:r>
              <a:rPr lang="en-US" altLang="en-US" sz="2800" b="1">
                <a:latin typeface="Times New Roman" panose="02020603050405020304" pitchFamily="18" charset="0"/>
                <a:cs typeface="Times New Roman" panose="02020603050405020304" pitchFamily="18" charset="0"/>
              </a:rPr>
              <a:t>in memory</a:t>
            </a:r>
          </a:p>
          <a:p>
            <a:pPr algn="just" eaLnBrk="1" hangingPunct="1">
              <a:lnSpc>
                <a:spcPct val="90000"/>
              </a:lnSpc>
            </a:pPr>
            <a:r>
              <a:rPr lang="en-US" altLang="en-US" sz="2800">
                <a:latin typeface="Times New Roman" panose="02020603050405020304" pitchFamily="18" charset="0"/>
                <a:cs typeface="Times New Roman" panose="02020603050405020304" pitchFamily="18" charset="0"/>
              </a:rPr>
              <a:t>Very simple and efficient (</a:t>
            </a:r>
            <a:r>
              <a:rPr lang="en-US" altLang="en-US" sz="2800" b="1">
                <a:latin typeface="Times New Roman" panose="02020603050405020304" pitchFamily="18" charset="0"/>
                <a:cs typeface="Times New Roman" panose="02020603050405020304" pitchFamily="18" charset="0"/>
              </a:rPr>
              <a:t>optimal</a:t>
            </a:r>
            <a:r>
              <a:rPr lang="en-US" altLang="en-US" sz="2800">
                <a:latin typeface="Times New Roman" panose="02020603050405020304" pitchFamily="18" charset="0"/>
                <a:cs typeface="Times New Roman" panose="02020603050405020304" pitchFamily="18" charset="0"/>
              </a:rPr>
              <a:t>)</a:t>
            </a:r>
          </a:p>
          <a:p>
            <a:pPr algn="just" eaLnBrk="1" hangingPunct="1">
              <a:lnSpc>
                <a:spcPct val="90000"/>
              </a:lnSpc>
            </a:pPr>
            <a:r>
              <a:rPr lang="en-US" altLang="en-US" sz="2800" b="1">
                <a:latin typeface="Times New Roman" panose="02020603050405020304" pitchFamily="18" charset="0"/>
                <a:cs typeface="Times New Roman" panose="02020603050405020304" pitchFamily="18" charset="0"/>
              </a:rPr>
              <a:t>Impossible</a:t>
            </a:r>
            <a:r>
              <a:rPr lang="en-US" altLang="en-US" sz="2800">
                <a:latin typeface="Times New Roman" panose="02020603050405020304" pitchFamily="18" charset="0"/>
                <a:cs typeface="Times New Roman" panose="02020603050405020304" pitchFamily="18" charset="0"/>
              </a:rPr>
              <a:t> to be implemented </a:t>
            </a:r>
            <a:r>
              <a:rPr lang="en-US" altLang="en-US" sz="2800" b="1">
                <a:latin typeface="Times New Roman" panose="02020603050405020304" pitchFamily="18" charset="0"/>
                <a:cs typeface="Times New Roman" panose="02020603050405020304" pitchFamily="18" charset="0"/>
              </a:rPr>
              <a:t>in practice</a:t>
            </a:r>
          </a:p>
          <a:p>
            <a:pPr lvl="1" algn="just" eaLnBrk="1" hangingPunct="1">
              <a:lnSpc>
                <a:spcPct val="90000"/>
              </a:lnSpc>
            </a:pPr>
            <a:r>
              <a:rPr lang="en-US" altLang="en-US" sz="2400">
                <a:latin typeface="Times New Roman" panose="02020603050405020304" pitchFamily="18" charset="0"/>
                <a:cs typeface="Times New Roman" panose="02020603050405020304" pitchFamily="18" charset="0"/>
              </a:rPr>
              <a:t>there is no way to know when each page will be referenced next</a:t>
            </a:r>
          </a:p>
          <a:p>
            <a:pPr algn="just" eaLnBrk="1" hangingPunct="1">
              <a:lnSpc>
                <a:spcPct val="90000"/>
              </a:lnSpc>
            </a:pPr>
            <a:r>
              <a:rPr lang="en-US" altLang="en-US" sz="2800">
                <a:latin typeface="Times New Roman" panose="02020603050405020304" pitchFamily="18" charset="0"/>
                <a:cs typeface="Times New Roman" panose="02020603050405020304" pitchFamily="18" charset="0"/>
              </a:rPr>
              <a:t>It can be simulated </a:t>
            </a:r>
          </a:p>
          <a:p>
            <a:pPr lvl="1" algn="just" eaLnBrk="1" hangingPunct="1">
              <a:lnSpc>
                <a:spcPct val="90000"/>
              </a:lnSpc>
            </a:pPr>
            <a:r>
              <a:rPr lang="en-US" altLang="en-US" sz="2400">
                <a:latin typeface="Times New Roman" panose="02020603050405020304" pitchFamily="18" charset="0"/>
                <a:cs typeface="Times New Roman" panose="02020603050405020304" pitchFamily="18" charset="0"/>
              </a:rPr>
              <a:t>At </a:t>
            </a:r>
            <a:r>
              <a:rPr lang="en-US" altLang="en-US" sz="2400" b="1">
                <a:latin typeface="Times New Roman" panose="02020603050405020304" pitchFamily="18" charset="0"/>
                <a:cs typeface="Times New Roman" panose="02020603050405020304" pitchFamily="18" charset="0"/>
              </a:rPr>
              <a:t>first</a:t>
            </a:r>
            <a:r>
              <a:rPr lang="en-US" altLang="en-US" sz="2400">
                <a:latin typeface="Times New Roman" panose="02020603050405020304" pitchFamily="18" charset="0"/>
                <a:cs typeface="Times New Roman" panose="02020603050405020304" pitchFamily="18" charset="0"/>
              </a:rPr>
              <a:t> </a:t>
            </a:r>
            <a:r>
              <a:rPr lang="en-US" altLang="en-US" sz="2400" b="1">
                <a:latin typeface="Times New Roman" panose="02020603050405020304" pitchFamily="18" charset="0"/>
                <a:cs typeface="Times New Roman" panose="02020603050405020304" pitchFamily="18" charset="0"/>
              </a:rPr>
              <a:t>run</a:t>
            </a:r>
            <a:r>
              <a:rPr lang="en-US" altLang="en-US" sz="2400">
                <a:latin typeface="Times New Roman" panose="02020603050405020304" pitchFamily="18" charset="0"/>
                <a:cs typeface="Times New Roman" panose="02020603050405020304" pitchFamily="18" charset="0"/>
              </a:rPr>
              <a:t> </a:t>
            </a:r>
            <a:r>
              <a:rPr lang="en-US" altLang="en-US" sz="2400" b="1">
                <a:latin typeface="Times New Roman" panose="02020603050405020304" pitchFamily="18" charset="0"/>
                <a:cs typeface="Times New Roman" panose="02020603050405020304" pitchFamily="18" charset="0"/>
              </a:rPr>
              <a:t>collect information </a:t>
            </a:r>
            <a:r>
              <a:rPr lang="en-US" altLang="en-US" sz="2400">
                <a:latin typeface="Times New Roman" panose="02020603050405020304" pitchFamily="18" charset="0"/>
                <a:cs typeface="Times New Roman" panose="02020603050405020304" pitchFamily="18" charset="0"/>
              </a:rPr>
              <a:t>about pages references</a:t>
            </a:r>
          </a:p>
          <a:p>
            <a:pPr lvl="1" algn="just" eaLnBrk="1" hangingPunct="1">
              <a:lnSpc>
                <a:spcPct val="90000"/>
              </a:lnSpc>
            </a:pPr>
            <a:r>
              <a:rPr lang="en-US" altLang="en-US" sz="2400">
                <a:latin typeface="Times New Roman" panose="02020603050405020304" pitchFamily="18" charset="0"/>
                <a:cs typeface="Times New Roman" panose="02020603050405020304" pitchFamily="18" charset="0"/>
              </a:rPr>
              <a:t>At </a:t>
            </a:r>
            <a:r>
              <a:rPr lang="en-US" altLang="en-US" sz="2400" b="1">
                <a:latin typeface="Times New Roman" panose="02020603050405020304" pitchFamily="18" charset="0"/>
                <a:cs typeface="Times New Roman" panose="02020603050405020304" pitchFamily="18" charset="0"/>
              </a:rPr>
              <a:t>second</a:t>
            </a:r>
            <a:r>
              <a:rPr lang="en-US" altLang="en-US" sz="2400">
                <a:latin typeface="Times New Roman" panose="02020603050405020304" pitchFamily="18" charset="0"/>
                <a:cs typeface="Times New Roman" panose="02020603050405020304" pitchFamily="18" charset="0"/>
              </a:rPr>
              <a:t> run </a:t>
            </a:r>
            <a:r>
              <a:rPr lang="en-US" altLang="en-US" sz="2400" b="1">
                <a:latin typeface="Times New Roman" panose="02020603050405020304" pitchFamily="18" charset="0"/>
                <a:cs typeface="Times New Roman" panose="02020603050405020304" pitchFamily="18" charset="0"/>
              </a:rPr>
              <a:t>use</a:t>
            </a:r>
            <a:r>
              <a:rPr lang="en-US" altLang="en-US" sz="2400">
                <a:latin typeface="Times New Roman" panose="02020603050405020304" pitchFamily="18" charset="0"/>
                <a:cs typeface="Times New Roman" panose="02020603050405020304" pitchFamily="18" charset="0"/>
              </a:rPr>
              <a:t> </a:t>
            </a:r>
            <a:r>
              <a:rPr lang="en-US" altLang="en-US" sz="2400" b="1">
                <a:latin typeface="Times New Roman" panose="02020603050405020304" pitchFamily="18" charset="0"/>
                <a:cs typeface="Times New Roman" panose="02020603050405020304" pitchFamily="18" charset="0"/>
              </a:rPr>
              <a:t>results</a:t>
            </a:r>
            <a:r>
              <a:rPr lang="en-US" altLang="en-US" sz="2400">
                <a:latin typeface="Times New Roman" panose="02020603050405020304" pitchFamily="18" charset="0"/>
                <a:cs typeface="Times New Roman" panose="02020603050405020304" pitchFamily="18" charset="0"/>
              </a:rPr>
              <a:t> of the first run (but with the same input)</a:t>
            </a:r>
          </a:p>
          <a:p>
            <a:pPr algn="just" eaLnBrk="1" hangingPunct="1">
              <a:lnSpc>
                <a:spcPct val="90000"/>
              </a:lnSpc>
            </a:pPr>
            <a:r>
              <a:rPr lang="en-US" altLang="en-US" sz="2800">
                <a:latin typeface="Times New Roman" panose="02020603050405020304" pitchFamily="18" charset="0"/>
                <a:cs typeface="Times New Roman" panose="02020603050405020304" pitchFamily="18" charset="0"/>
              </a:rPr>
              <a:t>It is used to </a:t>
            </a:r>
            <a:r>
              <a:rPr lang="en-US" altLang="en-US" sz="2800" b="1">
                <a:latin typeface="Times New Roman" panose="02020603050405020304" pitchFamily="18" charset="0"/>
                <a:cs typeface="Times New Roman" panose="02020603050405020304" pitchFamily="18" charset="0"/>
              </a:rPr>
              <a:t>evaluate the performance </a:t>
            </a:r>
            <a:r>
              <a:rPr lang="en-US" altLang="en-US" sz="2800">
                <a:latin typeface="Times New Roman" panose="02020603050405020304" pitchFamily="18" charset="0"/>
                <a:cs typeface="Times New Roman" panose="02020603050405020304" pitchFamily="18" charset="0"/>
              </a:rPr>
              <a:t>of </a:t>
            </a:r>
            <a:r>
              <a:rPr lang="en-US" altLang="en-US" sz="2800" b="1">
                <a:latin typeface="Times New Roman" panose="02020603050405020304" pitchFamily="18" charset="0"/>
                <a:cs typeface="Times New Roman" panose="02020603050405020304" pitchFamily="18" charset="0"/>
              </a:rPr>
              <a:t>other</a:t>
            </a:r>
            <a:r>
              <a:rPr lang="en-US" altLang="en-US" sz="2800">
                <a:latin typeface="Times New Roman" panose="02020603050405020304" pitchFamily="18" charset="0"/>
                <a:cs typeface="Times New Roman" panose="02020603050405020304" pitchFamily="18" charset="0"/>
              </a:rPr>
              <a:t>, practically used, algorithms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p:cNvSpPr>
          <p:nvPr>
            <p:ph type="title" idx="4294967295"/>
          </p:nvPr>
        </p:nvSpPr>
        <p:spPr>
          <a:xfrm>
            <a:off x="1219200" y="0"/>
            <a:ext cx="7924800" cy="1143000"/>
          </a:xfrm>
        </p:spPr>
        <p:txBody>
          <a:bodyPr/>
          <a:lstStyle/>
          <a:p>
            <a:r>
              <a:rPr lang="en-US" altLang="en-US" sz="4000" b="1">
                <a:latin typeface="Times New Roman" panose="02020603050405020304" pitchFamily="18" charset="0"/>
                <a:cs typeface="Times New Roman" panose="02020603050405020304" pitchFamily="18" charset="0"/>
              </a:rPr>
              <a:t>Page replacement algorithms</a:t>
            </a:r>
            <a:br>
              <a:rPr lang="en-US" altLang="en-US"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Optimal</a:t>
            </a:r>
          </a:p>
        </p:txBody>
      </p:sp>
      <p:sp>
        <p:nvSpPr>
          <p:cNvPr id="48131" name="Rectangle 3"/>
          <p:cNvSpPr>
            <a:spLocks noGrp="1"/>
          </p:cNvSpPr>
          <p:nvPr>
            <p:ph type="body" sz="half" idx="4294967295"/>
          </p:nvPr>
        </p:nvSpPr>
        <p:spPr>
          <a:xfrm>
            <a:off x="0" y="1143000"/>
            <a:ext cx="9144000" cy="5715000"/>
          </a:xfrm>
        </p:spPr>
        <p:txBody>
          <a:bodyPr/>
          <a:lstStyle/>
          <a:p>
            <a:pPr eaLnBrk="1" hangingPunct="1"/>
            <a:r>
              <a:rPr lang="en-US" altLang="en-US" sz="2800" b="1" dirty="0">
                <a:latin typeface="Times New Roman" panose="02020603050405020304" pitchFamily="18" charset="0"/>
                <a:cs typeface="Times New Roman" panose="02020603050405020304" pitchFamily="18" charset="0"/>
              </a:rPr>
              <a:t>Ex</a:t>
            </a:r>
            <a:r>
              <a:rPr lang="en-US" altLang="en-US" sz="2800" dirty="0">
                <a:latin typeface="Times New Roman" panose="02020603050405020304" pitchFamily="18" charset="0"/>
                <a:cs typeface="Times New Roman" panose="02020603050405020304" pitchFamily="18" charset="0"/>
              </a:rPr>
              <a:t>: </a:t>
            </a:r>
          </a:p>
          <a:p>
            <a:pPr lvl="1" eaLnBrk="1" hangingPunct="1"/>
            <a:r>
              <a:rPr lang="en-US" altLang="en-US" sz="2400" dirty="0">
                <a:latin typeface="Times New Roman" panose="02020603050405020304" pitchFamily="18" charset="0"/>
                <a:cs typeface="Times New Roman" panose="02020603050405020304" pitchFamily="18" charset="0"/>
              </a:rPr>
              <a:t>a memory with free three frames</a:t>
            </a:r>
          </a:p>
          <a:p>
            <a:pPr lvl="1" eaLnBrk="1" hangingPunct="1"/>
            <a:r>
              <a:rPr lang="en-US" altLang="en-US" sz="2400" dirty="0">
                <a:latin typeface="Times New Roman" panose="02020603050405020304" pitchFamily="18" charset="0"/>
                <a:cs typeface="Times New Roman" panose="02020603050405020304" pitchFamily="18" charset="0"/>
              </a:rPr>
              <a:t>7    0    1    2   0    3    0    4     2  3    0     3    2  1   2   0  1  0  7 0 1</a:t>
            </a:r>
          </a:p>
          <a:p>
            <a:pPr lvl="1" eaLnBrk="1" hangingPunct="1"/>
            <a:endParaRPr lang="en-US" altLang="en-US" sz="2400" dirty="0">
              <a:latin typeface="Times New Roman" panose="02020603050405020304" pitchFamily="18" charset="0"/>
              <a:cs typeface="Times New Roman" panose="02020603050405020304" pitchFamily="18" charset="0"/>
            </a:endParaRPr>
          </a:p>
          <a:p>
            <a:pPr lvl="1" eaLnBrk="1" hangingPunct="1"/>
            <a:endParaRPr lang="en-US" altLang="en-US" sz="2400" dirty="0">
              <a:latin typeface="Times New Roman" panose="02020603050405020304" pitchFamily="18" charset="0"/>
              <a:cs typeface="Times New Roman" panose="02020603050405020304" pitchFamily="18" charset="0"/>
            </a:endParaRPr>
          </a:p>
          <a:p>
            <a:pPr lvl="1" eaLnBrk="1" hangingPunct="1"/>
            <a:endParaRPr lang="en-US" altLang="en-US" sz="2400" dirty="0">
              <a:latin typeface="Times New Roman" panose="02020603050405020304" pitchFamily="18" charset="0"/>
              <a:cs typeface="Times New Roman" panose="02020603050405020304" pitchFamily="18" charset="0"/>
            </a:endParaRPr>
          </a:p>
          <a:p>
            <a:pPr lvl="1" eaLnBrk="1" hangingPunct="1"/>
            <a:r>
              <a:rPr lang="en-US" altLang="en-US" sz="2400" dirty="0">
                <a:latin typeface="Times New Roman" panose="02020603050405020304" pitchFamily="18" charset="0"/>
                <a:cs typeface="Times New Roman" panose="02020603050405020304" pitchFamily="18" charset="0"/>
              </a:rPr>
              <a:t>Number of </a:t>
            </a:r>
            <a:r>
              <a:rPr lang="en-US" altLang="en-US" sz="2400" b="1" dirty="0">
                <a:latin typeface="Times New Roman" panose="02020603050405020304" pitchFamily="18" charset="0"/>
                <a:cs typeface="Times New Roman" panose="02020603050405020304" pitchFamily="18" charset="0"/>
              </a:rPr>
              <a:t>page faults </a:t>
            </a:r>
            <a:r>
              <a:rPr lang="en-US" altLang="en-US" sz="2400" dirty="0">
                <a:latin typeface="Times New Roman" panose="02020603050405020304" pitchFamily="18" charset="0"/>
                <a:cs typeface="Times New Roman" panose="02020603050405020304" pitchFamily="18" charset="0"/>
              </a:rPr>
              <a:t>are 9 times</a:t>
            </a:r>
          </a:p>
          <a:p>
            <a:pPr lvl="1" eaLnBrk="1" hangingPunct="1"/>
            <a:r>
              <a:rPr lang="en-US" altLang="en-US" sz="2400" dirty="0">
                <a:latin typeface="Times New Roman" panose="02020603050405020304" pitchFamily="18" charset="0"/>
                <a:cs typeface="Times New Roman" panose="02020603050405020304" pitchFamily="18" charset="0"/>
              </a:rPr>
              <a:t>Number of </a:t>
            </a:r>
            <a:r>
              <a:rPr lang="en-US" altLang="en-US" sz="2400" b="1" dirty="0">
                <a:latin typeface="Times New Roman" panose="02020603050405020304" pitchFamily="18" charset="0"/>
                <a:cs typeface="Times New Roman" panose="02020603050405020304" pitchFamily="18" charset="0"/>
              </a:rPr>
              <a:t>page hits </a:t>
            </a:r>
            <a:r>
              <a:rPr lang="en-US" altLang="en-US" sz="2400" dirty="0">
                <a:latin typeface="Times New Roman" panose="02020603050405020304" pitchFamily="18" charset="0"/>
                <a:cs typeface="Times New Roman" panose="02020603050405020304" pitchFamily="18" charset="0"/>
              </a:rPr>
              <a:t>are 12 times</a:t>
            </a:r>
          </a:p>
          <a:p>
            <a:pPr marL="0" indent="0" algn="just" eaLnBrk="1" hangingPunct="1">
              <a:buNone/>
            </a:pPr>
            <a:r>
              <a:rPr lang="en-US" altLang="en-US" sz="2800" dirty="0">
                <a:latin typeface="Times New Roman" panose="02020603050405020304" pitchFamily="18" charset="0"/>
                <a:cs typeface="Times New Roman" panose="02020603050405020304" pitchFamily="18" charset="0"/>
              </a:rPr>
              <a:t>→ </a:t>
            </a:r>
            <a:r>
              <a:rPr lang="en-US" altLang="en-US" sz="2800" b="1" dirty="0">
                <a:latin typeface="Times New Roman" panose="02020603050405020304" pitchFamily="18" charset="0"/>
                <a:cs typeface="Times New Roman" panose="02020603050405020304" pitchFamily="18" charset="0"/>
              </a:rPr>
              <a:t>minimum of page fault </a:t>
            </a:r>
            <a:r>
              <a:rPr lang="en-US" altLang="en-US" sz="2800" dirty="0">
                <a:latin typeface="Times New Roman" panose="02020603050405020304" pitchFamily="18" charset="0"/>
                <a:cs typeface="Times New Roman" panose="02020603050405020304" pitchFamily="18" charset="0"/>
              </a:rPr>
              <a:t>is at least size of page frame that is allocated to process</a:t>
            </a:r>
          </a:p>
          <a:p>
            <a:pPr marL="0" indent="0" algn="just" eaLnBrk="1" hangingPunct="1">
              <a:buNone/>
            </a:pPr>
            <a:r>
              <a:rPr lang="en-US" altLang="en-US" sz="2800" dirty="0">
                <a:latin typeface="Times New Roman" panose="02020603050405020304" pitchFamily="18" charset="0"/>
                <a:cs typeface="Times New Roman" panose="02020603050405020304" pitchFamily="18" charset="0"/>
              </a:rPr>
              <a:t>→ </a:t>
            </a:r>
            <a:r>
              <a:rPr lang="en-US" altLang="en-US" sz="2800" b="1" dirty="0">
                <a:latin typeface="Times New Roman" panose="02020603050405020304" pitchFamily="18" charset="0"/>
                <a:cs typeface="Times New Roman" panose="02020603050405020304" pitchFamily="18" charset="0"/>
              </a:rPr>
              <a:t>principles</a:t>
            </a:r>
            <a:r>
              <a:rPr lang="en-US" altLang="en-US" sz="2800" dirty="0">
                <a:latin typeface="Times New Roman" panose="02020603050405020304" pitchFamily="18" charset="0"/>
                <a:cs typeface="Times New Roman" panose="02020603050405020304" pitchFamily="18" charset="0"/>
              </a:rPr>
              <a:t>: more and more </a:t>
            </a:r>
            <a:r>
              <a:rPr lang="en-US" altLang="en-US" sz="2800" dirty="0">
                <a:solidFill>
                  <a:srgbClr val="FF0000"/>
                </a:solidFill>
                <a:latin typeface="Times New Roman" panose="02020603050405020304" pitchFamily="18" charset="0"/>
                <a:cs typeface="Times New Roman" panose="02020603050405020304" pitchFamily="18" charset="0"/>
              </a:rPr>
              <a:t>page frame </a:t>
            </a:r>
            <a:r>
              <a:rPr lang="en-US" altLang="en-US" sz="2800" dirty="0">
                <a:latin typeface="Times New Roman" panose="02020603050405020304" pitchFamily="18" charset="0"/>
                <a:cs typeface="Times New Roman" panose="02020603050405020304" pitchFamily="18" charset="0"/>
              </a:rPr>
              <a:t>is </a:t>
            </a:r>
            <a:r>
              <a:rPr lang="en-US" altLang="en-US" sz="2800" dirty="0">
                <a:highlight>
                  <a:srgbClr val="FFFF00"/>
                </a:highlight>
                <a:latin typeface="Times New Roman" panose="02020603050405020304" pitchFamily="18" charset="0"/>
                <a:cs typeface="Times New Roman" panose="02020603050405020304" pitchFamily="18" charset="0"/>
              </a:rPr>
              <a:t>allocated</a:t>
            </a:r>
            <a:r>
              <a:rPr lang="en-US" altLang="en-US" sz="2800" dirty="0">
                <a:latin typeface="Times New Roman" panose="02020603050405020304" pitchFamily="18" charset="0"/>
                <a:cs typeface="Times New Roman" panose="02020603050405020304" pitchFamily="18" charset="0"/>
              </a:rPr>
              <a:t>, less and less </a:t>
            </a:r>
            <a:r>
              <a:rPr lang="en-US" altLang="en-US" sz="2800" dirty="0">
                <a:solidFill>
                  <a:srgbClr val="FF0000"/>
                </a:solidFill>
                <a:latin typeface="Times New Roman" panose="02020603050405020304" pitchFamily="18" charset="0"/>
                <a:cs typeface="Times New Roman" panose="02020603050405020304" pitchFamily="18" charset="0"/>
              </a:rPr>
              <a:t>page fault</a:t>
            </a:r>
            <a:r>
              <a:rPr lang="en-US" altLang="en-US" sz="2800" dirty="0">
                <a:latin typeface="Times New Roman" panose="02020603050405020304" pitchFamily="18" charset="0"/>
                <a:cs typeface="Times New Roman" panose="02020603050405020304" pitchFamily="18" charset="0"/>
              </a:rPr>
              <a:t> </a:t>
            </a:r>
            <a:r>
              <a:rPr lang="en-US" altLang="en-US" sz="2800" dirty="0">
                <a:highlight>
                  <a:srgbClr val="FFFF00"/>
                </a:highlight>
                <a:latin typeface="Times New Roman" panose="02020603050405020304" pitchFamily="18" charset="0"/>
                <a:cs typeface="Times New Roman" panose="02020603050405020304" pitchFamily="18" charset="0"/>
              </a:rPr>
              <a:t>occurs</a:t>
            </a:r>
          </a:p>
        </p:txBody>
      </p:sp>
      <p:pic>
        <p:nvPicPr>
          <p:cNvPr id="11264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2590800"/>
            <a:ext cx="7848600" cy="127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12644"/>
                                        </p:tgtEl>
                                        <p:attrNameLst>
                                          <p:attrName>style.visibility</p:attrName>
                                        </p:attrNameLst>
                                      </p:cBhvr>
                                      <p:to>
                                        <p:strVal val="visible"/>
                                      </p:to>
                                    </p:set>
                                    <p:animEffect transition="in" filter="box(in)">
                                      <p:cBhvr>
                                        <p:cTn id="7" dur="500"/>
                                        <p:tgtEl>
                                          <p:spTgt spid="11264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48131">
                                            <p:txEl>
                                              <p:pRg st="6" end="6"/>
                                            </p:txEl>
                                          </p:spTgt>
                                        </p:tgtEl>
                                        <p:attrNameLst>
                                          <p:attrName>style.visibility</p:attrName>
                                        </p:attrNameLst>
                                      </p:cBhvr>
                                      <p:to>
                                        <p:strVal val="visible"/>
                                      </p:to>
                                    </p:set>
                                    <p:animEffect transition="in" filter="box(in)">
                                      <p:cBhvr>
                                        <p:cTn id="12" dur="500"/>
                                        <p:tgtEl>
                                          <p:spTgt spid="48131">
                                            <p:txEl>
                                              <p:pRg st="6" end="6"/>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48131">
                                            <p:txEl>
                                              <p:pRg st="7" end="7"/>
                                            </p:txEl>
                                          </p:spTgt>
                                        </p:tgtEl>
                                        <p:attrNameLst>
                                          <p:attrName>style.visibility</p:attrName>
                                        </p:attrNameLst>
                                      </p:cBhvr>
                                      <p:to>
                                        <p:strVal val="visible"/>
                                      </p:to>
                                    </p:set>
                                    <p:animEffect transition="in" filter="box(in)">
                                      <p:cBhvr>
                                        <p:cTn id="17" dur="500"/>
                                        <p:tgtEl>
                                          <p:spTgt spid="48131">
                                            <p:txEl>
                                              <p:pRg st="7" end="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48131">
                                            <p:txEl>
                                              <p:pRg st="8" end="8"/>
                                            </p:txEl>
                                          </p:spTgt>
                                        </p:tgtEl>
                                        <p:attrNameLst>
                                          <p:attrName>style.visibility</p:attrName>
                                        </p:attrNameLst>
                                      </p:cBhvr>
                                      <p:to>
                                        <p:strVal val="visible"/>
                                      </p:to>
                                    </p:set>
                                    <p:animEffect transition="in" filter="box(in)">
                                      <p:cBhvr>
                                        <p:cTn id="22" dur="500"/>
                                        <p:tgtEl>
                                          <p:spTgt spid="48131">
                                            <p:txEl>
                                              <p:pRg st="8" end="8"/>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48131">
                                            <p:txEl>
                                              <p:pRg st="9" end="9"/>
                                            </p:txEl>
                                          </p:spTgt>
                                        </p:tgtEl>
                                        <p:attrNameLst>
                                          <p:attrName>style.visibility</p:attrName>
                                        </p:attrNameLst>
                                      </p:cBhvr>
                                      <p:to>
                                        <p:strVal val="visible"/>
                                      </p:to>
                                    </p:set>
                                    <p:animEffect transition="in" filter="box(in)">
                                      <p:cBhvr>
                                        <p:cTn id="27" dur="500"/>
                                        <p:tgtEl>
                                          <p:spTgt spid="4813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p:cNvSpPr>
          <p:nvPr>
            <p:ph type="title" idx="4294967295"/>
          </p:nvPr>
        </p:nvSpPr>
        <p:spPr>
          <a:xfrm>
            <a:off x="2590800" y="-6626"/>
            <a:ext cx="7924800" cy="1143000"/>
          </a:xfrm>
        </p:spPr>
        <p:txBody>
          <a:bodyPr/>
          <a:lstStyle/>
          <a:p>
            <a:r>
              <a:rPr lang="en-US" altLang="en-US" sz="4000" b="1" dirty="0">
                <a:latin typeface="Times New Roman" panose="02020603050405020304" pitchFamily="18" charset="0"/>
                <a:cs typeface="Times New Roman" panose="02020603050405020304" pitchFamily="18" charset="0"/>
              </a:rPr>
              <a:t>Page replacement algorithms</a:t>
            </a:r>
            <a:br>
              <a:rPr lang="en-US" altLang="en-US" b="1" dirty="0">
                <a:latin typeface="Times New Roman" panose="02020603050405020304" pitchFamily="18" charset="0"/>
                <a:cs typeface="Times New Roman" panose="02020603050405020304" pitchFamily="18" charset="0"/>
              </a:rPr>
            </a:br>
            <a:r>
              <a:rPr lang="en-US" altLang="en-US" sz="3200" dirty="0">
                <a:highlight>
                  <a:srgbClr val="FFFF00"/>
                </a:highlight>
                <a:latin typeface="Times New Roman" panose="02020603050405020304" pitchFamily="18" charset="0"/>
                <a:cs typeface="Times New Roman" panose="02020603050405020304" pitchFamily="18" charset="0"/>
              </a:rPr>
              <a:t>Not Recently Used (NRU)</a:t>
            </a:r>
            <a:br>
              <a:rPr lang="en-US" altLang="en-US" sz="3200" dirty="0">
                <a:highlight>
                  <a:srgbClr val="FFFF00"/>
                </a:highlight>
                <a:latin typeface="Times New Roman" panose="02020603050405020304" pitchFamily="18" charset="0"/>
                <a:cs typeface="Times New Roman" panose="02020603050405020304" pitchFamily="18" charset="0"/>
              </a:rPr>
            </a:br>
            <a:r>
              <a:rPr lang="en-US" altLang="en-US" sz="3200" dirty="0">
                <a:highlight>
                  <a:srgbClr val="FFFF00"/>
                </a:highlight>
                <a:latin typeface="Times New Roman" panose="02020603050405020304" pitchFamily="18" charset="0"/>
                <a:cs typeface="Times New Roman" panose="02020603050405020304" pitchFamily="18" charset="0"/>
              </a:rPr>
              <a:t>ko </a:t>
            </a:r>
            <a:r>
              <a:rPr lang="en-US" altLang="en-US" sz="3200" dirty="0" err="1">
                <a:highlight>
                  <a:srgbClr val="FFFF00"/>
                </a:highlight>
                <a:latin typeface="Times New Roman" panose="02020603050405020304" pitchFamily="18" charset="0"/>
                <a:cs typeface="Times New Roman" panose="02020603050405020304" pitchFamily="18" charset="0"/>
              </a:rPr>
              <a:t>sử</a:t>
            </a:r>
            <a:r>
              <a:rPr lang="en-US" altLang="en-US" sz="3200" dirty="0">
                <a:highlight>
                  <a:srgbClr val="FFFF00"/>
                </a:highlight>
                <a:latin typeface="Times New Roman" panose="02020603050405020304" pitchFamily="18" charset="0"/>
                <a:cs typeface="Times New Roman" panose="02020603050405020304" pitchFamily="18" charset="0"/>
              </a:rPr>
              <a:t> </a:t>
            </a:r>
            <a:r>
              <a:rPr lang="en-US" altLang="en-US" sz="3200" dirty="0" err="1">
                <a:highlight>
                  <a:srgbClr val="FFFF00"/>
                </a:highlight>
                <a:latin typeface="Times New Roman" panose="02020603050405020304" pitchFamily="18" charset="0"/>
                <a:cs typeface="Times New Roman" panose="02020603050405020304" pitchFamily="18" charset="0"/>
              </a:rPr>
              <a:t>dụng</a:t>
            </a:r>
            <a:r>
              <a:rPr lang="en-US" altLang="en-US" sz="3200" dirty="0">
                <a:highlight>
                  <a:srgbClr val="FFFF00"/>
                </a:highlight>
                <a:latin typeface="Times New Roman" panose="02020603050405020304" pitchFamily="18" charset="0"/>
                <a:cs typeface="Times New Roman" panose="02020603050405020304" pitchFamily="18" charset="0"/>
              </a:rPr>
              <a:t> </a:t>
            </a:r>
            <a:r>
              <a:rPr lang="en-US" altLang="en-US" sz="3200" dirty="0" err="1">
                <a:highlight>
                  <a:srgbClr val="FFFF00"/>
                </a:highlight>
                <a:latin typeface="Times New Roman" panose="02020603050405020304" pitchFamily="18" charset="0"/>
                <a:cs typeface="Times New Roman" panose="02020603050405020304" pitchFamily="18" charset="0"/>
              </a:rPr>
              <a:t>gần</a:t>
            </a:r>
            <a:r>
              <a:rPr lang="en-US" altLang="en-US" sz="3200" dirty="0">
                <a:highlight>
                  <a:srgbClr val="FFFF00"/>
                </a:highlight>
                <a:latin typeface="Times New Roman" panose="02020603050405020304" pitchFamily="18" charset="0"/>
                <a:cs typeface="Times New Roman" panose="02020603050405020304" pitchFamily="18" charset="0"/>
              </a:rPr>
              <a:t> </a:t>
            </a:r>
            <a:r>
              <a:rPr lang="en-US" altLang="en-US" sz="3200" dirty="0" err="1">
                <a:highlight>
                  <a:srgbClr val="FFFF00"/>
                </a:highlight>
                <a:latin typeface="Times New Roman" panose="02020603050405020304" pitchFamily="18" charset="0"/>
                <a:cs typeface="Times New Roman" panose="02020603050405020304" pitchFamily="18" charset="0"/>
              </a:rPr>
              <a:t>đây</a:t>
            </a:r>
            <a:endParaRPr lang="en-US" altLang="en-US" sz="3200" dirty="0">
              <a:highlight>
                <a:srgbClr val="FFFF00"/>
              </a:highlight>
              <a:latin typeface="Times New Roman" panose="02020603050405020304" pitchFamily="18" charset="0"/>
              <a:cs typeface="Times New Roman" panose="02020603050405020304" pitchFamily="18" charset="0"/>
            </a:endParaRPr>
          </a:p>
        </p:txBody>
      </p:sp>
      <p:sp>
        <p:nvSpPr>
          <p:cNvPr id="10243" name="Rectangle 3"/>
          <p:cNvSpPr>
            <a:spLocks noGrp="1"/>
          </p:cNvSpPr>
          <p:nvPr>
            <p:ph type="body" sz="half" idx="4294967295"/>
          </p:nvPr>
        </p:nvSpPr>
        <p:spPr>
          <a:xfrm>
            <a:off x="228600" y="1066800"/>
            <a:ext cx="8915400" cy="5791200"/>
          </a:xfrm>
        </p:spPr>
        <p:txBody>
          <a:bodyPr/>
          <a:lstStyle/>
          <a:p>
            <a:pPr algn="just" eaLnBrk="1" hangingPunct="1">
              <a:lnSpc>
                <a:spcPct val="90000"/>
              </a:lnSpc>
            </a:pPr>
            <a:r>
              <a:rPr lang="en-US" altLang="en-US" sz="2000" dirty="0">
                <a:latin typeface="Times New Roman" panose="02020603050405020304" pitchFamily="18" charset="0"/>
                <a:cs typeface="Times New Roman" panose="02020603050405020304" pitchFamily="18" charset="0"/>
              </a:rPr>
              <a:t>Each page has two </a:t>
            </a:r>
            <a:r>
              <a:rPr lang="en-US" altLang="en-US" sz="2000" b="1" dirty="0">
                <a:latin typeface="Times New Roman" panose="02020603050405020304" pitchFamily="18" charset="0"/>
                <a:cs typeface="Times New Roman" panose="02020603050405020304" pitchFamily="18" charset="0"/>
              </a:rPr>
              <a:t>status bits associated</a:t>
            </a:r>
          </a:p>
          <a:p>
            <a:pPr lvl="1" algn="just" eaLnBrk="1" hangingPunct="1">
              <a:lnSpc>
                <a:spcPct val="90000"/>
              </a:lnSpc>
            </a:pPr>
            <a:r>
              <a:rPr lang="en-US" altLang="en-US" sz="1800" dirty="0">
                <a:latin typeface="Times New Roman" panose="02020603050405020304" pitchFamily="18" charset="0"/>
                <a:cs typeface="Times New Roman" panose="02020603050405020304" pitchFamily="18" charset="0"/>
              </a:rPr>
              <a:t>Referenced bit </a:t>
            </a:r>
            <a:r>
              <a:rPr lang="en-US" altLang="en-US" sz="1800" b="1" dirty="0">
                <a:latin typeface="Times New Roman" panose="02020603050405020304" pitchFamily="18" charset="0"/>
                <a:cs typeface="Times New Roman" panose="02020603050405020304" pitchFamily="18" charset="0"/>
              </a:rPr>
              <a:t>(R)</a:t>
            </a:r>
          </a:p>
          <a:p>
            <a:pPr lvl="1" algn="just" eaLnBrk="1" hangingPunct="1">
              <a:lnSpc>
                <a:spcPct val="90000"/>
              </a:lnSpc>
            </a:pPr>
            <a:r>
              <a:rPr lang="en-US" altLang="en-US" sz="1800" dirty="0">
                <a:latin typeface="Times New Roman" panose="02020603050405020304" pitchFamily="18" charset="0"/>
                <a:cs typeface="Times New Roman" panose="02020603050405020304" pitchFamily="18" charset="0"/>
              </a:rPr>
              <a:t>Modified bit </a:t>
            </a:r>
            <a:r>
              <a:rPr lang="en-US" altLang="en-US" sz="1800" b="1" dirty="0">
                <a:latin typeface="Times New Roman" panose="02020603050405020304" pitchFamily="18" charset="0"/>
                <a:cs typeface="Times New Roman" panose="02020603050405020304" pitchFamily="18" charset="0"/>
              </a:rPr>
              <a:t>(M)</a:t>
            </a:r>
          </a:p>
          <a:p>
            <a:pPr algn="just" eaLnBrk="1" hangingPunct="1">
              <a:lnSpc>
                <a:spcPct val="90000"/>
              </a:lnSpc>
            </a:pPr>
            <a:r>
              <a:rPr lang="en-US" altLang="en-US" sz="2000" dirty="0">
                <a:latin typeface="Times New Roman" panose="02020603050405020304" pitchFamily="18" charset="0"/>
                <a:cs typeface="Times New Roman" panose="02020603050405020304" pitchFamily="18" charset="0"/>
              </a:rPr>
              <a:t>The </a:t>
            </a:r>
            <a:r>
              <a:rPr lang="en-US" altLang="en-US" sz="2000" b="1" dirty="0">
                <a:latin typeface="Times New Roman" panose="02020603050405020304" pitchFamily="18" charset="0"/>
                <a:cs typeface="Times New Roman" panose="02020603050405020304" pitchFamily="18" charset="0"/>
              </a:rPr>
              <a:t>two bits</a:t>
            </a:r>
          </a:p>
          <a:p>
            <a:pPr lvl="1" algn="just" eaLnBrk="1" hangingPunct="1">
              <a:lnSpc>
                <a:spcPct val="90000"/>
              </a:lnSpc>
            </a:pPr>
            <a:r>
              <a:rPr lang="en-US" altLang="en-US" sz="1800" b="1" dirty="0">
                <a:latin typeface="Times New Roman" panose="02020603050405020304" pitchFamily="18" charset="0"/>
                <a:cs typeface="Times New Roman" panose="02020603050405020304" pitchFamily="18" charset="0"/>
              </a:rPr>
              <a:t>updated</a:t>
            </a:r>
            <a:r>
              <a:rPr lang="en-US" altLang="en-US" sz="1800" dirty="0">
                <a:latin typeface="Times New Roman" panose="02020603050405020304" pitchFamily="18" charset="0"/>
                <a:cs typeface="Times New Roman" panose="02020603050405020304" pitchFamily="18" charset="0"/>
              </a:rPr>
              <a:t> by the </a:t>
            </a:r>
            <a:r>
              <a:rPr lang="en-US" altLang="en-US" sz="1800" b="1" dirty="0">
                <a:latin typeface="Times New Roman" panose="02020603050405020304" pitchFamily="18" charset="0"/>
                <a:cs typeface="Times New Roman" panose="02020603050405020304" pitchFamily="18" charset="0"/>
              </a:rPr>
              <a:t>hardware</a:t>
            </a:r>
            <a:r>
              <a:rPr lang="en-US" altLang="en-US" sz="1800" dirty="0">
                <a:latin typeface="Times New Roman" panose="02020603050405020304" pitchFamily="18" charset="0"/>
                <a:cs typeface="Times New Roman" panose="02020603050405020304" pitchFamily="18" charset="0"/>
              </a:rPr>
              <a:t> at </a:t>
            </a:r>
            <a:r>
              <a:rPr lang="en-US" altLang="en-US" sz="1800" b="1" dirty="0">
                <a:latin typeface="Times New Roman" panose="02020603050405020304" pitchFamily="18" charset="0"/>
                <a:cs typeface="Times New Roman" panose="02020603050405020304" pitchFamily="18" charset="0"/>
              </a:rPr>
              <a:t>each</a:t>
            </a:r>
            <a:r>
              <a:rPr lang="en-US" altLang="en-US" sz="1800" dirty="0">
                <a:latin typeface="Times New Roman" panose="02020603050405020304" pitchFamily="18" charset="0"/>
                <a:cs typeface="Times New Roman" panose="02020603050405020304" pitchFamily="18" charset="0"/>
              </a:rPr>
              <a:t> </a:t>
            </a:r>
            <a:r>
              <a:rPr lang="en-US" altLang="en-US" sz="1800" b="1" dirty="0">
                <a:latin typeface="Times New Roman" panose="02020603050405020304" pitchFamily="18" charset="0"/>
                <a:cs typeface="Times New Roman" panose="02020603050405020304" pitchFamily="18" charset="0"/>
              </a:rPr>
              <a:t>memory</a:t>
            </a:r>
            <a:r>
              <a:rPr lang="en-US" altLang="en-US" sz="1800" dirty="0">
                <a:latin typeface="Times New Roman" panose="02020603050405020304" pitchFamily="18" charset="0"/>
                <a:cs typeface="Times New Roman" panose="02020603050405020304" pitchFamily="18" charset="0"/>
              </a:rPr>
              <a:t> </a:t>
            </a:r>
            <a:r>
              <a:rPr lang="en-US" altLang="en-US" sz="1800" b="1" dirty="0">
                <a:latin typeface="Times New Roman" panose="02020603050405020304" pitchFamily="18" charset="0"/>
                <a:cs typeface="Times New Roman" panose="02020603050405020304" pitchFamily="18" charset="0"/>
              </a:rPr>
              <a:t>reference</a:t>
            </a:r>
            <a:r>
              <a:rPr lang="en-US" altLang="en-US" sz="1800" dirty="0">
                <a:latin typeface="Times New Roman" panose="02020603050405020304" pitchFamily="18" charset="0"/>
                <a:cs typeface="Times New Roman" panose="02020603050405020304" pitchFamily="18" charset="0"/>
              </a:rPr>
              <a:t> </a:t>
            </a:r>
          </a:p>
          <a:p>
            <a:pPr lvl="1" algn="just" eaLnBrk="1" hangingPunct="1">
              <a:lnSpc>
                <a:spcPct val="90000"/>
              </a:lnSpc>
            </a:pPr>
            <a:r>
              <a:rPr lang="en-US" altLang="en-US" sz="1800" b="1" dirty="0">
                <a:latin typeface="Times New Roman" panose="02020603050405020304" pitchFamily="18" charset="0"/>
                <a:cs typeface="Times New Roman" panose="02020603050405020304" pitchFamily="18" charset="0"/>
              </a:rPr>
              <a:t>once</a:t>
            </a:r>
            <a:r>
              <a:rPr lang="en-US" altLang="en-US" sz="1800" dirty="0">
                <a:latin typeface="Times New Roman" panose="02020603050405020304" pitchFamily="18" charset="0"/>
                <a:cs typeface="Times New Roman" panose="02020603050405020304" pitchFamily="18" charset="0"/>
              </a:rPr>
              <a:t> </a:t>
            </a:r>
            <a:r>
              <a:rPr lang="en-US" altLang="en-US" sz="1800" b="1" dirty="0">
                <a:latin typeface="Times New Roman" panose="02020603050405020304" pitchFamily="18" charset="0"/>
                <a:cs typeface="Times New Roman" panose="02020603050405020304" pitchFamily="18" charset="0"/>
              </a:rPr>
              <a:t>set</a:t>
            </a:r>
            <a:r>
              <a:rPr lang="en-US" altLang="en-US" sz="1800" dirty="0">
                <a:latin typeface="Times New Roman" panose="02020603050405020304" pitchFamily="18" charset="0"/>
                <a:cs typeface="Times New Roman" panose="02020603050405020304" pitchFamily="18" charset="0"/>
              </a:rPr>
              <a:t> to </a:t>
            </a:r>
            <a:r>
              <a:rPr lang="en-US" altLang="en-US" sz="1800" b="1" dirty="0">
                <a:latin typeface="Times New Roman" panose="02020603050405020304" pitchFamily="18" charset="0"/>
                <a:cs typeface="Times New Roman" panose="02020603050405020304" pitchFamily="18" charset="0"/>
              </a:rPr>
              <a:t>1</a:t>
            </a:r>
            <a:r>
              <a:rPr lang="en-US" altLang="en-US" sz="1800" dirty="0">
                <a:latin typeface="Times New Roman" panose="02020603050405020304" pitchFamily="18" charset="0"/>
                <a:cs typeface="Times New Roman" panose="02020603050405020304" pitchFamily="18" charset="0"/>
              </a:rPr>
              <a:t> </a:t>
            </a:r>
            <a:r>
              <a:rPr lang="en-US" altLang="en-US" sz="1800" b="1" dirty="0">
                <a:latin typeface="Times New Roman" panose="02020603050405020304" pitchFamily="18" charset="0"/>
                <a:cs typeface="Times New Roman" panose="02020603050405020304" pitchFamily="18" charset="0"/>
              </a:rPr>
              <a:t>remain</a:t>
            </a:r>
            <a:r>
              <a:rPr lang="en-US" altLang="en-US" sz="1800" dirty="0">
                <a:latin typeface="Times New Roman" panose="02020603050405020304" pitchFamily="18" charset="0"/>
                <a:cs typeface="Times New Roman" panose="02020603050405020304" pitchFamily="18" charset="0"/>
              </a:rPr>
              <a:t> </a:t>
            </a:r>
            <a:r>
              <a:rPr lang="en-US" altLang="en-US" sz="1800" b="1" dirty="0">
                <a:latin typeface="Times New Roman" panose="02020603050405020304" pitchFamily="18" charset="0"/>
                <a:cs typeface="Times New Roman" panose="02020603050405020304" pitchFamily="18" charset="0"/>
              </a:rPr>
              <a:t>so until </a:t>
            </a:r>
            <a:r>
              <a:rPr lang="en-US" altLang="en-US" sz="1800" dirty="0">
                <a:latin typeface="Times New Roman" panose="02020603050405020304" pitchFamily="18" charset="0"/>
                <a:cs typeface="Times New Roman" panose="02020603050405020304" pitchFamily="18" charset="0"/>
              </a:rPr>
              <a:t>they are </a:t>
            </a:r>
            <a:r>
              <a:rPr lang="en-US" altLang="en-US" sz="1800" b="1" dirty="0">
                <a:latin typeface="Times New Roman" panose="02020603050405020304" pitchFamily="18" charset="0"/>
                <a:cs typeface="Times New Roman" panose="02020603050405020304" pitchFamily="18" charset="0"/>
              </a:rPr>
              <a:t>reset</a:t>
            </a:r>
            <a:r>
              <a:rPr lang="en-US" altLang="en-US" sz="1800" dirty="0">
                <a:latin typeface="Times New Roman" panose="02020603050405020304" pitchFamily="18" charset="0"/>
                <a:cs typeface="Times New Roman" panose="02020603050405020304" pitchFamily="18" charset="0"/>
              </a:rPr>
              <a:t> by OS</a:t>
            </a:r>
          </a:p>
          <a:p>
            <a:pPr lvl="1" algn="just" eaLnBrk="1" hangingPunct="1">
              <a:lnSpc>
                <a:spcPct val="90000"/>
              </a:lnSpc>
            </a:pPr>
            <a:r>
              <a:rPr lang="en-US" altLang="en-US" sz="1800" dirty="0">
                <a:latin typeface="Times New Roman" panose="02020603050405020304" pitchFamily="18" charset="0"/>
                <a:cs typeface="Times New Roman" panose="02020603050405020304" pitchFamily="18" charset="0"/>
              </a:rPr>
              <a:t>can be also simulated in software when the mechanism is not supported by hardware</a:t>
            </a:r>
          </a:p>
          <a:p>
            <a:pPr algn="just" eaLnBrk="1" hangingPunct="1">
              <a:lnSpc>
                <a:spcPct val="90000"/>
              </a:lnSpc>
            </a:pPr>
            <a:r>
              <a:rPr lang="en-US" altLang="en-US" sz="2000" b="1" dirty="0">
                <a:latin typeface="Times New Roman" panose="02020603050405020304" pitchFamily="18" charset="0"/>
                <a:cs typeface="Times New Roman" panose="02020603050405020304" pitchFamily="18" charset="0"/>
              </a:rPr>
              <a:t>Algorithms</a:t>
            </a:r>
          </a:p>
          <a:p>
            <a:pPr lvl="1" algn="just" eaLnBrk="1" hangingPunct="1">
              <a:lnSpc>
                <a:spcPct val="90000"/>
              </a:lnSpc>
            </a:pPr>
            <a:r>
              <a:rPr lang="en-US" altLang="en-US" sz="1800" dirty="0">
                <a:latin typeface="Times New Roman" panose="02020603050405020304" pitchFamily="18" charset="0"/>
                <a:cs typeface="Times New Roman" panose="02020603050405020304" pitchFamily="18" charset="0"/>
              </a:rPr>
              <a:t>At process </a:t>
            </a:r>
            <a:r>
              <a:rPr lang="en-US" altLang="en-US" sz="1800" b="1" dirty="0">
                <a:latin typeface="Times New Roman" panose="02020603050405020304" pitchFamily="18" charset="0"/>
                <a:cs typeface="Times New Roman" panose="02020603050405020304" pitchFamily="18" charset="0"/>
              </a:rPr>
              <a:t>start</a:t>
            </a:r>
            <a:r>
              <a:rPr lang="en-US" altLang="en-US" sz="1800" dirty="0">
                <a:latin typeface="Times New Roman" panose="02020603050405020304" pitchFamily="18" charset="0"/>
                <a:cs typeface="Times New Roman" panose="02020603050405020304" pitchFamily="18" charset="0"/>
              </a:rPr>
              <a:t> the bits are </a:t>
            </a:r>
            <a:r>
              <a:rPr lang="en-US" altLang="en-US" sz="1800" b="1" dirty="0">
                <a:latin typeface="Times New Roman" panose="02020603050405020304" pitchFamily="18" charset="0"/>
                <a:cs typeface="Times New Roman" panose="02020603050405020304" pitchFamily="18" charset="0"/>
              </a:rPr>
              <a:t>set to 0</a:t>
            </a:r>
          </a:p>
          <a:p>
            <a:pPr lvl="1" algn="just" eaLnBrk="1" hangingPunct="1">
              <a:lnSpc>
                <a:spcPct val="90000"/>
              </a:lnSpc>
            </a:pPr>
            <a:r>
              <a:rPr lang="en-US" altLang="en-US" sz="1800" b="1" dirty="0">
                <a:latin typeface="Times New Roman" panose="02020603050405020304" pitchFamily="18" charset="0"/>
                <a:cs typeface="Times New Roman" panose="02020603050405020304" pitchFamily="18" charset="0"/>
              </a:rPr>
              <a:t>Periodically</a:t>
            </a:r>
            <a:r>
              <a:rPr lang="en-US" altLang="en-US" sz="1800" dirty="0">
                <a:latin typeface="Times New Roman" panose="02020603050405020304" pitchFamily="18" charset="0"/>
                <a:cs typeface="Times New Roman" panose="02020603050405020304" pitchFamily="18" charset="0"/>
              </a:rPr>
              <a:t> (on each clock interrupt) the </a:t>
            </a:r>
            <a:r>
              <a:rPr lang="en-US" altLang="en-US" sz="1800" b="1" dirty="0">
                <a:latin typeface="Times New Roman" panose="02020603050405020304" pitchFamily="18" charset="0"/>
                <a:cs typeface="Times New Roman" panose="02020603050405020304" pitchFamily="18" charset="0"/>
              </a:rPr>
              <a:t>R bit is cleared</a:t>
            </a:r>
          </a:p>
          <a:p>
            <a:pPr lvl="1" algn="just" eaLnBrk="1" hangingPunct="1">
              <a:lnSpc>
                <a:spcPct val="90000"/>
              </a:lnSpc>
            </a:pPr>
            <a:r>
              <a:rPr lang="en-US" altLang="en-US" sz="1800" dirty="0">
                <a:latin typeface="Times New Roman" panose="02020603050405020304" pitchFamily="18" charset="0"/>
                <a:cs typeface="Times New Roman" panose="02020603050405020304" pitchFamily="18" charset="0"/>
              </a:rPr>
              <a:t>For page replacement, pages are classified</a:t>
            </a:r>
          </a:p>
          <a:p>
            <a:pPr lvl="2" algn="just" eaLnBrk="1" hangingPunct="1">
              <a:lnSpc>
                <a:spcPct val="90000"/>
              </a:lnSpc>
            </a:pPr>
            <a:r>
              <a:rPr lang="en-US" altLang="en-US" sz="1600" dirty="0">
                <a:latin typeface="Times New Roman" panose="02020603050405020304" pitchFamily="18" charset="0"/>
                <a:cs typeface="Times New Roman" panose="02020603050405020304" pitchFamily="18" charset="0"/>
              </a:rPr>
              <a:t>Class 0: not referenced, not modified</a:t>
            </a:r>
          </a:p>
          <a:p>
            <a:pPr lvl="2" algn="just" eaLnBrk="1" hangingPunct="1">
              <a:lnSpc>
                <a:spcPct val="90000"/>
              </a:lnSpc>
            </a:pPr>
            <a:r>
              <a:rPr lang="en-US" altLang="en-US" sz="1600" dirty="0">
                <a:latin typeface="Times New Roman" panose="02020603050405020304" pitchFamily="18" charset="0"/>
                <a:cs typeface="Times New Roman" panose="02020603050405020304" pitchFamily="18" charset="0"/>
              </a:rPr>
              <a:t>Class 1: not referenced, modified</a:t>
            </a:r>
          </a:p>
          <a:p>
            <a:pPr lvl="2" algn="just" eaLnBrk="1" hangingPunct="1">
              <a:lnSpc>
                <a:spcPct val="90000"/>
              </a:lnSpc>
            </a:pPr>
            <a:r>
              <a:rPr lang="en-US" altLang="en-US" sz="1600" dirty="0">
                <a:latin typeface="Times New Roman" panose="02020603050405020304" pitchFamily="18" charset="0"/>
                <a:cs typeface="Times New Roman" panose="02020603050405020304" pitchFamily="18" charset="0"/>
              </a:rPr>
              <a:t>Class 2: referenced, not modified</a:t>
            </a:r>
          </a:p>
          <a:p>
            <a:pPr lvl="2" algn="just" eaLnBrk="1" hangingPunct="1">
              <a:lnSpc>
                <a:spcPct val="90000"/>
              </a:lnSpc>
            </a:pPr>
            <a:r>
              <a:rPr lang="en-US" altLang="en-US" sz="1600" dirty="0">
                <a:latin typeface="Times New Roman" panose="02020603050405020304" pitchFamily="18" charset="0"/>
                <a:cs typeface="Times New Roman" panose="02020603050405020304" pitchFamily="18" charset="0"/>
              </a:rPr>
              <a:t>Class 3: referenced, modified</a:t>
            </a:r>
          </a:p>
          <a:p>
            <a:pPr algn="just" eaLnBrk="1" hangingPunct="1">
              <a:lnSpc>
                <a:spcPct val="90000"/>
              </a:lnSpc>
            </a:pPr>
            <a:r>
              <a:rPr lang="en-US" altLang="en-US" sz="2000" dirty="0">
                <a:latin typeface="Times New Roman" panose="02020603050405020304" pitchFamily="18" charset="0"/>
                <a:cs typeface="Times New Roman" panose="02020603050405020304" pitchFamily="18" charset="0"/>
              </a:rPr>
              <a:t>The algorithm </a:t>
            </a:r>
            <a:r>
              <a:rPr lang="en-US" altLang="en-US" sz="2000" dirty="0">
                <a:solidFill>
                  <a:srgbClr val="FF0000"/>
                </a:solidFill>
                <a:latin typeface="Times New Roman" panose="02020603050405020304" pitchFamily="18" charset="0"/>
                <a:cs typeface="Times New Roman" panose="02020603050405020304" pitchFamily="18" charset="0"/>
              </a:rPr>
              <a:t>removes a page at random from the lowest numbered nonempty </a:t>
            </a:r>
            <a:r>
              <a:rPr lang="en-US" altLang="en-US" sz="2000" dirty="0">
                <a:latin typeface="Times New Roman" panose="02020603050405020304" pitchFamily="18" charset="0"/>
                <a:cs typeface="Times New Roman" panose="02020603050405020304" pitchFamily="18" charset="0"/>
              </a:rPr>
              <a:t>class</a:t>
            </a:r>
          </a:p>
          <a:p>
            <a:pPr algn="just" eaLnBrk="1" hangingPunct="1">
              <a:lnSpc>
                <a:spcPct val="90000"/>
              </a:lnSpc>
            </a:pPr>
            <a:r>
              <a:rPr lang="en-US" altLang="en-US" sz="2000" dirty="0">
                <a:latin typeface="Times New Roman" panose="02020603050405020304" pitchFamily="18" charset="0"/>
                <a:cs typeface="Times New Roman" panose="02020603050405020304" pitchFamily="18" charset="0"/>
              </a:rPr>
              <a:t>It is easy to understand, moderately efficient to implement, and gives an adequate performance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9657</TotalTime>
  <Words>2769</Words>
  <Application>Microsoft Office PowerPoint</Application>
  <PresentationFormat>On-screen Show (4:3)</PresentationFormat>
  <Paragraphs>377</Paragraphs>
  <Slides>31</Slides>
  <Notes>29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Arial</vt:lpstr>
      <vt:lpstr>Calibri</vt:lpstr>
      <vt:lpstr>Times New Roman</vt:lpstr>
      <vt:lpstr>Wingdings</vt:lpstr>
      <vt:lpstr>Office Theme</vt:lpstr>
      <vt:lpstr>Memory Management   Page Replacement Algorithms</vt:lpstr>
      <vt:lpstr>Review</vt:lpstr>
      <vt:lpstr>Review</vt:lpstr>
      <vt:lpstr>Review</vt:lpstr>
      <vt:lpstr>Review</vt:lpstr>
      <vt:lpstr>Page replacement algorithms Problems</vt:lpstr>
      <vt:lpstr>Page replacement algorithms Optimal</vt:lpstr>
      <vt:lpstr>Page replacement algorithms Optimal</vt:lpstr>
      <vt:lpstr>Page replacement algorithms Not Recently Used (NRU) ko sử dụng gần đây</vt:lpstr>
      <vt:lpstr>Page replacement algorithms Not Recently Used (NRU) – Example </vt:lpstr>
      <vt:lpstr>Page replacement algorithms First-In, First-Out (FIFO)</vt:lpstr>
      <vt:lpstr>Page replacement algorithms Second-Chance</vt:lpstr>
      <vt:lpstr>Page replacement algorithms Second-Chance – Example </vt:lpstr>
      <vt:lpstr>Page replacement algorithms Clock</vt:lpstr>
      <vt:lpstr>Page replacement algorithms Clock</vt:lpstr>
      <vt:lpstr>Page replacement algorithms Least Recently Used (LRU) Ít sử dụng gần đây </vt:lpstr>
      <vt:lpstr>Page replacement algorithms Least Recently Used (LRU)</vt:lpstr>
      <vt:lpstr>Page replacement algorithms  Least Recently Used (LRU) – Example </vt:lpstr>
      <vt:lpstr>Page replacement algorithms Not Frequently Used (NFU) thay thế các Page ko sử dụng thường xuyên</vt:lpstr>
      <vt:lpstr>Page replacement algorithms Aging</vt:lpstr>
      <vt:lpstr>Page replacement algorithms Aging</vt:lpstr>
      <vt:lpstr>Page replacement algorithms Thrashing (va đập)</vt:lpstr>
      <vt:lpstr>Page replacement algorithms Locality of Reference</vt:lpstr>
      <vt:lpstr>Page replacement algorithms Demand paging vs. Prepaging</vt:lpstr>
      <vt:lpstr>Page replacement algorithms Working Set</vt:lpstr>
      <vt:lpstr>Page replacement algorithms Working Set Model</vt:lpstr>
      <vt:lpstr>Page replacement algorithms WSClock</vt:lpstr>
      <vt:lpstr>Page replacement algorithms WSClock</vt:lpstr>
      <vt:lpstr>Page replacement algorithms Summary</vt:lpstr>
      <vt:lpstr>Summary</vt:lpstr>
      <vt:lpstr>Next Lecture</vt:lpstr>
    </vt:vector>
  </TitlesOfParts>
  <Company>FPT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PFC: Module A - Introduction</dc:title>
  <dc:creator>Phan Truong Lam</dc:creator>
  <cp:lastModifiedBy>Đinh Gia Bảo</cp:lastModifiedBy>
  <cp:revision>2083</cp:revision>
  <dcterms:created xsi:type="dcterms:W3CDTF">2007-08-21T04:43:22Z</dcterms:created>
  <dcterms:modified xsi:type="dcterms:W3CDTF">2023-08-04T00:59:19Z</dcterms:modified>
</cp:coreProperties>
</file>