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9"/>
  </p:notesMasterIdLst>
  <p:sldIdLst>
    <p:sldId id="256" r:id="rId2"/>
    <p:sldId id="479" r:id="rId3"/>
    <p:sldId id="359" r:id="rId4"/>
    <p:sldId id="401" r:id="rId5"/>
    <p:sldId id="375" r:id="rId6"/>
    <p:sldId id="415" r:id="rId7"/>
    <p:sldId id="416" r:id="rId8"/>
    <p:sldId id="417" r:id="rId9"/>
    <p:sldId id="470" r:id="rId10"/>
    <p:sldId id="427" r:id="rId11"/>
    <p:sldId id="418" r:id="rId12"/>
    <p:sldId id="421" r:id="rId13"/>
    <p:sldId id="419" r:id="rId14"/>
    <p:sldId id="377" r:id="rId15"/>
    <p:sldId id="382" r:id="rId16"/>
    <p:sldId id="461" r:id="rId17"/>
    <p:sldId id="468" r:id="rId18"/>
    <p:sldId id="379" r:id="rId19"/>
    <p:sldId id="469" r:id="rId20"/>
    <p:sldId id="402" r:id="rId21"/>
    <p:sldId id="403" r:id="rId22"/>
    <p:sldId id="420" r:id="rId23"/>
    <p:sldId id="405" r:id="rId24"/>
    <p:sldId id="428" r:id="rId25"/>
    <p:sldId id="423" r:id="rId26"/>
    <p:sldId id="394" r:id="rId27"/>
    <p:sldId id="47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7" autoAdjust="0"/>
    <p:restoredTop sz="94280" autoAdjust="0"/>
  </p:normalViewPr>
  <p:slideViewPr>
    <p:cSldViewPr>
      <p:cViewPr varScale="1">
        <p:scale>
          <a:sx n="69" d="100"/>
          <a:sy n="69" d="100"/>
        </p:scale>
        <p:origin x="14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inh Gia Bảo" userId="2c693ac0dcf7a9ef" providerId="LiveId" clId="{CD7B2648-5680-41BE-9926-006A379D2BB7}"/>
    <pc:docChg chg="modSld">
      <pc:chgData name="Đinh Gia Bảo" userId="2c693ac0dcf7a9ef" providerId="LiveId" clId="{CD7B2648-5680-41BE-9926-006A379D2BB7}" dt="2023-08-01T13:44:13.460" v="0" actId="13926"/>
      <pc:docMkLst>
        <pc:docMk/>
      </pc:docMkLst>
      <pc:sldChg chg="modSp mod">
        <pc:chgData name="Đinh Gia Bảo" userId="2c693ac0dcf7a9ef" providerId="LiveId" clId="{CD7B2648-5680-41BE-9926-006A379D2BB7}" dt="2023-08-01T13:44:13.460" v="0" actId="13926"/>
        <pc:sldMkLst>
          <pc:docMk/>
          <pc:sldMk cId="0" sldId="359"/>
        </pc:sldMkLst>
        <pc:spChg chg="mod">
          <ac:chgData name="Đinh Gia Bảo" userId="2c693ac0dcf7a9ef" providerId="LiveId" clId="{CD7B2648-5680-41BE-9926-006A379D2BB7}" dt="2023-08-01T13:44:13.460" v="0" actId="13926"/>
          <ac:spMkLst>
            <pc:docMk/>
            <pc:sldMk cId="0" sldId="359"/>
            <ac:spMk id="409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69C60A9-9F57-4DCE-81DA-470276A31BD0}" type="datetimeFigureOut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67F7DC-F094-4777-A601-88A57B8098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05080-7399-4623-8C12-CF7D4C8432A1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787FF-1065-4880-91F8-3166D9F421B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4225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6D773-38DE-4141-809B-521DB2D01434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A3A26-D36D-4BD6-8B6E-6717B8CF2E2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1499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466B1-3AD6-445A-BB11-93FD8A365B98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9FBD1-50DF-44D3-84C2-94E3013B961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15399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35A8F-9D98-400B-A15E-DACEC8EF9D58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2ACFE-58C7-42F8-B60B-60AF3B44D05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93132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081CA-3A16-4728-8FD5-E9B3278F83FF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73C9B-3470-4F98-A7DB-5DCD54BD18B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2499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DC7A9-D4BE-4E9B-AA6A-3D453F49AC65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FECD8-DE0A-4184-AC30-F721CEBD6E6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8769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066FA-0D9E-4C22-8278-B64690AD15A7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20169-4461-4DBD-93CA-1056182FD56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23692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8F227-3915-432B-9207-3DBD0B071882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E18E-B909-484D-BC61-3B98FAC672E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1685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F8956-36C3-4F97-9225-2828077896B4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76B5D-18E5-48E0-B2EF-1236006DB90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509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ACE7C-8B78-4DCF-9538-177562010B7C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4F6DF-E573-47F2-9C4A-67208006042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9221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F91B3-FF1C-4EED-AFAC-252A9A5E8FD2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EE960-88D9-441B-AFDB-D241E833020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0013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502B-655B-443E-AAF8-2921D2E5DAE9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50236-1B44-490E-9448-FFCBE17B8E9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4209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667B3-ADC7-4ED0-9584-0DDED6DC1E1E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110E4-0683-47FE-A4D6-598AA5AC07A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0899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389DCF09-E829-4CEC-B3A5-51BA1CDA5CB6}" type="datetime1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9398AD4-36C5-4B92-BE15-B40A16B4CCF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Handlers – Example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173038" indent="-173038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series if steps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must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performed in software after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interrupt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has complete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Save registers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not already been saved by interrupt hardware.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up a context for the interrupt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procedure. (setting up TLB, MMU and page table)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up a stack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the interrupt service procedure.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Acknowledge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interrupt controller. If there is no centralized interrupt controller, reenable interrupts.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Copy the registers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from where they were saved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 the process table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Run the interrupt service procedure. It will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extracts information from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interrupting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controller’s register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to run next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If the interrupt has caused some high priority process that was blocked to become ready, it may be chosen to run now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up the MMU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context for the process to run next. Some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TLB setup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may also be needed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new process’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its PSW.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new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a device-specific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attach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I/O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code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device’s manufacturer 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delivered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along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 the device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Normally handles one device type, or at most, one class of closely related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technical restriction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 having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device driver control multiple unrelated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outsiders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will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installed in OS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normally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positioned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below the rest of OS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OS classify drivers into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 common categories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devices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standard interface supporting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block drivers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standard interface supporting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character drivers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allowed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make system calls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often need to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rest of the kernel (calls to certain kernel procedures are permit)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6934200" y="3429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5-12.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54768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Device-Independent I/O Software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839200" cy="56388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basic function of device-independent software is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I/O functions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are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 all devices and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uniform interface to the user-level software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Some functions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Uniform interfacing for device drivers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Error reporting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Allocating and releasing dedicated devices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device-independent block size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Uniform Interfacing for Device Drivers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device driver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different interface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the OS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Driver functions available for system to call differ from driver to driver → differ kernel functions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Taken together, interfacing each new driver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requires a lot of new programming effort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drivers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 the same interfaces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much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easier to plugin a new drivers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providing it conforms to the driver interface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driver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expected of them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absolutely identical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usually there are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 device types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even these are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generally almost the same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914400" y="7620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Uniform Interfacing for Device Drivers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019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5-14.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Uniform Interfacing for Device Drivers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uniform interface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I/O devices are named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device-independent software takes care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mapping symbolic device names onto the proper driver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2362200"/>
            <a:ext cx="31083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</p:txBody>
      </p:sp>
      <p:sp>
        <p:nvSpPr>
          <p:cNvPr id="1843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6096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an issue both for block and character devices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wants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a modem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do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 system call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waiting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1 character and each arriving character causes an interrupt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interrupt service hands the character to the user process and blocks it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 somewhere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reads another character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 again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 process must run many times for short runs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6705600" y="5791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sz="half" idx="1"/>
          </p:nvPr>
        </p:nvSpPr>
        <p:spPr>
          <a:xfrm>
            <a:off x="0" y="990600"/>
            <a:ext cx="6934200" cy="5867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Buffering in user space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User process provides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n-character buffer in user space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incoming characters in the buffer until it fills up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wakes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user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paged out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 arrives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could be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locked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memory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 processes start locking pages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memory,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available pages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will shrink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will degrade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Buffering inside the kernel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inside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have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handler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put the characters here.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buffer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brought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in, if needed, and the buffer copied there in one operation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 buffer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paged out 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buffer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brought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 arrives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place to put them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143000"/>
            <a:ext cx="14271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12509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7010400" y="3962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6096000" cy="58674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buffering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the kernel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kernel buffers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being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buffer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of memory and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pointers: one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(add new data),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word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 the buffer that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been removed yet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(remove and process)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 around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back 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  <a:p>
            <a:pPr marL="457200" lvl="1" indent="0" algn="just"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(same as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LSF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concept)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838200"/>
            <a:ext cx="15541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6781800" y="3962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all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registers into the memory space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control register is assigned a particular and unique memory address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count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control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modes: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Word-at-a-time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Fly-by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vs. Imprecise Interrupt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Leave the machine in a well-defined state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place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instructions before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fully executed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instruction beyond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executed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state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instruction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to by the PC is known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Imprecise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meet all requirements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precise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3200400"/>
          </a:xfrm>
        </p:spPr>
        <p:txBody>
          <a:bodyPr/>
          <a:lstStyle/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Buffering is also important on output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reuse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instant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unblocked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 not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user in long time (enhance performance) to do something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downside of buffering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get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buffered too many times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suffers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Slowdown the transmission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rate considerably on copying because all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steps process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happen sequentially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4038600" y="6553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5-16.</a:t>
            </a: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86200"/>
            <a:ext cx="54102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Error Reporting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are device-specific and must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appropriate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but the framework for error handling is device independent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Errors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errors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when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something impossible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Providing invalid buffer address or other parameter, and specifying an invalid device</a:t>
            </a: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just report back an error code to the caller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Actual I/O Errors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what to do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 does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know what to do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back up to device-independent software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occur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dialog box with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showed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display error 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Allocating and Releasing Dedicated Devices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Dedicated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assigned to only one work at a time 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accept or reject requested devices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 to perform open request on the special files for device directly. If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is unavailable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 fails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such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dedicated device then released it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is not available blocks the caller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instead of failing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put on a queue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Sooner or later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request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become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the first process on the queue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allowed to acquire it and continue execution.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Device-Independent Block Size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disks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 different sector sizes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It is up to the device-independent software to hide this fact 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 a uniform block size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higher layers by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treating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several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sectors as a single logical block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layers only deal with abstract devices that all use the same logical block size, independent of the physical sector size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some character devices deliver their data one byte at the time, while others deliver theirs in larger unit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User-Space I/O Software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Spooling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a way of dealing with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dedicated I/O devices in a multiprogramming 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printing task,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did nothing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hours,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other process could print anything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spooling directory (special directory) and daemon (special process)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print the file,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first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 file to be printed and puts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spooling directory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up to the daemon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the only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having permission to use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printer’s special file, to print the files in the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Summarize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3810000" y="5562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5-17.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485900"/>
            <a:ext cx="82645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 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</a:t>
            </a:r>
            <a:r>
              <a:rPr lang="en-US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I/O Software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of the I/O Software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Programmed I/O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Interrupt-Driven I/O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using DMA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Handlers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Device-Independent I/O Software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User-Space I/O Software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906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of the I/O Software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59436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independence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program can access any I/O device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having to specify the device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naming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file or device should simply be a string or an integer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depend on the device in any way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name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address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problems,that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able to deal with hardware, should be told by software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(blocking)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Asynchronous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(interrupt-driven) transfer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program writes if I/O operation 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after a read system call the program automatically suspended until the data are available in the buffer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starts transfer &amp;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goes off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something else until the interrupt arrives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put into an output buffer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advance to decouple the rate at which the buffer is filled from the rate at which it is empties, in order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buffer under run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 vs. dedicated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devices: OS handle to avoid problems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Programmed I/O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1219200"/>
          </a:xfrm>
        </p:spPr>
        <p:txBody>
          <a:bodyPr/>
          <a:lstStyle/>
          <a:p>
            <a:pPr marL="173038" indent="-173038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simplest form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I/O is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 the CPU do all the work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441325" lvl="1" indent="-88900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CPU uses polling to watch the control bit,</a:t>
            </a:r>
            <a:b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constantly looping to see whether the device is ready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8375"/>
            <a:ext cx="57912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8707438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1828800" y="4724400"/>
            <a:ext cx="2279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5-7 &amp; 5-8.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6172200" y="1524000"/>
            <a:ext cx="2971800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10000"/>
              </a:spcBef>
              <a:buFontTx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 to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just" eaLnBrk="1" hangingPunct="1">
              <a:spcBef>
                <a:spcPct val="10000"/>
              </a:spcBef>
              <a:buFontTx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 kernel</a:t>
            </a:r>
          </a:p>
          <a:p>
            <a:pPr algn="just" eaLnBrk="1" hangingPunct="1">
              <a:spcBef>
                <a:spcPct val="10000"/>
              </a:spcBef>
              <a:buFontTx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polls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 see if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or not</a:t>
            </a:r>
          </a:p>
          <a:p>
            <a:pPr algn="just" eaLnBrk="1" hangingPunct="1">
              <a:spcBef>
                <a:spcPct val="10000"/>
              </a:spcBef>
              <a:buFontTx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small data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outputted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1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tying up the CPU full time until all the I/O is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  <p:bldP spid="194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Interrupt-Driven I/O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19050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something else while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become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use interrupts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poll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bit,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next by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character 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wastes a certain amount of CPU time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8239125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886200" y="65532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I/O using DMA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Let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to device one at time without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being bothered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programmed I/O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ups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to do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other work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 of interrupts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most of the time DMA is worth</a:t>
            </a:r>
          </a:p>
          <a:p>
            <a:pPr algn="just">
              <a:buClrTx/>
              <a:buSzTx/>
              <a:buFont typeface="Arial" panose="020B0604020202020204" pitchFamily="34" charset="0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requires special hardware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85"/>
          <a:stretch>
            <a:fillRect/>
          </a:stretch>
        </p:blipFill>
        <p:spPr bwMode="auto">
          <a:xfrm>
            <a:off x="457200" y="4343400"/>
            <a:ext cx="41910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>
            <a:fillRect/>
          </a:stretch>
        </p:blipFill>
        <p:spPr bwMode="auto">
          <a:xfrm>
            <a:off x="5257800" y="4343400"/>
            <a:ext cx="3505200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657600" y="6172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 layers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well-defined function to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well-defined interface to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adjacent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layers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78359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886200" y="6096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Handlers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127000" indent="-174625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or routine located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fixed address memory</a:t>
            </a:r>
          </a:p>
          <a:p>
            <a:pPr marL="127000" indent="-174625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Does whatever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has to in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order to handle interrupt</a:t>
            </a:r>
          </a:p>
          <a:p>
            <a:pPr marL="534988"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cause of interrupt</a:t>
            </a:r>
          </a:p>
          <a:p>
            <a:pPr marL="534988"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necessary processing</a:t>
            </a:r>
          </a:p>
          <a:p>
            <a:pPr marL="534988"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 instruction to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 state prior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the 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6902</TotalTime>
  <Words>2184</Words>
  <Application>Microsoft Office PowerPoint</Application>
  <PresentationFormat>On-screen Show (4:3)</PresentationFormat>
  <Paragraphs>192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I/O   Principles of I/O Software I/O Software Layers </vt:lpstr>
      <vt:lpstr>Review</vt:lpstr>
      <vt:lpstr>Objectives</vt:lpstr>
      <vt:lpstr>Principles of I/O Software                 Goals of the I/O Software </vt:lpstr>
      <vt:lpstr>Principles of I/O Software  Programmed I/O</vt:lpstr>
      <vt:lpstr>Principles of I/O Software  Interrupt-Driven I/O</vt:lpstr>
      <vt:lpstr>Principles of I/O Software  I/O using DMA</vt:lpstr>
      <vt:lpstr>I/O Software Layers  Overview</vt:lpstr>
      <vt:lpstr>I/O Software Layers  Interrupt Handlers</vt:lpstr>
      <vt:lpstr>I/O Software Layers  Interrupt Handlers – Example </vt:lpstr>
      <vt:lpstr>I/O Software Layers  Device Drivers</vt:lpstr>
      <vt:lpstr>I/O Software Layers  Device Drivers</vt:lpstr>
      <vt:lpstr>I/O Software Layers  Device-Independent I/O Software</vt:lpstr>
      <vt:lpstr>I/O Software Layers  Uniform Interfacing for Device Drivers</vt:lpstr>
      <vt:lpstr>I/O Software Layers  Uniform Interfacing for Device Drivers</vt:lpstr>
      <vt:lpstr>I/O Software Layers  Uniform Interfacing for Device Drivers</vt:lpstr>
      <vt:lpstr>I/O Software Layers  Buffering</vt:lpstr>
      <vt:lpstr>I/O Software Layers  Buffering</vt:lpstr>
      <vt:lpstr>I/O Software Layers  Buffering</vt:lpstr>
      <vt:lpstr>I/O Software Layers  Buffering</vt:lpstr>
      <vt:lpstr>I/O Software Layers  Error Reporting</vt:lpstr>
      <vt:lpstr>I/O Software Layers  Allocating and Releasing Dedicated Devices</vt:lpstr>
      <vt:lpstr>I/O Software Layers  Device-Independent Block Size</vt:lpstr>
      <vt:lpstr>I/O Software Layers  User-Space I/O Software</vt:lpstr>
      <vt:lpstr>I/O Software Layers  Summarize</vt:lpstr>
      <vt:lpstr>Summary</vt:lpstr>
      <vt:lpstr>Next Lecture 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Đinh Gia Bảo</cp:lastModifiedBy>
  <cp:revision>2660</cp:revision>
  <dcterms:created xsi:type="dcterms:W3CDTF">2007-08-21T04:43:22Z</dcterms:created>
  <dcterms:modified xsi:type="dcterms:W3CDTF">2023-08-01T14:22:24Z</dcterms:modified>
</cp:coreProperties>
</file>