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1"/>
  </p:notesMasterIdLst>
  <p:sldIdLst>
    <p:sldId id="256" r:id="rId2"/>
    <p:sldId id="479" r:id="rId3"/>
    <p:sldId id="480" r:id="rId4"/>
    <p:sldId id="414" r:id="rId5"/>
    <p:sldId id="429" r:id="rId6"/>
    <p:sldId id="471" r:id="rId7"/>
    <p:sldId id="472" r:id="rId8"/>
    <p:sldId id="473" r:id="rId9"/>
    <p:sldId id="476" r:id="rId10"/>
    <p:sldId id="474" r:id="rId11"/>
    <p:sldId id="475" r:id="rId12"/>
    <p:sldId id="477" r:id="rId13"/>
    <p:sldId id="432" r:id="rId14"/>
    <p:sldId id="433" r:id="rId15"/>
    <p:sldId id="434" r:id="rId16"/>
    <p:sldId id="435" r:id="rId17"/>
    <p:sldId id="436" r:id="rId18"/>
    <p:sldId id="437" r:id="rId19"/>
    <p:sldId id="439" r:id="rId20"/>
    <p:sldId id="440" r:id="rId21"/>
    <p:sldId id="442" r:id="rId22"/>
    <p:sldId id="444" r:id="rId23"/>
    <p:sldId id="445" r:id="rId24"/>
    <p:sldId id="447" r:id="rId25"/>
    <p:sldId id="462" r:id="rId26"/>
    <p:sldId id="446" r:id="rId27"/>
    <p:sldId id="463" r:id="rId28"/>
    <p:sldId id="394" r:id="rId29"/>
    <p:sldId id="47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57" autoAdjust="0"/>
    <p:restoredTop sz="96655" autoAdjust="0"/>
  </p:normalViewPr>
  <p:slideViewPr>
    <p:cSldViewPr>
      <p:cViewPr varScale="1">
        <p:scale>
          <a:sx n="69" d="100"/>
          <a:sy n="69" d="100"/>
        </p:scale>
        <p:origin x="1440" y="6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sorterViewPr>
    <p:cViewPr>
      <p:scale>
        <a:sx n="66" d="100"/>
        <a:sy n="66" d="100"/>
      </p:scale>
      <p:origin x="0" y="2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df6c2258-08ef-4075-8483-1d4c17e1655e" providerId="ADAL" clId="{00FBAD1B-B7B8-409E-B97F-B808E0B22EAF}"/>
    <pc:docChg chg="modSld">
      <pc:chgData name="ĐINH GIA BẢO" userId="df6c2258-08ef-4075-8483-1d4c17e1655e" providerId="ADAL" clId="{00FBAD1B-B7B8-409E-B97F-B808E0B22EAF}" dt="2023-10-20T04:14:46.058" v="0" actId="13926"/>
      <pc:docMkLst>
        <pc:docMk/>
      </pc:docMkLst>
      <pc:sldChg chg="modSp">
        <pc:chgData name="ĐINH GIA BẢO" userId="df6c2258-08ef-4075-8483-1d4c17e1655e" providerId="ADAL" clId="{00FBAD1B-B7B8-409E-B97F-B808E0B22EAF}" dt="2023-10-20T04:14:46.058" v="0" actId="13926"/>
        <pc:sldMkLst>
          <pc:docMk/>
          <pc:sldMk cId="0" sldId="437"/>
        </pc:sldMkLst>
        <pc:spChg chg="mod">
          <ac:chgData name="ĐINH GIA BẢO" userId="df6c2258-08ef-4075-8483-1d4c17e1655e" providerId="ADAL" clId="{00FBAD1B-B7B8-409E-B97F-B808E0B22EAF}" dt="2023-10-20T04:14:46.058" v="0" actId="13926"/>
          <ac:spMkLst>
            <pc:docMk/>
            <pc:sldMk cId="0" sldId="437"/>
            <ac:spMk id="110595" creationId="{00000000-0000-0000-0000-000000000000}"/>
          </ac:spMkLst>
        </pc:spChg>
      </pc:sldChg>
    </pc:docChg>
  </pc:docChgLst>
  <pc:docChgLst>
    <pc:chgData name="Đinh Gia Bảo" userId="2c693ac0dcf7a9ef" providerId="LiveId" clId="{1F2A7E11-E60C-4237-A07D-E30AF735B400}"/>
    <pc:docChg chg="modSld">
      <pc:chgData name="Đinh Gia Bảo" userId="2c693ac0dcf7a9ef" providerId="LiveId" clId="{1F2A7E11-E60C-4237-A07D-E30AF735B400}" dt="2023-10-20T00:20:54.113" v="0" actId="20577"/>
      <pc:docMkLst>
        <pc:docMk/>
      </pc:docMkLst>
      <pc:sldChg chg="modSp">
        <pc:chgData name="Đinh Gia Bảo" userId="2c693ac0dcf7a9ef" providerId="LiveId" clId="{1F2A7E11-E60C-4237-A07D-E30AF735B400}" dt="2023-10-20T00:20:54.113" v="0" actId="20577"/>
        <pc:sldMkLst>
          <pc:docMk/>
          <pc:sldMk cId="0" sldId="437"/>
        </pc:sldMkLst>
        <pc:spChg chg="mod">
          <ac:chgData name="Đinh Gia Bảo" userId="2c693ac0dcf7a9ef" providerId="LiveId" clId="{1F2A7E11-E60C-4237-A07D-E30AF735B400}" dt="2023-10-20T00:20:54.113" v="0" actId="20577"/>
          <ac:spMkLst>
            <pc:docMk/>
            <pc:sldMk cId="0" sldId="437"/>
            <ac:spMk id="11059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5620109-8536-442D-9EC0-659E0ED778CF}" type="datetimeFigureOut">
              <a:rPr lang="en-US"/>
              <a:pPr>
                <a:defRPr/>
              </a:pPr>
              <a:t>10/20/2023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0A1CC4-545B-4734-9BF8-BC780986A8D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eriod"/>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37A84EA-6483-46B2-B257-1312EA8D0B07}" type="datetime1">
              <a:rPr lang="en-US"/>
              <a:pPr>
                <a:defRPr/>
              </a:pPr>
              <a:t>10/20/2023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0E96632-D744-4ED1-8B7E-EB7EF9040E9C}" type="slidenum">
              <a:rPr lang="en-US" altLang="en-US"/>
              <a:pPr/>
              <a:t>‹#›</a:t>
            </a:fld>
            <a:r>
              <a:rPr lang="en-US" altLang="en-US"/>
              <a:t>/40</a:t>
            </a:r>
          </a:p>
        </p:txBody>
      </p:sp>
    </p:spTree>
    <p:extLst>
      <p:ext uri="{BB962C8B-B14F-4D97-AF65-F5344CB8AC3E}">
        <p14:creationId xmlns:p14="http://schemas.microsoft.com/office/powerpoint/2010/main" val="81107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135191-4926-46C4-AF37-B886D66A0B2A}" type="datetime1">
              <a:rPr lang="en-US"/>
              <a:pPr>
                <a:defRPr/>
              </a:pPr>
              <a:t>10/20/2023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1198D41-3CDC-45C1-9A1D-F9AA2C001100}" type="slidenum">
              <a:rPr lang="en-US" altLang="en-US"/>
              <a:pPr/>
              <a:t>‹#›</a:t>
            </a:fld>
            <a:r>
              <a:rPr lang="en-US" altLang="en-US"/>
              <a:t>/40</a:t>
            </a:r>
          </a:p>
        </p:txBody>
      </p:sp>
    </p:spTree>
    <p:extLst>
      <p:ext uri="{BB962C8B-B14F-4D97-AF65-F5344CB8AC3E}">
        <p14:creationId xmlns:p14="http://schemas.microsoft.com/office/powerpoint/2010/main" val="128329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A0727E1-43C8-4A6B-B3D8-D43B60547F80}" type="datetime1">
              <a:rPr lang="en-US"/>
              <a:pPr>
                <a:defRPr/>
              </a:pPr>
              <a:t>10/20/2023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7490E8C-6A91-4448-A943-A02EB2D2C71A}" type="slidenum">
              <a:rPr lang="en-US" altLang="en-US"/>
              <a:pPr/>
              <a:t>‹#›</a:t>
            </a:fld>
            <a:r>
              <a:rPr lang="en-US" altLang="en-US"/>
              <a:t>/40</a:t>
            </a:r>
          </a:p>
        </p:txBody>
      </p:sp>
    </p:spTree>
    <p:extLst>
      <p:ext uri="{BB962C8B-B14F-4D97-AF65-F5344CB8AC3E}">
        <p14:creationId xmlns:p14="http://schemas.microsoft.com/office/powerpoint/2010/main" val="371805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D05E0C7F-51DD-426A-971D-7084D712C261}" type="datetime1">
              <a:rPr lang="en-US"/>
              <a:pPr>
                <a:defRPr/>
              </a:pPr>
              <a:t>10/20/2023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25BE7F-12D5-49DA-A6F1-9DADE4F8DA6A}" type="slidenum">
              <a:rPr lang="en-US" altLang="en-US"/>
              <a:pPr/>
              <a:t>‹#›</a:t>
            </a:fld>
            <a:r>
              <a:rPr lang="en-US" altLang="en-US"/>
              <a:t>/40</a:t>
            </a:r>
          </a:p>
        </p:txBody>
      </p:sp>
    </p:spTree>
    <p:extLst>
      <p:ext uri="{BB962C8B-B14F-4D97-AF65-F5344CB8AC3E}">
        <p14:creationId xmlns:p14="http://schemas.microsoft.com/office/powerpoint/2010/main" val="63862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25E42C5-4AC1-4EFF-92F7-6EBD4F09D3F5}" type="datetime1">
              <a:rPr lang="en-US"/>
              <a:pPr>
                <a:defRPr/>
              </a:pPr>
              <a:t>10/20/2023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CC78EAE9-02E7-4843-9111-FE955D0F90F0}" type="slidenum">
              <a:rPr lang="en-US" altLang="en-US"/>
              <a:pPr/>
              <a:t>‹#›</a:t>
            </a:fld>
            <a:r>
              <a:rPr lang="en-US" altLang="en-US"/>
              <a:t>/40</a:t>
            </a:r>
          </a:p>
        </p:txBody>
      </p:sp>
    </p:spTree>
    <p:extLst>
      <p:ext uri="{BB962C8B-B14F-4D97-AF65-F5344CB8AC3E}">
        <p14:creationId xmlns:p14="http://schemas.microsoft.com/office/powerpoint/2010/main" val="348248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B068EC-D41C-4A9E-B317-F76AE8385DF4}" type="datetime1">
              <a:rPr lang="en-US"/>
              <a:pPr>
                <a:defRPr/>
              </a:pPr>
              <a:t>10/20/2023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DD35899-54BF-4B94-8872-8095A6FCF803}" type="slidenum">
              <a:rPr lang="en-US" altLang="en-US"/>
              <a:pPr/>
              <a:t>‹#›</a:t>
            </a:fld>
            <a:r>
              <a:rPr lang="en-US" altLang="en-US"/>
              <a:t>/40</a:t>
            </a:r>
          </a:p>
        </p:txBody>
      </p:sp>
    </p:spTree>
    <p:extLst>
      <p:ext uri="{BB962C8B-B14F-4D97-AF65-F5344CB8AC3E}">
        <p14:creationId xmlns:p14="http://schemas.microsoft.com/office/powerpoint/2010/main" val="38865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7E52ECD-1FEC-4275-887A-539EC2CEA571}" type="datetime1">
              <a:rPr lang="en-US"/>
              <a:pPr>
                <a:defRPr/>
              </a:pPr>
              <a:t>10/20/2023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D92D1CA-D794-4735-9941-28A66DFCC334}" type="slidenum">
              <a:rPr lang="en-US" altLang="en-US"/>
              <a:pPr/>
              <a:t>‹#›</a:t>
            </a:fld>
            <a:r>
              <a:rPr lang="en-US" altLang="en-US"/>
              <a:t>/40</a:t>
            </a:r>
          </a:p>
        </p:txBody>
      </p:sp>
    </p:spTree>
    <p:extLst>
      <p:ext uri="{BB962C8B-B14F-4D97-AF65-F5344CB8AC3E}">
        <p14:creationId xmlns:p14="http://schemas.microsoft.com/office/powerpoint/2010/main" val="158328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371CA75-DA8F-43F2-87AE-3C8143C87035}" type="datetime1">
              <a:rPr lang="en-US"/>
              <a:pPr>
                <a:defRPr/>
              </a:pPr>
              <a:t>10/20/2023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07855BF-2A8B-44A0-A904-7862FD4A4BF2}" type="slidenum">
              <a:rPr lang="en-US" altLang="en-US"/>
              <a:pPr/>
              <a:t>‹#›</a:t>
            </a:fld>
            <a:r>
              <a:rPr lang="en-US" altLang="en-US"/>
              <a:t>/40</a:t>
            </a:r>
          </a:p>
        </p:txBody>
      </p:sp>
    </p:spTree>
    <p:extLst>
      <p:ext uri="{BB962C8B-B14F-4D97-AF65-F5344CB8AC3E}">
        <p14:creationId xmlns:p14="http://schemas.microsoft.com/office/powerpoint/2010/main" val="1778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CAAAEF8-B413-4644-A9B6-017E90BC1276}" type="datetime1">
              <a:rPr lang="en-US"/>
              <a:pPr>
                <a:defRPr/>
              </a:pPr>
              <a:t>10/20/2023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63029068-4436-4EB4-913B-AAF266902421}" type="slidenum">
              <a:rPr lang="en-US" altLang="en-US"/>
              <a:pPr/>
              <a:t>‹#›</a:t>
            </a:fld>
            <a:r>
              <a:rPr lang="en-US" altLang="en-US"/>
              <a:t>/40</a:t>
            </a:r>
          </a:p>
        </p:txBody>
      </p:sp>
    </p:spTree>
    <p:extLst>
      <p:ext uri="{BB962C8B-B14F-4D97-AF65-F5344CB8AC3E}">
        <p14:creationId xmlns:p14="http://schemas.microsoft.com/office/powerpoint/2010/main" val="48430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7C73E6-D248-4BAC-8F05-BB3CE65B6C71}" type="datetime1">
              <a:rPr lang="en-US"/>
              <a:pPr>
                <a:defRPr/>
              </a:pPr>
              <a:t>10/20/2023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DED83589-EC32-41AC-9170-663848F2163A}" type="slidenum">
              <a:rPr lang="en-US" altLang="en-US"/>
              <a:pPr/>
              <a:t>‹#›</a:t>
            </a:fld>
            <a:r>
              <a:rPr lang="en-US" altLang="en-US"/>
              <a:t>/40</a:t>
            </a:r>
          </a:p>
        </p:txBody>
      </p:sp>
    </p:spTree>
    <p:extLst>
      <p:ext uri="{BB962C8B-B14F-4D97-AF65-F5344CB8AC3E}">
        <p14:creationId xmlns:p14="http://schemas.microsoft.com/office/powerpoint/2010/main" val="78623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6D9FA2-AAE4-44D4-99AA-E245A03FA87A}" type="datetime1">
              <a:rPr lang="en-US"/>
              <a:pPr>
                <a:defRPr/>
              </a:pPr>
              <a:t>10/20/2023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F2D3EC5F-74F4-458E-9D6F-44A38049E5FC}" type="slidenum">
              <a:rPr lang="en-US" altLang="en-US"/>
              <a:pPr/>
              <a:t>‹#›</a:t>
            </a:fld>
            <a:r>
              <a:rPr lang="en-US" altLang="en-US"/>
              <a:t>/40</a:t>
            </a:r>
          </a:p>
        </p:txBody>
      </p:sp>
    </p:spTree>
    <p:extLst>
      <p:ext uri="{BB962C8B-B14F-4D97-AF65-F5344CB8AC3E}">
        <p14:creationId xmlns:p14="http://schemas.microsoft.com/office/powerpoint/2010/main" val="236975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6E72A66-B741-4FC2-9F62-0A9297E585EE}" type="datetime1">
              <a:rPr lang="en-US"/>
              <a:pPr>
                <a:defRPr/>
              </a:pPr>
              <a:t>10/20/2023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5E85E7C-1DCE-46DD-BF9D-04680EEF9241}" type="slidenum">
              <a:rPr lang="en-US" altLang="en-US"/>
              <a:pPr/>
              <a:t>‹#›</a:t>
            </a:fld>
            <a:r>
              <a:rPr lang="en-US" altLang="en-US"/>
              <a:t>/40</a:t>
            </a:r>
          </a:p>
        </p:txBody>
      </p:sp>
    </p:spTree>
    <p:extLst>
      <p:ext uri="{BB962C8B-B14F-4D97-AF65-F5344CB8AC3E}">
        <p14:creationId xmlns:p14="http://schemas.microsoft.com/office/powerpoint/2010/main" val="61528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D4D393-2583-4BEE-B0AC-E4BB69A6A9BB}" type="datetime1">
              <a:rPr lang="en-US"/>
              <a:pPr>
                <a:defRPr/>
              </a:pPr>
              <a:t>10/20/2023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D2CE05B-AF61-4D87-A258-2C61D2BCBC81}" type="slidenum">
              <a:rPr lang="en-US" altLang="en-US"/>
              <a:pPr/>
              <a:t>‹#›</a:t>
            </a:fld>
            <a:r>
              <a:rPr lang="en-US" altLang="en-US"/>
              <a:t>/40</a:t>
            </a:r>
          </a:p>
        </p:txBody>
      </p:sp>
    </p:spTree>
    <p:extLst>
      <p:ext uri="{BB962C8B-B14F-4D97-AF65-F5344CB8AC3E}">
        <p14:creationId xmlns:p14="http://schemas.microsoft.com/office/powerpoint/2010/main" val="260497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80D8E56B-45F9-4570-B8B8-29CA6B94A6EA}" type="datetime1">
              <a:rPr lang="en-US"/>
              <a:pPr>
                <a:defRPr/>
              </a:pPr>
              <a:t>10/20/2023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EE4891E-1EF6-4E9B-9911-CC0CA3832AC6}"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Disks</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3</a:t>
            </a:r>
          </a:p>
        </p:txBody>
      </p:sp>
      <p:sp>
        <p:nvSpPr>
          <p:cNvPr id="11267" name="Rectangle 3"/>
          <p:cNvSpPr>
            <a:spLocks noGrp="1"/>
          </p:cNvSpPr>
          <p:nvPr>
            <p:ph type="body" sz="half" idx="4294967295"/>
          </p:nvPr>
        </p:nvSpPr>
        <p:spPr>
          <a:xfrm>
            <a:off x="0" y="1066800"/>
            <a:ext cx="9144000" cy="51054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Is a </a:t>
            </a:r>
            <a:r>
              <a:rPr lang="en-US" altLang="en-US" sz="2400" b="1">
                <a:latin typeface="Times New Roman" panose="02020603050405020304" pitchFamily="18" charset="0"/>
                <a:cs typeface="Times New Roman" panose="02020603050405020304" pitchFamily="18" charset="0"/>
              </a:rPr>
              <a:t>simplified</a:t>
            </a:r>
            <a:r>
              <a:rPr lang="en-US" altLang="en-US" sz="2400">
                <a:latin typeface="Times New Roman" panose="02020603050405020304" pitchFamily="18" charset="0"/>
                <a:cs typeface="Times New Roman" panose="02020603050405020304" pitchFamily="18" charset="0"/>
              </a:rPr>
              <a:t> version of </a:t>
            </a:r>
            <a:r>
              <a:rPr lang="en-US" altLang="en-US" sz="2400" b="1">
                <a:latin typeface="Times New Roman" panose="02020603050405020304" pitchFamily="18" charset="0"/>
                <a:cs typeface="Times New Roman" panose="02020603050405020304" pitchFamily="18" charset="0"/>
              </a:rPr>
              <a:t>RAID level 2</a:t>
            </a:r>
          </a:p>
          <a:p>
            <a:pPr algn="just">
              <a:lnSpc>
                <a:spcPct val="8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single parity bit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computed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for each data word and written to a parity drive</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drives</a:t>
            </a:r>
            <a:r>
              <a:rPr lang="en-US" altLang="en-US" sz="2400">
                <a:latin typeface="Times New Roman" panose="02020603050405020304" pitchFamily="18" charset="0"/>
                <a:cs typeface="Times New Roman" panose="02020603050405020304" pitchFamily="18" charset="0"/>
              </a:rPr>
              <a:t> must be </a:t>
            </a:r>
            <a:r>
              <a:rPr lang="en-US" altLang="en-US" sz="2400" b="1">
                <a:latin typeface="Times New Roman" panose="02020603050405020304" pitchFamily="18" charset="0"/>
                <a:cs typeface="Times New Roman" panose="02020603050405020304" pitchFamily="18" charset="0"/>
              </a:rPr>
              <a:t>exactly synchronized since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individual data words </a:t>
            </a:r>
            <a:r>
              <a:rPr lang="en-US" altLang="en-US" sz="2400">
                <a:latin typeface="Times New Roman" panose="02020603050405020304" pitchFamily="18" charset="0"/>
                <a:cs typeface="Times New Roman" panose="02020603050405020304" pitchFamily="18" charset="0"/>
              </a:rPr>
              <a:t>are </a:t>
            </a:r>
            <a:r>
              <a:rPr lang="en-US" altLang="en-US" sz="2400" b="1">
                <a:latin typeface="Times New Roman" panose="02020603050405020304" pitchFamily="18" charset="0"/>
                <a:cs typeface="Times New Roman" panose="02020603050405020304" pitchFamily="18" charset="0"/>
              </a:rPr>
              <a:t>spread over multiple drives</a:t>
            </a:r>
          </a:p>
          <a:p>
            <a:pPr algn="just">
              <a:lnSpc>
                <a:spcPct val="80000"/>
              </a:lnSpc>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drive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crashes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single parity gives</a:t>
            </a:r>
            <a:r>
              <a:rPr lang="en-US" altLang="en-US" sz="2400">
                <a:latin typeface="Times New Roman" panose="02020603050405020304" pitchFamily="18" charset="0"/>
                <a:cs typeface="Times New Roman" panose="02020603050405020304" pitchFamily="18" charset="0"/>
              </a:rPr>
              <a:t> only </a:t>
            </a:r>
            <a:r>
              <a:rPr lang="en-US" altLang="en-US" sz="2400" b="1">
                <a:latin typeface="Times New Roman" panose="02020603050405020304" pitchFamily="18" charset="0"/>
                <a:cs typeface="Times New Roman" panose="02020603050405020304" pitchFamily="18" charset="0"/>
              </a:rPr>
              <a:t>error detection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not error correction</a:t>
            </a:r>
            <a:r>
              <a:rPr lang="en-US" altLang="en-US" sz="2400">
                <a:latin typeface="Times New Roman" panose="02020603050405020304" pitchFamily="18" charset="0"/>
                <a:cs typeface="Times New Roman" panose="02020603050405020304" pitchFamily="18" charset="0"/>
              </a:rPr>
              <a:t>, it provides full 1 bit error correction since the position of the bad bit is known</a:t>
            </a:r>
          </a:p>
          <a:p>
            <a:pPr algn="just">
              <a:lnSpc>
                <a:spcPct val="80000"/>
              </a:lnSpc>
            </a:pPr>
            <a:r>
              <a:rPr lang="en-US" altLang="en-US" sz="2400" b="1">
                <a:latin typeface="Times New Roman" panose="02020603050405020304" pitchFamily="18" charset="0"/>
                <a:cs typeface="Times New Roman" panose="02020603050405020304" pitchFamily="18" charset="0"/>
              </a:rPr>
              <a:t>If</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drive crashes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pretends</a:t>
            </a:r>
            <a:r>
              <a:rPr lang="en-US" altLang="en-US" sz="2400">
                <a:latin typeface="Times New Roman" panose="02020603050405020304" pitchFamily="18" charset="0"/>
                <a:cs typeface="Times New Roman" panose="02020603050405020304" pitchFamily="18" charset="0"/>
              </a:rPr>
              <a:t> that its </a:t>
            </a:r>
            <a:r>
              <a:rPr lang="en-US" altLang="en-US" sz="2400" b="1">
                <a:latin typeface="Times New Roman" panose="02020603050405020304" pitchFamily="18" charset="0"/>
                <a:cs typeface="Times New Roman" panose="02020603050405020304" pitchFamily="18" charset="0"/>
              </a:rPr>
              <a:t>bit are 0s. </a:t>
            </a:r>
            <a:r>
              <a:rPr lang="en-US" altLang="en-US" sz="2400">
                <a:latin typeface="Times New Roman" panose="02020603050405020304" pitchFamily="18" charset="0"/>
                <a:cs typeface="Times New Roman" panose="02020603050405020304" pitchFamily="18" charset="0"/>
              </a:rPr>
              <a:t>If a word has a parity error, the bit from the dead drive must have been a 1</a:t>
            </a:r>
          </a:p>
          <a:p>
            <a:pPr algn="just">
              <a:lnSpc>
                <a:spcPct val="80000"/>
              </a:lnSpc>
            </a:pPr>
            <a:r>
              <a:rPr lang="en-US" altLang="en-US" sz="2400" b="1">
                <a:latin typeface="Times New Roman" panose="02020603050405020304" pitchFamily="18" charset="0"/>
                <a:cs typeface="Times New Roman" panose="02020603050405020304" pitchFamily="18" charset="0"/>
              </a:rPr>
              <a:t>Advantage</a:t>
            </a:r>
          </a:p>
          <a:p>
            <a:pPr lvl="1" algn="just">
              <a:lnSpc>
                <a:spcPct val="80000"/>
              </a:lnSpc>
            </a:pPr>
            <a:r>
              <a:rPr lang="en-US" altLang="en-US" sz="2000" b="1">
                <a:latin typeface="Times New Roman" panose="02020603050405020304" pitchFamily="18" charset="0"/>
                <a:cs typeface="Times New Roman" panose="02020603050405020304" pitchFamily="18" charset="0"/>
              </a:rPr>
              <a:t>Offer</a:t>
            </a:r>
            <a:r>
              <a:rPr lang="en-US" altLang="en-US" sz="2000">
                <a:latin typeface="Times New Roman" panose="02020603050405020304" pitchFamily="18" charset="0"/>
                <a:cs typeface="Times New Roman" panose="02020603050405020304" pitchFamily="18" charset="0"/>
              </a:rPr>
              <a:t> very </a:t>
            </a:r>
            <a:r>
              <a:rPr lang="en-US" altLang="en-US" sz="2000" b="1">
                <a:latin typeface="Times New Roman" panose="02020603050405020304" pitchFamily="18" charset="0"/>
                <a:cs typeface="Times New Roman" panose="02020603050405020304" pitchFamily="18" charset="0"/>
              </a:rPr>
              <a:t>high data rates</a:t>
            </a:r>
          </a:p>
          <a:p>
            <a:pPr algn="just">
              <a:lnSpc>
                <a:spcPct val="80000"/>
              </a:lnSpc>
            </a:pPr>
            <a:r>
              <a:rPr lang="en-US" altLang="en-US" sz="2400" b="1">
                <a:latin typeface="Times New Roman" panose="02020603050405020304" pitchFamily="18" charset="0"/>
                <a:cs typeface="Times New Roman" panose="02020603050405020304" pitchFamily="18" charset="0"/>
              </a:rPr>
              <a:t>Disadvantage</a:t>
            </a:r>
          </a:p>
          <a:p>
            <a:pPr lvl="1" algn="just">
              <a:lnSpc>
                <a:spcPct val="80000"/>
              </a:lnSpc>
            </a:pPr>
            <a:r>
              <a:rPr lang="en-US" altLang="en-US" sz="2000">
                <a:latin typeface="Times New Roman" panose="02020603050405020304" pitchFamily="18" charset="0"/>
                <a:cs typeface="Times New Roman" panose="02020603050405020304" pitchFamily="18" charset="0"/>
              </a:rPr>
              <a:t>The number of separate I/O requests per second they can handle is no better than for a single drive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32463"/>
            <a:ext cx="47244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1295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sp>
        <p:nvSpPr>
          <p:cNvPr id="12291" name="Rectangle 3"/>
          <p:cNvSpPr>
            <a:spLocks noGrp="1"/>
          </p:cNvSpPr>
          <p:nvPr>
            <p:ph type="body" sz="half" idx="4294967295"/>
          </p:nvPr>
        </p:nvSpPr>
        <p:spPr>
          <a:xfrm>
            <a:off x="0" y="1066800"/>
            <a:ext cx="9144000" cy="59436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Work with strips</a:t>
            </a:r>
            <a:r>
              <a:rPr lang="en-US" altLang="en-US" sz="2400">
                <a:latin typeface="Times New Roman" panose="02020603050405020304" pitchFamily="18" charset="0"/>
                <a:cs typeface="Times New Roman" panose="02020603050405020304" pitchFamily="18" charset="0"/>
              </a:rPr>
              <a:t>, not individual words with parity and do not require synchronized drives</a:t>
            </a:r>
          </a:p>
          <a:p>
            <a:pPr algn="just">
              <a:lnSpc>
                <a:spcPct val="90000"/>
              </a:lnSpc>
            </a:pPr>
            <a:r>
              <a:rPr lang="en-US" altLang="en-US" sz="2400">
                <a:latin typeface="Times New Roman" panose="02020603050405020304" pitchFamily="18" charset="0"/>
                <a:cs typeface="Times New Roman" panose="02020603050405020304" pitchFamily="18" charset="0"/>
              </a:rPr>
              <a:t>RAID 4 </a:t>
            </a:r>
          </a:p>
          <a:p>
            <a:pPr lvl="1" algn="just">
              <a:lnSpc>
                <a:spcPct val="90000"/>
              </a:lnSpc>
            </a:pP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like RAID </a:t>
            </a:r>
            <a:r>
              <a:rPr lang="en-US" altLang="en-US" sz="2000">
                <a:latin typeface="Times New Roman" panose="02020603050405020304" pitchFamily="18" charset="0"/>
                <a:cs typeface="Times New Roman" panose="02020603050405020304" pitchFamily="18" charset="0"/>
              </a:rPr>
              <a:t>0, with a </a:t>
            </a:r>
            <a:r>
              <a:rPr lang="en-US" altLang="en-US" sz="2000" b="1">
                <a:latin typeface="Times New Roman" panose="02020603050405020304" pitchFamily="18" charset="0"/>
                <a:cs typeface="Times New Roman" panose="02020603050405020304" pitchFamily="18" charset="0"/>
              </a:rPr>
              <a:t>strip-for-strip parity written onto an extra drive</a:t>
            </a:r>
          </a:p>
          <a:p>
            <a:pPr lvl="1" algn="just">
              <a:lnSpc>
                <a:spcPct val="90000"/>
              </a:lnSpc>
            </a:pPr>
            <a:r>
              <a:rPr lang="en-US" altLang="en-US" sz="2000">
                <a:latin typeface="Times New Roman" panose="02020603050405020304" pitchFamily="18" charset="0"/>
                <a:cs typeface="Times New Roman" panose="02020603050405020304" pitchFamily="18" charset="0"/>
              </a:rPr>
              <a:t>If a </a:t>
            </a:r>
            <a:r>
              <a:rPr lang="en-US" altLang="en-US" sz="2000" b="1">
                <a:latin typeface="Times New Roman" panose="02020603050405020304" pitchFamily="18" charset="0"/>
                <a:cs typeface="Times New Roman" panose="02020603050405020304" pitchFamily="18" charset="0"/>
              </a:rPr>
              <a:t>drive crashes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lost bytes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be recomputed from the parity drive by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a:t>
            </a:r>
            <a:r>
              <a:rPr lang="en-US" altLang="en-US" sz="2000">
                <a:latin typeface="Times New Roman" panose="02020603050405020304" pitchFamily="18" charset="0"/>
                <a:cs typeface="Times New Roman" panose="02020603050405020304" pitchFamily="18" charset="0"/>
              </a:rPr>
              <a:t> the entire set of drives</a:t>
            </a:r>
          </a:p>
          <a:p>
            <a:pPr lvl="1" algn="just">
              <a:lnSpc>
                <a:spcPct val="90000"/>
              </a:lnSpc>
            </a:pPr>
            <a:r>
              <a:rPr lang="en-US" altLang="en-US" sz="2000">
                <a:latin typeface="Times New Roman" panose="02020603050405020304" pitchFamily="18" charset="0"/>
                <a:cs typeface="Times New Roman" panose="02020603050405020304" pitchFamily="18" charset="0"/>
              </a:rPr>
              <a:t>Protects the loss of a drive but performs poorly for small updates. If one sector is changed, it is necessary to read all the drives in order to recalculate the parity, which must then be rewritten</a:t>
            </a:r>
          </a:p>
          <a:p>
            <a:pPr lvl="1" algn="just">
              <a:lnSpc>
                <a:spcPct val="90000"/>
              </a:lnSpc>
            </a:pPr>
            <a:r>
              <a:rPr lang="en-US" altLang="en-US" sz="2000">
                <a:latin typeface="Times New Roman" panose="02020603050405020304" pitchFamily="18" charset="0"/>
                <a:cs typeface="Times New Roman" panose="02020603050405020304" pitchFamily="18" charset="0"/>
              </a:rPr>
              <a:t>Optimization, the old user data and the old parity data is read and recompute the new parity from them → small update requires 2 reads and 2 writes</a:t>
            </a:r>
          </a:p>
          <a:p>
            <a:pPr lvl="1" algn="just">
              <a:lnSpc>
                <a:spcPct val="90000"/>
              </a:lnSpc>
            </a:pPr>
            <a:r>
              <a:rPr lang="en-US" altLang="en-US" sz="2000" b="1">
                <a:latin typeface="Times New Roman" panose="02020603050405020304" pitchFamily="18" charset="0"/>
                <a:cs typeface="Times New Roman" panose="02020603050405020304" pitchFamily="18" charset="0"/>
              </a:rPr>
              <a:t>Disadvantages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bottleneck</a:t>
            </a:r>
            <a:r>
              <a:rPr lang="en-US" altLang="en-US" sz="2000">
                <a:latin typeface="Times New Roman" panose="02020603050405020304" pitchFamily="18" charset="0"/>
                <a:cs typeface="Times New Roman" panose="02020603050405020304" pitchFamily="18" charset="0"/>
              </a:rPr>
              <a:t> due to the heavy load on the parity drive</a:t>
            </a:r>
          </a:p>
          <a:p>
            <a:pPr algn="just">
              <a:lnSpc>
                <a:spcPct val="90000"/>
              </a:lnSpc>
            </a:pPr>
            <a:r>
              <a:rPr lang="en-US" altLang="en-US" sz="2400" b="1">
                <a:latin typeface="Times New Roman" panose="02020603050405020304" pitchFamily="18" charset="0"/>
                <a:cs typeface="Times New Roman" panose="02020603050405020304" pitchFamily="18" charset="0"/>
              </a:rPr>
              <a:t>RAID 5</a:t>
            </a:r>
          </a:p>
          <a:p>
            <a:pPr lvl="1"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bottleneck</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eliminated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by distributing the parity bits uniformly over all the drives, RR</a:t>
            </a:r>
          </a:p>
          <a:p>
            <a:pPr lvl="1" algn="just">
              <a:lnSpc>
                <a:spcPct val="90000"/>
              </a:lnSpc>
            </a:pPr>
            <a:r>
              <a:rPr lang="en-US" altLang="en-US" sz="2000">
                <a:latin typeface="Times New Roman" panose="02020603050405020304" pitchFamily="18" charset="0"/>
                <a:cs typeface="Times New Roman" panose="02020603050405020304" pitchFamily="18" charset="0"/>
              </a:rPr>
              <a:t>If the </a:t>
            </a:r>
            <a:r>
              <a:rPr lang="en-US" altLang="en-US" sz="2000" b="1">
                <a:latin typeface="Times New Roman" panose="02020603050405020304" pitchFamily="18" charset="0"/>
                <a:cs typeface="Times New Roman" panose="02020603050405020304" pitchFamily="18" charset="0"/>
              </a:rPr>
              <a:t>drive crashes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reconstructing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contents</a:t>
            </a:r>
            <a:r>
              <a:rPr lang="en-US" altLang="en-US" sz="2000">
                <a:latin typeface="Times New Roman" panose="02020603050405020304" pitchFamily="18" charset="0"/>
                <a:cs typeface="Times New Roman" panose="02020603050405020304" pitchFamily="18" charset="0"/>
              </a:rPr>
              <a:t> of the </a:t>
            </a:r>
            <a:r>
              <a:rPr lang="en-US" altLang="en-US" sz="2000" b="1">
                <a:latin typeface="Times New Roman" panose="02020603050405020304" pitchFamily="18" charset="0"/>
                <a:cs typeface="Times New Roman" panose="02020603050405020304" pitchFamily="18" charset="0"/>
              </a:rPr>
              <a:t>failed drive is a complex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104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962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14339" name="Rectangle 3"/>
          <p:cNvSpPr>
            <a:spLocks noGrp="1"/>
          </p:cNvSpPr>
          <p:nvPr>
            <p:ph type="body" sz="half" idx="4294967295"/>
          </p:nvPr>
        </p:nvSpPr>
        <p:spPr>
          <a:xfrm>
            <a:off x="228600" y="1447800"/>
            <a:ext cx="8915400" cy="5410200"/>
          </a:xfrm>
        </p:spPr>
        <p:txBody>
          <a:bodyPr/>
          <a:lstStyle/>
          <a:p>
            <a:pPr algn="just"/>
            <a:r>
              <a:rPr lang="en-US" altLang="en-US" sz="2800" b="1">
                <a:latin typeface="Times New Roman" panose="02020603050405020304" pitchFamily="18" charset="0"/>
                <a:cs typeface="Times New Roman" panose="02020603050405020304" pitchFamily="18" charset="0"/>
              </a:rPr>
              <a:t>How long </a:t>
            </a:r>
            <a:r>
              <a:rPr lang="en-US" altLang="en-US" sz="2800">
                <a:latin typeface="Times New Roman" panose="02020603050405020304" pitchFamily="18" charset="0"/>
                <a:cs typeface="Times New Roman" panose="02020603050405020304" pitchFamily="18" charset="0"/>
              </a:rPr>
              <a:t>disk drivers to </a:t>
            </a:r>
            <a:r>
              <a:rPr lang="en-US" altLang="en-US" sz="2800" b="1">
                <a:latin typeface="Times New Roman" panose="02020603050405020304" pitchFamily="18" charset="0"/>
                <a:cs typeface="Times New Roman" panose="02020603050405020304" pitchFamily="18" charset="0"/>
              </a:rPr>
              <a:t>read or write a disk block</a:t>
            </a:r>
            <a:r>
              <a:rPr lang="en-US" altLang="en-US" sz="2800">
                <a:latin typeface="Times New Roman" panose="02020603050405020304" pitchFamily="18" charset="0"/>
                <a:cs typeface="Times New Roman" panose="02020603050405020304" pitchFamily="18" charset="0"/>
              </a:rPr>
              <a:t>?</a:t>
            </a:r>
          </a:p>
          <a:p>
            <a:pPr algn="just"/>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time</a:t>
            </a:r>
            <a:r>
              <a:rPr lang="en-US" altLang="en-US" sz="2800">
                <a:latin typeface="Times New Roman" panose="02020603050405020304" pitchFamily="18" charset="0"/>
                <a:cs typeface="Times New Roman" panose="02020603050405020304" pitchFamily="18" charset="0"/>
              </a:rPr>
              <a:t> required is </a:t>
            </a:r>
            <a:r>
              <a:rPr lang="en-US" altLang="en-US" sz="2800" b="1">
                <a:latin typeface="Times New Roman" panose="02020603050405020304" pitchFamily="18" charset="0"/>
                <a:cs typeface="Times New Roman" panose="02020603050405020304" pitchFamily="18" charset="0"/>
              </a:rPr>
              <a:t>determined</a:t>
            </a:r>
            <a:r>
              <a:rPr lang="en-US" altLang="en-US" sz="2800">
                <a:latin typeface="Times New Roman" panose="02020603050405020304" pitchFamily="18" charset="0"/>
                <a:cs typeface="Times New Roman" panose="02020603050405020304" pitchFamily="18" charset="0"/>
              </a:rPr>
              <a:t> by </a:t>
            </a:r>
            <a:r>
              <a:rPr lang="en-US" altLang="en-US" sz="2800" b="1">
                <a:latin typeface="Times New Roman" panose="02020603050405020304" pitchFamily="18" charset="0"/>
                <a:cs typeface="Times New Roman" panose="02020603050405020304" pitchFamily="18" charset="0"/>
              </a:rPr>
              <a:t>3 factors</a:t>
            </a:r>
          </a:p>
          <a:p>
            <a:pPr lvl="1" algn="just"/>
            <a:r>
              <a:rPr lang="en-US" altLang="en-US" sz="2400" b="1">
                <a:latin typeface="Times New Roman" panose="02020603050405020304" pitchFamily="18" charset="0"/>
                <a:cs typeface="Times New Roman" panose="02020603050405020304" pitchFamily="18" charset="0"/>
              </a:rPr>
              <a:t>Seek time </a:t>
            </a:r>
            <a:r>
              <a:rPr lang="en-US" altLang="en-US" sz="2400">
                <a:latin typeface="Times New Roman" panose="02020603050405020304" pitchFamily="18" charset="0"/>
                <a:cs typeface="Times New Roman" panose="02020603050405020304" pitchFamily="18" charset="0"/>
              </a:rPr>
              <a:t>(the time to </a:t>
            </a:r>
            <a:r>
              <a:rPr lang="en-US" altLang="en-US" sz="2400" b="1">
                <a:latin typeface="Times New Roman" panose="02020603050405020304" pitchFamily="18" charset="0"/>
                <a:cs typeface="Times New Roman" panose="02020603050405020304" pitchFamily="18" charset="0"/>
              </a:rPr>
              <a:t>move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arm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proper cylinder</a:t>
            </a:r>
            <a:r>
              <a:rPr lang="en-US" altLang="en-US" sz="2400">
                <a:latin typeface="Times New Roman" panose="02020603050405020304" pitchFamily="18" charset="0"/>
                <a:cs typeface="Times New Roman" panose="02020603050405020304" pitchFamily="18" charset="0"/>
              </a:rPr>
              <a:t>)</a:t>
            </a:r>
          </a:p>
          <a:p>
            <a:pPr lvl="1" algn="just"/>
            <a:r>
              <a:rPr lang="en-US" altLang="en-US" sz="2400" b="1">
                <a:latin typeface="Times New Roman" panose="02020603050405020304" pitchFamily="18" charset="0"/>
                <a:cs typeface="Times New Roman" panose="02020603050405020304" pitchFamily="18" charset="0"/>
              </a:rPr>
              <a:t>Rotational delay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time</a:t>
            </a:r>
            <a:r>
              <a:rPr lang="en-US" altLang="en-US" sz="2400">
                <a:latin typeface="Times New Roman" panose="02020603050405020304" pitchFamily="18" charset="0"/>
                <a:cs typeface="Times New Roman" panose="02020603050405020304" pitchFamily="18" charset="0"/>
              </a:rPr>
              <a:t> for the </a:t>
            </a:r>
            <a:r>
              <a:rPr lang="en-US" altLang="en-US" sz="2400" b="1">
                <a:latin typeface="Times New Roman" panose="02020603050405020304" pitchFamily="18" charset="0"/>
                <a:cs typeface="Times New Roman" panose="02020603050405020304" pitchFamily="18" charset="0"/>
              </a:rPr>
              <a:t>proper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sector</a:t>
            </a:r>
            <a:r>
              <a:rPr lang="en-US" altLang="en-US" sz="2400">
                <a:latin typeface="Times New Roman" panose="02020603050405020304" pitchFamily="18" charset="0"/>
                <a:cs typeface="Times New Roman" panose="02020603050405020304" pitchFamily="18" charset="0"/>
              </a:rPr>
              <a:t> to rotate under the head)</a:t>
            </a:r>
          </a:p>
          <a:p>
            <a:pPr lvl="1" algn="just"/>
            <a:r>
              <a:rPr lang="en-US" altLang="en-US" sz="2400" b="1">
                <a:latin typeface="Times New Roman" panose="02020603050405020304" pitchFamily="18" charset="0"/>
                <a:cs typeface="Times New Roman" panose="02020603050405020304" pitchFamily="18" charset="0"/>
              </a:rPr>
              <a:t>Actual data transfer time</a:t>
            </a:r>
          </a:p>
          <a:p>
            <a:pPr algn="just"/>
            <a:r>
              <a:rPr lang="en-US" altLang="en-US" sz="2800">
                <a:latin typeface="Times New Roman" panose="02020603050405020304" pitchFamily="18" charset="0"/>
                <a:cs typeface="Times New Roman" panose="02020603050405020304" pitchFamily="18" charset="0"/>
              </a:rPr>
              <a:t>For most disks, the </a:t>
            </a:r>
            <a:r>
              <a:rPr lang="en-US" altLang="en-US" sz="2800" b="1">
                <a:latin typeface="Times New Roman" panose="02020603050405020304" pitchFamily="18" charset="0"/>
                <a:cs typeface="Times New Roman" panose="02020603050405020304" pitchFamily="18" charset="0"/>
              </a:rPr>
              <a:t>seek time dominates </a:t>
            </a:r>
            <a:r>
              <a:rPr lang="en-US" altLang="en-US" sz="2800">
                <a:latin typeface="Times New Roman" panose="02020603050405020304" pitchFamily="18" charset="0"/>
                <a:cs typeface="Times New Roman" panose="02020603050405020304" pitchFamily="18" charset="0"/>
              </a:rPr>
              <a:t>the other two times, </a:t>
            </a:r>
            <a:r>
              <a:rPr lang="en-US" altLang="en-US" sz="2800" b="1">
                <a:latin typeface="Times New Roman" panose="02020603050405020304" pitchFamily="18" charset="0"/>
                <a:cs typeface="Times New Roman" panose="02020603050405020304" pitchFamily="18" charset="0"/>
              </a:rPr>
              <a:t>so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reducing the mean seek time </a:t>
            </a:r>
            <a:r>
              <a:rPr lang="en-US" altLang="en-US" sz="2800">
                <a:latin typeface="Times New Roman" panose="02020603050405020304" pitchFamily="18" charset="0"/>
                <a:cs typeface="Times New Roman" panose="02020603050405020304" pitchFamily="18" charset="0"/>
              </a:rPr>
              <a:t>can </a:t>
            </a:r>
            <a:r>
              <a:rPr lang="en-US" altLang="en-US" sz="2800" b="1">
                <a:latin typeface="Times New Roman" panose="02020603050405020304" pitchFamily="18" charset="0"/>
                <a:cs typeface="Times New Roman" panose="02020603050405020304" pitchFamily="18" charset="0"/>
              </a:rPr>
              <a:t>improve</a:t>
            </a:r>
            <a:r>
              <a:rPr lang="en-US" altLang="en-US" sz="2800">
                <a:latin typeface="Times New Roman" panose="02020603050405020304" pitchFamily="18" charset="0"/>
                <a:cs typeface="Times New Roman" panose="02020603050405020304" pitchFamily="18" charset="0"/>
              </a:rPr>
              <a:t> system </a:t>
            </a:r>
            <a:r>
              <a:rPr lang="en-US" altLang="en-US" sz="2800" b="1">
                <a:latin typeface="Times New Roman" panose="02020603050405020304" pitchFamily="18" charset="0"/>
                <a:cs typeface="Times New Roman" panose="02020603050405020304" pitchFamily="18" charset="0"/>
              </a:rPr>
              <a:t>performance substantially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First-Served (FCFS)</a:t>
            </a:r>
          </a:p>
        </p:txBody>
      </p:sp>
      <p:sp>
        <p:nvSpPr>
          <p:cNvPr id="102403"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Process</a:t>
            </a:r>
            <a:r>
              <a:rPr lang="en-US" altLang="en-US" sz="2800">
                <a:latin typeface="Times New Roman" panose="02020603050405020304" pitchFamily="18" charset="0"/>
                <a:cs typeface="Times New Roman" panose="02020603050405020304" pitchFamily="18" charset="0"/>
              </a:rPr>
              <a:t> request </a:t>
            </a:r>
            <a:r>
              <a:rPr lang="en-US" altLang="en-US" sz="2800" b="1">
                <a:latin typeface="Times New Roman" panose="02020603050405020304" pitchFamily="18" charset="0"/>
                <a:cs typeface="Times New Roman" panose="02020603050405020304" pitchFamily="18" charset="0"/>
              </a:rPr>
              <a:t>sequentially</a:t>
            </a:r>
          </a:p>
          <a:p>
            <a:pPr algn="just"/>
            <a:r>
              <a:rPr lang="en-US" altLang="en-US" sz="2800">
                <a:latin typeface="Times New Roman" panose="02020603050405020304" pitchFamily="18" charset="0"/>
                <a:cs typeface="Times New Roman" panose="02020603050405020304" pitchFamily="18" charset="0"/>
              </a:rPr>
              <a:t>Is </a:t>
            </a:r>
            <a:r>
              <a:rPr lang="en-US" altLang="en-US" sz="2800" b="1">
                <a:latin typeface="Times New Roman" panose="02020603050405020304" pitchFamily="18" charset="0"/>
                <a:cs typeface="Times New Roman" panose="02020603050405020304" pitchFamily="18" charset="0"/>
              </a:rPr>
              <a:t>intrinsically fair</a:t>
            </a:r>
            <a:r>
              <a:rPr lang="en-US" altLang="en-US" sz="2800">
                <a:latin typeface="Times New Roman" panose="02020603050405020304" pitchFamily="18" charset="0"/>
                <a:cs typeface="Times New Roman" panose="02020603050405020304" pitchFamily="18" charset="0"/>
              </a:rPr>
              <a:t>, but it generally </a:t>
            </a:r>
            <a:r>
              <a:rPr lang="en-US" altLang="en-US" sz="2800" b="1">
                <a:latin typeface="Times New Roman" panose="02020603050405020304" pitchFamily="18" charset="0"/>
                <a:cs typeface="Times New Roman" panose="02020603050405020304" pitchFamily="18" charset="0"/>
              </a:rPr>
              <a:t>does not provide </a:t>
            </a: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fastest service</a:t>
            </a:r>
          </a:p>
          <a:p>
            <a:pPr algn="just"/>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algn="just"/>
            <a:r>
              <a:rPr lang="en-US" altLang="en-US" sz="2400" b="1">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	98, 183, 37, 122, 14, 124, 65, 67</a:t>
            </a:r>
          </a:p>
          <a:p>
            <a:pPr lvl="1" algn="just"/>
            <a:r>
              <a:rPr lang="en-US" altLang="en-US" sz="2400" b="1">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2400" b="1">
                <a:latin typeface="Times New Roman" panose="02020603050405020304" pitchFamily="18" charset="0"/>
                <a:cs typeface="Times New Roman" panose="02020603050405020304" pitchFamily="18" charset="0"/>
              </a:rPr>
              <a:t>Result</a:t>
            </a:r>
            <a:r>
              <a:rPr lang="en-US" altLang="en-US" sz="2400">
                <a:latin typeface="Times New Roman" panose="02020603050405020304" pitchFamily="18" charset="0"/>
                <a:cs typeface="Times New Roman" panose="02020603050405020304" pitchFamily="18" charset="0"/>
              </a:rPr>
              <a:t>: 53   98    183     37     122     14     124    65    67</a:t>
            </a:r>
          </a:p>
          <a:p>
            <a:pPr lvl="1" algn="just"/>
            <a:r>
              <a:rPr lang="en-US" altLang="en-US" sz="2400" b="1">
                <a:latin typeface="Times New Roman" panose="02020603050405020304" pitchFamily="18" charset="0"/>
                <a:cs typeface="Times New Roman" panose="02020603050405020304" pitchFamily="18" charset="0"/>
              </a:rPr>
              <a:t>Total head movement of </a:t>
            </a:r>
            <a:r>
              <a:rPr lang="en-US" altLang="en-US" sz="2400">
                <a:latin typeface="Times New Roman" panose="02020603050405020304" pitchFamily="18" charset="0"/>
                <a:cs typeface="Times New Roman" panose="02020603050405020304" pitchFamily="18" charset="0"/>
              </a:rPr>
              <a:t>640 ((98-53)+(183-98)+(183-37)+(122-37)+(122-14)+(124-14)+(124-65)+(67-65))</a:t>
            </a:r>
          </a:p>
          <a:p>
            <a:pPr lvl="1" algn="just"/>
            <a:r>
              <a:rPr lang="en-US" altLang="en-US" sz="2400" b="1">
                <a:latin typeface="Times New Roman" panose="02020603050405020304" pitchFamily="18" charset="0"/>
                <a:cs typeface="Times New Roman" panose="02020603050405020304" pitchFamily="18" charset="0"/>
              </a:rPr>
              <a:t>Average Seek length</a:t>
            </a:r>
            <a:r>
              <a:rPr lang="en-US" altLang="en-US" sz="2400">
                <a:latin typeface="Times New Roman" panose="02020603050405020304" pitchFamily="18" charset="0"/>
                <a:cs typeface="Times New Roman" panose="02020603050405020304" pitchFamily="18" charset="0"/>
              </a:rPr>
              <a:t>: 640/8 = 80</a:t>
            </a:r>
          </a:p>
          <a:p>
            <a:pPr algn="just">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animEffect transition="in" filter="box(in)">
                                      <p:cBhvr>
                                        <p:cTn id="7" dur="500"/>
                                        <p:tgtEl>
                                          <p:spTgt spid="1024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03">
                                            <p:txEl>
                                              <p:pRg st="7" end="7"/>
                                            </p:txEl>
                                          </p:spTgt>
                                        </p:tgtEl>
                                        <p:attrNameLst>
                                          <p:attrName>style.visibility</p:attrName>
                                        </p:attrNameLst>
                                      </p:cBhvr>
                                      <p:to>
                                        <p:strVal val="visible"/>
                                      </p:to>
                                    </p:set>
                                    <p:animEffect transition="in" filter="box(in)">
                                      <p:cBhvr>
                                        <p:cTn id="12" dur="500"/>
                                        <p:tgtEl>
                                          <p:spTgt spid="102403">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03">
                                            <p:txEl>
                                              <p:pRg st="8" end="8"/>
                                            </p:txEl>
                                          </p:spTgt>
                                        </p:tgtEl>
                                        <p:attrNameLst>
                                          <p:attrName>style.visibility</p:attrName>
                                        </p:attrNameLst>
                                      </p:cBhvr>
                                      <p:to>
                                        <p:strVal val="visible"/>
                                      </p:to>
                                    </p:set>
                                    <p:animEffect transition="in" filter="box(in)">
                                      <p:cBhvr>
                                        <p:cTn id="17" dur="500"/>
                                        <p:tgtEl>
                                          <p:spTgt spid="1024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Seek First (SSF)</a:t>
            </a:r>
          </a:p>
        </p:txBody>
      </p:sp>
      <p:sp>
        <p:nvSpPr>
          <p:cNvPr id="104451" name="Rectangle 3"/>
          <p:cNvSpPr>
            <a:spLocks noGrp="1"/>
          </p:cNvSpPr>
          <p:nvPr>
            <p:ph type="body" sz="half" idx="4294967295"/>
          </p:nvPr>
        </p:nvSpPr>
        <p:spPr>
          <a:xfrm>
            <a:off x="0" y="990600"/>
            <a:ext cx="9144000" cy="5867400"/>
          </a:xfrm>
        </p:spPr>
        <p:txBody>
          <a:bodyPr/>
          <a:lstStyle/>
          <a:p>
            <a:pPr algn="just">
              <a:lnSpc>
                <a:spcPct val="80000"/>
              </a:lnSpc>
              <a:spcBef>
                <a:spcPct val="0"/>
              </a:spcBef>
            </a:pPr>
            <a:r>
              <a:rPr lang="en-US" altLang="en-US" sz="2400" b="1">
                <a:latin typeface="Times New Roman" panose="02020603050405020304" pitchFamily="18" charset="0"/>
                <a:cs typeface="Times New Roman" panose="02020603050405020304" pitchFamily="18" charset="0"/>
              </a:rPr>
              <a:t>Select</a:t>
            </a:r>
            <a:r>
              <a:rPr lang="en-US" altLang="en-US" sz="2400">
                <a:latin typeface="Times New Roman" panose="02020603050405020304" pitchFamily="18" charset="0"/>
                <a:cs typeface="Times New Roman" panose="02020603050405020304" pitchFamily="18" charset="0"/>
              </a:rPr>
              <a:t> the disk I/O request that requires the </a:t>
            </a:r>
            <a:r>
              <a:rPr lang="en-US" altLang="en-US" sz="2400" b="1">
                <a:latin typeface="Times New Roman" panose="02020603050405020304" pitchFamily="18" charset="0"/>
                <a:cs typeface="Times New Roman" panose="02020603050405020304" pitchFamily="18" charset="0"/>
              </a:rPr>
              <a:t>least movement of the disk arm from its current head position</a:t>
            </a:r>
          </a:p>
          <a:p>
            <a:pPr>
              <a:lnSpc>
                <a:spcPct val="80000"/>
              </a:lnSpc>
              <a:spcBef>
                <a:spcPct val="0"/>
              </a:spcBef>
            </a:pPr>
            <a:r>
              <a:rPr lang="en-US" altLang="en-US" sz="2400">
                <a:latin typeface="Times New Roman" panose="02020603050405020304" pitchFamily="18" charset="0"/>
                <a:cs typeface="Times New Roman" panose="02020603050405020304" pitchFamily="18" charset="0"/>
              </a:rPr>
              <a:t>Always </a:t>
            </a:r>
            <a:r>
              <a:rPr lang="en-US" altLang="en-US" sz="2400" b="1">
                <a:latin typeface="Times New Roman" panose="02020603050405020304" pitchFamily="18" charset="0"/>
                <a:cs typeface="Times New Roman" panose="02020603050405020304" pitchFamily="18" charset="0"/>
              </a:rPr>
              <a:t>choose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minimum seek time</a:t>
            </a:r>
          </a:p>
          <a:p>
            <a:pPr>
              <a:lnSpc>
                <a:spcPct val="80000"/>
              </a:lnSpc>
              <a:spcBef>
                <a:spcPct val="0"/>
              </a:spcBef>
            </a:pPr>
            <a:r>
              <a:rPr lang="en-US" altLang="en-US" sz="2400" b="1">
                <a:latin typeface="Times New Roman" panose="02020603050405020304" pitchFamily="18" charset="0"/>
                <a:cs typeface="Times New Roman" panose="02020603050405020304" pitchFamily="18" charset="0"/>
              </a:rPr>
              <a:t>Ex</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disk queue with requests for I/O blocks on cylinders in orders</a:t>
            </a:r>
          </a:p>
          <a:p>
            <a:pPr lvl="1" algn="just">
              <a:lnSpc>
                <a:spcPct val="80000"/>
              </a:lnSpc>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	98, 183, 37, 122, 14, 124, 65, 67</a:t>
            </a:r>
          </a:p>
          <a:p>
            <a:pPr lvl="1" algn="just">
              <a:lnSpc>
                <a:spcPct val="80000"/>
              </a:lnSpc>
            </a:pPr>
            <a:r>
              <a:rPr lang="en-US" altLang="en-US" sz="2000" b="1">
                <a:latin typeface="Times New Roman" panose="02020603050405020304" pitchFamily="18" charset="0"/>
                <a:cs typeface="Times New Roman" panose="02020603050405020304" pitchFamily="18" charset="0"/>
              </a:rPr>
              <a:t>Assume that the disk head is initially at cylinder 53</a:t>
            </a:r>
          </a:p>
          <a:p>
            <a:pPr lvl="1" algn="just">
              <a:lnSpc>
                <a:spcPct val="80000"/>
              </a:lnSpc>
            </a:pPr>
            <a:r>
              <a:rPr lang="en-US" altLang="en-US" sz="2000" b="1">
                <a:latin typeface="Times New Roman" panose="02020603050405020304" pitchFamily="18" charset="0"/>
                <a:cs typeface="Times New Roman" panose="02020603050405020304" pitchFamily="18" charset="0"/>
              </a:rPr>
              <a:t>Result</a:t>
            </a:r>
            <a:r>
              <a:rPr lang="en-US" altLang="en-US" sz="2000">
                <a:latin typeface="Times New Roman" panose="02020603050405020304" pitchFamily="18" charset="0"/>
                <a:cs typeface="Times New Roman" panose="02020603050405020304" pitchFamily="18" charset="0"/>
              </a:rPr>
              <a:t>: 53   65    67     37     14     98     122    124    183</a:t>
            </a:r>
          </a:p>
          <a:p>
            <a:pPr lvl="1" algn="just">
              <a:lnSpc>
                <a:spcPct val="80000"/>
              </a:lnSpc>
            </a:pPr>
            <a:r>
              <a:rPr lang="en-US" altLang="en-US" sz="2000" b="1">
                <a:latin typeface="Times New Roman" panose="02020603050405020304" pitchFamily="18" charset="0"/>
                <a:cs typeface="Times New Roman" panose="02020603050405020304" pitchFamily="18" charset="0"/>
              </a:rPr>
              <a:t>Total head movement of </a:t>
            </a:r>
            <a:r>
              <a:rPr lang="en-US" altLang="en-US" sz="2000">
                <a:latin typeface="Times New Roman" panose="02020603050405020304" pitchFamily="18" charset="0"/>
                <a:cs typeface="Times New Roman" panose="02020603050405020304" pitchFamily="18" charset="0"/>
              </a:rPr>
              <a:t>236 ((65-53)+(67-65)+(67-37)+(37-14)+(98-14)+(122-98)+(122-124)+(183-124))</a:t>
            </a:r>
          </a:p>
          <a:p>
            <a:pPr lvl="1" algn="just">
              <a:lnSpc>
                <a:spcPct val="80000"/>
              </a:lnSpc>
            </a:pPr>
            <a:r>
              <a:rPr lang="en-US" altLang="en-US" sz="2000" b="1">
                <a:latin typeface="Times New Roman" panose="02020603050405020304" pitchFamily="18" charset="0"/>
                <a:cs typeface="Times New Roman" panose="02020603050405020304" pitchFamily="18" charset="0"/>
              </a:rPr>
              <a:t>Average Seek Length</a:t>
            </a:r>
            <a:r>
              <a:rPr lang="en-US" altLang="en-US" sz="2000">
                <a:latin typeface="Times New Roman" panose="02020603050405020304" pitchFamily="18" charset="0"/>
                <a:cs typeface="Times New Roman" panose="02020603050405020304" pitchFamily="18" charset="0"/>
              </a:rPr>
              <a:t>: 236/8 = 29.5</a:t>
            </a:r>
          </a:p>
          <a:p>
            <a:pPr algn="just">
              <a:lnSpc>
                <a:spcPct val="80000"/>
              </a:lnSpc>
            </a:pPr>
            <a:r>
              <a:rPr lang="en-US" altLang="en-US" sz="2400" b="1">
                <a:latin typeface="Times New Roman" panose="02020603050405020304" pitchFamily="18" charset="0"/>
                <a:cs typeface="Times New Roman" panose="02020603050405020304" pitchFamily="18" charset="0"/>
              </a:rPr>
              <a:t>Problems</a:t>
            </a:r>
          </a:p>
          <a:p>
            <a:pPr lvl="1" algn="just">
              <a:lnSpc>
                <a:spcPct val="80000"/>
              </a:lnSpc>
            </a:pPr>
            <a:r>
              <a:rPr lang="en-US" altLang="en-US" sz="2000">
                <a:latin typeface="Times New Roman" panose="02020603050405020304" pitchFamily="18" charset="0"/>
                <a:cs typeface="Times New Roman" panose="02020603050405020304" pitchFamily="18" charset="0"/>
              </a:rPr>
              <a:t>When the SSF is proceeding, the new request, that will have priority overall or next selection,  appears. The arm will next go to the new request</a:t>
            </a:r>
          </a:p>
          <a:p>
            <a:pPr lvl="1" algn="just">
              <a:lnSpc>
                <a:spcPct val="80000"/>
              </a:lnSpc>
            </a:pPr>
            <a:r>
              <a:rPr lang="en-US" altLang="en-US" sz="2000">
                <a:latin typeface="Times New Roman" panose="02020603050405020304" pitchFamily="18" charset="0"/>
                <a:cs typeface="Times New Roman" panose="02020603050405020304" pitchFamily="18" charset="0"/>
              </a:rPr>
              <a:t>With a heavily loaded disk, the arm will tend to stay in the middle of the disk most of the time, so requests at either extreme will have to wait until a statistical fluctuation in the load causes there to be no request near the middle.</a:t>
            </a:r>
            <a:br>
              <a:rPr lang="en-US" altLang="en-US" sz="2000">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Request far from the middle may get poor services. The goals of minimal response time and fairness are in conflict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6" end="6"/>
                                            </p:txEl>
                                          </p:spTgt>
                                        </p:tgtEl>
                                        <p:attrNameLst>
                                          <p:attrName>style.visibility</p:attrName>
                                        </p:attrNameLst>
                                      </p:cBhvr>
                                      <p:to>
                                        <p:strVal val="visible"/>
                                      </p:to>
                                    </p:set>
                                    <p:animEffect transition="in" filter="box(in)">
                                      <p:cBhvr>
                                        <p:cTn id="7" dur="500"/>
                                        <p:tgtEl>
                                          <p:spTgt spid="1044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7" end="7"/>
                                            </p:txEl>
                                          </p:spTgt>
                                        </p:tgtEl>
                                        <p:attrNameLst>
                                          <p:attrName>style.visibility</p:attrName>
                                        </p:attrNameLst>
                                      </p:cBhvr>
                                      <p:to>
                                        <p:strVal val="visible"/>
                                      </p:to>
                                    </p:set>
                                    <p:animEffect transition="in" filter="box(in)">
                                      <p:cBhvr>
                                        <p:cTn id="12" dur="500"/>
                                        <p:tgtEl>
                                          <p:spTgt spid="1044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8" end="8"/>
                                            </p:txEl>
                                          </p:spTgt>
                                        </p:tgtEl>
                                        <p:attrNameLst>
                                          <p:attrName>style.visibility</p:attrName>
                                        </p:attrNameLst>
                                      </p:cBhvr>
                                      <p:to>
                                        <p:strVal val="visible"/>
                                      </p:to>
                                    </p:set>
                                    <p:animEffect transition="in" filter="box(in)">
                                      <p:cBhvr>
                                        <p:cTn id="17" dur="500"/>
                                        <p:tgtEl>
                                          <p:spTgt spid="10445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9" end="9"/>
                                            </p:txEl>
                                          </p:spTgt>
                                        </p:tgtEl>
                                        <p:attrNameLst>
                                          <p:attrName>style.visibility</p:attrName>
                                        </p:attrNameLst>
                                      </p:cBhvr>
                                      <p:to>
                                        <p:strVal val="visible"/>
                                      </p:to>
                                    </p:set>
                                    <p:animEffect transition="in" filter="box(in)">
                                      <p:cBhvr>
                                        <p:cTn id="22" dur="500"/>
                                        <p:tgtEl>
                                          <p:spTgt spid="104451">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4451">
                                            <p:txEl>
                                              <p:pRg st="10" end="10"/>
                                            </p:txEl>
                                          </p:spTgt>
                                        </p:tgtEl>
                                        <p:attrNameLst>
                                          <p:attrName>style.visibility</p:attrName>
                                        </p:attrNameLst>
                                      </p:cBhvr>
                                      <p:to>
                                        <p:strVal val="visible"/>
                                      </p:to>
                                    </p:set>
                                    <p:animEffect transition="in" filter="box(in)">
                                      <p:cBhvr>
                                        <p:cTn id="25" dur="500"/>
                                        <p:tgtEl>
                                          <p:spTgt spid="104451">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4451">
                                            <p:txEl>
                                              <p:pRg st="11" end="11"/>
                                            </p:txEl>
                                          </p:spTgt>
                                        </p:tgtEl>
                                        <p:attrNameLst>
                                          <p:attrName>style.visibility</p:attrName>
                                        </p:attrNameLst>
                                      </p:cBhvr>
                                      <p:to>
                                        <p:strVal val="visible"/>
                                      </p:to>
                                    </p:set>
                                    <p:animEffect transition="in" filter="box(in)">
                                      <p:cBhvr>
                                        <p:cTn id="28" dur="500"/>
                                        <p:tgtEl>
                                          <p:spTgt spid="1044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1143000"/>
          </a:xfrm>
        </p:spPr>
        <p:txBody>
          <a:bodyPr/>
          <a:lstStyle/>
          <a:p>
            <a:r>
              <a:rPr lang="en-US" altLang="en-US" sz="4000" b="1" dirty="0">
                <a:latin typeface="Times New Roman" panose="02020603050405020304" pitchFamily="18" charset="0"/>
                <a:cs typeface="Times New Roman" panose="02020603050405020304" pitchFamily="18" charset="0"/>
              </a:rPr>
              <a:t>DISKS </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Elevator algorithms</a:t>
            </a:r>
          </a:p>
        </p:txBody>
      </p:sp>
      <p:sp>
        <p:nvSpPr>
          <p:cNvPr id="17411" name="Rectangle 3"/>
          <p:cNvSpPr>
            <a:spLocks noGrp="1"/>
          </p:cNvSpPr>
          <p:nvPr>
            <p:ph type="body" sz="half" idx="4294967295"/>
          </p:nvPr>
        </p:nvSpPr>
        <p:spPr>
          <a:xfrm>
            <a:off x="0" y="1295400"/>
            <a:ext cx="9144000" cy="5562600"/>
          </a:xfrm>
        </p:spPr>
        <p:txBody>
          <a:bodyPr/>
          <a:lstStyle/>
          <a:p>
            <a:pPr algn="just"/>
            <a:r>
              <a:rPr lang="en-US" altLang="en-US" sz="2400">
                <a:latin typeface="Times New Roman" panose="02020603050405020304" pitchFamily="18" charset="0"/>
                <a:cs typeface="Times New Roman" panose="02020603050405020304" pitchFamily="18" charset="0"/>
              </a:rPr>
              <a:t>Arm </a:t>
            </a:r>
            <a:r>
              <a:rPr lang="en-US" altLang="en-US" sz="2400" b="1">
                <a:latin typeface="Times New Roman" panose="02020603050405020304" pitchFamily="18" charset="0"/>
                <a:cs typeface="Times New Roman" panose="02020603050405020304" pitchFamily="18" charset="0"/>
              </a:rPr>
              <a:t>moves</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one direction only</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satisfying</a:t>
            </a:r>
            <a:r>
              <a:rPr lang="en-US" altLang="en-US" sz="2400">
                <a:latin typeface="Times New Roman" panose="02020603050405020304" pitchFamily="18" charset="0"/>
                <a:cs typeface="Times New Roman" panose="02020603050405020304" pitchFamily="18" charset="0"/>
              </a:rPr>
              <a:t> all outstanding requests </a:t>
            </a:r>
            <a:r>
              <a:rPr lang="en-US" altLang="en-US" sz="2400" b="1">
                <a:latin typeface="Times New Roman" panose="02020603050405020304" pitchFamily="18" charset="0"/>
                <a:cs typeface="Times New Roman" panose="02020603050405020304" pitchFamily="18" charset="0"/>
              </a:rPr>
              <a:t>until</a:t>
            </a:r>
            <a:r>
              <a:rPr lang="en-US" altLang="en-US" sz="2400">
                <a:latin typeface="Times New Roman" panose="02020603050405020304" pitchFamily="18" charset="0"/>
                <a:cs typeface="Times New Roman" panose="02020603050405020304" pitchFamily="18" charset="0"/>
              </a:rPr>
              <a:t> it </a:t>
            </a:r>
            <a:r>
              <a:rPr lang="en-US" altLang="en-US" sz="2400" b="1">
                <a:latin typeface="Times New Roman" panose="02020603050405020304" pitchFamily="18" charset="0"/>
                <a:cs typeface="Times New Roman" panose="02020603050405020304" pitchFamily="18" charset="0"/>
              </a:rPr>
              <a:t>reaches the last track in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that direction</a:t>
            </a:r>
          </a:p>
          <a:p>
            <a:pPr algn="just"/>
            <a:r>
              <a:rPr lang="en-US" altLang="en-US" sz="2400">
                <a:latin typeface="Times New Roman" panose="02020603050405020304" pitchFamily="18" charset="0"/>
                <a:cs typeface="Times New Roman" panose="02020603050405020304" pitchFamily="18" charset="0"/>
              </a:rPr>
              <a:t>Direction is reversed</a:t>
            </a:r>
          </a:p>
          <a:p>
            <a:pPr algn="just"/>
            <a:r>
              <a:rPr lang="en-US" altLang="en-US" sz="2400">
                <a:latin typeface="Times New Roman" panose="02020603050405020304" pitchFamily="18" charset="0"/>
                <a:cs typeface="Times New Roman" panose="02020603050405020304" pitchFamily="18" charset="0"/>
              </a:rPr>
              <a:t>Requires the software to maintain 1 bit: the current direction bit</a:t>
            </a:r>
            <a:r>
              <a:rPr lang="en-US" altLang="en-US" sz="2400" b="1">
                <a:latin typeface="Times New Roman" panose="02020603050405020304" pitchFamily="18" charset="0"/>
                <a:cs typeface="Times New Roman" panose="02020603050405020304" pitchFamily="18" charset="0"/>
              </a:rPr>
              <a:t>, UP and DOWN</a:t>
            </a:r>
          </a:p>
          <a:p>
            <a:pPr algn="just"/>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request finishes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a:t>
            </a:r>
            <a:r>
              <a:rPr lang="en-US" altLang="en-US" sz="2400">
                <a:latin typeface="Times New Roman" panose="02020603050405020304" pitchFamily="18" charset="0"/>
                <a:cs typeface="Times New Roman" panose="02020603050405020304" pitchFamily="18" charset="0"/>
              </a:rPr>
              <a:t> or elevator driver </a:t>
            </a:r>
            <a:r>
              <a:rPr lang="en-US" altLang="en-US" sz="2400" b="1">
                <a:latin typeface="Times New Roman" panose="02020603050405020304" pitchFamily="18" charset="0"/>
                <a:cs typeface="Times New Roman" panose="02020603050405020304" pitchFamily="18" charset="0"/>
              </a:rPr>
              <a:t>checks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bit. </a:t>
            </a:r>
          </a:p>
          <a:p>
            <a:pPr lvl="1" algn="just"/>
            <a:r>
              <a:rPr lang="en-US" altLang="en-US" sz="2000">
                <a:latin typeface="Times New Roman" panose="02020603050405020304" pitchFamily="18" charset="0"/>
                <a:cs typeface="Times New Roman" panose="02020603050405020304" pitchFamily="18" charset="0"/>
              </a:rPr>
              <a:t>If it is </a:t>
            </a:r>
            <a:r>
              <a:rPr lang="en-US" altLang="en-US" sz="2000" b="1">
                <a:latin typeface="Times New Roman" panose="02020603050405020304" pitchFamily="18" charset="0"/>
                <a:cs typeface="Times New Roman" panose="02020603050405020304" pitchFamily="18" charset="0"/>
              </a:rPr>
              <a:t>UP</a:t>
            </a:r>
            <a:r>
              <a:rPr lang="en-US" altLang="en-US" sz="2000">
                <a:latin typeface="Times New Roman" panose="02020603050405020304" pitchFamily="18" charset="0"/>
                <a:cs typeface="Times New Roman" panose="02020603050405020304" pitchFamily="18" charset="0"/>
              </a:rPr>
              <a:t>, the arm or the cabin is </a:t>
            </a:r>
            <a:r>
              <a:rPr lang="en-US" altLang="en-US" sz="2000" b="1">
                <a:latin typeface="Times New Roman" panose="02020603050405020304" pitchFamily="18" charset="0"/>
                <a:cs typeface="Times New Roman" panose="02020603050405020304" pitchFamily="18" charset="0"/>
              </a:rPr>
              <a:t>moved</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next highest pending request</a:t>
            </a:r>
          </a:p>
          <a:p>
            <a:pPr lvl="1" algn="just"/>
            <a:r>
              <a:rPr lang="en-US" altLang="en-US" sz="2000">
                <a:latin typeface="Times New Roman" panose="02020603050405020304" pitchFamily="18" charset="0"/>
                <a:cs typeface="Times New Roman" panose="02020603050405020304" pitchFamily="18" charset="0"/>
              </a:rPr>
              <a:t>If no requests are pending at higher positions, the direction bit is reversed</a:t>
            </a:r>
          </a:p>
          <a:p>
            <a:pPr lvl="1" algn="just"/>
            <a:r>
              <a:rPr lang="en-US" altLang="en-US" sz="2000">
                <a:latin typeface="Times New Roman" panose="02020603050405020304" pitchFamily="18" charset="0"/>
                <a:cs typeface="Times New Roman" panose="02020603050405020304" pitchFamily="18" charset="0"/>
              </a:rPr>
              <a:t>When the bit is set to </a:t>
            </a:r>
            <a:r>
              <a:rPr lang="en-US" altLang="en-US" sz="2000" b="1">
                <a:latin typeface="Times New Roman" panose="02020603050405020304" pitchFamily="18" charset="0"/>
                <a:cs typeface="Times New Roman" panose="02020603050405020304" pitchFamily="18" charset="0"/>
              </a:rPr>
              <a:t>DOWN</a:t>
            </a:r>
            <a:r>
              <a:rPr lang="en-US" altLang="en-US" sz="2000">
                <a:latin typeface="Times New Roman" panose="02020603050405020304" pitchFamily="18" charset="0"/>
                <a:cs typeface="Times New Roman" panose="02020603050405020304" pitchFamily="18" charset="0"/>
              </a:rPr>
              <a:t>, the move is to the </a:t>
            </a:r>
            <a:r>
              <a:rPr lang="en-US" altLang="en-US" sz="2000" b="1">
                <a:latin typeface="Times New Roman" panose="02020603050405020304" pitchFamily="18" charset="0"/>
                <a:cs typeface="Times New Roman" panose="02020603050405020304" pitchFamily="18" charset="0"/>
              </a:rPr>
              <a:t>next lowest request position</a:t>
            </a:r>
            <a:r>
              <a:rPr lang="en-US" altLang="en-US" sz="2000">
                <a:latin typeface="Times New Roman" panose="02020603050405020304" pitchFamily="18" charset="0"/>
                <a:cs typeface="Times New Roman" panose="02020603050405020304" pitchFamily="18" charset="0"/>
              </a:rPr>
              <a:t>, if any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08547" name="Rectangle 3"/>
          <p:cNvSpPr>
            <a:spLocks noGrp="1"/>
          </p:cNvSpPr>
          <p:nvPr>
            <p:ph type="body" sz="half" idx="4294967295"/>
          </p:nvPr>
        </p:nvSpPr>
        <p:spPr>
          <a:xfrm>
            <a:off x="0" y="990600"/>
            <a:ext cx="9144000" cy="5867400"/>
          </a:xfrm>
        </p:spPr>
        <p:txBody>
          <a:bodyPr/>
          <a:lstStyle/>
          <a:p>
            <a:pPr>
              <a:lnSpc>
                <a:spcPct val="90000"/>
              </a:lnSpc>
              <a:spcBef>
                <a:spcPct val="0"/>
              </a:spcBef>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1" algn="just">
              <a:lnSpc>
                <a:spcPct val="90000"/>
              </a:lnSpc>
            </a:pP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disk queue with requests for I/O blocks on cylinders in orders</a:t>
            </a:r>
          </a:p>
          <a:p>
            <a:pPr lvl="1" algn="just">
              <a:lnSpc>
                <a:spcPct val="90000"/>
              </a:lnSpc>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	98, 183, 37, 122, 14, 124, 65, 67</a:t>
            </a:r>
          </a:p>
          <a:p>
            <a:pPr lvl="1" algn="just">
              <a:lnSpc>
                <a:spcPct val="90000"/>
              </a:lnSpc>
            </a:pPr>
            <a:r>
              <a:rPr lang="en-US" altLang="en-US" sz="2000" b="1" dirty="0">
                <a:latin typeface="Times New Roman" panose="02020603050405020304" pitchFamily="18" charset="0"/>
                <a:cs typeface="Times New Roman" panose="02020603050405020304" pitchFamily="18" charset="0"/>
              </a:rPr>
              <a:t>Assume that the disk head is initially at cylinder </a:t>
            </a:r>
            <a:r>
              <a:rPr lang="en-US" altLang="en-US" sz="2000" b="1" u="sng" dirty="0">
                <a:latin typeface="Times New Roman" panose="02020603050405020304" pitchFamily="18" charset="0"/>
                <a:cs typeface="Times New Roman" panose="02020603050405020304" pitchFamily="18" charset="0"/>
              </a:rPr>
              <a:t>53</a:t>
            </a:r>
          </a:p>
          <a:p>
            <a:pPr lvl="1" algn="just">
              <a:lnSpc>
                <a:spcPct val="90000"/>
              </a:lnSpc>
            </a:pPr>
            <a:r>
              <a:rPr lang="en-US" altLang="en-US" sz="2000" b="1" dirty="0">
                <a:latin typeface="Times New Roman" panose="02020603050405020304" pitchFamily="18" charset="0"/>
                <a:cs typeface="Times New Roman" panose="02020603050405020304" pitchFamily="18" charset="0"/>
              </a:rPr>
              <a:t>Result with bit is </a:t>
            </a:r>
            <a:r>
              <a:rPr lang="en-US" altLang="en-US" sz="2000" b="1" dirty="0">
                <a:solidFill>
                  <a:srgbClr val="FF0000"/>
                </a:solidFill>
                <a:latin typeface="Times New Roman" panose="02020603050405020304" pitchFamily="18" charset="0"/>
                <a:cs typeface="Times New Roman" panose="02020603050405020304" pitchFamily="18" charset="0"/>
              </a:rPr>
              <a:t>DOWN</a:t>
            </a:r>
            <a:r>
              <a:rPr lang="en-US" altLang="en-US" sz="2000" dirty="0">
                <a:latin typeface="Times New Roman" panose="02020603050405020304" pitchFamily="18" charset="0"/>
                <a:cs typeface="Times New Roman" panose="02020603050405020304" pitchFamily="18" charset="0"/>
              </a:rPr>
              <a:t>: </a:t>
            </a:r>
          </a:p>
          <a:p>
            <a:pPr lvl="1" algn="just">
              <a:lnSpc>
                <a:spcPct val="9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highlight>
                  <a:srgbClr val="FFFF00"/>
                </a:highlight>
                <a:latin typeface="Times New Roman" panose="02020603050405020304" pitchFamily="18" charset="0"/>
                <a:cs typeface="Times New Roman" panose="02020603050405020304" pitchFamily="18" charset="0"/>
              </a:rPr>
              <a:t>53</a:t>
            </a:r>
            <a:r>
              <a:rPr lang="en-US" altLang="en-US" sz="2000" dirty="0">
                <a:latin typeface="Times New Roman" panose="02020603050405020304" pitchFamily="18" charset="0"/>
                <a:cs typeface="Times New Roman" panose="02020603050405020304" pitchFamily="18" charset="0"/>
              </a:rPr>
              <a:t>   37     14     65      67    98     122    124    183</a:t>
            </a:r>
          </a:p>
          <a:p>
            <a:pPr lvl="2" algn="just">
              <a:lnSpc>
                <a:spcPct val="90000"/>
              </a:lnSpc>
            </a:pPr>
            <a:r>
              <a:rPr lang="en-US" altLang="en-US" sz="1800" b="1" dirty="0">
                <a:latin typeface="Times New Roman" panose="02020603050405020304" pitchFamily="18" charset="0"/>
                <a:cs typeface="Times New Roman" panose="02020603050405020304" pitchFamily="18" charset="0"/>
              </a:rPr>
              <a:t>Total head movement </a:t>
            </a:r>
            <a:r>
              <a:rPr lang="en-US" altLang="en-US" sz="1800" dirty="0">
                <a:latin typeface="Times New Roman" panose="02020603050405020304" pitchFamily="18" charset="0"/>
                <a:cs typeface="Times New Roman" panose="02020603050405020304" pitchFamily="18" charset="0"/>
              </a:rPr>
              <a:t>of 208 ((53-37)+(37-14)+(65-14)+(67-65)+(98-67)+(122-98)+(124-122)+(183-124)) = </a:t>
            </a:r>
            <a:r>
              <a:rPr lang="en-US" altLang="en-US" sz="1800" b="1" dirty="0">
                <a:solidFill>
                  <a:srgbClr val="FF0000"/>
                </a:solidFill>
                <a:latin typeface="Times New Roman" panose="02020603050405020304" pitchFamily="18" charset="0"/>
                <a:cs typeface="Times New Roman" panose="02020603050405020304" pitchFamily="18" charset="0"/>
              </a:rPr>
              <a:t>208</a:t>
            </a:r>
          </a:p>
          <a:p>
            <a:pPr lvl="2" algn="just">
              <a:lnSpc>
                <a:spcPct val="90000"/>
              </a:lnSpc>
            </a:pPr>
            <a:r>
              <a:rPr lang="en-US" altLang="en-US" sz="1800" b="1" dirty="0">
                <a:latin typeface="Times New Roman" panose="02020603050405020304" pitchFamily="18" charset="0"/>
                <a:cs typeface="Times New Roman" panose="02020603050405020304" pitchFamily="18" charset="0"/>
              </a:rPr>
              <a:t>Average Seek Length</a:t>
            </a:r>
            <a:r>
              <a:rPr lang="en-US" altLang="en-US" sz="1800" dirty="0">
                <a:latin typeface="Times New Roman" panose="02020603050405020304" pitchFamily="18" charset="0"/>
                <a:cs typeface="Times New Roman" panose="02020603050405020304" pitchFamily="18" charset="0"/>
              </a:rPr>
              <a:t>: 208/</a:t>
            </a:r>
            <a:r>
              <a:rPr lang="en-US" altLang="en-US" sz="1800" b="1" dirty="0">
                <a:solidFill>
                  <a:srgbClr val="FF0000"/>
                </a:solidFill>
                <a:latin typeface="Times New Roman" panose="02020603050405020304" pitchFamily="18" charset="0"/>
                <a:cs typeface="Times New Roman" panose="02020603050405020304" pitchFamily="18" charset="0"/>
              </a:rPr>
              <a:t>8</a:t>
            </a:r>
            <a:r>
              <a:rPr lang="en-US" altLang="en-US" sz="1800" dirty="0">
                <a:latin typeface="Times New Roman" panose="02020603050405020304" pitchFamily="18" charset="0"/>
                <a:cs typeface="Times New Roman" panose="02020603050405020304" pitchFamily="18" charset="0"/>
              </a:rPr>
              <a:t> = 26</a:t>
            </a:r>
          </a:p>
          <a:p>
            <a:pPr lvl="1" algn="just">
              <a:lnSpc>
                <a:spcPct val="90000"/>
              </a:lnSpc>
            </a:pPr>
            <a:r>
              <a:rPr lang="en-US" altLang="en-US" sz="2000" b="1" dirty="0">
                <a:latin typeface="Times New Roman" panose="02020603050405020304" pitchFamily="18" charset="0"/>
                <a:cs typeface="Times New Roman" panose="02020603050405020304" pitchFamily="18" charset="0"/>
              </a:rPr>
              <a:t>Result with bit is </a:t>
            </a:r>
            <a:r>
              <a:rPr lang="en-US" altLang="en-US" sz="2000" b="1" dirty="0">
                <a:solidFill>
                  <a:srgbClr val="FF0000"/>
                </a:solidFill>
                <a:latin typeface="Times New Roman" panose="02020603050405020304" pitchFamily="18" charset="0"/>
                <a:cs typeface="Times New Roman" panose="02020603050405020304" pitchFamily="18" charset="0"/>
              </a:rPr>
              <a:t>UP</a:t>
            </a:r>
            <a:r>
              <a:rPr lang="en-US" altLang="en-US" sz="2000" b="1" dirty="0">
                <a:latin typeface="Times New Roman" panose="02020603050405020304" pitchFamily="18" charset="0"/>
                <a:cs typeface="Times New Roman" panose="02020603050405020304" pitchFamily="18" charset="0"/>
              </a:rPr>
              <a:t>: </a:t>
            </a:r>
          </a:p>
          <a:p>
            <a:pPr lvl="1" algn="just">
              <a:lnSpc>
                <a:spcPct val="90000"/>
              </a:lnSpc>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highlight>
                  <a:srgbClr val="00FF00"/>
                </a:highlight>
                <a:latin typeface="Times New Roman" panose="02020603050405020304" pitchFamily="18" charset="0"/>
                <a:cs typeface="Times New Roman" panose="02020603050405020304" pitchFamily="18" charset="0"/>
              </a:rPr>
              <a:t>53</a:t>
            </a:r>
            <a:r>
              <a:rPr lang="en-US" altLang="en-US" sz="2000" dirty="0">
                <a:latin typeface="Times New Roman" panose="02020603050405020304" pitchFamily="18" charset="0"/>
                <a:cs typeface="Times New Roman" panose="02020603050405020304" pitchFamily="18" charset="0"/>
              </a:rPr>
              <a:t>   65      67    98     122    124    183   37  14</a:t>
            </a:r>
          </a:p>
          <a:p>
            <a:pPr lvl="2" algn="just">
              <a:lnSpc>
                <a:spcPct val="90000"/>
              </a:lnSpc>
            </a:pPr>
            <a:r>
              <a:rPr lang="en-US" altLang="en-US" sz="1800" b="1" dirty="0">
                <a:latin typeface="Times New Roman" panose="02020603050405020304" pitchFamily="18" charset="0"/>
                <a:cs typeface="Times New Roman" panose="02020603050405020304" pitchFamily="18" charset="0"/>
              </a:rPr>
              <a:t>Total head movement </a:t>
            </a:r>
            <a:r>
              <a:rPr lang="en-US" altLang="en-US" sz="1800" dirty="0">
                <a:latin typeface="Times New Roman" panose="02020603050405020304" pitchFamily="18" charset="0"/>
                <a:cs typeface="Times New Roman" panose="02020603050405020304" pitchFamily="18" charset="0"/>
              </a:rPr>
              <a:t>of 299 ((65-53)+(67-65)+(98-67)+(122-98)+(124-122)+(183-124)+(183-37)+(37-14)) = </a:t>
            </a:r>
            <a:r>
              <a:rPr lang="en-US" altLang="en-US" sz="1800" b="1" dirty="0">
                <a:solidFill>
                  <a:srgbClr val="FF0000"/>
                </a:solidFill>
                <a:latin typeface="Times New Roman" panose="02020603050405020304" pitchFamily="18" charset="0"/>
                <a:cs typeface="Times New Roman" panose="02020603050405020304" pitchFamily="18" charset="0"/>
              </a:rPr>
              <a:t>299</a:t>
            </a:r>
          </a:p>
          <a:p>
            <a:pPr lvl="2" algn="just">
              <a:lnSpc>
                <a:spcPct val="90000"/>
              </a:lnSpc>
            </a:pPr>
            <a:r>
              <a:rPr lang="en-US" altLang="en-US" sz="1800" b="1" dirty="0">
                <a:latin typeface="Times New Roman" panose="02020603050405020304" pitchFamily="18" charset="0"/>
                <a:cs typeface="Times New Roman" panose="02020603050405020304" pitchFamily="18" charset="0"/>
              </a:rPr>
              <a:t>Average Seek Length</a:t>
            </a:r>
            <a:r>
              <a:rPr lang="en-US" altLang="en-US" sz="1800" dirty="0">
                <a:latin typeface="Times New Roman" panose="02020603050405020304" pitchFamily="18" charset="0"/>
                <a:cs typeface="Times New Roman" panose="02020603050405020304" pitchFamily="18" charset="0"/>
              </a:rPr>
              <a:t>: 299/8 = 37.375</a:t>
            </a:r>
          </a:p>
          <a:p>
            <a:pPr algn="just">
              <a:lnSpc>
                <a:spcPct val="90000"/>
              </a:lnSpc>
            </a:pPr>
            <a:r>
              <a:rPr lang="en-US" altLang="en-US" sz="2400" dirty="0">
                <a:latin typeface="Times New Roman" panose="02020603050405020304" pitchFamily="18" charset="0"/>
                <a:cs typeface="Times New Roman" panose="02020603050405020304" pitchFamily="18" charset="0"/>
              </a:rPr>
              <a:t>The elevator algorithms has is that given any collection of requests, the upper bound on the total motion is fixed: it is just twice the number of cylinders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47">
                                            <p:txEl>
                                              <p:pRg st="4" end="4"/>
                                            </p:txEl>
                                          </p:spTgt>
                                        </p:tgtEl>
                                        <p:attrNameLst>
                                          <p:attrName>style.visibility</p:attrName>
                                        </p:attrNameLst>
                                      </p:cBhvr>
                                      <p:to>
                                        <p:strVal val="visible"/>
                                      </p:to>
                                    </p:set>
                                    <p:animEffect transition="in" filter="box(in)">
                                      <p:cBhvr>
                                        <p:cTn id="7" dur="500"/>
                                        <p:tgtEl>
                                          <p:spTgt spid="108547">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ox(in)">
                                      <p:cBhvr>
                                        <p:cTn id="10" dur="500"/>
                                        <p:tgtEl>
                                          <p:spTgt spid="108547">
                                            <p:txEl>
                                              <p:pRg st="5" end="5"/>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8547">
                                            <p:txEl>
                                              <p:pRg st="6" end="6"/>
                                            </p:txEl>
                                          </p:spTgt>
                                        </p:tgtEl>
                                        <p:attrNameLst>
                                          <p:attrName>style.visibility</p:attrName>
                                        </p:attrNameLst>
                                      </p:cBhvr>
                                      <p:to>
                                        <p:strVal val="visible"/>
                                      </p:to>
                                    </p:set>
                                    <p:animEffect transition="in" filter="box(in)">
                                      <p:cBhvr>
                                        <p:cTn id="13" dur="500"/>
                                        <p:tgtEl>
                                          <p:spTgt spid="108547">
                                            <p:txEl>
                                              <p:pRg st="6" end="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8547">
                                            <p:txEl>
                                              <p:pRg st="7" end="7"/>
                                            </p:txEl>
                                          </p:spTgt>
                                        </p:tgtEl>
                                        <p:attrNameLst>
                                          <p:attrName>style.visibility</p:attrName>
                                        </p:attrNameLst>
                                      </p:cBhvr>
                                      <p:to>
                                        <p:strVal val="visible"/>
                                      </p:to>
                                    </p:set>
                                    <p:animEffect transition="in" filter="box(in)">
                                      <p:cBhvr>
                                        <p:cTn id="16" dur="500"/>
                                        <p:tgtEl>
                                          <p:spTgt spid="108547">
                                            <p:txEl>
                                              <p:pRg st="7" end="7"/>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8547">
                                            <p:txEl>
                                              <p:pRg st="8" end="8"/>
                                            </p:txEl>
                                          </p:spTgt>
                                        </p:tgtEl>
                                        <p:attrNameLst>
                                          <p:attrName>style.visibility</p:attrName>
                                        </p:attrNameLst>
                                      </p:cBhvr>
                                      <p:to>
                                        <p:strVal val="visible"/>
                                      </p:to>
                                    </p:set>
                                    <p:animEffect transition="in" filter="box(in)">
                                      <p:cBhvr>
                                        <p:cTn id="19" dur="500"/>
                                        <p:tgtEl>
                                          <p:spTgt spid="108547">
                                            <p:txEl>
                                              <p:pRg st="8" end="8"/>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8547">
                                            <p:txEl>
                                              <p:pRg st="9" end="9"/>
                                            </p:txEl>
                                          </p:spTgt>
                                        </p:tgtEl>
                                        <p:attrNameLst>
                                          <p:attrName>style.visibility</p:attrName>
                                        </p:attrNameLst>
                                      </p:cBhvr>
                                      <p:to>
                                        <p:strVal val="visible"/>
                                      </p:to>
                                    </p:set>
                                    <p:animEffect transition="in" filter="box(in)">
                                      <p:cBhvr>
                                        <p:cTn id="22" dur="500"/>
                                        <p:tgtEl>
                                          <p:spTgt spid="108547">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547">
                                            <p:txEl>
                                              <p:pRg st="10" end="10"/>
                                            </p:txEl>
                                          </p:spTgt>
                                        </p:tgtEl>
                                        <p:attrNameLst>
                                          <p:attrName>style.visibility</p:attrName>
                                        </p:attrNameLst>
                                      </p:cBhvr>
                                      <p:to>
                                        <p:strVal val="visible"/>
                                      </p:to>
                                    </p:set>
                                    <p:animEffect transition="in" filter="box(in)">
                                      <p:cBhvr>
                                        <p:cTn id="25" dur="500"/>
                                        <p:tgtEl>
                                          <p:spTgt spid="108547">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547">
                                            <p:txEl>
                                              <p:pRg st="11" end="11"/>
                                            </p:txEl>
                                          </p:spTgt>
                                        </p:tgtEl>
                                        <p:attrNameLst>
                                          <p:attrName>style.visibility</p:attrName>
                                        </p:attrNameLst>
                                      </p:cBhvr>
                                      <p:to>
                                        <p:strVal val="visible"/>
                                      </p:to>
                                    </p:set>
                                    <p:animEffect transition="in" filter="box(in)">
                                      <p:cBhvr>
                                        <p:cTn id="28" dur="500"/>
                                        <p:tgtEl>
                                          <p:spTgt spid="108547">
                                            <p:txEl>
                                              <p:pRg st="11" end="11"/>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8547">
                                            <p:txEl>
                                              <p:pRg st="12" end="12"/>
                                            </p:txEl>
                                          </p:spTgt>
                                        </p:tgtEl>
                                        <p:attrNameLst>
                                          <p:attrName>style.visibility</p:attrName>
                                        </p:attrNameLst>
                                      </p:cBhvr>
                                      <p:to>
                                        <p:strVal val="visible"/>
                                      </p:to>
                                    </p:set>
                                    <p:animEffect transition="in" filter="box(in)">
                                      <p:cBhvr>
                                        <p:cTn id="31" dur="500"/>
                                        <p:tgtEl>
                                          <p:spTgt spid="1085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10595" name="Rectangle 3"/>
          <p:cNvSpPr>
            <a:spLocks noGrp="1"/>
          </p:cNvSpPr>
          <p:nvPr>
            <p:ph type="body" sz="half" idx="4294967295"/>
          </p:nvPr>
        </p:nvSpPr>
        <p:spPr>
          <a:xfrm>
            <a:off x="0" y="990600"/>
            <a:ext cx="9144000" cy="5867400"/>
          </a:xfrm>
        </p:spPr>
        <p:txBody>
          <a:bodyPr/>
          <a:lstStyle/>
          <a:p>
            <a:pPr algn="just"/>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slight modification of elevator algorithms </a:t>
            </a:r>
            <a:r>
              <a:rPr lang="en-US" altLang="en-US" sz="2400" dirty="0">
                <a:latin typeface="Times New Roman" panose="02020603050405020304" pitchFamily="18" charset="0"/>
                <a:cs typeface="Times New Roman" panose="02020603050405020304" pitchFamily="18" charset="0"/>
              </a:rPr>
              <a:t>that has a smaller variance in response time is to </a:t>
            </a:r>
            <a:r>
              <a:rPr lang="en-US" altLang="en-US" sz="2400" b="1" dirty="0">
                <a:latin typeface="Times New Roman" panose="02020603050405020304" pitchFamily="18" charset="0"/>
                <a:cs typeface="Times New Roman" panose="02020603050405020304" pitchFamily="18" charset="0"/>
              </a:rPr>
              <a:t>always scan in the same direction</a:t>
            </a:r>
          </a:p>
          <a:p>
            <a:pPr algn="just"/>
            <a:r>
              <a:rPr lang="en-US" altLang="en-US" sz="2400" b="1" dirty="0">
                <a:latin typeface="Times New Roman" panose="02020603050405020304" pitchFamily="18" charset="0"/>
                <a:cs typeface="Times New Roman" panose="02020603050405020304" pitchFamily="18" charset="0"/>
              </a:rPr>
              <a:t>When</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highest numbered cylinder </a:t>
            </a:r>
            <a:r>
              <a:rPr lang="en-US" altLang="en-US" sz="2400" dirty="0">
                <a:latin typeface="Times New Roman" panose="02020603050405020304" pitchFamily="18" charset="0"/>
                <a:cs typeface="Times New Roman" panose="02020603050405020304" pitchFamily="18" charset="0"/>
              </a:rPr>
              <a:t>with a </a:t>
            </a:r>
            <a:r>
              <a:rPr lang="en-US" altLang="en-US" sz="2400" b="1" dirty="0">
                <a:latin typeface="Times New Roman" panose="02020603050405020304" pitchFamily="18" charset="0"/>
                <a:cs typeface="Times New Roman" panose="02020603050405020304" pitchFamily="18" charset="0"/>
              </a:rPr>
              <a:t>pending request </a:t>
            </a:r>
            <a:r>
              <a:rPr lang="en-US" altLang="en-US" sz="2400" dirty="0">
                <a:latin typeface="Times New Roman" panose="02020603050405020304" pitchFamily="18" charset="0"/>
                <a:cs typeface="Times New Roman" panose="02020603050405020304" pitchFamily="18" charset="0"/>
              </a:rPr>
              <a:t>has been services, the </a:t>
            </a:r>
            <a:r>
              <a:rPr lang="en-US" altLang="en-US" sz="2400" b="1" dirty="0">
                <a:latin typeface="Times New Roman" panose="02020603050405020304" pitchFamily="18" charset="0"/>
                <a:cs typeface="Times New Roman" panose="02020603050405020304" pitchFamily="18" charset="0"/>
              </a:rPr>
              <a:t>arm goes to lowest number cylinder</a:t>
            </a:r>
            <a:r>
              <a:rPr lang="en-US" altLang="en-US" sz="2400" dirty="0">
                <a:latin typeface="Times New Roman" panose="02020603050405020304" pitchFamily="18" charset="0"/>
                <a:cs typeface="Times New Roman" panose="02020603050405020304" pitchFamily="18" charset="0"/>
              </a:rPr>
              <a:t> with a pending request </a:t>
            </a:r>
            <a:r>
              <a:rPr lang="en-US" altLang="en-US" sz="2400" b="1" dirty="0">
                <a:latin typeface="Times New Roman" panose="02020603050405020304" pitchFamily="18" charset="0"/>
                <a:cs typeface="Times New Roman" panose="02020603050405020304" pitchFamily="18" charset="0"/>
              </a:rPr>
              <a:t>and</a:t>
            </a:r>
            <a:r>
              <a:rPr lang="en-US" altLang="en-US" sz="2400" dirty="0">
                <a:latin typeface="Times New Roman" panose="02020603050405020304" pitchFamily="18" charset="0"/>
                <a:cs typeface="Times New Roman" panose="02020603050405020304" pitchFamily="18" charset="0"/>
              </a:rPr>
              <a:t> then continues </a:t>
            </a:r>
            <a:r>
              <a:rPr lang="en-US" altLang="en-US" sz="2400" b="1" dirty="0">
                <a:latin typeface="Times New Roman" panose="02020603050405020304" pitchFamily="18" charset="0"/>
                <a:cs typeface="Times New Roman" panose="02020603050405020304" pitchFamily="18" charset="0"/>
              </a:rPr>
              <a:t>moving</a:t>
            </a:r>
            <a:r>
              <a:rPr lang="en-US" altLang="en-US" sz="2400" dirty="0">
                <a:latin typeface="Times New Roman" panose="02020603050405020304" pitchFamily="18" charset="0"/>
                <a:cs typeface="Times New Roman" panose="02020603050405020304" pitchFamily="18" charset="0"/>
              </a:rPr>
              <a:t> in </a:t>
            </a:r>
            <a:r>
              <a:rPr lang="en-US" altLang="en-US" sz="2400" b="1" dirty="0">
                <a:latin typeface="Times New Roman" panose="02020603050405020304" pitchFamily="18" charset="0"/>
                <a:cs typeface="Times New Roman" panose="02020603050405020304" pitchFamily="18" charset="0"/>
              </a:rPr>
              <a:t>an upward direction</a:t>
            </a:r>
          </a:p>
          <a:p>
            <a:pPr algn="just"/>
            <a:r>
              <a:rPr lang="en-US" altLang="en-US" sz="2400" b="1" dirty="0">
                <a:latin typeface="Times New Roman" panose="02020603050405020304" pitchFamily="18" charset="0"/>
                <a:cs typeface="Times New Roman" panose="02020603050405020304" pitchFamily="18" charset="0"/>
              </a:rPr>
              <a:t>In effect, the lowest-number cylinder is thought of as being just above the highest-number cylinder</a:t>
            </a:r>
          </a:p>
          <a:p>
            <a:pPr>
              <a:spcBef>
                <a:spcPct val="0"/>
              </a:spcBef>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1" algn="just"/>
            <a:r>
              <a:rPr lang="en-US" altLang="en-US" sz="2000" b="1" dirty="0">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	98, 183, 37, 122, 14, 124, 65, 67</a:t>
            </a:r>
          </a:p>
          <a:p>
            <a:pPr lvl="1" algn="just"/>
            <a:r>
              <a:rPr lang="en-US" altLang="en-US" sz="2000" b="1" dirty="0">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2000" b="1" dirty="0">
                <a:latin typeface="Times New Roman" panose="02020603050405020304" pitchFamily="18" charset="0"/>
                <a:cs typeface="Times New Roman" panose="02020603050405020304" pitchFamily="18" charset="0"/>
              </a:rPr>
              <a:t>Result</a:t>
            </a:r>
            <a:r>
              <a:rPr lang="en-US" altLang="en-US" sz="2000" dirty="0">
                <a:latin typeface="Times New Roman" panose="02020603050405020304" pitchFamily="18" charset="0"/>
                <a:cs typeface="Times New Roman" panose="02020603050405020304" pitchFamily="18" charset="0"/>
              </a:rPr>
              <a:t>: 53   65    67     98     122    124    </a:t>
            </a:r>
            <a:r>
              <a:rPr lang="en-US" altLang="en-US" sz="2000" dirty="0">
                <a:highlight>
                  <a:srgbClr val="FFFF00"/>
                </a:highlight>
                <a:latin typeface="Times New Roman" panose="02020603050405020304" pitchFamily="18" charset="0"/>
                <a:cs typeface="Times New Roman" panose="02020603050405020304" pitchFamily="18" charset="0"/>
              </a:rPr>
              <a:t>183</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00FF00"/>
                </a:highlight>
                <a:latin typeface="Times New Roman" panose="02020603050405020304" pitchFamily="18" charset="0"/>
                <a:cs typeface="Times New Roman" panose="02020603050405020304" pitchFamily="18" charset="0"/>
              </a:rPr>
              <a:t> 14      </a:t>
            </a:r>
            <a:r>
              <a:rPr lang="en-US" altLang="en-US" sz="2000" dirty="0">
                <a:latin typeface="Times New Roman" panose="02020603050405020304" pitchFamily="18" charset="0"/>
                <a:cs typeface="Times New Roman" panose="02020603050405020304" pitchFamily="18" charset="0"/>
              </a:rPr>
              <a:t>37</a:t>
            </a:r>
          </a:p>
          <a:p>
            <a:pPr lvl="1" algn="just"/>
            <a:r>
              <a:rPr lang="en-US" altLang="en-US" sz="2000" b="1" dirty="0">
                <a:latin typeface="Times New Roman" panose="02020603050405020304" pitchFamily="18" charset="0"/>
                <a:cs typeface="Times New Roman" panose="02020603050405020304" pitchFamily="18" charset="0"/>
              </a:rPr>
              <a:t>Total head movement of </a:t>
            </a:r>
            <a:r>
              <a:rPr lang="en-US" altLang="en-US" sz="2000" dirty="0">
                <a:latin typeface="Times New Roman" panose="02020603050405020304" pitchFamily="18" charset="0"/>
                <a:cs typeface="Times New Roman" panose="02020603050405020304" pitchFamily="18" charset="0"/>
              </a:rPr>
              <a:t>153 ((65-53)+(67-65)+(98-67)+(122-98)+(124-122)+(183-124)+(37-14)) = 153</a:t>
            </a:r>
          </a:p>
          <a:p>
            <a:pPr lvl="1" algn="just"/>
            <a:r>
              <a:rPr lang="en-US" altLang="en-US" sz="2000" b="1" dirty="0">
                <a:latin typeface="Times New Roman" panose="02020603050405020304" pitchFamily="18" charset="0"/>
                <a:cs typeface="Times New Roman" panose="02020603050405020304" pitchFamily="18" charset="0"/>
              </a:rPr>
              <a:t>Average Seek Length</a:t>
            </a:r>
            <a:r>
              <a:rPr lang="en-US" altLang="en-US" sz="2000" dirty="0">
                <a:latin typeface="Times New Roman" panose="02020603050405020304" pitchFamily="18" charset="0"/>
                <a:cs typeface="Times New Roman" panose="02020603050405020304" pitchFamily="18" charset="0"/>
              </a:rPr>
              <a:t>: 153/8 = 19.125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xEl>
                                              <p:pRg st="7" end="7"/>
                                            </p:txEl>
                                          </p:spTgt>
                                        </p:tgtEl>
                                        <p:attrNameLst>
                                          <p:attrName>style.visibility</p:attrName>
                                        </p:attrNameLst>
                                      </p:cBhvr>
                                      <p:to>
                                        <p:strVal val="visible"/>
                                      </p:to>
                                    </p:set>
                                    <p:animEffect transition="in" filter="box(in)">
                                      <p:cBhvr>
                                        <p:cTn id="7" dur="500"/>
                                        <p:tgtEl>
                                          <p:spTgt spid="11059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5">
                                            <p:txEl>
                                              <p:pRg st="8" end="8"/>
                                            </p:txEl>
                                          </p:spTgt>
                                        </p:tgtEl>
                                        <p:attrNameLst>
                                          <p:attrName>style.visibility</p:attrName>
                                        </p:attrNameLst>
                                      </p:cBhvr>
                                      <p:to>
                                        <p:strVal val="visible"/>
                                      </p:to>
                                    </p:set>
                                    <p:animEffect transition="in" filter="box(in)">
                                      <p:cBhvr>
                                        <p:cTn id="12" dur="500"/>
                                        <p:tgtEl>
                                          <p:spTgt spid="11059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0595">
                                            <p:txEl>
                                              <p:pRg st="9" end="9"/>
                                            </p:txEl>
                                          </p:spTgt>
                                        </p:tgtEl>
                                        <p:attrNameLst>
                                          <p:attrName>style.visibility</p:attrName>
                                        </p:attrNameLst>
                                      </p:cBhvr>
                                      <p:to>
                                        <p:strVal val="visible"/>
                                      </p:to>
                                    </p:set>
                                    <p:animEffect transition="in" filter="box(in)">
                                      <p:cBhvr>
                                        <p:cTn id="17" dur="500"/>
                                        <p:tgtEl>
                                          <p:spTgt spid="11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0483" name="Rectangle 3"/>
          <p:cNvSpPr>
            <a:spLocks noGrp="1"/>
          </p:cNvSpPr>
          <p:nvPr>
            <p:ph type="body" sz="half" idx="4294967295"/>
          </p:nvPr>
        </p:nvSpPr>
        <p:spPr>
          <a:xfrm>
            <a:off x="0" y="1219200"/>
            <a:ext cx="9144000" cy="56388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Some </a:t>
            </a:r>
            <a:r>
              <a:rPr lang="en-US" altLang="en-US" sz="2400" b="1">
                <a:latin typeface="Times New Roman" panose="02020603050405020304" pitchFamily="18" charset="0"/>
                <a:cs typeface="Times New Roman" panose="02020603050405020304" pitchFamily="18" charset="0"/>
              </a:rPr>
              <a:t>disks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provide</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way</a:t>
            </a:r>
            <a:r>
              <a:rPr lang="en-US" altLang="en-US" sz="2400">
                <a:latin typeface="Times New Roman" panose="02020603050405020304" pitchFamily="18" charset="0"/>
                <a:cs typeface="Times New Roman" panose="02020603050405020304" pitchFamily="18" charset="0"/>
              </a:rPr>
              <a:t> for the software to </a:t>
            </a:r>
            <a:r>
              <a:rPr lang="en-US" altLang="en-US" sz="2400" b="1">
                <a:latin typeface="Times New Roman" panose="02020603050405020304" pitchFamily="18" charset="0"/>
                <a:cs typeface="Times New Roman" panose="02020603050405020304" pitchFamily="18" charset="0"/>
              </a:rPr>
              <a:t>inspect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current sector number under the head</a:t>
            </a:r>
          </a:p>
          <a:p>
            <a:pPr lvl="1" algn="just">
              <a:lnSpc>
                <a:spcPct val="8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two</a:t>
            </a:r>
            <a:r>
              <a:rPr lang="en-US" altLang="en-US" sz="2000">
                <a:latin typeface="Times New Roman" panose="02020603050405020304" pitchFamily="18" charset="0"/>
                <a:cs typeface="Times New Roman" panose="02020603050405020304" pitchFamily="18" charset="0"/>
              </a:rPr>
              <a:t> or </a:t>
            </a:r>
            <a:r>
              <a:rPr lang="en-US" altLang="en-US" sz="2000" b="1">
                <a:latin typeface="Times New Roman" panose="02020603050405020304" pitchFamily="18" charset="0"/>
                <a:cs typeface="Times New Roman" panose="02020603050405020304" pitchFamily="18" charset="0"/>
              </a:rPr>
              <a:t>more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requests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for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same cylinder are pending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issue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request for the sector </a:t>
            </a:r>
            <a:r>
              <a:rPr lang="en-US" altLang="en-US" sz="2000">
                <a:latin typeface="Times New Roman" panose="02020603050405020304" pitchFamily="18" charset="0"/>
                <a:cs typeface="Times New Roman" panose="02020603050405020304" pitchFamily="18" charset="0"/>
              </a:rPr>
              <a:t>that will </a:t>
            </a:r>
            <a:r>
              <a:rPr lang="en-US" altLang="en-US" sz="2000" b="1">
                <a:latin typeface="Times New Roman" panose="02020603050405020304" pitchFamily="18" charset="0"/>
                <a:cs typeface="Times New Roman" panose="02020603050405020304" pitchFamily="18" charset="0"/>
              </a:rPr>
              <a:t>pass under the head next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controller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select any of its heads </a:t>
            </a:r>
            <a:r>
              <a:rPr lang="en-US" altLang="en-US" sz="2000">
                <a:latin typeface="Times New Roman" panose="02020603050405020304" pitchFamily="18" charset="0"/>
                <a:cs typeface="Times New Roman" panose="02020603050405020304" pitchFamily="18" charset="0"/>
              </a:rPr>
              <a:t>almost instantaneously</a:t>
            </a:r>
          </a:p>
          <a:p>
            <a:pPr lvl="1" algn="just">
              <a:lnSpc>
                <a:spcPct val="80000"/>
              </a:lnSpc>
            </a:pPr>
            <a:r>
              <a:rPr lang="en-US" altLang="en-US" sz="2000" b="1">
                <a:latin typeface="Times New Roman" panose="02020603050405020304" pitchFamily="18" charset="0"/>
                <a:cs typeface="Times New Roman" panose="02020603050405020304" pitchFamily="18" charset="0"/>
              </a:rPr>
              <a:t>If</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seek time </a:t>
            </a:r>
            <a:r>
              <a:rPr lang="en-US" altLang="en-US" sz="2000">
                <a:latin typeface="Times New Roman" panose="02020603050405020304" pitchFamily="18" charset="0"/>
                <a:cs typeface="Times New Roman" panose="02020603050405020304" pitchFamily="18" charset="0"/>
              </a:rPr>
              <a:t>is much </a:t>
            </a:r>
            <a:r>
              <a:rPr lang="en-US" altLang="en-US" sz="2000" b="1">
                <a:latin typeface="Times New Roman" panose="02020603050405020304" pitchFamily="18" charset="0"/>
                <a:cs typeface="Times New Roman" panose="02020603050405020304" pitchFamily="18" charset="0"/>
              </a:rPr>
              <a:t>faster than the rotational delay</a:t>
            </a:r>
          </a:p>
          <a:p>
            <a:pPr lvl="2" algn="just">
              <a:lnSpc>
                <a:spcPct val="80000"/>
              </a:lnSpc>
            </a:pPr>
            <a:r>
              <a:rPr lang="en-US" altLang="en-US" sz="1800" b="1">
                <a:latin typeface="Times New Roman" panose="02020603050405020304" pitchFamily="18" charset="0"/>
                <a:cs typeface="Times New Roman" panose="02020603050405020304" pitchFamily="18" charset="0"/>
              </a:rPr>
              <a:t>Pending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request</a:t>
            </a:r>
            <a:r>
              <a:rPr lang="en-US" altLang="en-US" sz="1800">
                <a:latin typeface="Times New Roman" panose="02020603050405020304" pitchFamily="18" charset="0"/>
                <a:cs typeface="Times New Roman" panose="02020603050405020304" pitchFamily="18" charset="0"/>
              </a:rPr>
              <a:t> should be </a:t>
            </a:r>
            <a:r>
              <a:rPr lang="en-US" altLang="en-US" sz="1800" b="1">
                <a:latin typeface="Times New Roman" panose="02020603050405020304" pitchFamily="18" charset="0"/>
                <a:cs typeface="Times New Roman" panose="02020603050405020304" pitchFamily="18" charset="0"/>
              </a:rPr>
              <a:t>sorted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by sector number</a:t>
            </a:r>
            <a:r>
              <a:rPr lang="en-US" altLang="en-US" sz="1800">
                <a:latin typeface="Times New Roman" panose="02020603050405020304" pitchFamily="18" charset="0"/>
                <a:cs typeface="Times New Roman" panose="02020603050405020304" pitchFamily="18" charset="0"/>
              </a:rPr>
              <a:t>, and as soon as the next sector is about to pass under the head, the arm should be zipped over the right track to read or write it</a:t>
            </a:r>
          </a:p>
          <a:p>
            <a:pPr lvl="1" algn="just">
              <a:lnSpc>
                <a:spcPct val="80000"/>
              </a:lnSpc>
            </a:pPr>
            <a:r>
              <a:rPr lang="en-US" altLang="en-US" sz="2000" b="1">
                <a:latin typeface="Times New Roman" panose="02020603050405020304" pitchFamily="18" charset="0"/>
                <a:cs typeface="Times New Roman" panose="02020603050405020304" pitchFamily="18" charset="0"/>
              </a:rPr>
              <a:t>When</a:t>
            </a:r>
            <a:r>
              <a:rPr lang="en-US" altLang="en-US" sz="2000">
                <a:latin typeface="Times New Roman" panose="02020603050405020304" pitchFamily="18" charset="0"/>
                <a:cs typeface="Times New Roman" panose="02020603050405020304" pitchFamily="18" charset="0"/>
              </a:rPr>
              <a:t> several </a:t>
            </a:r>
            <a:r>
              <a:rPr lang="en-US" altLang="en-US" sz="2000" b="1">
                <a:latin typeface="Times New Roman" panose="02020603050405020304" pitchFamily="18" charset="0"/>
                <a:cs typeface="Times New Roman" panose="02020603050405020304" pitchFamily="18" charset="0"/>
              </a:rPr>
              <a:t>drives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are present on the same controller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should </a:t>
            </a: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pending request table for each drive </a:t>
            </a:r>
            <a:r>
              <a:rPr lang="en-US" altLang="en-US" sz="2000">
                <a:latin typeface="Times New Roman" panose="02020603050405020304" pitchFamily="18" charset="0"/>
                <a:cs typeface="Times New Roman" panose="02020603050405020304" pitchFamily="18" charset="0"/>
              </a:rPr>
              <a:t>separately</a:t>
            </a:r>
          </a:p>
          <a:p>
            <a:pPr lvl="2" algn="just">
              <a:lnSpc>
                <a:spcPct val="80000"/>
              </a:lnSpc>
            </a:pPr>
            <a:r>
              <a:rPr lang="en-US" altLang="en-US" sz="1800" b="1">
                <a:latin typeface="Times New Roman" panose="02020603050405020304" pitchFamily="18" charset="0"/>
                <a:cs typeface="Times New Roman" panose="02020603050405020304" pitchFamily="18" charset="0"/>
              </a:rPr>
              <a:t>Whenever</a:t>
            </a:r>
            <a:r>
              <a:rPr lang="en-US" altLang="en-US" sz="1800">
                <a:latin typeface="Times New Roman" panose="02020603050405020304" pitchFamily="18" charset="0"/>
                <a:cs typeface="Times New Roman" panose="02020603050405020304" pitchFamily="18" charset="0"/>
              </a:rPr>
              <a:t> any </a:t>
            </a:r>
            <a:r>
              <a:rPr lang="en-US" altLang="en-US" sz="1800" b="1">
                <a:latin typeface="Times New Roman" panose="02020603050405020304" pitchFamily="18" charset="0"/>
                <a:cs typeface="Times New Roman" panose="02020603050405020304" pitchFamily="18" charset="0"/>
              </a:rPr>
              <a:t>drive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idle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seek</a:t>
            </a:r>
            <a:r>
              <a:rPr lang="en-US" altLang="en-US" sz="1800">
                <a:latin typeface="Times New Roman" panose="02020603050405020304" pitchFamily="18" charset="0"/>
                <a:cs typeface="Times New Roman" panose="02020603050405020304" pitchFamily="18" charset="0"/>
              </a:rPr>
              <a:t> should be </a:t>
            </a:r>
            <a:r>
              <a:rPr lang="en-US" altLang="en-US" sz="1800" b="1">
                <a:latin typeface="Times New Roman" panose="02020603050405020304" pitchFamily="18" charset="0"/>
                <a:cs typeface="Times New Roman" panose="02020603050405020304" pitchFamily="18" charset="0"/>
              </a:rPr>
              <a:t>issued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move</a:t>
            </a:r>
            <a:r>
              <a:rPr lang="en-US" altLang="en-US" sz="1800">
                <a:latin typeface="Times New Roman" panose="02020603050405020304" pitchFamily="18" charset="0"/>
                <a:cs typeface="Times New Roman" panose="02020603050405020304" pitchFamily="18" charset="0"/>
              </a:rPr>
              <a:t> its </a:t>
            </a:r>
            <a:r>
              <a:rPr lang="en-US" altLang="en-US" sz="1800" b="1">
                <a:latin typeface="Times New Roman" panose="02020603050405020304" pitchFamily="18" charset="0"/>
                <a:cs typeface="Times New Roman" panose="02020603050405020304" pitchFamily="18" charset="0"/>
              </a:rPr>
              <a:t>arm</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 the cylinder where</a:t>
            </a:r>
            <a:r>
              <a:rPr lang="en-US" altLang="en-US" sz="1800">
                <a:latin typeface="Times New Roman" panose="02020603050405020304" pitchFamily="18" charset="0"/>
                <a:cs typeface="Times New Roman" panose="02020603050405020304" pitchFamily="18" charset="0"/>
              </a:rPr>
              <a:t> it will be </a:t>
            </a:r>
            <a:r>
              <a:rPr lang="en-US" altLang="en-US" sz="1800" b="1">
                <a:latin typeface="Times New Roman" panose="02020603050405020304" pitchFamily="18" charset="0"/>
                <a:cs typeface="Times New Roman" panose="02020603050405020304" pitchFamily="18" charset="0"/>
              </a:rPr>
              <a:t>needed next</a:t>
            </a:r>
          </a:p>
          <a:p>
            <a:pPr lvl="2" algn="just">
              <a:lnSpc>
                <a:spcPct val="80000"/>
              </a:lnSpc>
            </a:pPr>
            <a:r>
              <a:rPr lang="en-US" altLang="en-US" sz="1800">
                <a:latin typeface="Times New Roman" panose="02020603050405020304" pitchFamily="18" charset="0"/>
                <a:cs typeface="Times New Roman" panose="02020603050405020304" pitchFamily="18" charset="0"/>
              </a:rPr>
              <a:t>When the </a:t>
            </a:r>
            <a:r>
              <a:rPr lang="en-US" altLang="en-US" sz="1800" b="1">
                <a:latin typeface="Times New Roman" panose="02020603050405020304" pitchFamily="18" charset="0"/>
                <a:cs typeface="Times New Roman" panose="02020603050405020304" pitchFamily="18" charset="0"/>
              </a:rPr>
              <a:t>current transfer finishes</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check</a:t>
            </a:r>
            <a:r>
              <a:rPr lang="en-US" altLang="en-US" sz="1800">
                <a:latin typeface="Times New Roman" panose="02020603050405020304" pitchFamily="18" charset="0"/>
                <a:cs typeface="Times New Roman" panose="02020603050405020304" pitchFamily="18" charset="0"/>
              </a:rPr>
              <a:t> can be made to </a:t>
            </a:r>
            <a:r>
              <a:rPr lang="en-US" altLang="en-US" sz="1800" b="1">
                <a:latin typeface="Times New Roman" panose="02020603050405020304" pitchFamily="18" charset="0"/>
                <a:cs typeface="Times New Roman" panose="02020603050405020304" pitchFamily="18" charset="0"/>
              </a:rPr>
              <a:t>see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if any drives are positioned on the correct cylinder</a:t>
            </a:r>
          </a:p>
          <a:p>
            <a:pPr lvl="2"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one or more are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next transfer </a:t>
            </a:r>
            <a:r>
              <a:rPr lang="en-US" altLang="en-US" sz="1800">
                <a:latin typeface="Times New Roman" panose="02020603050405020304" pitchFamily="18" charset="0"/>
                <a:cs typeface="Times New Roman" panose="02020603050405020304" pitchFamily="18" charset="0"/>
              </a:rPr>
              <a:t>can be </a:t>
            </a:r>
            <a:r>
              <a:rPr lang="en-US" altLang="en-US" sz="1800" b="1">
                <a:latin typeface="Times New Roman" panose="02020603050405020304" pitchFamily="18" charset="0"/>
                <a:cs typeface="Times New Roman" panose="02020603050405020304" pitchFamily="18" charset="0"/>
              </a:rPr>
              <a:t>started</a:t>
            </a:r>
            <a:r>
              <a:rPr lang="en-US" altLang="en-US" sz="1800">
                <a:latin typeface="Times New Roman" panose="02020603050405020304" pitchFamily="18" charset="0"/>
                <a:cs typeface="Times New Roman" panose="02020603050405020304" pitchFamily="18" charset="0"/>
              </a:rPr>
              <a:t> on a drive that is already on the </a:t>
            </a:r>
            <a:r>
              <a:rPr lang="en-US" altLang="en-US" sz="1800" b="1">
                <a:latin typeface="Times New Roman" panose="02020603050405020304" pitchFamily="18" charset="0"/>
                <a:cs typeface="Times New Roman" panose="02020603050405020304" pitchFamily="18" charset="0"/>
              </a:rPr>
              <a:t>right cylinder</a:t>
            </a:r>
          </a:p>
          <a:p>
            <a:pPr lvl="2"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none of the arms is in the right place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driver</a:t>
            </a:r>
            <a:r>
              <a:rPr lang="en-US" altLang="en-US" sz="1800">
                <a:latin typeface="Times New Roman" panose="02020603050405020304" pitchFamily="18" charset="0"/>
                <a:cs typeface="Times New Roman" panose="02020603050405020304" pitchFamily="18" charset="0"/>
              </a:rPr>
              <a:t> should </a:t>
            </a:r>
            <a:r>
              <a:rPr lang="en-US" altLang="en-US" sz="1800" b="1">
                <a:latin typeface="Times New Roman" panose="02020603050405020304" pitchFamily="18" charset="0"/>
                <a:cs typeface="Times New Roman" panose="02020603050405020304" pitchFamily="18" charset="0"/>
              </a:rPr>
              <a:t>issue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new seek </a:t>
            </a:r>
            <a:r>
              <a:rPr lang="en-US" altLang="en-US" sz="1800">
                <a:latin typeface="Times New Roman" panose="02020603050405020304" pitchFamily="18" charset="0"/>
                <a:cs typeface="Times New Roman" panose="02020603050405020304" pitchFamily="18" charset="0"/>
              </a:rPr>
              <a:t>on the drive that just </a:t>
            </a:r>
            <a:r>
              <a:rPr lang="en-US" altLang="en-US" sz="1800" b="1">
                <a:latin typeface="Times New Roman" panose="02020603050405020304" pitchFamily="18" charset="0"/>
                <a:cs typeface="Times New Roman" panose="02020603050405020304" pitchFamily="18" charset="0"/>
              </a:rPr>
              <a:t>completed a transfer </a:t>
            </a:r>
            <a:r>
              <a:rPr lang="en-US" altLang="en-US" sz="1800">
                <a:latin typeface="Times New Roman" panose="02020603050405020304" pitchFamily="18" charset="0"/>
                <a:cs typeface="Times New Roman" panose="02020603050405020304" pitchFamily="18" charset="0"/>
              </a:rPr>
              <a:t>and </a:t>
            </a:r>
            <a:r>
              <a:rPr lang="en-US" altLang="en-US" sz="1800" b="1">
                <a:latin typeface="Times New Roman" panose="02020603050405020304" pitchFamily="18" charset="0"/>
                <a:cs typeface="Times New Roman" panose="02020603050405020304" pitchFamily="18" charset="0"/>
              </a:rPr>
              <a:t>wait until the next interrupt </a:t>
            </a:r>
            <a:r>
              <a:rPr lang="en-US" altLang="en-US" sz="1800">
                <a:latin typeface="Times New Roman" panose="02020603050405020304" pitchFamily="18" charset="0"/>
                <a:cs typeface="Times New Roman" panose="02020603050405020304" pitchFamily="18" charset="0"/>
              </a:rPr>
              <a:t>to see which arm </a:t>
            </a:r>
            <a:r>
              <a:rPr lang="en-US" altLang="en-US" sz="1800" b="1">
                <a:latin typeface="Times New Roman" panose="02020603050405020304" pitchFamily="18" charset="0"/>
                <a:cs typeface="Times New Roman" panose="02020603050405020304" pitchFamily="18" charset="0"/>
              </a:rPr>
              <a:t>gets to its destination first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1507" name="Rectangle 3"/>
          <p:cNvSpPr>
            <a:spLocks noGrp="1"/>
          </p:cNvSpPr>
          <p:nvPr>
            <p:ph type="body" sz="half" idx="4294967295"/>
          </p:nvPr>
        </p:nvSpPr>
        <p:spPr>
          <a:xfrm>
            <a:off x="0" y="990600"/>
            <a:ext cx="9144000" cy="5867400"/>
          </a:xfrm>
        </p:spPr>
        <p:txBody>
          <a:bodyPr/>
          <a:lstStyle/>
          <a:p>
            <a:pPr algn="just"/>
            <a:r>
              <a:rPr lang="en-US" altLang="en-US" sz="2800">
                <a:latin typeface="Times New Roman" panose="02020603050405020304" pitchFamily="18" charset="0"/>
                <a:cs typeface="Times New Roman" panose="02020603050405020304" pitchFamily="18" charset="0"/>
              </a:rPr>
              <a:t>All the </a:t>
            </a:r>
            <a:r>
              <a:rPr lang="en-US" altLang="en-US" sz="2800" b="1">
                <a:latin typeface="Times New Roman" panose="02020603050405020304" pitchFamily="18" charset="0"/>
                <a:cs typeface="Times New Roman" panose="02020603050405020304" pitchFamily="18" charset="0"/>
              </a:rPr>
              <a:t>disk scheduling algorithms tacitly assume</a:t>
            </a:r>
            <a:r>
              <a:rPr lang="en-US" altLang="en-US" sz="2800">
                <a:latin typeface="Times New Roman" panose="02020603050405020304" pitchFamily="18" charset="0"/>
                <a:cs typeface="Times New Roman" panose="02020603050405020304" pitchFamily="18" charset="0"/>
              </a:rPr>
              <a:t> that the </a:t>
            </a:r>
            <a:r>
              <a:rPr lang="en-US" altLang="en-US" sz="2800" b="1">
                <a:latin typeface="Times New Roman" panose="02020603050405020304" pitchFamily="18" charset="0"/>
                <a:cs typeface="Times New Roman" panose="02020603050405020304" pitchFamily="18" charset="0"/>
              </a:rPr>
              <a:t>real disk geometry </a:t>
            </a:r>
            <a:r>
              <a:rPr lang="en-US" altLang="en-US" sz="2800">
                <a:latin typeface="Times New Roman" panose="02020603050405020304" pitchFamily="18" charset="0"/>
                <a:cs typeface="Times New Roman" panose="02020603050405020304" pitchFamily="18" charset="0"/>
              </a:rPr>
              <a:t>is the </a:t>
            </a:r>
            <a:r>
              <a:rPr lang="en-US" altLang="en-US" sz="2800" b="1">
                <a:latin typeface="Times New Roman" panose="02020603050405020304" pitchFamily="18" charset="0"/>
                <a:cs typeface="Times New Roman" panose="02020603050405020304" pitchFamily="18" charset="0"/>
              </a:rPr>
              <a:t>same</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as</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virtual geometry</a:t>
            </a:r>
          </a:p>
          <a:p>
            <a:pPr algn="just"/>
            <a:r>
              <a:rPr lang="en-US" altLang="en-US" sz="2800">
                <a:latin typeface="Times New Roman" panose="02020603050405020304" pitchFamily="18" charset="0"/>
                <a:cs typeface="Times New Roman" panose="02020603050405020304" pitchFamily="18" charset="0"/>
              </a:rPr>
              <a:t>If it is not, then scheduling disk requests makes no sense because the OS cannot really tell whether cylinder 40 or cylinder 200 is closer to cylinder 39</a:t>
            </a:r>
          </a:p>
          <a:p>
            <a:pPr algn="just"/>
            <a:r>
              <a:rPr lang="en-US" altLang="en-US" sz="2800">
                <a:latin typeface="Times New Roman" panose="02020603050405020304" pitchFamily="18" charset="0"/>
                <a:cs typeface="Times New Roman" panose="02020603050405020304" pitchFamily="18" charset="0"/>
              </a:rPr>
              <a:t>On the other hand, if the </a:t>
            </a:r>
            <a:r>
              <a:rPr lang="en-US" altLang="en-US" sz="2800" b="1">
                <a:latin typeface="Times New Roman" panose="02020603050405020304" pitchFamily="18" charset="0"/>
                <a:cs typeface="Times New Roman" panose="02020603050405020304" pitchFamily="18" charset="0"/>
              </a:rPr>
              <a:t>disk controller </a:t>
            </a:r>
            <a:r>
              <a:rPr lang="en-US" altLang="en-US" sz="2800">
                <a:latin typeface="Times New Roman" panose="02020603050405020304" pitchFamily="18" charset="0"/>
                <a:cs typeface="Times New Roman" panose="02020603050405020304" pitchFamily="18" charset="0"/>
              </a:rPr>
              <a:t>can </a:t>
            </a:r>
            <a:r>
              <a:rPr lang="en-US" altLang="en-US" sz="2800" b="1">
                <a:latin typeface="Times New Roman" panose="02020603050405020304" pitchFamily="18" charset="0"/>
                <a:cs typeface="Times New Roman" panose="02020603050405020304" pitchFamily="18" charset="0"/>
              </a:rPr>
              <a:t>accept multiple outstanding requests</a:t>
            </a:r>
            <a:r>
              <a:rPr lang="en-US" altLang="en-US" sz="2800">
                <a:latin typeface="Times New Roman" panose="02020603050405020304" pitchFamily="18" charset="0"/>
                <a:cs typeface="Times New Roman" panose="02020603050405020304" pitchFamily="18" charset="0"/>
              </a:rPr>
              <a:t>, it can use these scheduling algorithms internally. In that case, the algorithms are still valid, but one level down, inside the controller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22531" name="Rectangle 3"/>
          <p:cNvSpPr>
            <a:spLocks noGrp="1"/>
          </p:cNvSpPr>
          <p:nvPr>
            <p:ph type="body" sz="half" idx="4294967295"/>
          </p:nvPr>
        </p:nvSpPr>
        <p:spPr>
          <a:xfrm>
            <a:off x="0" y="685800"/>
            <a:ext cx="9144000" cy="58674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Bad sector</a:t>
            </a:r>
          </a:p>
          <a:p>
            <a:pPr lvl="1" algn="just">
              <a:lnSpc>
                <a:spcPct val="90000"/>
              </a:lnSpc>
            </a:pPr>
            <a:r>
              <a:rPr lang="en-US" altLang="en-US" sz="2400">
                <a:latin typeface="Times New Roman" panose="02020603050405020304" pitchFamily="18" charset="0"/>
                <a:cs typeface="Times New Roman" panose="02020603050405020304" pitchFamily="18" charset="0"/>
              </a:rPr>
              <a:t>Sectors </a:t>
            </a:r>
            <a:r>
              <a:rPr lang="en-US" altLang="en-US" sz="2400" b="1">
                <a:latin typeface="Times New Roman" panose="02020603050405020304" pitchFamily="18" charset="0"/>
                <a:cs typeface="Times New Roman" panose="02020603050405020304" pitchFamily="18" charset="0"/>
              </a:rPr>
              <a:t>do not correctly read back </a:t>
            </a: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value</a:t>
            </a:r>
            <a:r>
              <a:rPr lang="en-US" altLang="en-US" sz="2400">
                <a:latin typeface="Times New Roman" panose="02020603050405020304" pitchFamily="18" charset="0"/>
                <a:cs typeface="Times New Roman" panose="02020603050405020304" pitchFamily="18" charset="0"/>
              </a:rPr>
              <a:t> just </a:t>
            </a:r>
            <a:r>
              <a:rPr lang="en-US" altLang="en-US" sz="2400" b="1">
                <a:latin typeface="Times New Roman" panose="02020603050405020304" pitchFamily="18" charset="0"/>
                <a:cs typeface="Times New Roman" panose="02020603050405020304" pitchFamily="18" charset="0"/>
              </a:rPr>
              <a:t>written to them</a:t>
            </a:r>
          </a:p>
          <a:p>
            <a:pPr lvl="1" algn="just">
              <a:lnSpc>
                <a:spcPct val="90000"/>
              </a:lnSpc>
            </a:pPr>
            <a:r>
              <a:rPr lang="en-US" altLang="en-US" sz="2400">
                <a:latin typeface="Times New Roman" panose="02020603050405020304" pitchFamily="18" charset="0"/>
                <a:cs typeface="Times New Roman" panose="02020603050405020304" pitchFamily="18" charset="0"/>
              </a:rPr>
              <a:t>If the defect is very small, the bad sector can be used</a:t>
            </a:r>
          </a:p>
          <a:p>
            <a:pPr lvl="1" algn="just">
              <a:lnSpc>
                <a:spcPct val="90000"/>
              </a:lnSpc>
            </a:pPr>
            <a:r>
              <a:rPr lang="en-US" altLang="en-US" sz="2400">
                <a:latin typeface="Times New Roman" panose="02020603050405020304" pitchFamily="18" charset="0"/>
                <a:cs typeface="Times New Roman" panose="02020603050405020304" pitchFamily="18" charset="0"/>
              </a:rPr>
              <a:t>Otherwise, the error cannot be masked</a:t>
            </a:r>
          </a:p>
          <a:p>
            <a:pPr lvl="1" algn="just">
              <a:lnSpc>
                <a:spcPct val="90000"/>
              </a:lnSpc>
            </a:pPr>
            <a:r>
              <a:rPr lang="en-US" altLang="en-US" sz="2400" b="1">
                <a:latin typeface="Times New Roman" panose="02020603050405020304" pitchFamily="18" charset="0"/>
                <a:cs typeface="Times New Roman" panose="02020603050405020304" pitchFamily="18" charset="0"/>
              </a:rPr>
              <a:t>Substituted</a:t>
            </a:r>
            <a:r>
              <a:rPr lang="en-US" altLang="en-US" sz="2400">
                <a:latin typeface="Times New Roman" panose="02020603050405020304" pitchFamily="18" charset="0"/>
                <a:cs typeface="Times New Roman" panose="02020603050405020304" pitchFamily="18" charset="0"/>
              </a:rPr>
              <a:t> the bad sector</a:t>
            </a:r>
          </a:p>
          <a:p>
            <a:pPr lvl="2" algn="just">
              <a:lnSpc>
                <a:spcPct val="90000"/>
              </a:lnSpc>
            </a:pPr>
            <a:r>
              <a:rPr lang="en-US" altLang="en-US" sz="2000" b="1">
                <a:latin typeface="Times New Roman" panose="02020603050405020304" pitchFamily="18" charset="0"/>
                <a:cs typeface="Times New Roman" panose="02020603050405020304" pitchFamily="18" charset="0"/>
              </a:rPr>
              <a:t>Controllers</a:t>
            </a:r>
          </a:p>
          <a:p>
            <a:pPr lvl="3" algn="just">
              <a:lnSpc>
                <a:spcPct val="90000"/>
              </a:lnSpc>
            </a:pPr>
            <a:r>
              <a:rPr lang="en-US" altLang="en-US" sz="1800" b="1">
                <a:latin typeface="Times New Roman" panose="02020603050405020304" pitchFamily="18" charset="0"/>
                <a:cs typeface="Times New Roman" panose="02020603050405020304" pitchFamily="18" charset="0"/>
              </a:rPr>
              <a:t>Remap</a:t>
            </a:r>
            <a:r>
              <a:rPr lang="en-US" altLang="en-US" sz="1800">
                <a:latin typeface="Times New Roman" panose="02020603050405020304" pitchFamily="18" charset="0"/>
                <a:cs typeface="Times New Roman" panose="02020603050405020304" pitchFamily="18" charset="0"/>
              </a:rPr>
              <a:t> the bad sector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spare</a:t>
            </a:r>
          </a:p>
          <a:p>
            <a:pPr lvl="3" algn="just">
              <a:lnSpc>
                <a:spcPct val="90000"/>
              </a:lnSpc>
            </a:pPr>
            <a:r>
              <a:rPr lang="en-US" altLang="en-US" sz="1800" b="1">
                <a:latin typeface="Times New Roman" panose="02020603050405020304" pitchFamily="18" charset="0"/>
                <a:cs typeface="Times New Roman" panose="02020603050405020304" pitchFamily="18" charset="0"/>
              </a:rPr>
              <a:t>Shift all </a:t>
            </a:r>
            <a:r>
              <a:rPr lang="en-US" altLang="en-US" sz="1800">
                <a:latin typeface="Times New Roman" panose="02020603050405020304" pitchFamily="18" charset="0"/>
                <a:cs typeface="Times New Roman" panose="02020603050405020304" pitchFamily="18" charset="0"/>
              </a:rPr>
              <a:t>the sectors up one </a:t>
            </a:r>
          </a:p>
          <a:p>
            <a:pPr lvl="3" algn="just">
              <a:lnSpc>
                <a:spcPct val="90000"/>
              </a:lnSpc>
            </a:pPr>
            <a:r>
              <a:rPr lang="en-US" altLang="en-US" sz="1800">
                <a:latin typeface="Times New Roman" panose="02020603050405020304" pitchFamily="18" charset="0"/>
                <a:cs typeface="Times New Roman" panose="02020603050405020304" pitchFamily="18" charset="0"/>
              </a:rPr>
              <a:t>The information about the substitution of the b</a:t>
            </a:r>
            <a:r>
              <a:rPr lang="en-US" altLang="en-US" sz="1800" b="1">
                <a:latin typeface="Times New Roman" panose="02020603050405020304" pitchFamily="18" charset="0"/>
                <a:cs typeface="Times New Roman" panose="02020603050405020304" pitchFamily="18" charset="0"/>
              </a:rPr>
              <a:t>ad sector is kept track through internal tables or by rewriting the preambles </a:t>
            </a:r>
            <a:r>
              <a:rPr lang="en-US" altLang="en-US" sz="1800">
                <a:latin typeface="Times New Roman" panose="02020603050405020304" pitchFamily="18" charset="0"/>
                <a:cs typeface="Times New Roman" panose="02020603050405020304" pitchFamily="18" charset="0"/>
              </a:rPr>
              <a:t>to give the remapped sector numbers (besides, the data must be copied)</a:t>
            </a:r>
          </a:p>
          <a:p>
            <a:pPr lvl="3" algn="just">
              <a:lnSpc>
                <a:spcPct val="90000"/>
              </a:lnSpc>
            </a:pPr>
            <a:r>
              <a:rPr lang="en-US" altLang="en-US" sz="1800">
                <a:latin typeface="Times New Roman" panose="02020603050405020304" pitchFamily="18" charset="0"/>
                <a:cs typeface="Times New Roman" panose="02020603050405020304" pitchFamily="18" charset="0"/>
              </a:rPr>
              <a:t>When defect occurs at normal operation (may be specks of dust), if getting repeated errors on a certain sector, controller can switch to a spare before the sector has died completely</a:t>
            </a:r>
          </a:p>
          <a:p>
            <a:pPr lvl="2" algn="just">
              <a:lnSpc>
                <a:spcPct val="90000"/>
              </a:lnSpc>
            </a:pPr>
            <a:r>
              <a:rPr lang="en-US" altLang="en-US" sz="2000" b="1">
                <a:latin typeface="Times New Roman" panose="02020603050405020304" pitchFamily="18" charset="0"/>
                <a:cs typeface="Times New Roman" panose="02020603050405020304" pitchFamily="18" charset="0"/>
              </a:rPr>
              <a:t>OS</a:t>
            </a:r>
          </a:p>
          <a:p>
            <a:pPr lvl="3" algn="just">
              <a:lnSpc>
                <a:spcPct val="90000"/>
              </a:lnSpc>
            </a:pPr>
            <a:r>
              <a:rPr lang="en-US" altLang="en-US" sz="1800">
                <a:latin typeface="Times New Roman" panose="02020603050405020304" pitchFamily="18" charset="0"/>
                <a:cs typeface="Times New Roman" panose="02020603050405020304" pitchFamily="18" charset="0"/>
              </a:rPr>
              <a:t>Must first </a:t>
            </a:r>
            <a:r>
              <a:rPr lang="en-US" altLang="en-US" sz="1800" b="1">
                <a:latin typeface="Times New Roman" panose="02020603050405020304" pitchFamily="18" charset="0"/>
                <a:cs typeface="Times New Roman" panose="02020603050405020304" pitchFamily="18" charset="0"/>
              </a:rPr>
              <a:t>acquire a list of bad sectors</a:t>
            </a:r>
            <a:r>
              <a:rPr lang="en-US" altLang="en-US" sz="1800">
                <a:latin typeface="Times New Roman" panose="02020603050405020304" pitchFamily="18" charset="0"/>
                <a:cs typeface="Times New Roman" panose="02020603050405020304" pitchFamily="18" charset="0"/>
              </a:rPr>
              <a:t>, either reading them from the disk, or simply testing the entire disk itself</a:t>
            </a:r>
          </a:p>
          <a:p>
            <a:pPr lvl="3" algn="just">
              <a:lnSpc>
                <a:spcPct val="90000"/>
              </a:lnSpc>
            </a:pPr>
            <a:r>
              <a:rPr lang="en-US" altLang="en-US" sz="1800">
                <a:latin typeface="Times New Roman" panose="02020603050405020304" pitchFamily="18" charset="0"/>
                <a:cs typeface="Times New Roman" panose="02020603050405020304" pitchFamily="18" charset="0"/>
              </a:rPr>
              <a:t>Once it knows, the OS can </a:t>
            </a:r>
            <a:r>
              <a:rPr lang="en-US" altLang="en-US" sz="1800" b="1">
                <a:latin typeface="Times New Roman" panose="02020603050405020304" pitchFamily="18" charset="0"/>
                <a:cs typeface="Times New Roman" panose="02020603050405020304" pitchFamily="18" charset="0"/>
              </a:rPr>
              <a:t>build remapping tables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60419" name="Rectangle 3"/>
          <p:cNvSpPr>
            <a:spLocks noGrp="1"/>
          </p:cNvSpPr>
          <p:nvPr>
            <p:ph type="body" sz="half" idx="4294967295"/>
          </p:nvPr>
        </p:nvSpPr>
        <p:spPr>
          <a:xfrm>
            <a:off x="0" y="990600"/>
            <a:ext cx="9144000" cy="58674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Bad sector (</a:t>
            </a:r>
            <a:r>
              <a:rPr lang="en-US" altLang="en-US" sz="2400" dirty="0" err="1">
                <a:latin typeface="Times New Roman" panose="02020603050405020304" pitchFamily="18" charset="0"/>
                <a:cs typeface="Times New Roman" panose="02020603050405020304" pitchFamily="18" charset="0"/>
              </a:rPr>
              <a:t>cont</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b="1" dirty="0">
                <a:latin typeface="Times New Roman" panose="02020603050405020304" pitchFamily="18" charset="0"/>
                <a:cs typeface="Times New Roman" panose="02020603050405020304" pitchFamily="18" charset="0"/>
              </a:rPr>
              <a:t>Problem</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backup</a:t>
            </a:r>
          </a:p>
          <a:p>
            <a:pPr lvl="2" algn="just">
              <a:lnSpc>
                <a:spcPct val="80000"/>
              </a:lnSpc>
            </a:pPr>
            <a:r>
              <a:rPr lang="en-US" altLang="en-US" sz="1800" b="1" dirty="0">
                <a:latin typeface="Times New Roman" panose="02020603050405020304" pitchFamily="18" charset="0"/>
                <a:cs typeface="Times New Roman" panose="02020603050405020304" pitchFamily="18" charset="0"/>
              </a:rPr>
              <a:t>File to file</a:t>
            </a:r>
            <a:r>
              <a:rPr lang="en-US" altLang="en-US" sz="1800" dirty="0">
                <a:latin typeface="Times New Roman" panose="02020603050405020304" pitchFamily="18" charset="0"/>
                <a:cs typeface="Times New Roman" panose="02020603050405020304" pitchFamily="18" charset="0"/>
              </a:rPr>
              <a:t>: OS has to hide the bad block file so well that even a backup utility cannot find it</a:t>
            </a:r>
          </a:p>
          <a:p>
            <a:pPr lvl="2" algn="just">
              <a:lnSpc>
                <a:spcPct val="80000"/>
              </a:lnSpc>
            </a:pPr>
            <a:r>
              <a:rPr lang="en-US" altLang="en-US" sz="1800" b="1" dirty="0">
                <a:latin typeface="Times New Roman" panose="02020603050405020304" pitchFamily="18" charset="0"/>
                <a:cs typeface="Times New Roman" panose="02020603050405020304" pitchFamily="18" charset="0"/>
              </a:rPr>
              <a:t>Sector to Sector</a:t>
            </a:r>
            <a:r>
              <a:rPr lang="en-US" altLang="en-US" sz="1800" dirty="0">
                <a:latin typeface="Times New Roman" panose="02020603050405020304" pitchFamily="18" charset="0"/>
                <a:cs typeface="Times New Roman" panose="02020603050405020304" pitchFamily="18" charset="0"/>
              </a:rPr>
              <a:t>: impossible except that the only hope that the backup program has enough smarts to give up after 10 failed reads and continue with next sector</a:t>
            </a:r>
          </a:p>
          <a:p>
            <a:pPr algn="just">
              <a:lnSpc>
                <a:spcPct val="80000"/>
              </a:lnSpc>
            </a:pPr>
            <a:r>
              <a:rPr lang="en-US" altLang="en-US" sz="2400" b="1" dirty="0">
                <a:latin typeface="Times New Roman" panose="02020603050405020304" pitchFamily="18" charset="0"/>
                <a:cs typeface="Times New Roman" panose="02020603050405020304" pitchFamily="18" charset="0"/>
              </a:rPr>
              <a:t>Seek errors</a:t>
            </a:r>
          </a:p>
          <a:p>
            <a:pPr lvl="1" algn="just">
              <a:lnSpc>
                <a:spcPct val="80000"/>
              </a:lnSpc>
            </a:pPr>
            <a:r>
              <a:rPr lang="en-US" altLang="en-US" sz="2000" dirty="0">
                <a:latin typeface="Times New Roman" panose="02020603050405020304" pitchFamily="18" charset="0"/>
                <a:cs typeface="Times New Roman" panose="02020603050405020304" pitchFamily="18" charset="0"/>
              </a:rPr>
              <a:t>Caused by </a:t>
            </a:r>
            <a:r>
              <a:rPr lang="en-US" altLang="en-US" sz="2000" b="1" dirty="0">
                <a:latin typeface="Times New Roman" panose="02020603050405020304" pitchFamily="18" charset="0"/>
                <a:cs typeface="Times New Roman" panose="02020603050405020304" pitchFamily="18" charset="0"/>
              </a:rPr>
              <a:t>mechanical problems in</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arm occur</a:t>
            </a:r>
          </a:p>
          <a:p>
            <a:pPr lvl="1" algn="just">
              <a:lnSpc>
                <a:spcPct val="80000"/>
              </a:lnSpc>
            </a:pPr>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controller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keeps track of the arm position internally</a:t>
            </a:r>
          </a:p>
          <a:p>
            <a:pPr lvl="1" algn="just">
              <a:lnSpc>
                <a:spcPct val="80000"/>
              </a:lnSpc>
            </a:pPr>
            <a:r>
              <a:rPr lang="en-US" altLang="en-US" sz="2000" dirty="0">
                <a:latin typeface="Times New Roman" panose="02020603050405020304" pitchFamily="18" charset="0"/>
                <a:cs typeface="Times New Roman" panose="02020603050405020304" pitchFamily="18" charset="0"/>
              </a:rPr>
              <a:t>To perform seek, it issues a </a:t>
            </a:r>
            <a:r>
              <a:rPr lang="en-US" altLang="en-US" sz="2000" b="1" dirty="0">
                <a:latin typeface="Times New Roman" panose="02020603050405020304" pitchFamily="18" charset="0"/>
                <a:cs typeface="Times New Roman" panose="02020603050405020304" pitchFamily="18" charset="0"/>
              </a:rPr>
              <a:t>series of pulses to the arm motor</a:t>
            </a:r>
            <a:r>
              <a:rPr lang="en-US" altLang="en-US" sz="2000" dirty="0">
                <a:latin typeface="Times New Roman" panose="02020603050405020304" pitchFamily="18" charset="0"/>
                <a:cs typeface="Times New Roman" panose="02020603050405020304" pitchFamily="18" charset="0"/>
              </a:rPr>
              <a:t>, on </a:t>
            </a:r>
            <a:r>
              <a:rPr lang="en-US" altLang="en-US" sz="2000" b="1" dirty="0">
                <a:latin typeface="Times New Roman" panose="02020603050405020304" pitchFamily="18" charset="0"/>
                <a:cs typeface="Times New Roman" panose="02020603050405020304" pitchFamily="18" charset="0"/>
              </a:rPr>
              <a:t>pulse per cylinder, to move the arm to the new cylinder.</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the arm gets to its destination, the controller reads the actual cylinder number from the preamble of the next sector.</a:t>
            </a:r>
          </a:p>
          <a:p>
            <a:pPr lvl="1" algn="just">
              <a:lnSpc>
                <a:spcPct val="80000"/>
              </a:lnSpc>
            </a:pPr>
            <a:r>
              <a:rPr lang="en-US" altLang="en-US" sz="2000" dirty="0">
                <a:latin typeface="Times New Roman" panose="02020603050405020304" pitchFamily="18" charset="0"/>
                <a:cs typeface="Times New Roman" panose="02020603050405020304" pitchFamily="18" charset="0"/>
              </a:rPr>
              <a:t>If the </a:t>
            </a:r>
            <a:r>
              <a:rPr lang="en-US" altLang="en-US" sz="2000" b="1" dirty="0">
                <a:latin typeface="Times New Roman" panose="02020603050405020304" pitchFamily="18" charset="0"/>
                <a:cs typeface="Times New Roman" panose="02020603050405020304" pitchFamily="18" charset="0"/>
              </a:rPr>
              <a:t>arm is in the wrong place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seek error </a:t>
            </a:r>
            <a:r>
              <a:rPr lang="en-US" altLang="en-US" sz="2000" dirty="0">
                <a:latin typeface="Times New Roman" panose="02020603050405020304" pitchFamily="18" charset="0"/>
                <a:cs typeface="Times New Roman" panose="02020603050405020304" pitchFamily="18" charset="0"/>
              </a:rPr>
              <a:t>has </a:t>
            </a:r>
            <a:r>
              <a:rPr lang="en-US" altLang="en-US" sz="2000" b="1" dirty="0">
                <a:latin typeface="Times New Roman" panose="02020603050405020304" pitchFamily="18" charset="0"/>
                <a:cs typeface="Times New Roman" panose="02020603050405020304" pitchFamily="18" charset="0"/>
              </a:rPr>
              <a:t>occurred</a:t>
            </a:r>
          </a:p>
          <a:p>
            <a:pPr lvl="1" algn="just">
              <a:lnSpc>
                <a:spcPct val="80000"/>
              </a:lnSpc>
            </a:pPr>
            <a:r>
              <a:rPr lang="en-US" altLang="en-US" sz="2000" b="1" dirty="0">
                <a:latin typeface="Times New Roman" panose="02020603050405020304" pitchFamily="18" charset="0"/>
                <a:cs typeface="Times New Roman" panose="02020603050405020304" pitchFamily="18" charset="0"/>
              </a:rPr>
              <a:t>Solutions</a:t>
            </a:r>
          </a:p>
          <a:p>
            <a:pPr lvl="2" algn="just">
              <a:lnSpc>
                <a:spcPct val="80000"/>
              </a:lnSpc>
            </a:pPr>
            <a:r>
              <a:rPr lang="en-US" altLang="en-US" sz="1800" dirty="0">
                <a:latin typeface="Times New Roman" panose="02020603050405020304" pitchFamily="18" charset="0"/>
                <a:cs typeface="Times New Roman" panose="02020603050405020304" pitchFamily="18" charset="0"/>
              </a:rPr>
              <a:t>Most hard </a:t>
            </a:r>
            <a:r>
              <a:rPr lang="en-US" altLang="en-US" sz="1800" b="1" dirty="0">
                <a:latin typeface="Times New Roman" panose="02020603050405020304" pitchFamily="18" charset="0"/>
                <a:cs typeface="Times New Roman" panose="02020603050405020304" pitchFamily="18" charset="0"/>
              </a:rPr>
              <a:t>disk controller correct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seek errors automatically</a:t>
            </a:r>
            <a:r>
              <a:rPr lang="en-US" altLang="en-US" sz="1800" dirty="0">
                <a:latin typeface="Times New Roman" panose="02020603050405020304" pitchFamily="18" charset="0"/>
                <a:cs typeface="Times New Roman" panose="02020603050405020304" pitchFamily="18" charset="0"/>
              </a:rPr>
              <a:t>, but most </a:t>
            </a:r>
            <a:r>
              <a:rPr lang="en-US" altLang="en-US" sz="1800" b="1" dirty="0">
                <a:latin typeface="Times New Roman" panose="02020603050405020304" pitchFamily="18" charset="0"/>
                <a:cs typeface="Times New Roman" panose="02020603050405020304" pitchFamily="18" charset="0"/>
              </a:rPr>
              <a:t>floppy</a:t>
            </a:r>
            <a:r>
              <a:rPr lang="en-US" altLang="en-US" sz="1800" dirty="0">
                <a:latin typeface="Times New Roman" panose="02020603050405020304" pitchFamily="18" charset="0"/>
                <a:cs typeface="Times New Roman" panose="02020603050405020304" pitchFamily="18" charset="0"/>
              </a:rPr>
              <a:t> controllers just </a:t>
            </a:r>
            <a:r>
              <a:rPr lang="en-US" altLang="en-US" sz="1800" b="1" dirty="0">
                <a:latin typeface="Times New Roman" panose="02020603050405020304" pitchFamily="18" charset="0"/>
                <a:cs typeface="Times New Roman" panose="02020603050405020304" pitchFamily="18" charset="0"/>
              </a:rPr>
              <a:t>set an error bit and leave the rest to the driver.</a:t>
            </a:r>
          </a:p>
          <a:p>
            <a:pPr lvl="2" algn="just">
              <a:lnSpc>
                <a:spcPct val="80000"/>
              </a:lnSpc>
            </a:pP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driver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handles</a:t>
            </a:r>
            <a:r>
              <a:rPr lang="en-US" altLang="en-US" sz="1800" dirty="0">
                <a:latin typeface="Times New Roman" panose="02020603050405020304" pitchFamily="18" charset="0"/>
                <a:cs typeface="Times New Roman" panose="02020603050405020304" pitchFamily="18" charset="0"/>
              </a:rPr>
              <a:t> this </a:t>
            </a:r>
            <a:r>
              <a:rPr lang="en-US" altLang="en-US" sz="1800" b="1" dirty="0">
                <a:latin typeface="Times New Roman" panose="02020603050405020304" pitchFamily="18" charset="0"/>
                <a:cs typeface="Times New Roman" panose="02020603050405020304" pitchFamily="18" charset="0"/>
              </a:rPr>
              <a:t>error</a:t>
            </a:r>
            <a:r>
              <a:rPr lang="en-US" altLang="en-US" sz="1800" dirty="0">
                <a:latin typeface="Times New Roman" panose="02020603050405020304" pitchFamily="18" charset="0"/>
                <a:cs typeface="Times New Roman" panose="02020603050405020304" pitchFamily="18" charset="0"/>
              </a:rPr>
              <a:t> with part</a:t>
            </a:r>
            <a:r>
              <a:rPr lang="en-US" altLang="en-US" sz="1800" b="1" dirty="0">
                <a:latin typeface="Times New Roman" panose="02020603050405020304" pitchFamily="18" charset="0"/>
                <a:cs typeface="Times New Roman" panose="02020603050405020304" pitchFamily="18" charset="0"/>
              </a:rPr>
              <a:t>icular command to move the arm as far </a:t>
            </a:r>
            <a:r>
              <a:rPr lang="en-US" altLang="en-US" sz="1800" dirty="0">
                <a:latin typeface="Times New Roman" panose="02020603050405020304" pitchFamily="18" charset="0"/>
                <a:cs typeface="Times New Roman" panose="02020603050405020304" pitchFamily="18" charset="0"/>
              </a:rPr>
              <a:t>out as it will go </a:t>
            </a:r>
            <a:r>
              <a:rPr lang="en-US" altLang="en-US" sz="1800" b="1" dirty="0">
                <a:latin typeface="Times New Roman" panose="02020603050405020304" pitchFamily="18" charset="0"/>
                <a:cs typeface="Times New Roman" panose="02020603050405020304" pitchFamily="18" charset="0"/>
              </a:rPr>
              <a:t>and reset </a:t>
            </a:r>
            <a:r>
              <a:rPr lang="en-US" altLang="en-US" sz="1800" dirty="0">
                <a:latin typeface="Times New Roman" panose="02020603050405020304" pitchFamily="18" charset="0"/>
                <a:cs typeface="Times New Roman" panose="02020603050405020304" pitchFamily="18" charset="0"/>
              </a:rPr>
              <a:t>the controller’s internal idea of the </a:t>
            </a:r>
            <a:r>
              <a:rPr lang="en-US" altLang="en-US" sz="1800" b="1" dirty="0">
                <a:latin typeface="Times New Roman" panose="02020603050405020304" pitchFamily="18" charset="0"/>
                <a:cs typeface="Times New Roman" panose="02020603050405020304" pitchFamily="18" charset="0"/>
              </a:rPr>
              <a:t>current cylinder to 0</a:t>
            </a:r>
          </a:p>
          <a:p>
            <a:pPr lvl="2" algn="just">
              <a:lnSpc>
                <a:spcPct val="80000"/>
              </a:lnSpc>
            </a:pPr>
            <a:r>
              <a:rPr lang="en-US" altLang="en-US" sz="1800" b="1" dirty="0">
                <a:latin typeface="Times New Roman" panose="02020603050405020304" pitchFamily="18" charset="0"/>
                <a:cs typeface="Times New Roman" panose="02020603050405020304" pitchFamily="18" charset="0"/>
              </a:rPr>
              <a:t>If</a:t>
            </a:r>
            <a:r>
              <a:rPr lang="en-US" altLang="en-US" sz="1800" dirty="0">
                <a:latin typeface="Times New Roman" panose="02020603050405020304" pitchFamily="18" charset="0"/>
                <a:cs typeface="Times New Roman" panose="02020603050405020304" pitchFamily="18" charset="0"/>
              </a:rPr>
              <a:t> it does </a:t>
            </a:r>
            <a:r>
              <a:rPr lang="en-US" altLang="en-US" sz="1800" b="1" dirty="0">
                <a:latin typeface="Times New Roman" panose="02020603050405020304" pitchFamily="18" charset="0"/>
                <a:cs typeface="Times New Roman" panose="02020603050405020304" pitchFamily="18" charset="0"/>
              </a:rPr>
              <a:t>not</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driver must be repaired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Effect transition="in" filter="checkerboard(across)">
                                      <p:cBhvr>
                                        <p:cTn id="7" dur="500"/>
                                        <p:tgtEl>
                                          <p:spTgt spid="6041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0419">
                                            <p:txEl>
                                              <p:pRg st="6" end="6"/>
                                            </p:txEl>
                                          </p:spTgt>
                                        </p:tgtEl>
                                        <p:attrNameLst>
                                          <p:attrName>style.visibility</p:attrName>
                                        </p:attrNameLst>
                                      </p:cBhvr>
                                      <p:to>
                                        <p:strVal val="visible"/>
                                      </p:to>
                                    </p:set>
                                    <p:animEffect transition="in" filter="checkerboard(across)">
                                      <p:cBhvr>
                                        <p:cTn id="10" dur="500"/>
                                        <p:tgtEl>
                                          <p:spTgt spid="6041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0419">
                                            <p:txEl>
                                              <p:pRg st="7" end="7"/>
                                            </p:txEl>
                                          </p:spTgt>
                                        </p:tgtEl>
                                        <p:attrNameLst>
                                          <p:attrName>style.visibility</p:attrName>
                                        </p:attrNameLst>
                                      </p:cBhvr>
                                      <p:to>
                                        <p:strVal val="visible"/>
                                      </p:to>
                                    </p:set>
                                    <p:animEffect transition="in" filter="checkerboard(across)">
                                      <p:cBhvr>
                                        <p:cTn id="13" dur="500"/>
                                        <p:tgtEl>
                                          <p:spTgt spid="6041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0419">
                                            <p:txEl>
                                              <p:pRg st="8" end="8"/>
                                            </p:txEl>
                                          </p:spTgt>
                                        </p:tgtEl>
                                        <p:attrNameLst>
                                          <p:attrName>style.visibility</p:attrName>
                                        </p:attrNameLst>
                                      </p:cBhvr>
                                      <p:to>
                                        <p:strVal val="visible"/>
                                      </p:to>
                                    </p:set>
                                    <p:animEffect transition="in" filter="checkerboard(across)">
                                      <p:cBhvr>
                                        <p:cTn id="16" dur="500"/>
                                        <p:tgtEl>
                                          <p:spTgt spid="60419">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0419">
                                            <p:txEl>
                                              <p:pRg st="9" end="9"/>
                                            </p:txEl>
                                          </p:spTgt>
                                        </p:tgtEl>
                                        <p:attrNameLst>
                                          <p:attrName>style.visibility</p:attrName>
                                        </p:attrNameLst>
                                      </p:cBhvr>
                                      <p:to>
                                        <p:strVal val="visible"/>
                                      </p:to>
                                    </p:set>
                                    <p:animEffect transition="in" filter="checkerboard(across)">
                                      <p:cBhvr>
                                        <p:cTn id="19" dur="500"/>
                                        <p:tgtEl>
                                          <p:spTgt spid="60419">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0419">
                                            <p:txEl>
                                              <p:pRg st="10" end="10"/>
                                            </p:txEl>
                                          </p:spTgt>
                                        </p:tgtEl>
                                        <p:attrNameLst>
                                          <p:attrName>style.visibility</p:attrName>
                                        </p:attrNameLst>
                                      </p:cBhvr>
                                      <p:to>
                                        <p:strVal val="visible"/>
                                      </p:to>
                                    </p:set>
                                    <p:animEffect transition="in" filter="checkerboard(across)">
                                      <p:cBhvr>
                                        <p:cTn id="22" dur="500"/>
                                        <p:tgtEl>
                                          <p:spTgt spid="60419">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0419">
                                            <p:txEl>
                                              <p:pRg st="11" end="11"/>
                                            </p:txEl>
                                          </p:spTgt>
                                        </p:tgtEl>
                                        <p:attrNameLst>
                                          <p:attrName>style.visibility</p:attrName>
                                        </p:attrNameLst>
                                      </p:cBhvr>
                                      <p:to>
                                        <p:strVal val="visible"/>
                                      </p:to>
                                    </p:set>
                                    <p:animEffect transition="in" filter="checkerboard(across)">
                                      <p:cBhvr>
                                        <p:cTn id="25" dur="500"/>
                                        <p:tgtEl>
                                          <p:spTgt spid="60419">
                                            <p:txEl>
                                              <p:pRg st="11" end="1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0419">
                                            <p:txEl>
                                              <p:pRg st="12" end="12"/>
                                            </p:txEl>
                                          </p:spTgt>
                                        </p:tgtEl>
                                        <p:attrNameLst>
                                          <p:attrName>style.visibility</p:attrName>
                                        </p:attrNameLst>
                                      </p:cBhvr>
                                      <p:to>
                                        <p:strVal val="visible"/>
                                      </p:to>
                                    </p:set>
                                    <p:animEffect transition="in" filter="checkerboard(across)">
                                      <p:cBhvr>
                                        <p:cTn id="28" dur="500"/>
                                        <p:tgtEl>
                                          <p:spTgt spid="60419">
                                            <p:txEl>
                                              <p:pRg st="12" end="1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0419">
                                            <p:txEl>
                                              <p:pRg st="13" end="13"/>
                                            </p:txEl>
                                          </p:spTgt>
                                        </p:tgtEl>
                                        <p:attrNameLst>
                                          <p:attrName>style.visibility</p:attrName>
                                        </p:attrNameLst>
                                      </p:cBhvr>
                                      <p:to>
                                        <p:strVal val="visible"/>
                                      </p:to>
                                    </p:set>
                                    <p:animEffect transition="in" filter="checkerboard(across)">
                                      <p:cBhvr>
                                        <p:cTn id="31" dur="500"/>
                                        <p:tgtEl>
                                          <p:spTgt spid="604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4579" name="Rectangle 3"/>
          <p:cNvSpPr>
            <a:spLocks noGrp="1"/>
          </p:cNvSpPr>
          <p:nvPr>
            <p:ph type="body" sz="half" idx="4294967295"/>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A system has the following properties</a:t>
            </a:r>
          </a:p>
          <a:p>
            <a:pPr lvl="1" algn="just"/>
            <a:r>
              <a:rPr lang="en-US" altLang="en-US" sz="2000">
                <a:latin typeface="Times New Roman" panose="02020603050405020304" pitchFamily="18" charset="0"/>
                <a:cs typeface="Times New Roman" panose="02020603050405020304" pitchFamily="18" charset="0"/>
              </a:rPr>
              <a:t>When a write is issues to it, the disk either correctly writes the data or it does nothing, leaving the existing data intact</a:t>
            </a:r>
          </a:p>
          <a:p>
            <a:pPr lvl="1" algn="just"/>
            <a:r>
              <a:rPr lang="en-US" altLang="en-US" sz="2000">
                <a:latin typeface="Times New Roman" panose="02020603050405020304" pitchFamily="18" charset="0"/>
                <a:cs typeface="Times New Roman" panose="02020603050405020304" pitchFamily="18" charset="0"/>
              </a:rPr>
              <a:t>Is implemented in software</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goal is to keep the disk consistent at all costs</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that the </a:t>
            </a:r>
            <a:r>
              <a:rPr lang="en-US" altLang="en-US" sz="2400" b="1">
                <a:latin typeface="Times New Roman" panose="02020603050405020304" pitchFamily="18" charset="0"/>
                <a:cs typeface="Times New Roman" panose="02020603050405020304" pitchFamily="18" charset="0"/>
              </a:rPr>
              <a:t>errors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can not detected at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 written </a:t>
            </a:r>
            <a:r>
              <a:rPr lang="en-US" altLang="en-US" sz="2400">
                <a:latin typeface="Times New Roman" panose="02020603050405020304" pitchFamily="18" charset="0"/>
                <a:cs typeface="Times New Roman" panose="02020603050405020304" pitchFamily="18" charset="0"/>
              </a:rPr>
              <a:t>(the errors can be detected on a subsequent read)</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that a </a:t>
            </a:r>
            <a:r>
              <a:rPr lang="en-US" altLang="en-US" sz="2400" b="1">
                <a:latin typeface="Times New Roman" panose="02020603050405020304" pitchFamily="18" charset="0"/>
                <a:cs typeface="Times New Roman" panose="02020603050405020304" pitchFamily="18" charset="0"/>
              </a:rPr>
              <a:t>correctly written sector </a:t>
            </a:r>
            <a:r>
              <a:rPr lang="en-US" altLang="en-US" sz="2400">
                <a:latin typeface="Times New Roman" panose="02020603050405020304" pitchFamily="18" charset="0"/>
                <a:cs typeface="Times New Roman" panose="02020603050405020304" pitchFamily="18" charset="0"/>
              </a:rPr>
              <a:t>can </a:t>
            </a:r>
            <a:r>
              <a:rPr lang="en-US" altLang="en-US" sz="2400" b="1">
                <a:latin typeface="Times New Roman" panose="02020603050405020304" pitchFamily="18" charset="0"/>
                <a:cs typeface="Times New Roman" panose="02020603050405020304" pitchFamily="18" charset="0"/>
              </a:rPr>
              <a:t>spontaneously go bad </a:t>
            </a:r>
            <a:r>
              <a:rPr lang="en-US" altLang="en-US" sz="2400">
                <a:latin typeface="Times New Roman" panose="02020603050405020304" pitchFamily="18" charset="0"/>
                <a:cs typeface="Times New Roman" panose="02020603050405020304" pitchFamily="18" charset="0"/>
              </a:rPr>
              <a:t>and become unreadable → small enough to ignore (so rarely)</a:t>
            </a:r>
          </a:p>
          <a:p>
            <a:pPr algn="just"/>
            <a:r>
              <a:rPr lang="en-US" altLang="en-US" sz="2400" b="1">
                <a:latin typeface="Times New Roman" panose="02020603050405020304" pitchFamily="18" charset="0"/>
                <a:cs typeface="Times New Roman" panose="02020603050405020304" pitchFamily="18" charset="0"/>
              </a:rPr>
              <a:t>Assume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CPU</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can fail or just stops</a:t>
            </a:r>
            <a:r>
              <a:rPr lang="en-US" altLang="en-US" sz="2400">
                <a:latin typeface="Times New Roman" panose="02020603050405020304" pitchFamily="18" charset="0"/>
                <a:cs typeface="Times New Roman" panose="02020603050405020304" pitchFamily="18" charset="0"/>
              </a:rPr>
              <a:t>. </a:t>
            </a:r>
          </a:p>
          <a:p>
            <a:pPr lvl="1" algn="just"/>
            <a:r>
              <a:rPr lang="en-US" altLang="en-US" sz="2000">
                <a:latin typeface="Times New Roman" panose="02020603050405020304" pitchFamily="18" charset="0"/>
                <a:cs typeface="Times New Roman" panose="02020603050405020304" pitchFamily="18" charset="0"/>
              </a:rPr>
              <a:t>Any disk writes in process at the moment of failure  also stops, leading to incorrect data in one sector and an incorrect ECC that can later be detected. </a:t>
            </a:r>
          </a:p>
          <a:p>
            <a:pPr lvl="1" algn="just"/>
            <a:r>
              <a:rPr lang="en-US" altLang="en-US" sz="2000">
                <a:latin typeface="Times New Roman" panose="02020603050405020304" pitchFamily="18" charset="0"/>
                <a:cs typeface="Times New Roman" panose="02020603050405020304" pitchFamily="18" charset="0"/>
              </a:rPr>
              <a:t>Under all these conditions, stable storage can be made 100% reliable in the sense of writes either working correctly or leaving the old data in place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5603" name="Rectangle 3"/>
          <p:cNvSpPr>
            <a:spLocks noGrp="1"/>
          </p:cNvSpPr>
          <p:nvPr>
            <p:ph type="body" sz="half" idx="4294967295"/>
          </p:nvPr>
        </p:nvSpPr>
        <p:spPr>
          <a:xfrm>
            <a:off x="0" y="1219200"/>
            <a:ext cx="9144000" cy="5867400"/>
          </a:xfrm>
        </p:spPr>
        <p:txBody>
          <a:bodyPr/>
          <a:lstStyle/>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Uses a pair of identical disks </a:t>
            </a:r>
            <a:r>
              <a:rPr lang="en-US" altLang="en-US" sz="2400">
                <a:latin typeface="Times New Roman" panose="02020603050405020304" pitchFamily="18" charset="0"/>
                <a:cs typeface="Times New Roman" panose="02020603050405020304" pitchFamily="18" charset="0"/>
              </a:rPr>
              <a:t>with the corresponding blocks working together to form one error-free block</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In the absence of errors</a:t>
            </a:r>
            <a:r>
              <a:rPr lang="en-US" altLang="en-US" sz="2400">
                <a:latin typeface="Times New Roman" panose="02020603050405020304" pitchFamily="18" charset="0"/>
                <a:cs typeface="Times New Roman" panose="02020603050405020304" pitchFamily="18" charset="0"/>
              </a:rPr>
              <a:t>, the corresponding blocks on </a:t>
            </a:r>
            <a:r>
              <a:rPr lang="en-US" altLang="en-US" sz="2400" b="1">
                <a:latin typeface="Times New Roman" panose="02020603050405020304" pitchFamily="18" charset="0"/>
                <a:cs typeface="Times New Roman" panose="02020603050405020304" pitchFamily="18" charset="0"/>
              </a:rPr>
              <a:t>both drives are the same</a:t>
            </a:r>
          </a:p>
          <a:p>
            <a:pPr marL="533400" indent="-533400" algn="just">
              <a:lnSpc>
                <a:spcPct val="80000"/>
              </a:lnSpc>
            </a:pPr>
            <a:r>
              <a:rPr lang="en-US" altLang="en-US" sz="2400">
                <a:latin typeface="Times New Roman" panose="02020603050405020304" pitchFamily="18" charset="0"/>
                <a:cs typeface="Times New Roman" panose="02020603050405020304" pitchFamily="18" charset="0"/>
              </a:rPr>
              <a:t>Either one can be read to get the same result</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Three operations</a:t>
            </a:r>
          </a:p>
          <a:p>
            <a:pPr marL="533400" indent="-533400" algn="just">
              <a:lnSpc>
                <a:spcPct val="80000"/>
              </a:lnSpc>
            </a:pPr>
            <a:r>
              <a:rPr lang="en-US" altLang="en-US" sz="2400" b="1">
                <a:latin typeface="Times New Roman" panose="02020603050405020304" pitchFamily="18" charset="0"/>
                <a:cs typeface="Times New Roman" panose="02020603050405020304" pitchFamily="18" charset="0"/>
              </a:rPr>
              <a:t>Stable writes</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Write</a:t>
            </a:r>
            <a:r>
              <a:rPr lang="en-US" altLang="en-US" sz="2200">
                <a:latin typeface="Times New Roman" panose="02020603050405020304" pitchFamily="18" charset="0"/>
                <a:cs typeface="Times New Roman" panose="02020603050405020304" pitchFamily="18" charset="0"/>
              </a:rPr>
              <a:t> block on drive 1, </a:t>
            </a:r>
            <a:r>
              <a:rPr lang="en-US" altLang="en-US" sz="2200" b="1">
                <a:latin typeface="Times New Roman" panose="02020603050405020304" pitchFamily="18" charset="0"/>
                <a:cs typeface="Times New Roman" panose="02020603050405020304" pitchFamily="18" charset="0"/>
              </a:rPr>
              <a:t>then</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reading</a:t>
            </a:r>
            <a:r>
              <a:rPr lang="en-US" altLang="en-US" sz="2200">
                <a:latin typeface="Times New Roman" panose="02020603050405020304" pitchFamily="18" charset="0"/>
                <a:cs typeface="Times New Roman" panose="02020603050405020304" pitchFamily="18" charset="0"/>
              </a:rPr>
              <a:t> it back to verify written correctly</a:t>
            </a:r>
          </a:p>
          <a:p>
            <a:pPr marL="914400" lvl="1" indent="-457200" algn="just">
              <a:lnSpc>
                <a:spcPct val="80000"/>
              </a:lnSpc>
            </a:pPr>
            <a:r>
              <a:rPr lang="en-US" altLang="en-US" sz="2200">
                <a:latin typeface="Times New Roman" panose="02020603050405020304" pitchFamily="18" charset="0"/>
                <a:cs typeface="Times New Roman" panose="02020603050405020304" pitchFamily="18" charset="0"/>
              </a:rPr>
              <a:t>If </a:t>
            </a:r>
            <a:r>
              <a:rPr lang="en-US" altLang="en-US" sz="2200" b="1">
                <a:latin typeface="Times New Roman" panose="02020603050405020304" pitchFamily="18" charset="0"/>
                <a:cs typeface="Times New Roman" panose="02020603050405020304" pitchFamily="18" charset="0"/>
              </a:rPr>
              <a:t>not correctly</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write and reread </a:t>
            </a:r>
            <a:r>
              <a:rPr lang="en-US" altLang="en-US" sz="2200">
                <a:latin typeface="Times New Roman" panose="02020603050405020304" pitchFamily="18" charset="0"/>
                <a:cs typeface="Times New Roman" panose="02020603050405020304" pitchFamily="18" charset="0"/>
              </a:rPr>
              <a:t>are done </a:t>
            </a:r>
            <a:r>
              <a:rPr lang="en-US" altLang="en-US" sz="2200" b="1">
                <a:latin typeface="Times New Roman" panose="02020603050405020304" pitchFamily="18" charset="0"/>
                <a:cs typeface="Times New Roman" panose="02020603050405020304" pitchFamily="18" charset="0"/>
              </a:rPr>
              <a:t>until they work</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After</a:t>
            </a:r>
            <a:r>
              <a:rPr lang="en-US" altLang="en-US" sz="2200">
                <a:latin typeface="Times New Roman" panose="02020603050405020304" pitchFamily="18" charset="0"/>
                <a:cs typeface="Times New Roman" panose="02020603050405020304" pitchFamily="18" charset="0"/>
              </a:rPr>
              <a:t> consecutive failures, the </a:t>
            </a:r>
            <a:r>
              <a:rPr lang="en-US" altLang="en-US" sz="2200" b="1">
                <a:latin typeface="Times New Roman" panose="02020603050405020304" pitchFamily="18" charset="0"/>
                <a:cs typeface="Times New Roman" panose="02020603050405020304" pitchFamily="18" charset="0"/>
              </a:rPr>
              <a:t>block</a:t>
            </a:r>
            <a:r>
              <a:rPr lang="en-US" altLang="en-US" sz="2200">
                <a:latin typeface="Times New Roman" panose="02020603050405020304" pitchFamily="18" charset="0"/>
                <a:cs typeface="Times New Roman" panose="02020603050405020304" pitchFamily="18" charset="0"/>
              </a:rPr>
              <a:t> is </a:t>
            </a:r>
            <a:r>
              <a:rPr lang="en-US" altLang="en-US" sz="2200" b="1">
                <a:latin typeface="Times New Roman" panose="02020603050405020304" pitchFamily="18" charset="0"/>
                <a:cs typeface="Times New Roman" panose="02020603050405020304" pitchFamily="18" charset="0"/>
              </a:rPr>
              <a:t>remapped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onto a spare and</a:t>
            </a:r>
            <a:r>
              <a:rPr lang="en-US" altLang="en-US" sz="2200">
                <a:latin typeface="Times New Roman" panose="02020603050405020304" pitchFamily="18" charset="0"/>
                <a:cs typeface="Times New Roman" panose="02020603050405020304" pitchFamily="18" charset="0"/>
              </a:rPr>
              <a:t> the operation </a:t>
            </a:r>
            <a:r>
              <a:rPr lang="en-US" altLang="en-US" sz="2200" b="1">
                <a:latin typeface="Times New Roman" panose="02020603050405020304" pitchFamily="18" charset="0"/>
                <a:cs typeface="Times New Roman" panose="02020603050405020304" pitchFamily="18" charset="0"/>
              </a:rPr>
              <a:t>repeated</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until it succeeds</a:t>
            </a:r>
            <a:r>
              <a:rPr lang="en-US" altLang="en-US" sz="2200">
                <a:latin typeface="Times New Roman" panose="02020603050405020304" pitchFamily="18" charset="0"/>
                <a:cs typeface="Times New Roman" panose="02020603050405020304" pitchFamily="18" charset="0"/>
              </a:rPr>
              <a:t>, no matter how many spare have to be tried</a:t>
            </a:r>
          </a:p>
          <a:p>
            <a:pPr marL="914400" lvl="1" indent="-457200" algn="just">
              <a:lnSpc>
                <a:spcPct val="80000"/>
              </a:lnSpc>
            </a:pPr>
            <a:r>
              <a:rPr lang="en-US" altLang="en-US" sz="2200" b="1">
                <a:latin typeface="Times New Roman" panose="02020603050405020304" pitchFamily="18" charset="0"/>
                <a:cs typeface="Times New Roman" panose="02020603050405020304" pitchFamily="18" charset="0"/>
              </a:rPr>
              <a:t>After</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succeeded</a:t>
            </a:r>
            <a:r>
              <a:rPr lang="en-US" altLang="en-US" sz="2200">
                <a:latin typeface="Times New Roman" panose="02020603050405020304" pitchFamily="18" charset="0"/>
                <a:cs typeface="Times New Roman" panose="02020603050405020304" pitchFamily="18" charset="0"/>
              </a:rPr>
              <a:t> on </a:t>
            </a:r>
            <a:r>
              <a:rPr lang="en-US" altLang="en-US" sz="2200" b="1">
                <a:latin typeface="Times New Roman" panose="02020603050405020304" pitchFamily="18" charset="0"/>
                <a:cs typeface="Times New Roman" panose="02020603050405020304" pitchFamily="18" charset="0"/>
              </a:rPr>
              <a:t>drive 1</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driver 2 is written and reread until it succeeds</a:t>
            </a:r>
          </a:p>
          <a:p>
            <a:pPr marL="914400" lvl="1" indent="-457200" algn="just">
              <a:lnSpc>
                <a:spcPct val="80000"/>
              </a:lnSpc>
            </a:pPr>
            <a:r>
              <a:rPr lang="en-US" altLang="en-US" sz="2200">
                <a:latin typeface="Times New Roman" panose="02020603050405020304" pitchFamily="18" charset="0"/>
                <a:cs typeface="Times New Roman" panose="02020603050405020304" pitchFamily="18" charset="0"/>
              </a:rPr>
              <a:t>In the absence of CPU crashes, when a stable write completes, the block has correctly been written onto both drives and verified on both of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6627" name="Rectangle 3"/>
          <p:cNvSpPr>
            <a:spLocks noGrp="1"/>
          </p:cNvSpPr>
          <p:nvPr>
            <p:ph type="body" sz="half" idx="4294967295"/>
          </p:nvPr>
        </p:nvSpPr>
        <p:spPr>
          <a:xfrm>
            <a:off x="0" y="990600"/>
            <a:ext cx="9144000" cy="6096000"/>
          </a:xfrm>
        </p:spPr>
        <p:txBody>
          <a:bodyPr/>
          <a:lstStyle/>
          <a:p>
            <a:pPr marL="533400" indent="-533400" algn="just">
              <a:lnSpc>
                <a:spcPct val="80000"/>
              </a:lnSpc>
            </a:pPr>
            <a:r>
              <a:rPr lang="en-US" altLang="en-US" sz="2400" b="1" dirty="0">
                <a:latin typeface="Times New Roman" panose="02020603050405020304" pitchFamily="18" charset="0"/>
                <a:cs typeface="Times New Roman" panose="02020603050405020304" pitchFamily="18" charset="0"/>
              </a:rPr>
              <a:t>Stable reads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First </a:t>
            </a:r>
            <a:r>
              <a:rPr lang="en-US" altLang="en-US" sz="2000" b="1" dirty="0">
                <a:latin typeface="Times New Roman" panose="02020603050405020304" pitchFamily="18" charset="0"/>
                <a:cs typeface="Times New Roman" panose="02020603050405020304" pitchFamily="18" charset="0"/>
              </a:rPr>
              <a:t>read</a:t>
            </a:r>
            <a:r>
              <a:rPr lang="en-US" altLang="en-US" sz="2000" dirty="0">
                <a:latin typeface="Times New Roman" panose="02020603050405020304" pitchFamily="18" charset="0"/>
                <a:cs typeface="Times New Roman" panose="02020603050405020304" pitchFamily="18" charset="0"/>
              </a:rPr>
              <a:t> block </a:t>
            </a:r>
            <a:r>
              <a:rPr lang="en-US" altLang="en-US" sz="2000" b="1" dirty="0">
                <a:latin typeface="Times New Roman" panose="02020603050405020304" pitchFamily="18" charset="0"/>
                <a:cs typeface="Times New Roman" panose="02020603050405020304" pitchFamily="18" charset="0"/>
              </a:rPr>
              <a:t>on drive 1 </a:t>
            </a:r>
            <a:r>
              <a:rPr lang="en-US" altLang="en-US" sz="2000" dirty="0">
                <a:latin typeface="Times New Roman" panose="02020603050405020304" pitchFamily="18" charset="0"/>
                <a:cs typeface="Times New Roman" panose="02020603050405020304" pitchFamily="18" charset="0"/>
              </a:rPr>
              <a:t>in </a:t>
            </a:r>
            <a:r>
              <a:rPr lang="en-US" altLang="en-US" sz="2000" b="1" dirty="0">
                <a:latin typeface="Times New Roman" panose="02020603050405020304" pitchFamily="18" charset="0"/>
                <a:cs typeface="Times New Roman" panose="02020603050405020304" pitchFamily="18" charset="0"/>
              </a:rPr>
              <a:t>n times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all of these </a:t>
            </a:r>
            <a:r>
              <a:rPr lang="en-US" altLang="en-US" sz="2000" b="1" dirty="0">
                <a:latin typeface="Times New Roman" panose="02020603050405020304" pitchFamily="18" charset="0"/>
                <a:cs typeface="Times New Roman" panose="02020603050405020304" pitchFamily="18" charset="0"/>
              </a:rPr>
              <a:t>give bad ECCs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reading on drive 2</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Given the fact that a successfully stable write leaves 2 good copies of the block behind, and our assumption that the probability of the same block spontaneously going bad on both drives in a reasonable time interval is negligible, a stable read always succeeds</a:t>
            </a:r>
          </a:p>
          <a:p>
            <a:pPr marL="533400" indent="-533400" algn="just">
              <a:lnSpc>
                <a:spcPct val="80000"/>
              </a:lnSpc>
            </a:pPr>
            <a:r>
              <a:rPr lang="en-US" altLang="en-US" sz="2400" b="1" dirty="0">
                <a:latin typeface="Times New Roman" panose="02020603050405020304" pitchFamily="18" charset="0"/>
                <a:cs typeface="Times New Roman" panose="02020603050405020304" pitchFamily="18" charset="0"/>
              </a:rPr>
              <a:t>Crash recovery</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After a </a:t>
            </a:r>
            <a:r>
              <a:rPr lang="en-US" altLang="en-US" sz="2000" b="1" dirty="0">
                <a:latin typeface="Times New Roman" panose="02020603050405020304" pitchFamily="18" charset="0"/>
                <a:cs typeface="Times New Roman" panose="02020603050405020304" pitchFamily="18" charset="0"/>
              </a:rPr>
              <a:t>crash</a:t>
            </a:r>
            <a:r>
              <a:rPr lang="en-US" altLang="en-US" sz="2000" dirty="0">
                <a:latin typeface="Times New Roman" panose="02020603050405020304" pitchFamily="18" charset="0"/>
                <a:cs typeface="Times New Roman" panose="02020603050405020304" pitchFamily="18" charset="0"/>
              </a:rPr>
              <a:t>, a recovery program </a:t>
            </a:r>
            <a:r>
              <a:rPr lang="en-US" altLang="en-US" sz="2000" b="1" dirty="0">
                <a:latin typeface="Times New Roman" panose="02020603050405020304" pitchFamily="18" charset="0"/>
                <a:cs typeface="Times New Roman" panose="02020603050405020304" pitchFamily="18" charset="0"/>
              </a:rPr>
              <a:t>scans both disks </a:t>
            </a:r>
            <a:r>
              <a:rPr lang="en-US" altLang="en-US" sz="2000" dirty="0">
                <a:latin typeface="Times New Roman" panose="02020603050405020304" pitchFamily="18" charset="0"/>
                <a:cs typeface="Times New Roman" panose="02020603050405020304" pitchFamily="18" charset="0"/>
              </a:rPr>
              <a:t>comparing corresponding blocks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 pair of blocks are </a:t>
            </a:r>
            <a:r>
              <a:rPr lang="en-US" altLang="en-US" sz="2000" b="1" dirty="0">
                <a:latin typeface="Times New Roman" panose="02020603050405020304" pitchFamily="18" charset="0"/>
                <a:cs typeface="Times New Roman" panose="02020603050405020304" pitchFamily="18" charset="0"/>
              </a:rPr>
              <a:t>both good and the same, nothing is done</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one of them has an ECC error, the </a:t>
            </a:r>
            <a:r>
              <a:rPr lang="en-US" altLang="en-US" sz="2000" b="1" dirty="0">
                <a:latin typeface="Times New Roman" panose="02020603050405020304" pitchFamily="18" charset="0"/>
                <a:cs typeface="Times New Roman" panose="02020603050405020304" pitchFamily="18" charset="0"/>
              </a:rPr>
              <a:t>bad block </a:t>
            </a:r>
            <a:r>
              <a:rPr lang="en-US" altLang="en-US" sz="2000" dirty="0">
                <a:latin typeface="Times New Roman" panose="02020603050405020304" pitchFamily="18" charset="0"/>
                <a:cs typeface="Times New Roman" panose="02020603050405020304" pitchFamily="18" charset="0"/>
              </a:rPr>
              <a:t>is </a:t>
            </a:r>
            <a:r>
              <a:rPr lang="en-US" altLang="en-US" sz="2000" b="1" dirty="0">
                <a:latin typeface="Times New Roman" panose="02020603050405020304" pitchFamily="18" charset="0"/>
                <a:cs typeface="Times New Roman" panose="02020603050405020304" pitchFamily="18" charset="0"/>
              </a:rPr>
              <a:t>overwritten</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with the good blocks</a:t>
            </a:r>
          </a:p>
          <a:p>
            <a:pPr marL="914400" lvl="1" indent="-457200" algn="just">
              <a:lnSpc>
                <a:spcPct val="80000"/>
              </a:lnSpc>
            </a:pPr>
            <a:r>
              <a:rPr lang="en-US" altLang="en-US" sz="2000" dirty="0">
                <a:latin typeface="Times New Roman" panose="02020603050405020304" pitchFamily="18" charset="0"/>
                <a:cs typeface="Times New Roman" panose="02020603050405020304" pitchFamily="18" charset="0"/>
              </a:rPr>
              <a:t>If a pair of blocks are </a:t>
            </a:r>
            <a:r>
              <a:rPr lang="en-US" altLang="en-US" sz="2000" b="1" dirty="0">
                <a:latin typeface="Times New Roman" panose="02020603050405020304" pitchFamily="18" charset="0"/>
                <a:cs typeface="Times New Roman" panose="02020603050405020304" pitchFamily="18" charset="0"/>
              </a:rPr>
              <a:t>good but different</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block</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from driver 1 is written onto drive 2</a:t>
            </a:r>
          </a:p>
          <a:p>
            <a:pPr marL="533400" indent="-533400" algn="just">
              <a:lnSpc>
                <a:spcPct val="80000"/>
              </a:lnSpc>
            </a:pPr>
            <a:r>
              <a:rPr lang="en-US" altLang="en-US" sz="2400" dirty="0">
                <a:latin typeface="Times New Roman" panose="02020603050405020304" pitchFamily="18" charset="0"/>
                <a:cs typeface="Times New Roman" panose="02020603050405020304" pitchFamily="18" charset="0"/>
              </a:rPr>
              <a:t>In the absence of CPU crash, stable storage always works because stable writes always write two valid copies of every block and spontaneous errors are assumed never to occur both corresponding blocks at the same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04807" name="Text Box 4"/>
          <p:cNvSpPr txBox="1">
            <a:spLocks noChangeArrowheads="1"/>
          </p:cNvSpPr>
          <p:nvPr/>
        </p:nvSpPr>
        <p:spPr bwMode="auto">
          <a:xfrm>
            <a:off x="41910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5-31.</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843088"/>
            <a:ext cx="84280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65539" name="Rectangle 3"/>
          <p:cNvSpPr>
            <a:spLocks noGrp="1"/>
          </p:cNvSpPr>
          <p:nvPr>
            <p:ph type="body" sz="half" idx="4294967295"/>
          </p:nvPr>
        </p:nvSpPr>
        <p:spPr>
          <a:xfrm>
            <a:off x="0" y="990600"/>
            <a:ext cx="9144000" cy="58674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Optimizations and improvements</a:t>
            </a:r>
          </a:p>
          <a:p>
            <a:pPr lvl="1" algn="just">
              <a:lnSpc>
                <a:spcPct val="90000"/>
              </a:lnSpc>
            </a:pPr>
            <a:r>
              <a:rPr lang="en-US" altLang="en-US" sz="2000" b="1">
                <a:latin typeface="Times New Roman" panose="02020603050405020304" pitchFamily="18" charset="0"/>
                <a:cs typeface="Times New Roman" panose="02020603050405020304" pitchFamily="18" charset="0"/>
              </a:rPr>
              <a:t>Comparing</a:t>
            </a:r>
            <a:r>
              <a:rPr lang="en-US" altLang="en-US" sz="2000">
                <a:latin typeface="Times New Roman" panose="02020603050405020304" pitchFamily="18" charset="0"/>
                <a:cs typeface="Times New Roman" panose="02020603050405020304" pitchFamily="18" charset="0"/>
              </a:rPr>
              <a:t> all the blocks </a:t>
            </a:r>
            <a:r>
              <a:rPr lang="en-US" altLang="en-US" sz="2000" b="1">
                <a:latin typeface="Times New Roman" panose="02020603050405020304" pitchFamily="18" charset="0"/>
                <a:cs typeface="Times New Roman" panose="02020603050405020304" pitchFamily="18" charset="0"/>
              </a:rPr>
              <a:t>pairwise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after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crash</a:t>
            </a:r>
            <a:r>
              <a:rPr lang="en-US" altLang="en-US" sz="2000">
                <a:latin typeface="Times New Roman" panose="02020603050405020304" pitchFamily="18" charset="0"/>
                <a:cs typeface="Times New Roman" panose="02020603050405020304" pitchFamily="18" charset="0"/>
              </a:rPr>
              <a:t> is doable, </a:t>
            </a:r>
            <a:r>
              <a:rPr lang="en-US" altLang="en-US" sz="2000" b="1">
                <a:latin typeface="Times New Roman" panose="02020603050405020304" pitchFamily="18" charset="0"/>
                <a:cs typeface="Times New Roman" panose="02020603050405020304" pitchFamily="18" charset="0"/>
              </a:rPr>
              <a:t>but expensive</a:t>
            </a:r>
          </a:p>
          <a:p>
            <a:pPr lvl="1" algn="just">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huge improvement </a:t>
            </a:r>
            <a:r>
              <a:rPr lang="en-US" altLang="en-US" sz="2000">
                <a:latin typeface="Times New Roman" panose="02020603050405020304" pitchFamily="18" charset="0"/>
                <a:cs typeface="Times New Roman" panose="02020603050405020304" pitchFamily="18" charset="0"/>
              </a:rPr>
              <a:t>is to keep track of which block was being written during a stable write so that only one block has to be checked during recovery</a:t>
            </a:r>
          </a:p>
          <a:p>
            <a:pPr lvl="1" algn="just">
              <a:lnSpc>
                <a:spcPct val="90000"/>
              </a:lnSpc>
            </a:pPr>
            <a:r>
              <a:rPr lang="en-US" altLang="en-US" sz="2000">
                <a:latin typeface="Times New Roman" panose="02020603050405020304" pitchFamily="18" charset="0"/>
                <a:cs typeface="Times New Roman" panose="02020603050405020304" pitchFamily="18" charset="0"/>
              </a:rPr>
              <a:t>In system with </a:t>
            </a:r>
            <a:r>
              <a:rPr lang="en-US" altLang="en-US" sz="2000" b="1">
                <a:latin typeface="Times New Roman" panose="02020603050405020304" pitchFamily="18" charset="0"/>
                <a:cs typeface="Times New Roman" panose="02020603050405020304" pitchFamily="18" charset="0"/>
              </a:rPr>
              <a:t>Nonvolatile RAM, </a:t>
            </a:r>
          </a:p>
          <a:p>
            <a:pPr lvl="2" algn="just">
              <a:lnSpc>
                <a:spcPct val="90000"/>
              </a:lnSpc>
            </a:pPr>
            <a:r>
              <a:rPr lang="en-US" altLang="en-US" sz="1800">
                <a:latin typeface="Times New Roman" panose="02020603050405020304" pitchFamily="18" charset="0"/>
                <a:cs typeface="Times New Roman" panose="02020603050405020304" pitchFamily="18" charset="0"/>
              </a:rPr>
              <a:t>The stable write can </a:t>
            </a:r>
            <a:r>
              <a:rPr lang="en-US" altLang="en-US" sz="1800" b="1">
                <a:latin typeface="Times New Roman" panose="02020603050405020304" pitchFamily="18" charset="0"/>
                <a:cs typeface="Times New Roman" panose="02020603050405020304" pitchFamily="18" charset="0"/>
              </a:rPr>
              <a:t>put the number </a:t>
            </a:r>
            <a:r>
              <a:rPr lang="en-US" altLang="en-US" sz="1800">
                <a:latin typeface="Times New Roman" panose="02020603050405020304" pitchFamily="18" charset="0"/>
                <a:cs typeface="Times New Roman" panose="02020603050405020304" pitchFamily="18" charset="0"/>
              </a:rPr>
              <a:t>of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 RAM before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starting</a:t>
            </a:r>
            <a:r>
              <a:rPr lang="en-US" altLang="en-US" sz="1800">
                <a:latin typeface="Times New Roman" panose="02020603050405020304" pitchFamily="18" charset="0"/>
                <a:cs typeface="Times New Roman" panose="02020603050405020304" pitchFamily="18" charset="0"/>
              </a:rPr>
              <a:t> the write</a:t>
            </a:r>
          </a:p>
          <a:p>
            <a:pPr lvl="2" algn="just">
              <a:lnSpc>
                <a:spcPct val="90000"/>
              </a:lnSpc>
            </a:pPr>
            <a:r>
              <a:rPr lang="en-US" altLang="en-US" sz="1800">
                <a:latin typeface="Times New Roman" panose="02020603050405020304" pitchFamily="18" charset="0"/>
                <a:cs typeface="Times New Roman" panose="02020603050405020304" pitchFamily="18" charset="0"/>
              </a:rPr>
              <a:t>After </a:t>
            </a:r>
            <a:r>
              <a:rPr lang="en-US" altLang="en-US" sz="1800" b="1">
                <a:latin typeface="Times New Roman" panose="02020603050405020304" pitchFamily="18" charset="0"/>
                <a:cs typeface="Times New Roman" panose="02020603050405020304" pitchFamily="18" charset="0"/>
              </a:rPr>
              <a:t>completed</a:t>
            </a:r>
            <a:r>
              <a:rPr lang="en-US" altLang="en-US" sz="1800">
                <a:latin typeface="Times New Roman" panose="02020603050405020304" pitchFamily="18" charset="0"/>
                <a:cs typeface="Times New Roman" panose="02020603050405020304" pitchFamily="18" charset="0"/>
              </a:rPr>
              <a:t>, the block number in RAM is </a:t>
            </a:r>
            <a:r>
              <a:rPr lang="en-US" altLang="en-US" sz="1800" b="1">
                <a:latin typeface="Times New Roman" panose="02020603050405020304" pitchFamily="18" charset="0"/>
                <a:cs typeface="Times New Roman" panose="02020603050405020304" pitchFamily="18" charset="0"/>
              </a:rPr>
              <a:t>overwritten with an invalid block</a:t>
            </a:r>
            <a:r>
              <a:rPr lang="en-US" altLang="en-US" sz="1800">
                <a:latin typeface="Times New Roman" panose="02020603050405020304" pitchFamily="18" charset="0"/>
                <a:cs typeface="Times New Roman" panose="02020603050405020304" pitchFamily="18" charset="0"/>
              </a:rPr>
              <a:t>.</a:t>
            </a:r>
          </a:p>
          <a:p>
            <a:pPr lvl="2" algn="just">
              <a:lnSpc>
                <a:spcPct val="90000"/>
              </a:lnSpc>
            </a:pPr>
            <a:r>
              <a:rPr lang="en-US" altLang="en-US" sz="1800">
                <a:latin typeface="Times New Roman" panose="02020603050405020304" pitchFamily="18" charset="0"/>
                <a:cs typeface="Times New Roman" panose="02020603050405020304" pitchFamily="18" charset="0"/>
              </a:rPr>
              <a:t>Under these conditions, after a </a:t>
            </a:r>
            <a:r>
              <a:rPr lang="en-US" altLang="en-US" sz="1800" b="1">
                <a:latin typeface="Times New Roman" panose="02020603050405020304" pitchFamily="18" charset="0"/>
                <a:cs typeface="Times New Roman" panose="02020603050405020304" pitchFamily="18" charset="0"/>
              </a:rPr>
              <a:t>crash,</a:t>
            </a:r>
            <a:r>
              <a:rPr lang="en-US" altLang="en-US" sz="1800">
                <a:latin typeface="Times New Roman" panose="02020603050405020304" pitchFamily="18" charset="0"/>
                <a:cs typeface="Times New Roman" panose="02020603050405020304" pitchFamily="18" charset="0"/>
              </a:rPr>
              <a:t> the recovery can </a:t>
            </a:r>
            <a:r>
              <a:rPr lang="en-US" altLang="en-US" sz="1800" b="1">
                <a:latin typeface="Times New Roman" panose="02020603050405020304" pitchFamily="18" charset="0"/>
                <a:cs typeface="Times New Roman" panose="02020603050405020304" pitchFamily="18" charset="0"/>
              </a:rPr>
              <a:t>check RAM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see</a:t>
            </a:r>
            <a:r>
              <a:rPr lang="en-US" altLang="en-US" sz="1800">
                <a:latin typeface="Times New Roman" panose="02020603050405020304" pitchFamily="18" charset="0"/>
                <a:cs typeface="Times New Roman" panose="02020603050405020304" pitchFamily="18" charset="0"/>
              </a:rPr>
              <a:t> if a </a:t>
            </a:r>
            <a:r>
              <a:rPr lang="en-US" altLang="en-US" sz="1800" b="1">
                <a:latin typeface="Times New Roman" panose="02020603050405020304" pitchFamily="18" charset="0"/>
                <a:cs typeface="Times New Roman" panose="02020603050405020304" pitchFamily="18" charset="0"/>
              </a:rPr>
              <a:t>stable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write happened </a:t>
            </a:r>
            <a:r>
              <a:rPr lang="en-US" altLang="en-US" sz="1800">
                <a:latin typeface="Times New Roman" panose="02020603050405020304" pitchFamily="18" charset="0"/>
                <a:cs typeface="Times New Roman" panose="02020603050405020304" pitchFamily="18" charset="0"/>
              </a:rPr>
              <a:t>to be in </a:t>
            </a:r>
            <a:r>
              <a:rPr lang="en-US" altLang="en-US" sz="1800" b="1">
                <a:latin typeface="Times New Roman" panose="02020603050405020304" pitchFamily="18" charset="0"/>
                <a:cs typeface="Times New Roman" panose="02020603050405020304" pitchFamily="18" charset="0"/>
              </a:rPr>
              <a:t>progress during the crash</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two copies of the block can then be checked for correctness and consistency</a:t>
            </a:r>
          </a:p>
          <a:p>
            <a:pPr lvl="1" algn="just">
              <a:lnSpc>
                <a:spcPct val="90000"/>
              </a:lnSpc>
            </a:pPr>
            <a:r>
              <a:rPr lang="en-US" altLang="en-US" sz="2000">
                <a:latin typeface="Times New Roman" panose="02020603050405020304" pitchFamily="18" charset="0"/>
                <a:cs typeface="Times New Roman" panose="02020603050405020304" pitchFamily="18" charset="0"/>
              </a:rPr>
              <a:t>If </a:t>
            </a:r>
            <a:r>
              <a:rPr lang="en-US" altLang="en-US" sz="2000" b="1">
                <a:latin typeface="Times New Roman" panose="02020603050405020304" pitchFamily="18" charset="0"/>
                <a:cs typeface="Times New Roman" panose="02020603050405020304" pitchFamily="18" charset="0"/>
              </a:rPr>
              <a:t>nonvolatile RAM is not available</a:t>
            </a:r>
          </a:p>
          <a:p>
            <a:pPr lvl="2" algn="just">
              <a:lnSpc>
                <a:spcPct val="90000"/>
              </a:lnSpc>
            </a:pPr>
            <a:r>
              <a:rPr lang="en-US" altLang="en-US" sz="1800">
                <a:latin typeface="Times New Roman" panose="02020603050405020304" pitchFamily="18" charset="0"/>
                <a:cs typeface="Times New Roman" panose="02020603050405020304" pitchFamily="18" charset="0"/>
              </a:rPr>
              <a:t>At the </a:t>
            </a:r>
            <a:r>
              <a:rPr lang="en-US" altLang="en-US" sz="1800" b="1">
                <a:latin typeface="Times New Roman" panose="02020603050405020304" pitchFamily="18" charset="0"/>
                <a:cs typeface="Times New Roman" panose="02020603050405020304" pitchFamily="18" charset="0"/>
              </a:rPr>
              <a:t>start</a:t>
            </a:r>
            <a:r>
              <a:rPr lang="en-US" altLang="en-US" sz="1800">
                <a:latin typeface="Times New Roman" panose="02020603050405020304" pitchFamily="18" charset="0"/>
                <a:cs typeface="Times New Roman" panose="02020603050405020304" pitchFamily="18" charset="0"/>
              </a:rPr>
              <a:t> of a </a:t>
            </a:r>
            <a:r>
              <a:rPr lang="en-US" altLang="en-US" sz="1800" b="1">
                <a:latin typeface="Times New Roman" panose="02020603050405020304" pitchFamily="18" charset="0"/>
                <a:cs typeface="Times New Roman" panose="02020603050405020304" pitchFamily="18" charset="0"/>
              </a:rPr>
              <a:t>stable write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fixed disk block on drive 1 is overwritten with</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number</a:t>
            </a:r>
            <a:r>
              <a:rPr lang="en-US" altLang="en-US" sz="1800">
                <a:latin typeface="Times New Roman" panose="02020603050405020304" pitchFamily="18" charset="0"/>
                <a:cs typeface="Times New Roman" panose="02020603050405020304" pitchFamily="18" charset="0"/>
              </a:rPr>
              <a:t> of block to be stably written. </a:t>
            </a:r>
            <a:r>
              <a:rPr lang="en-US" altLang="en-US" sz="1800" b="1">
                <a:latin typeface="Times New Roman" panose="02020603050405020304" pitchFamily="18" charset="0"/>
                <a:cs typeface="Times New Roman" panose="02020603050405020304" pitchFamily="18" charset="0"/>
              </a:rPr>
              <a:t>Then read back and verify. </a:t>
            </a:r>
          </a:p>
          <a:p>
            <a:pPr lvl="2" algn="just">
              <a:lnSpc>
                <a:spcPct val="90000"/>
              </a:lnSpc>
            </a:pPr>
            <a:r>
              <a:rPr lang="en-US" altLang="en-US" sz="1800">
                <a:latin typeface="Times New Roman" panose="02020603050405020304" pitchFamily="18" charset="0"/>
                <a:cs typeface="Times New Roman" panose="02020603050405020304" pitchFamily="18" charset="0"/>
              </a:rPr>
              <a:t>If is so, </a:t>
            </a:r>
            <a:r>
              <a:rPr lang="en-US" altLang="en-US" sz="1800" b="1">
                <a:latin typeface="Times New Roman" panose="02020603050405020304" pitchFamily="18" charset="0"/>
                <a:cs typeface="Times New Roman" panose="02020603050405020304" pitchFamily="18" charset="0"/>
              </a:rPr>
              <a:t>write 2 and verify</a:t>
            </a:r>
            <a:r>
              <a:rPr lang="en-US" altLang="en-US" sz="1800">
                <a:latin typeface="Times New Roman" panose="02020603050405020304" pitchFamily="18" charset="0"/>
                <a:cs typeface="Times New Roman" panose="02020603050405020304" pitchFamily="18" charset="0"/>
              </a:rPr>
              <a:t>. After </a:t>
            </a:r>
            <a:r>
              <a:rPr lang="en-US" altLang="en-US" sz="1800" b="1">
                <a:latin typeface="Times New Roman" panose="02020603050405020304" pitchFamily="18" charset="0"/>
                <a:cs typeface="Times New Roman" panose="02020603050405020304" pitchFamily="18" charset="0"/>
              </a:rPr>
              <a:t>completed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both blocks are overwritten with an invalid block number and verified</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it is easy to determine whether or not a stable write was in progress during the crash</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requires extra disk operations to write a stable block → should be used exceeding sparingly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ox(in)">
                                      <p:cBhvr>
                                        <p:cTn id="7" dur="500"/>
                                        <p:tgtEl>
                                          <p:spTgt spid="655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box(in)">
                                      <p:cBhvr>
                                        <p:cTn id="10" dur="500"/>
                                        <p:tgtEl>
                                          <p:spTgt spid="6553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box(in)">
                                      <p:cBhvr>
                                        <p:cTn id="13" dur="500"/>
                                        <p:tgtEl>
                                          <p:spTgt spid="6553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box(in)">
                                      <p:cBhvr>
                                        <p:cTn id="16" dur="500"/>
                                        <p:tgtEl>
                                          <p:spTgt spid="65539">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box(in)">
                                      <p:cBhvr>
                                        <p:cTn id="19" dur="500"/>
                                        <p:tgtEl>
                                          <p:spTgt spid="6553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65539">
                                            <p:txEl>
                                              <p:pRg st="8" end="8"/>
                                            </p:txEl>
                                          </p:spTgt>
                                        </p:tgtEl>
                                        <p:attrNameLst>
                                          <p:attrName>style.visibility</p:attrName>
                                        </p:attrNameLst>
                                      </p:cBhvr>
                                      <p:to>
                                        <p:strVal val="visible"/>
                                      </p:to>
                                    </p:set>
                                    <p:animEffect transition="in" filter="checkerboard(across)">
                                      <p:cBhvr>
                                        <p:cTn id="24" dur="500"/>
                                        <p:tgtEl>
                                          <p:spTgt spid="65539">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animEffect transition="in" filter="checkerboard(across)">
                                      <p:cBhvr>
                                        <p:cTn id="27" dur="500"/>
                                        <p:tgtEl>
                                          <p:spTgt spid="65539">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5539">
                                            <p:txEl>
                                              <p:pRg st="10" end="10"/>
                                            </p:txEl>
                                          </p:spTgt>
                                        </p:tgtEl>
                                        <p:attrNameLst>
                                          <p:attrName>style.visibility</p:attrName>
                                        </p:attrNameLst>
                                      </p:cBhvr>
                                      <p:to>
                                        <p:strVal val="visible"/>
                                      </p:to>
                                    </p:set>
                                    <p:animEffect transition="in" filter="checkerboard(across)">
                                      <p:cBhvr>
                                        <p:cTn id="30" dur="500"/>
                                        <p:tgtEl>
                                          <p:spTgt spid="65539">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5539">
                                            <p:txEl>
                                              <p:pRg st="11" end="11"/>
                                            </p:txEl>
                                          </p:spTgt>
                                        </p:tgtEl>
                                        <p:attrNameLst>
                                          <p:attrName>style.visibility</p:attrName>
                                        </p:attrNameLst>
                                      </p:cBhvr>
                                      <p:to>
                                        <p:strVal val="visible"/>
                                      </p:to>
                                    </p:set>
                                    <p:animEffect transition="in" filter="checkerboard(across)">
                                      <p:cBhvr>
                                        <p:cTn id="33" dur="500"/>
                                        <p:tgtEl>
                                          <p:spTgt spid="65539">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5539">
                                            <p:txEl>
                                              <p:pRg st="12" end="12"/>
                                            </p:txEl>
                                          </p:spTgt>
                                        </p:tgtEl>
                                        <p:attrNameLst>
                                          <p:attrName>style.visibility</p:attrName>
                                        </p:attrNameLst>
                                      </p:cBhvr>
                                      <p:to>
                                        <p:strVal val="visible"/>
                                      </p:to>
                                    </p:set>
                                    <p:animEffect transition="in" filter="checkerboard(across)">
                                      <p:cBhvr>
                                        <p:cTn id="36" dur="500"/>
                                        <p:tgtEl>
                                          <p:spTgt spid="655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9699"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p:txBody>
      </p:sp>
      <p:sp>
        <p:nvSpPr>
          <p:cNvPr id="2970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30723"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Hardware and Software</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Soft Timers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Input &amp; Output Software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a:p>
            <a:pPr lvl="1"/>
            <a:r>
              <a:rPr lang="en-US" altLang="en-US">
                <a:latin typeface="Times New Roman" panose="02020603050405020304" pitchFamily="18" charset="0"/>
                <a:cs typeface="Times New Roman" panose="02020603050405020304" pitchFamily="18" charset="0"/>
              </a:rPr>
              <a:t>Disk Hardware</a:t>
            </a:r>
          </a:p>
          <a:p>
            <a:pPr lvl="1"/>
            <a:r>
              <a:rPr lang="en-US" altLang="en-US">
                <a:latin typeface="Times New Roman" panose="02020603050405020304" pitchFamily="18" charset="0"/>
                <a:cs typeface="Times New Roman" panose="02020603050405020304" pitchFamily="18" charset="0"/>
              </a:rPr>
              <a:t>Disk Formatting</a:t>
            </a:r>
          </a:p>
          <a:p>
            <a:pPr lvl="1"/>
            <a:r>
              <a:rPr lang="en-US" altLang="en-US">
                <a:latin typeface="Times New Roman" panose="02020603050405020304" pitchFamily="18" charset="0"/>
                <a:cs typeface="Times New Roman" panose="02020603050405020304" pitchFamily="18" charset="0"/>
              </a:rPr>
              <a:t>Disk Arm Scheduling Algorithms</a:t>
            </a:r>
          </a:p>
          <a:p>
            <a:pPr lvl="1"/>
            <a:r>
              <a:rPr lang="en-US" altLang="en-US">
                <a:latin typeface="Times New Roman" panose="02020603050405020304" pitchFamily="18" charset="0"/>
                <a:cs typeface="Times New Roman" panose="02020603050405020304" pitchFamily="18" charset="0"/>
              </a:rPr>
              <a:t>Error Handling</a:t>
            </a:r>
          </a:p>
          <a:p>
            <a:pPr lvl="1"/>
            <a:r>
              <a:rPr lang="en-US" altLang="en-US">
                <a:latin typeface="Times New Roman" panose="02020603050405020304" pitchFamily="18" charset="0"/>
                <a:cs typeface="Times New Roman" panose="02020603050405020304" pitchFamily="18" charset="0"/>
              </a:rPr>
              <a:t>Stable Storage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Hardware</a:t>
            </a:r>
          </a:p>
        </p:txBody>
      </p:sp>
      <p:sp>
        <p:nvSpPr>
          <p:cNvPr id="6147" name="Rectangle 3"/>
          <p:cNvSpPr>
            <a:spLocks noGrp="1"/>
          </p:cNvSpPr>
          <p:nvPr>
            <p:ph type="body" sz="half" idx="4294967295"/>
          </p:nvPr>
        </p:nvSpPr>
        <p:spPr>
          <a:xfrm>
            <a:off x="304800" y="1066800"/>
            <a:ext cx="8839200" cy="2590800"/>
          </a:xfrm>
        </p:spPr>
        <p:txBody>
          <a:bodyPr/>
          <a:lstStyle/>
          <a:p>
            <a:pPr algn="just"/>
            <a:r>
              <a:rPr lang="en-US" altLang="en-US" sz="2800" dirty="0">
                <a:latin typeface="Times New Roman" panose="02020603050405020304" pitchFamily="18" charset="0"/>
                <a:cs typeface="Times New Roman" panose="02020603050405020304" pitchFamily="18" charset="0"/>
              </a:rPr>
              <a:t>Magnetic Disks</a:t>
            </a:r>
          </a:p>
          <a:p>
            <a:pPr algn="just"/>
            <a:r>
              <a:rPr lang="en-US" altLang="en-US" sz="2800" dirty="0">
                <a:latin typeface="Times New Roman" panose="02020603050405020304" pitchFamily="18" charset="0"/>
                <a:cs typeface="Times New Roman" panose="02020603050405020304" pitchFamily="18" charset="0"/>
              </a:rPr>
              <a:t>RAID</a:t>
            </a:r>
          </a:p>
          <a:p>
            <a:pPr algn="just"/>
            <a:r>
              <a:rPr lang="en-US" altLang="en-US" sz="2800" dirty="0">
                <a:latin typeface="Times New Roman" panose="02020603050405020304" pitchFamily="18" charset="0"/>
                <a:cs typeface="Times New Roman" panose="02020603050405020304" pitchFamily="18" charset="0"/>
              </a:rPr>
              <a:t>CD-ROMs</a:t>
            </a:r>
          </a:p>
          <a:p>
            <a:pPr algn="just"/>
            <a:r>
              <a:rPr lang="en-US" altLang="en-US" sz="2800" dirty="0">
                <a:latin typeface="Times New Roman" panose="02020603050405020304" pitchFamily="18" charset="0"/>
                <a:cs typeface="Times New Roman" panose="02020603050405020304" pitchFamily="18" charset="0"/>
              </a:rPr>
              <a:t>Disk Formatting</a:t>
            </a:r>
          </a:p>
        </p:txBody>
      </p:sp>
      <p:sp>
        <p:nvSpPr>
          <p:cNvPr id="2" name="Rectangle 1">
            <a:extLst>
              <a:ext uri="{FF2B5EF4-FFF2-40B4-BE49-F238E27FC236}">
                <a16:creationId xmlns:a16="http://schemas.microsoft.com/office/drawing/2014/main" id="{B9588C18-AC12-421E-8EE6-D7308C6A3B3F}"/>
              </a:ext>
            </a:extLst>
          </p:cNvPr>
          <p:cNvSpPr/>
          <p:nvPr/>
        </p:nvSpPr>
        <p:spPr>
          <a:xfrm>
            <a:off x="317695" y="4114800"/>
            <a:ext cx="8534400" cy="923330"/>
          </a:xfrm>
          <a:prstGeom prst="rect">
            <a:avLst/>
          </a:prstGeom>
        </p:spPr>
        <p:txBody>
          <a:bodyPr wrap="square">
            <a:spAutoFit/>
          </a:bodyPr>
          <a:lstStyle/>
          <a:p>
            <a:r>
              <a:rPr lang="en-US" b="1" i="1" dirty="0">
                <a:solidFill>
                  <a:srgbClr val="444444"/>
                </a:solidFill>
                <a:latin typeface="&amp;quot"/>
              </a:rPr>
              <a:t>RAID</a:t>
            </a:r>
            <a:r>
              <a:rPr lang="en-US" i="1" dirty="0">
                <a:solidFill>
                  <a:srgbClr val="444444"/>
                </a:solidFill>
                <a:latin typeface="Segoe UI" panose="020B0502040204020203" pitchFamily="34" charset="0"/>
              </a:rPr>
              <a:t> (redundant array of independent </a:t>
            </a:r>
            <a:r>
              <a:rPr lang="en-US" b="1" i="1" dirty="0">
                <a:solidFill>
                  <a:srgbClr val="444444"/>
                </a:solidFill>
                <a:latin typeface="&amp;quot"/>
              </a:rPr>
              <a:t>disks</a:t>
            </a:r>
            <a:r>
              <a:rPr lang="en-US" i="1" dirty="0">
                <a:solidFill>
                  <a:srgbClr val="444444"/>
                </a:solidFill>
                <a:latin typeface="Segoe UI" panose="020B0502040204020203" pitchFamily="34" charset="0"/>
              </a:rPr>
              <a:t>) is a data storage virtualization technology that combines multiple physical </a:t>
            </a:r>
            <a:r>
              <a:rPr lang="en-US" b="1" i="1" dirty="0">
                <a:solidFill>
                  <a:srgbClr val="444444"/>
                </a:solidFill>
                <a:latin typeface="&amp;quot"/>
              </a:rPr>
              <a:t>disk</a:t>
            </a:r>
            <a:r>
              <a:rPr lang="en-US" i="1" dirty="0">
                <a:solidFill>
                  <a:srgbClr val="444444"/>
                </a:solidFill>
                <a:latin typeface="Segoe UI" panose="020B0502040204020203" pitchFamily="34" charset="0"/>
              </a:rPr>
              <a:t> drive components into a single logical unit for the purposes of data redundancy, performance improvement, or both.</a:t>
            </a:r>
            <a:endParaRPr lang="vi-VN"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a:t>
            </a:r>
          </a:p>
        </p:txBody>
      </p:sp>
      <p:sp>
        <p:nvSpPr>
          <p:cNvPr id="7171" name="Rectangle 3"/>
          <p:cNvSpPr>
            <a:spLocks noGrp="1"/>
          </p:cNvSpPr>
          <p:nvPr>
            <p:ph type="body" sz="half" idx="4294967295"/>
          </p:nvPr>
        </p:nvSpPr>
        <p:spPr>
          <a:xfrm>
            <a:off x="0" y="762000"/>
            <a:ext cx="9144000" cy="6019800"/>
          </a:xfrm>
        </p:spPr>
        <p:txBody>
          <a:bodyPr/>
          <a:lstStyle/>
          <a:p>
            <a:pPr algn="just">
              <a:lnSpc>
                <a:spcPct val="90000"/>
              </a:lnSpc>
            </a:pPr>
            <a:r>
              <a:rPr lang="en-US" altLang="en-US" sz="2800" b="1" dirty="0">
                <a:latin typeface="Times New Roman" panose="02020603050405020304" pitchFamily="18" charset="0"/>
                <a:cs typeface="Times New Roman" panose="02020603050405020304" pitchFamily="18" charset="0"/>
              </a:rPr>
              <a:t>Context</a:t>
            </a:r>
          </a:p>
          <a:p>
            <a:pPr lvl="1" algn="just">
              <a:lnSpc>
                <a:spcPct val="90000"/>
              </a:lnSpc>
            </a:pPr>
            <a:r>
              <a:rPr lang="en-US" altLang="en-US" sz="2400" b="1" dirty="0">
                <a:latin typeface="Times New Roman" panose="02020603050405020304" pitchFamily="18" charset="0"/>
                <a:cs typeface="Times New Roman" panose="02020603050405020304" pitchFamily="18" charset="0"/>
              </a:rPr>
              <a:t>Parallel processing </a:t>
            </a:r>
            <a:r>
              <a:rPr lang="en-US" altLang="en-US" sz="2400" dirty="0">
                <a:latin typeface="Times New Roman" panose="02020603050405020304" pitchFamily="18" charset="0"/>
                <a:cs typeface="Times New Roman" panose="02020603050405020304" pitchFamily="18" charset="0"/>
              </a:rPr>
              <a:t>is being used more and more </a:t>
            </a:r>
            <a:r>
              <a:rPr lang="en-US" altLang="en-US" sz="2400" b="1" dirty="0">
                <a:latin typeface="Times New Roman" panose="02020603050405020304" pitchFamily="18" charset="0"/>
                <a:cs typeface="Times New Roman" panose="02020603050405020304" pitchFamily="18" charset="0"/>
              </a:rPr>
              <a:t>to speed up CPU performance</a:t>
            </a:r>
          </a:p>
          <a:p>
            <a:pPr lvl="1" algn="just">
              <a:lnSpc>
                <a:spcPct val="9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Parallel I/O might be a good idea</a:t>
            </a:r>
          </a:p>
          <a:p>
            <a:pPr lvl="1" algn="just">
              <a:lnSpc>
                <a:spcPct val="9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Patterson suggested six specific disk organization that could be used to improve disk performance, reliability, or both</a:t>
            </a:r>
          </a:p>
          <a:p>
            <a:pPr algn="just">
              <a:lnSpc>
                <a:spcPct val="90000"/>
              </a:lnSpc>
            </a:pPr>
            <a:r>
              <a:rPr lang="en-US" altLang="en-US" sz="2800" b="1" dirty="0">
                <a:latin typeface="Times New Roman" panose="02020603050405020304" pitchFamily="18" charset="0"/>
                <a:cs typeface="Times New Roman" panose="02020603050405020304" pitchFamily="18" charset="0"/>
              </a:rPr>
              <a:t>Solution</a:t>
            </a:r>
            <a:r>
              <a:rPr lang="en-US" altLang="en-US" sz="2800" dirty="0">
                <a:latin typeface="Times New Roman" panose="02020603050405020304" pitchFamily="18" charset="0"/>
                <a:cs typeface="Times New Roman" panose="02020603050405020304" pitchFamily="18" charset="0"/>
              </a:rPr>
              <a:t>: </a:t>
            </a:r>
            <a:r>
              <a:rPr lang="en-US" altLang="en-US" sz="2800" dirty="0">
                <a:highlight>
                  <a:srgbClr val="FFFF00"/>
                </a:highlight>
                <a:latin typeface="Times New Roman" panose="02020603050405020304" pitchFamily="18" charset="0"/>
                <a:cs typeface="Times New Roman" panose="02020603050405020304" pitchFamily="18" charset="0"/>
              </a:rPr>
              <a:t>using RAID</a:t>
            </a:r>
          </a:p>
          <a:p>
            <a:pPr lvl="1">
              <a:lnSpc>
                <a:spcPct val="90000"/>
              </a:lnSpc>
            </a:pPr>
            <a:r>
              <a:rPr lang="en-US" altLang="en-US" sz="2400" b="1" dirty="0">
                <a:latin typeface="Times New Roman" panose="02020603050405020304" pitchFamily="18" charset="0"/>
                <a:cs typeface="Times New Roman" panose="02020603050405020304" pitchFamily="18" charset="0"/>
              </a:rPr>
              <a:t>Redundant Array of Inexpensive Disks</a:t>
            </a:r>
            <a:r>
              <a:rPr lang="en-US" altLang="en-US" sz="2400" dirty="0">
                <a:latin typeface="Times New Roman" panose="02020603050405020304" pitchFamily="18" charset="0"/>
                <a:cs typeface="Times New Roman" panose="02020603050405020304" pitchFamily="18" charset="0"/>
              </a:rPr>
              <a:t> or </a:t>
            </a:r>
            <a:br>
              <a:rPr lang="en-US" altLang="en-US" sz="2400" dirty="0">
                <a:latin typeface="Times New Roman" panose="02020603050405020304" pitchFamily="18" charset="0"/>
                <a:cs typeface="Times New Roman" panose="02020603050405020304" pitchFamily="18" charset="0"/>
              </a:rPr>
            </a:br>
            <a:r>
              <a:rPr lang="en-US" altLang="en-US" sz="2400" b="1" dirty="0">
                <a:solidFill>
                  <a:srgbClr val="FF0000"/>
                </a:solidFill>
                <a:latin typeface="Times New Roman" panose="02020603050405020304" pitchFamily="18" charset="0"/>
                <a:cs typeface="Times New Roman" panose="02020603050405020304" pitchFamily="18" charset="0"/>
              </a:rPr>
              <a:t>Redundant </a:t>
            </a:r>
            <a:r>
              <a:rPr lang="en-US" altLang="en-US" sz="2400" b="1" dirty="0">
                <a:latin typeface="Times New Roman" panose="02020603050405020304" pitchFamily="18" charset="0"/>
                <a:cs typeface="Times New Roman" panose="02020603050405020304" pitchFamily="18" charset="0"/>
              </a:rPr>
              <a:t>Array of Independent Disks</a:t>
            </a:r>
          </a:p>
          <a:p>
            <a:pPr lvl="1" algn="just">
              <a:lnSpc>
                <a:spcPct val="90000"/>
              </a:lnSpc>
            </a:pPr>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box full of disks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appears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as a single large disk</a:t>
            </a:r>
          </a:p>
          <a:p>
            <a:pPr lvl="1" algn="just">
              <a:lnSpc>
                <a:spcPct val="90000"/>
              </a:lnSpc>
            </a:pPr>
            <a:r>
              <a:rPr lang="en-US" altLang="en-US" sz="2400" dirty="0">
                <a:latin typeface="Times New Roman" panose="02020603050405020304" pitchFamily="18" charset="0"/>
                <a:cs typeface="Times New Roman" panose="02020603050405020304" pitchFamily="18" charset="0"/>
              </a:rPr>
              <a:t>All the </a:t>
            </a:r>
            <a:r>
              <a:rPr lang="en-US" altLang="en-US" sz="2400" b="1" dirty="0">
                <a:latin typeface="Times New Roman" panose="02020603050405020304" pitchFamily="18" charset="0"/>
                <a:cs typeface="Times New Roman" panose="02020603050405020304" pitchFamily="18" charset="0"/>
              </a:rPr>
              <a:t>drives</a:t>
            </a:r>
            <a:r>
              <a:rPr lang="en-US" altLang="en-US" sz="2400" dirty="0">
                <a:latin typeface="Times New Roman" panose="02020603050405020304" pitchFamily="18" charset="0"/>
                <a:cs typeface="Times New Roman" panose="02020603050405020304" pitchFamily="18" charset="0"/>
              </a:rPr>
              <a:t> are </a:t>
            </a:r>
            <a:r>
              <a:rPr lang="en-US" altLang="en-US" sz="2400" b="1" dirty="0">
                <a:latin typeface="Times New Roman" panose="02020603050405020304" pitchFamily="18" charset="0"/>
                <a:cs typeface="Times New Roman" panose="02020603050405020304" pitchFamily="18" charset="0"/>
              </a:rPr>
              <a:t>controlled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using a RAID controller</a:t>
            </a:r>
          </a:p>
          <a:p>
            <a:pPr lvl="1" algn="just">
              <a:lnSpc>
                <a:spcPct val="90000"/>
              </a:lnSpc>
            </a:pPr>
            <a:r>
              <a:rPr lang="en-US" altLang="en-US" sz="2400" dirty="0">
                <a:latin typeface="Times New Roman" panose="02020603050405020304" pitchFamily="18" charset="0"/>
                <a:cs typeface="Times New Roman" panose="02020603050405020304" pitchFamily="18" charset="0"/>
              </a:rPr>
              <a:t>The data are distributed over the drive to </a:t>
            </a:r>
            <a:r>
              <a:rPr lang="en-US" altLang="en-US" sz="2400" b="1" dirty="0">
                <a:latin typeface="Times New Roman" panose="02020603050405020304" pitchFamily="18" charset="0"/>
                <a:cs typeface="Times New Roman" panose="02020603050405020304" pitchFamily="18" charset="0"/>
              </a:rPr>
              <a:t>allow parallel operation</a:t>
            </a:r>
          </a:p>
          <a:p>
            <a:pPr lvl="1" algn="just">
              <a:lnSpc>
                <a:spcPct val="90000"/>
              </a:lnSpc>
            </a:pPr>
            <a:r>
              <a:rPr lang="en-US" altLang="en-US" sz="2400" dirty="0">
                <a:latin typeface="Times New Roman" panose="02020603050405020304" pitchFamily="18" charset="0"/>
                <a:cs typeface="Times New Roman" panose="02020603050405020304" pitchFamily="18" charset="0"/>
              </a:rPr>
              <a:t>RAID consists of a SCSI controller → better performance &amp; better reliability</a:t>
            </a:r>
          </a:p>
          <a:p>
            <a:pPr lvl="1" algn="just">
              <a:lnSpc>
                <a:spcPct val="90000"/>
              </a:lnSpc>
            </a:pPr>
            <a:r>
              <a:rPr lang="en-US" altLang="en-US" sz="2400" dirty="0">
                <a:highlight>
                  <a:srgbClr val="FFFF00"/>
                </a:highlight>
                <a:latin typeface="Times New Roman" panose="02020603050405020304" pitchFamily="18" charset="0"/>
                <a:cs typeface="Times New Roman" panose="02020603050405020304" pitchFamily="18" charset="0"/>
              </a:rPr>
              <a:t>RAID have </a:t>
            </a:r>
            <a:r>
              <a:rPr lang="en-US" altLang="en-US" sz="2400" b="1" dirty="0">
                <a:highlight>
                  <a:srgbClr val="FFFF00"/>
                </a:highlight>
                <a:latin typeface="Times New Roman" panose="02020603050405020304" pitchFamily="18" charset="0"/>
                <a:cs typeface="Times New Roman" panose="02020603050405020304" pitchFamily="18" charset="0"/>
              </a:rPr>
              <a:t>6 schemes from level 0  through level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914400" y="-15240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0</a:t>
            </a:r>
          </a:p>
        </p:txBody>
      </p:sp>
      <p:sp>
        <p:nvSpPr>
          <p:cNvPr id="8195" name="Rectangle 3"/>
          <p:cNvSpPr>
            <a:spLocks noGrp="1"/>
          </p:cNvSpPr>
          <p:nvPr>
            <p:ph type="body" sz="half" idx="4294967295"/>
          </p:nvPr>
        </p:nvSpPr>
        <p:spPr>
          <a:xfrm>
            <a:off x="0" y="914400"/>
            <a:ext cx="9144000" cy="5791200"/>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Striping</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virtual single disk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divided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up</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strips of k sectors </a:t>
            </a:r>
            <a:r>
              <a:rPr lang="en-US" altLang="en-US" sz="2400">
                <a:latin typeface="Times New Roman" panose="02020603050405020304" pitchFamily="18" charset="0"/>
                <a:cs typeface="Times New Roman" panose="02020603050405020304" pitchFamily="18" charset="0"/>
              </a:rPr>
              <a:t>each to store data in distributing as</a:t>
            </a:r>
          </a:p>
          <a:p>
            <a:pPr lvl="1" algn="just">
              <a:lnSpc>
                <a:spcPct val="90000"/>
              </a:lnSpc>
            </a:pPr>
            <a:r>
              <a:rPr lang="en-US" altLang="en-US" sz="2000">
                <a:latin typeface="Times New Roman" panose="02020603050405020304" pitchFamily="18" charset="0"/>
                <a:cs typeface="Times New Roman" panose="02020603050405020304" pitchFamily="18" charset="0"/>
              </a:rPr>
              <a:t>Strip 0: sectors 0 to k – 1</a:t>
            </a:r>
          </a:p>
          <a:p>
            <a:pPr lvl="1" algn="just">
              <a:lnSpc>
                <a:spcPct val="90000"/>
              </a:lnSpc>
            </a:pPr>
            <a:r>
              <a:rPr lang="en-US" altLang="en-US" sz="2000">
                <a:latin typeface="Times New Roman" panose="02020603050405020304" pitchFamily="18" charset="0"/>
                <a:cs typeface="Times New Roman" panose="02020603050405020304" pitchFamily="18" charset="0"/>
              </a:rPr>
              <a:t>Strip 1: sectors k to 2k – 1 </a:t>
            </a:r>
          </a:p>
          <a:p>
            <a:pPr lvl="1" algn="just">
              <a:lnSpc>
                <a:spcPct val="90000"/>
              </a:lnSpc>
            </a:pPr>
            <a:r>
              <a:rPr lang="en-US" altLang="en-US" sz="2000">
                <a:latin typeface="Times New Roman" panose="02020603050405020304" pitchFamily="18" charset="0"/>
                <a:cs typeface="Times New Roman" panose="02020603050405020304" pitchFamily="18" charset="0"/>
              </a:rPr>
              <a:t>Strip n: sectors nk to (n+1)k – 1 </a:t>
            </a:r>
          </a:p>
          <a:p>
            <a:pPr algn="just">
              <a:lnSpc>
                <a:spcPct val="90000"/>
              </a:lnSpc>
            </a:pPr>
            <a:r>
              <a:rPr lang="en-US" altLang="en-US" sz="2400">
                <a:latin typeface="Times New Roman" panose="02020603050405020304" pitchFamily="18" charset="0"/>
                <a:cs typeface="Times New Roman" panose="02020603050405020304" pitchFamily="18" charset="0"/>
              </a:rPr>
              <a:t>RAID 0 </a:t>
            </a:r>
            <a:r>
              <a:rPr lang="en-US" altLang="en-US" sz="2400" b="1">
                <a:latin typeface="Times New Roman" panose="02020603050405020304" pitchFamily="18" charset="0"/>
                <a:cs typeface="Times New Roman" panose="02020603050405020304" pitchFamily="18" charset="0"/>
              </a:rPr>
              <a:t>writes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consecutive strips </a:t>
            </a:r>
            <a:r>
              <a:rPr lang="en-US" altLang="en-US" sz="2400">
                <a:latin typeface="Times New Roman" panose="02020603050405020304" pitchFamily="18" charset="0"/>
                <a:cs typeface="Times New Roman" panose="02020603050405020304" pitchFamily="18" charset="0"/>
              </a:rPr>
              <a:t>over the drives in RR </a:t>
            </a:r>
          </a:p>
          <a:p>
            <a:pPr algn="just">
              <a:lnSpc>
                <a:spcPct val="90000"/>
              </a:lnSpc>
            </a:pPr>
            <a:r>
              <a:rPr lang="en-US" altLang="en-US" sz="2400">
                <a:latin typeface="Times New Roman" panose="02020603050405020304" pitchFamily="18" charset="0"/>
                <a:cs typeface="Times New Roman" panose="02020603050405020304" pitchFamily="18" charset="0"/>
              </a:rPr>
              <a:t>RAID 0 </a:t>
            </a:r>
            <a:r>
              <a:rPr lang="en-US" altLang="en-US" sz="2400" b="1">
                <a:latin typeface="Times New Roman" panose="02020603050405020304" pitchFamily="18" charset="0"/>
                <a:cs typeface="Times New Roman" panose="02020603050405020304" pitchFamily="18" charset="0"/>
              </a:rPr>
              <a:t>reads the data </a:t>
            </a:r>
            <a:r>
              <a:rPr lang="en-US" altLang="en-US" sz="2400">
                <a:latin typeface="Times New Roman" panose="02020603050405020304" pitchFamily="18" charset="0"/>
                <a:cs typeface="Times New Roman" panose="02020603050405020304" pitchFamily="18" charset="0"/>
              </a:rPr>
              <a:t>from consecutive strips as</a:t>
            </a:r>
          </a:p>
          <a:p>
            <a:pPr lvl="1" algn="just">
              <a:lnSpc>
                <a:spcPct val="90000"/>
              </a:lnSpc>
            </a:pPr>
            <a:r>
              <a:rPr lang="en-US" altLang="en-US" sz="2000">
                <a:latin typeface="Times New Roman" panose="02020603050405020304" pitchFamily="18" charset="0"/>
                <a:cs typeface="Times New Roman" panose="02020603050405020304" pitchFamily="18" charset="0"/>
              </a:rPr>
              <a:t>The software issues a command to read a data block</a:t>
            </a:r>
          </a:p>
          <a:p>
            <a:pPr lvl="1" algn="just">
              <a:lnSpc>
                <a:spcPct val="90000"/>
              </a:lnSpc>
            </a:pPr>
            <a:r>
              <a:rPr lang="en-US" altLang="en-US" sz="2000">
                <a:latin typeface="Times New Roman" panose="02020603050405020304" pitchFamily="18" charset="0"/>
                <a:cs typeface="Times New Roman" panose="02020603050405020304" pitchFamily="18" charset="0"/>
              </a:rPr>
              <a:t>RAID controller will </a:t>
            </a:r>
            <a:r>
              <a:rPr lang="en-US" altLang="en-US" sz="2000" b="1">
                <a:latin typeface="Times New Roman" panose="02020603050405020304" pitchFamily="18" charset="0"/>
                <a:cs typeface="Times New Roman" panose="02020603050405020304" pitchFamily="18" charset="0"/>
              </a:rPr>
              <a:t>bread this command into n separate commands</a:t>
            </a:r>
            <a:r>
              <a:rPr lang="en-US" altLang="en-US" sz="2000">
                <a:latin typeface="Times New Roman" panose="02020603050405020304" pitchFamily="18" charset="0"/>
                <a:cs typeface="Times New Roman" panose="02020603050405020304" pitchFamily="18" charset="0"/>
              </a:rPr>
              <a:t>, one for each of the n disks, and have them </a:t>
            </a:r>
            <a:r>
              <a:rPr lang="en-US" altLang="en-US" sz="2000" b="1">
                <a:latin typeface="Times New Roman" panose="02020603050405020304" pitchFamily="18" charset="0"/>
                <a:cs typeface="Times New Roman" panose="02020603050405020304" pitchFamily="18" charset="0"/>
              </a:rPr>
              <a:t>operate in parallel </a:t>
            </a:r>
            <a:br>
              <a:rPr lang="en-US" altLang="en-US" sz="2000" b="1">
                <a:latin typeface="Times New Roman" panose="02020603050405020304" pitchFamily="18" charset="0"/>
                <a:cs typeface="Times New Roman" panose="02020603050405020304" pitchFamily="18" charset="0"/>
              </a:rPr>
            </a:b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 the parallel I/O without the software knowing about it</a:t>
            </a:r>
            <a:r>
              <a:rPr lang="en-US" altLang="en-US" sz="2000">
                <a:latin typeface="Times New Roman" panose="02020603050405020304" pitchFamily="18" charset="0"/>
                <a:cs typeface="Times New Roman" panose="02020603050405020304" pitchFamily="18" charset="0"/>
              </a:rPr>
              <a:t>)</a:t>
            </a:r>
          </a:p>
          <a:p>
            <a:pPr algn="just">
              <a:lnSpc>
                <a:spcPct val="90000"/>
              </a:lnSpc>
            </a:pPr>
            <a:r>
              <a:rPr lang="en-US" altLang="en-US" sz="24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 large request</a:t>
            </a:r>
            <a:r>
              <a:rPr lang="en-US" altLang="en-US" sz="2000">
                <a:latin typeface="Times New Roman" panose="02020603050405020304" pitchFamily="18" charset="0"/>
                <a:cs typeface="Times New Roman" panose="02020603050405020304" pitchFamily="18" charset="0"/>
              </a:rPr>
              <a:t>, the bigger the better</a:t>
            </a:r>
          </a:p>
          <a:p>
            <a:pPr lvl="1" algn="just">
              <a:lnSpc>
                <a:spcPct val="90000"/>
              </a:lnSpc>
            </a:pPr>
            <a:r>
              <a:rPr lang="en-US" altLang="en-US" sz="2000" b="1">
                <a:latin typeface="Times New Roman" panose="02020603050405020304" pitchFamily="18" charset="0"/>
                <a:cs typeface="Times New Roman" panose="02020603050405020304" pitchFamily="18" charset="0"/>
              </a:rPr>
              <a:t>Performance</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excellent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implementation is straightforward </a:t>
            </a:r>
          </a:p>
          <a:p>
            <a:pPr algn="just">
              <a:lnSpc>
                <a:spcPct val="90000"/>
              </a:lnSpc>
            </a:pPr>
            <a:r>
              <a:rPr lang="en-US" altLang="en-US" sz="2400" b="1">
                <a:latin typeface="Times New Roman" panose="02020603050405020304" pitchFamily="18" charset="0"/>
                <a:cs typeface="Times New Roman" panose="02020603050405020304" pitchFamily="18" charset="0"/>
              </a:rPr>
              <a:t>Disadvantage</a:t>
            </a:r>
          </a:p>
          <a:p>
            <a:pPr lvl="1"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worst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a:t>
            </a:r>
            <a:r>
              <a:rPr lang="en-US" altLang="en-US" sz="2000">
                <a:latin typeface="Times New Roman" panose="02020603050405020304" pitchFamily="18" charset="0"/>
                <a:cs typeface="Times New Roman" panose="02020603050405020304" pitchFamily="18" charset="0"/>
              </a:rPr>
              <a:t> the OS </a:t>
            </a:r>
            <a:r>
              <a:rPr lang="en-US" altLang="en-US" sz="2000" b="1">
                <a:latin typeface="Times New Roman" panose="02020603050405020304" pitchFamily="18" charset="0"/>
                <a:cs typeface="Times New Roman" panose="02020603050405020304" pitchFamily="18" charset="0"/>
              </a:rPr>
              <a:t>asking</a:t>
            </a:r>
            <a:r>
              <a:rPr lang="en-US" altLang="en-US" sz="2000">
                <a:latin typeface="Times New Roman" panose="02020603050405020304" pitchFamily="18" charset="0"/>
                <a:cs typeface="Times New Roman" panose="02020603050405020304" pitchFamily="18" charset="0"/>
              </a:rPr>
              <a:t> for </a:t>
            </a:r>
            <a:r>
              <a:rPr lang="en-US" altLang="en-US" sz="2000" b="1">
                <a:latin typeface="Times New Roman" panose="02020603050405020304" pitchFamily="18" charset="0"/>
                <a:cs typeface="Times New Roman" panose="02020603050405020304" pitchFamily="18" charset="0"/>
              </a:rPr>
              <a:t>data one sector at a time</a:t>
            </a:r>
          </a:p>
          <a:p>
            <a:pPr lvl="1" algn="just">
              <a:lnSpc>
                <a:spcPct val="90000"/>
              </a:lnSpc>
            </a:pPr>
            <a:r>
              <a:rPr lang="en-US" altLang="en-US" sz="2000" b="1">
                <a:latin typeface="Times New Roman" panose="02020603050405020304" pitchFamily="18" charset="0"/>
                <a:cs typeface="Times New Roman" panose="02020603050405020304" pitchFamily="18" charset="0"/>
              </a:rPr>
              <a:t>No back up data/disk</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68450"/>
            <a:ext cx="3962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7248525"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1</a:t>
            </a:r>
          </a:p>
        </p:txBody>
      </p:sp>
      <p:sp>
        <p:nvSpPr>
          <p:cNvPr id="9219" name="Rectangle 3"/>
          <p:cNvSpPr>
            <a:spLocks noGrp="1"/>
          </p:cNvSpPr>
          <p:nvPr>
            <p:ph type="body" sz="half" idx="4294967295"/>
          </p:nvPr>
        </p:nvSpPr>
        <p:spPr>
          <a:xfrm>
            <a:off x="0" y="1066800"/>
            <a:ext cx="9144000" cy="3124200"/>
          </a:xfrm>
        </p:spPr>
        <p:txBody>
          <a:bodyPr/>
          <a:lstStyle/>
          <a:p>
            <a:pPr algn="just">
              <a:lnSpc>
                <a:spcPct val="90000"/>
              </a:lnSpc>
            </a:pPr>
            <a:r>
              <a:rPr lang="en-US" altLang="en-US" sz="2800" b="1">
                <a:latin typeface="Times New Roman" panose="02020603050405020304" pitchFamily="18" charset="0"/>
                <a:cs typeface="Times New Roman" panose="02020603050405020304" pitchFamily="18" charset="0"/>
              </a:rPr>
              <a:t>Duplicates all the disks </a:t>
            </a:r>
            <a:r>
              <a:rPr lang="en-US" altLang="en-US" sz="2800">
                <a:latin typeface="Times New Roman" panose="02020603050405020304" pitchFamily="18" charset="0"/>
                <a:cs typeface="Times New Roman" panose="02020603050405020304" pitchFamily="18" charset="0"/>
              </a:rPr>
              <a:t>(n </a:t>
            </a:r>
            <a:r>
              <a:rPr lang="en-US" altLang="en-US" sz="2800" b="1">
                <a:latin typeface="Times New Roman" panose="02020603050405020304" pitchFamily="18" charset="0"/>
                <a:cs typeface="Times New Roman" panose="02020603050405020304" pitchFamily="18" charset="0"/>
              </a:rPr>
              <a:t>primary</a:t>
            </a:r>
            <a:r>
              <a:rPr lang="en-US" altLang="en-US" sz="2800">
                <a:latin typeface="Times New Roman" panose="02020603050405020304" pitchFamily="18" charset="0"/>
                <a:cs typeface="Times New Roman" panose="02020603050405020304" pitchFamily="18" charset="0"/>
              </a:rPr>
              <a:t> disks </a:t>
            </a:r>
            <a:r>
              <a:rPr lang="en-US" altLang="en-US" sz="2800" b="1">
                <a:latin typeface="Times New Roman" panose="02020603050405020304" pitchFamily="18" charset="0"/>
                <a:cs typeface="Times New Roman" panose="02020603050405020304" pitchFamily="18" charset="0"/>
              </a:rPr>
              <a:t>and</a:t>
            </a:r>
            <a:r>
              <a:rPr lang="en-US" altLang="en-US" sz="2800">
                <a:latin typeface="Times New Roman" panose="02020603050405020304" pitchFamily="18" charset="0"/>
                <a:cs typeface="Times New Roman" panose="02020603050405020304" pitchFamily="18" charset="0"/>
              </a:rPr>
              <a:t> n </a:t>
            </a:r>
            <a:r>
              <a:rPr lang="en-US" altLang="en-US" sz="2800" b="1">
                <a:latin typeface="Times New Roman" panose="02020603050405020304" pitchFamily="18" charset="0"/>
                <a:cs typeface="Times New Roman" panose="02020603050405020304" pitchFamily="18" charset="0"/>
              </a:rPr>
              <a:t>backup</a:t>
            </a:r>
            <a:r>
              <a:rPr lang="en-US" altLang="en-US" sz="2800">
                <a:latin typeface="Times New Roman" panose="02020603050405020304" pitchFamily="18" charset="0"/>
                <a:cs typeface="Times New Roman" panose="02020603050405020304" pitchFamily="18" charset="0"/>
              </a:rPr>
              <a:t> disks)</a:t>
            </a:r>
          </a:p>
          <a:p>
            <a:pPr algn="just">
              <a:lnSpc>
                <a:spcPct val="90000"/>
              </a:lnSpc>
            </a:pPr>
            <a:r>
              <a:rPr lang="en-US" altLang="en-US" sz="2800">
                <a:latin typeface="Times New Roman" panose="02020603050405020304" pitchFamily="18" charset="0"/>
                <a:cs typeface="Times New Roman" panose="02020603050405020304" pitchFamily="18" charset="0"/>
              </a:rPr>
              <a:t>On a write, every </a:t>
            </a:r>
            <a:r>
              <a:rPr lang="en-US" altLang="en-US" sz="2800" b="1">
                <a:latin typeface="Times New Roman" panose="02020603050405020304" pitchFamily="18" charset="0"/>
                <a:cs typeface="Times New Roman" panose="02020603050405020304" pitchFamily="18" charset="0"/>
              </a:rPr>
              <a:t>strip</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written twice </a:t>
            </a:r>
            <a:r>
              <a:rPr lang="en-US" altLang="en-US" sz="2800">
                <a:latin typeface="Times New Roman" panose="02020603050405020304" pitchFamily="18" charset="0"/>
                <a:cs typeface="Times New Roman" panose="02020603050405020304" pitchFamily="18" charset="0"/>
              </a:rPr>
              <a:t>(</a:t>
            </a:r>
            <a:r>
              <a:rPr lang="en-US" altLang="en-US" sz="2800" b="1">
                <a:latin typeface="Times New Roman" panose="02020603050405020304" pitchFamily="18" charset="0"/>
                <a:cs typeface="Times New Roman" panose="02020603050405020304" pitchFamily="18" charset="0"/>
              </a:rPr>
              <a:t>slower</a:t>
            </a:r>
            <a:r>
              <a:rPr lang="en-US" altLang="en-US" sz="2800">
                <a:latin typeface="Times New Roman" panose="02020603050405020304" pitchFamily="18" charset="0"/>
                <a:cs typeface="Times New Roman" panose="02020603050405020304" pitchFamily="18" charset="0"/>
              </a:rPr>
              <a:t> than single disk)</a:t>
            </a:r>
          </a:p>
          <a:p>
            <a:pPr algn="just">
              <a:lnSpc>
                <a:spcPct val="90000"/>
              </a:lnSpc>
            </a:pPr>
            <a:r>
              <a:rPr lang="en-US" altLang="en-US" sz="2800">
                <a:latin typeface="Times New Roman" panose="02020603050405020304" pitchFamily="18" charset="0"/>
                <a:cs typeface="Times New Roman" panose="02020603050405020304" pitchFamily="18" charset="0"/>
              </a:rPr>
              <a:t>On a </a:t>
            </a:r>
            <a:r>
              <a:rPr lang="en-US" altLang="en-US" sz="2800" b="1">
                <a:latin typeface="Times New Roman" panose="02020603050405020304" pitchFamily="18" charset="0"/>
                <a:cs typeface="Times New Roman" panose="02020603050405020304" pitchFamily="18" charset="0"/>
              </a:rPr>
              <a:t>read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either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copy</a:t>
            </a:r>
            <a:r>
              <a:rPr lang="en-US" altLang="en-US" sz="2800">
                <a:latin typeface="Times New Roman" panose="02020603050405020304" pitchFamily="18" charset="0"/>
                <a:cs typeface="Times New Roman" panose="02020603050405020304" pitchFamily="18" charset="0"/>
              </a:rPr>
              <a:t> can be used, distributing the load over more drives (</a:t>
            </a:r>
            <a:r>
              <a:rPr lang="en-US" altLang="en-US" sz="2800" b="1">
                <a:latin typeface="Times New Roman" panose="02020603050405020304" pitchFamily="18" charset="0"/>
                <a:cs typeface="Times New Roman" panose="02020603050405020304" pitchFamily="18" charset="0"/>
              </a:rPr>
              <a:t>faster to twice</a:t>
            </a:r>
            <a:r>
              <a:rPr lang="en-US" altLang="en-US" sz="2800">
                <a:latin typeface="Times New Roman" panose="02020603050405020304" pitchFamily="18" charset="0"/>
                <a:cs typeface="Times New Roman" panose="02020603050405020304" pitchFamily="18" charset="0"/>
              </a:rPr>
              <a:t>)</a:t>
            </a:r>
          </a:p>
          <a:p>
            <a:pPr algn="just">
              <a:lnSpc>
                <a:spcPct val="9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consistency</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excellent</a:t>
            </a:r>
            <a:r>
              <a:rPr lang="en-US" altLang="en-US" sz="2800">
                <a:latin typeface="Times New Roman" panose="02020603050405020304" pitchFamily="18" charset="0"/>
                <a:cs typeface="Times New Roman" panose="02020603050405020304" pitchFamily="18" charset="0"/>
              </a:rPr>
              <a:t> (applying to crash or recovery)</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67200"/>
            <a:ext cx="85344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5814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38800"/>
            <a:ext cx="63246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2</a:t>
            </a:r>
          </a:p>
        </p:txBody>
      </p:sp>
      <p:sp>
        <p:nvSpPr>
          <p:cNvPr id="10244" name="Rectangle 3"/>
          <p:cNvSpPr>
            <a:spLocks noGrp="1"/>
          </p:cNvSpPr>
          <p:nvPr>
            <p:ph type="body" sz="half" idx="4294967295"/>
          </p:nvPr>
        </p:nvSpPr>
        <p:spPr>
          <a:xfrm>
            <a:off x="0" y="1066800"/>
            <a:ext cx="9144000" cy="46482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Works</a:t>
            </a:r>
            <a:r>
              <a:rPr lang="en-US" altLang="en-US" sz="2000">
                <a:latin typeface="Times New Roman" panose="02020603050405020304" pitchFamily="18" charset="0"/>
                <a:cs typeface="Times New Roman" panose="02020603050405020304" pitchFamily="18" charset="0"/>
              </a:rPr>
              <a:t> on the </a:t>
            </a:r>
            <a:r>
              <a:rPr lang="en-US" altLang="en-US" sz="2000" b="1">
                <a:latin typeface="Times New Roman" panose="02020603050405020304" pitchFamily="18" charset="0"/>
                <a:cs typeface="Times New Roman" panose="02020603050405020304" pitchFamily="18" charset="0"/>
              </a:rPr>
              <a:t>word or the byte</a:t>
            </a:r>
          </a:p>
          <a:p>
            <a:pPr algn="just">
              <a:lnSpc>
                <a:spcPct val="90000"/>
              </a:lnSpc>
            </a:pPr>
            <a:r>
              <a:rPr lang="en-US" altLang="en-US" sz="2000" b="1">
                <a:latin typeface="Times New Roman" panose="02020603050405020304" pitchFamily="18" charset="0"/>
                <a:cs typeface="Times New Roman" panose="02020603050405020304" pitchFamily="18" charset="0"/>
              </a:rPr>
              <a:t>Split each byte of the single virtual disk </a:t>
            </a:r>
            <a:r>
              <a:rPr lang="en-US" altLang="en-US" sz="2000">
                <a:latin typeface="Times New Roman" panose="02020603050405020304" pitchFamily="18" charset="0"/>
                <a:cs typeface="Times New Roman" panose="02020603050405020304" pitchFamily="18" charset="0"/>
              </a:rPr>
              <a:t>into a pair of </a:t>
            </a:r>
            <a:r>
              <a:rPr lang="en-US" altLang="en-US" sz="2000" b="1">
                <a:latin typeface="Times New Roman" panose="02020603050405020304" pitchFamily="18" charset="0"/>
                <a:cs typeface="Times New Roman" panose="02020603050405020304" pitchFamily="18" charset="0"/>
              </a:rPr>
              <a:t>4-bit nibbles</a:t>
            </a:r>
          </a:p>
          <a:p>
            <a:pPr algn="just">
              <a:lnSpc>
                <a:spcPct val="90000"/>
              </a:lnSpc>
            </a:pP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add</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Hamming code </a:t>
            </a:r>
            <a:r>
              <a:rPr lang="en-US" altLang="en-US" sz="2000">
                <a:latin typeface="Times New Roman" panose="02020603050405020304" pitchFamily="18" charset="0"/>
                <a:cs typeface="Times New Roman" panose="02020603050405020304" pitchFamily="18" charset="0"/>
              </a:rPr>
              <a:t>to each one to </a:t>
            </a:r>
            <a:r>
              <a:rPr lang="en-US" altLang="en-US" sz="2000" b="1">
                <a:latin typeface="Times New Roman" panose="02020603050405020304" pitchFamily="18" charset="0"/>
                <a:cs typeface="Times New Roman" panose="02020603050405020304" pitchFamily="18" charset="0"/>
              </a:rPr>
              <a:t>form a 7-bit word</a:t>
            </a:r>
            <a:r>
              <a:rPr lang="en-US" altLang="en-US" sz="2000">
                <a:latin typeface="Times New Roman" panose="02020603050405020304" pitchFamily="18" charset="0"/>
                <a:cs typeface="Times New Roman" panose="02020603050405020304" pitchFamily="18" charset="0"/>
              </a:rPr>
              <a:t>, of which bits 1, 2, and 4 were parity bits</a:t>
            </a:r>
          </a:p>
          <a:p>
            <a:pPr algn="just">
              <a:lnSpc>
                <a:spcPct val="90000"/>
              </a:lnSpc>
            </a:pPr>
            <a:r>
              <a:rPr lang="en-US" altLang="en-US" sz="2000" b="1">
                <a:latin typeface="Times New Roman" panose="02020603050405020304" pitchFamily="18" charset="0"/>
                <a:cs typeface="Times New Roman" panose="02020603050405020304" pitchFamily="18" charset="0"/>
              </a:rPr>
              <a:t>All drives </a:t>
            </a:r>
            <a:r>
              <a:rPr lang="en-US" altLang="en-US" sz="2000">
                <a:latin typeface="Times New Roman" panose="02020603050405020304" pitchFamily="18" charset="0"/>
                <a:cs typeface="Times New Roman" panose="02020603050405020304" pitchFamily="18" charset="0"/>
              </a:rPr>
              <a:t>were </a:t>
            </a:r>
            <a:r>
              <a:rPr lang="en-US" altLang="en-US" sz="2000" b="1">
                <a:latin typeface="Times New Roman" panose="02020603050405020304" pitchFamily="18" charset="0"/>
                <a:cs typeface="Times New Roman" panose="02020603050405020304" pitchFamily="18" charset="0"/>
              </a:rPr>
              <a:t>synchronized</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terms</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arm position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rotational position</a:t>
            </a:r>
          </a:p>
          <a:p>
            <a:pPr algn="just">
              <a:lnSpc>
                <a:spcPct val="90000"/>
              </a:lnSpc>
            </a:pPr>
            <a:r>
              <a:rPr lang="en-US" altLang="en-US" sz="2000" b="1">
                <a:latin typeface="Times New Roman" panose="02020603050405020304" pitchFamily="18" charset="0"/>
                <a:cs typeface="Times New Roman" panose="02020603050405020304" pitchFamily="18" charset="0"/>
              </a:rPr>
              <a:t>Last</a:t>
            </a:r>
            <a:r>
              <a:rPr lang="en-US" altLang="en-US" sz="2000">
                <a:latin typeface="Times New Roman" panose="02020603050405020304" pitchFamily="18" charset="0"/>
                <a:cs typeface="Times New Roman" panose="02020603050405020304" pitchFamily="18" charset="0"/>
              </a:rPr>
              <a:t>, it can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7 bit Hamming coded </a:t>
            </a:r>
            <a:r>
              <a:rPr lang="en-US" altLang="en-US" sz="2000">
                <a:latin typeface="Times New Roman" panose="02020603050405020304" pitchFamily="18" charset="0"/>
                <a:cs typeface="Times New Roman" panose="02020603050405020304" pitchFamily="18" charset="0"/>
              </a:rPr>
              <a:t>word over </a:t>
            </a:r>
            <a:r>
              <a:rPr lang="en-US" altLang="en-US" sz="2000" b="1">
                <a:latin typeface="Times New Roman" panose="02020603050405020304" pitchFamily="18" charset="0"/>
                <a:cs typeface="Times New Roman" panose="02020603050405020304" pitchFamily="18" charset="0"/>
              </a:rPr>
              <a:t>all drive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1 bit per drive</a:t>
            </a:r>
          </a:p>
          <a:p>
            <a:pPr algn="just">
              <a:lnSpc>
                <a:spcPct val="90000"/>
              </a:lnSpc>
            </a:pPr>
            <a:r>
              <a:rPr lang="en-US" altLang="en-US" sz="20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total throughput </a:t>
            </a:r>
            <a:r>
              <a:rPr lang="en-US" altLang="en-US" sz="1800">
                <a:latin typeface="Times New Roman" panose="02020603050405020304" pitchFamily="18" charset="0"/>
                <a:cs typeface="Times New Roman" panose="02020603050405020304" pitchFamily="18" charset="0"/>
              </a:rPr>
              <a:t>was </a:t>
            </a:r>
            <a:r>
              <a:rPr lang="en-US" altLang="en-US" sz="1800" b="1">
                <a:latin typeface="Times New Roman" panose="02020603050405020304" pitchFamily="18" charset="0"/>
                <a:cs typeface="Times New Roman" panose="02020603050405020304" pitchFamily="18" charset="0"/>
              </a:rPr>
              <a:t>immense</a:t>
            </a:r>
            <a:r>
              <a:rPr lang="en-US" altLang="en-US" sz="1800">
                <a:latin typeface="Times New Roman" panose="02020603050405020304" pitchFamily="18" charset="0"/>
                <a:cs typeface="Times New Roman" panose="02020603050405020304" pitchFamily="18" charset="0"/>
              </a:rPr>
              <a:t> because in one sector time it could write max sectors worth of data (high data rate)</a:t>
            </a:r>
          </a:p>
          <a:p>
            <a:pPr lvl="1" algn="just">
              <a:lnSpc>
                <a:spcPct val="90000"/>
              </a:lnSpc>
            </a:pPr>
            <a:r>
              <a:rPr lang="en-US" altLang="en-US" sz="1800" b="1">
                <a:latin typeface="Times New Roman" panose="02020603050405020304" pitchFamily="18" charset="0"/>
                <a:cs typeface="Times New Roman" panose="02020603050405020304" pitchFamily="18" charset="0"/>
              </a:rPr>
              <a:t>Losing one drive </a:t>
            </a:r>
            <a:r>
              <a:rPr lang="en-US" altLang="en-US" sz="1800">
                <a:latin typeface="Times New Roman" panose="02020603050405020304" pitchFamily="18" charset="0"/>
                <a:cs typeface="Times New Roman" panose="02020603050405020304" pitchFamily="18" charset="0"/>
              </a:rPr>
              <a:t>did </a:t>
            </a:r>
            <a:r>
              <a:rPr lang="en-US" altLang="en-US" sz="1800" b="1">
                <a:latin typeface="Times New Roman" panose="02020603050405020304" pitchFamily="18" charset="0"/>
                <a:cs typeface="Times New Roman" panose="02020603050405020304" pitchFamily="18" charset="0"/>
              </a:rPr>
              <a:t>not</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cause problems </a:t>
            </a:r>
            <a:r>
              <a:rPr lang="en-US" altLang="en-US" sz="1800">
                <a:latin typeface="Times New Roman" panose="02020603050405020304" pitchFamily="18" charset="0"/>
                <a:cs typeface="Times New Roman" panose="02020603050405020304" pitchFamily="18" charset="0"/>
              </a:rPr>
              <a:t>because the Hamming code could handle at runtime</a:t>
            </a:r>
          </a:p>
          <a:p>
            <a:pPr algn="just">
              <a:lnSpc>
                <a:spcPct val="90000"/>
              </a:lnSpc>
            </a:pPr>
            <a:r>
              <a:rPr lang="en-US" altLang="en-US" sz="2000" b="1">
                <a:latin typeface="Times New Roman" panose="02020603050405020304" pitchFamily="18" charset="0"/>
                <a:cs typeface="Times New Roman" panose="02020603050405020304" pitchFamily="18" charset="0"/>
              </a:rPr>
              <a:t>Disadvantages</a:t>
            </a:r>
          </a:p>
          <a:p>
            <a:pPr lvl="1" algn="just">
              <a:lnSpc>
                <a:spcPct val="90000"/>
              </a:lnSpc>
            </a:pPr>
            <a:r>
              <a:rPr lang="en-US" altLang="en-US" sz="1800" b="1">
                <a:latin typeface="Times New Roman" panose="02020603050405020304" pitchFamily="18" charset="0"/>
                <a:cs typeface="Times New Roman" panose="02020603050405020304" pitchFamily="18" charset="0"/>
              </a:rPr>
              <a:t>Requires</a:t>
            </a:r>
            <a:r>
              <a:rPr lang="en-US" altLang="en-US" sz="1800">
                <a:latin typeface="Times New Roman" panose="02020603050405020304" pitchFamily="18" charset="0"/>
                <a:cs typeface="Times New Roman" panose="02020603050405020304" pitchFamily="18" charset="0"/>
              </a:rPr>
              <a:t> all </a:t>
            </a:r>
            <a:r>
              <a:rPr lang="en-US" altLang="en-US" sz="1800" b="1">
                <a:latin typeface="Times New Roman" panose="02020603050405020304" pitchFamily="18" charset="0"/>
                <a:cs typeface="Times New Roman" panose="02020603050405020304" pitchFamily="18" charset="0"/>
              </a:rPr>
              <a:t>drives</a:t>
            </a:r>
            <a:r>
              <a:rPr lang="en-US" altLang="en-US" sz="1800">
                <a:latin typeface="Times New Roman" panose="02020603050405020304" pitchFamily="18" charset="0"/>
                <a:cs typeface="Times New Roman" panose="02020603050405020304" pitchFamily="18" charset="0"/>
              </a:rPr>
              <a:t> to be </a:t>
            </a:r>
            <a:r>
              <a:rPr lang="en-US" altLang="en-US" sz="1800" b="1">
                <a:latin typeface="Times New Roman" panose="02020603050405020304" pitchFamily="18" charset="0"/>
                <a:cs typeface="Times New Roman" panose="02020603050405020304" pitchFamily="18" charset="0"/>
              </a:rPr>
              <a:t>rotationally synchronized</a:t>
            </a:r>
            <a:r>
              <a:rPr lang="en-US" altLang="en-US" sz="1800">
                <a:latin typeface="Times New Roman" panose="02020603050405020304" pitchFamily="18" charset="0"/>
                <a:cs typeface="Times New Roman" panose="02020603050405020304" pitchFamily="18" charset="0"/>
              </a:rPr>
              <a:t>, and it </a:t>
            </a:r>
            <a:r>
              <a:rPr lang="en-US" altLang="en-US" sz="1800" b="1">
                <a:latin typeface="Times New Roman" panose="02020603050405020304" pitchFamily="18" charset="0"/>
                <a:cs typeface="Times New Roman" panose="02020603050405020304" pitchFamily="18" charset="0"/>
              </a:rPr>
              <a:t>only makes sense with a substantial number of drives</a:t>
            </a:r>
          </a:p>
          <a:p>
            <a:pPr lvl="1" algn="just">
              <a:lnSpc>
                <a:spcPct val="90000"/>
              </a:lnSpc>
            </a:pPr>
            <a:r>
              <a:rPr lang="en-US" altLang="en-US" sz="1800" b="1">
                <a:latin typeface="Times New Roman" panose="02020603050405020304" pitchFamily="18" charset="0"/>
                <a:cs typeface="Times New Roman" panose="02020603050405020304" pitchFamily="18" charset="0"/>
              </a:rPr>
              <a:t>Asks a lot of controller </a:t>
            </a:r>
            <a:r>
              <a:rPr lang="en-US" altLang="en-US" sz="1800">
                <a:latin typeface="Times New Roman" panose="02020603050405020304" pitchFamily="18" charset="0"/>
                <a:cs typeface="Times New Roman" panose="02020603050405020304" pitchFamily="18" charset="0"/>
              </a:rPr>
              <a:t>since it must do a Hamming checksum every time bit</a:t>
            </a:r>
          </a:p>
        </p:txBody>
      </p:sp>
      <p:sp>
        <p:nvSpPr>
          <p:cNvPr id="155653" name="Text Box 4"/>
          <p:cNvSpPr txBox="1">
            <a:spLocks noChangeArrowheads="1"/>
          </p:cNvSpPr>
          <p:nvPr/>
        </p:nvSpPr>
        <p:spPr bwMode="auto">
          <a:xfrm>
            <a:off x="70104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7812</TotalTime>
  <Words>3429</Words>
  <Application>Microsoft Office PowerPoint</Application>
  <PresentationFormat>On-screen Show (4:3)</PresentationFormat>
  <Paragraphs>278</Paragraphs>
  <Slides>29</Slides>
  <Notes>26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&amp;quot</vt:lpstr>
      <vt:lpstr>Arial</vt:lpstr>
      <vt:lpstr>Calibri</vt:lpstr>
      <vt:lpstr>Segoe UI</vt:lpstr>
      <vt:lpstr>Times New Roman</vt:lpstr>
      <vt:lpstr>Wingdings</vt:lpstr>
      <vt:lpstr>Office Theme</vt:lpstr>
      <vt:lpstr>I/O   Disks </vt:lpstr>
      <vt:lpstr>Review</vt:lpstr>
      <vt:lpstr>Review</vt:lpstr>
      <vt:lpstr>Objectives…</vt:lpstr>
      <vt:lpstr>DISKS  Disk Hardware</vt:lpstr>
      <vt:lpstr>DISKS  RAID</vt:lpstr>
      <vt:lpstr>DISKS  RAID Level 0</vt:lpstr>
      <vt:lpstr>DISKS  RAID Level 1</vt:lpstr>
      <vt:lpstr>DISKS  RAID Level 2</vt:lpstr>
      <vt:lpstr>DISKS  RAID Level 3</vt:lpstr>
      <vt:lpstr>DISKS  RAID Level 4 &amp; Level 5</vt:lpstr>
      <vt:lpstr>DISKS  RAID Level 4 &amp; Level 5</vt:lpstr>
      <vt:lpstr>DISKS  Disk Arm Scheduling Algorithms</vt:lpstr>
      <vt:lpstr>DISKS  First-Come, First-Served (FCFS)</vt:lpstr>
      <vt:lpstr>DISKS  Shortest Seek First (SSF)</vt:lpstr>
      <vt:lpstr>DISKS  Elevator algorithms</vt:lpstr>
      <vt:lpstr>DISKS  Elevator algorithms</vt:lpstr>
      <vt:lpstr>DISKS  Elevator algorithms</vt:lpstr>
      <vt:lpstr>DISKS  Disk Arm Scheduling Algorithms</vt:lpstr>
      <vt:lpstr>DISKS  Disk Arm Scheduling Algorithms</vt:lpstr>
      <vt:lpstr>DISKS   Error Handling</vt:lpstr>
      <vt:lpstr>DISKS   Error Handling</vt:lpstr>
      <vt:lpstr>DISKS   Stable Storage</vt:lpstr>
      <vt:lpstr>DISKS   Stable Storage</vt:lpstr>
      <vt:lpstr>DISKS   Stable Storage</vt:lpstr>
      <vt:lpstr>DISKS   Stable Storage</vt:lpstr>
      <vt:lpstr>DISKS   Stable Storage</vt:lpstr>
      <vt:lpstr>Summary</vt:lpstr>
      <vt:lpstr>Next Lecture </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ĐINH GIA BẢO</cp:lastModifiedBy>
  <cp:revision>2673</cp:revision>
  <dcterms:created xsi:type="dcterms:W3CDTF">2007-08-21T04:43:22Z</dcterms:created>
  <dcterms:modified xsi:type="dcterms:W3CDTF">2023-10-20T06:45:31Z</dcterms:modified>
</cp:coreProperties>
</file>